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F5FCD-DDA7-46DF-97BB-6682AD8C21F2}" type="datetimeFigureOut">
              <a:rPr lang="es-MX" smtClean="0"/>
              <a:t>18/09/2018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7AAA6-72FB-42D3-BB00-57C2110ECE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8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19035-8186-4184-AD76-3B09A1883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ADBA44-C7C5-4199-B47B-F7C38CAE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BC861-EE2A-434F-A14C-8F040B4E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D5E4-6BD6-42A3-BFF6-179D7141FC6C}" type="datetime1">
              <a:rPr lang="es-MX" smtClean="0"/>
              <a:t>18/09/2018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5664C-C5E5-4D23-ABD1-2920455A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10673-C1DD-4514-94AB-C2F934D8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84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4CD48-DF39-4AC0-A7AA-87CD8BC4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10F884-D30B-42FF-85A1-6A9D7A8EE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D7DDF-A513-437F-9649-284C9868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5C39-62C2-4EAC-BC6B-5FB14B1D428F}" type="datetime1">
              <a:rPr lang="es-MX" smtClean="0"/>
              <a:t>18/09/2018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66521-033B-4406-87FC-C75D5C1F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DC4453-57AD-4823-BD2A-98FB6B91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04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B7064F-E402-491C-8EC1-6F6679DC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D06427-29D5-4FD6-AEA5-AE093BED0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E510FC-A2F5-45C4-98CA-CEBF5D17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4B-3C99-4916-BC40-9B51F7869D8F}" type="datetime1">
              <a:rPr lang="es-MX" smtClean="0"/>
              <a:t>18/09/2018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940BB-6AC0-4040-99C5-B8754C3C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3744D-7C06-49BD-9069-70A3221E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13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9C436-61BE-41CE-9640-82B3601D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555B4-4E5F-4678-B382-960DD4D04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BD6429-0A3F-4B62-B3AD-F4099FA7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7127-2FA2-478A-9C77-7992DD6C9BEB}" type="datetime1">
              <a:rPr lang="es-MX" smtClean="0"/>
              <a:t>18/09/2018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A1B84-5F26-4049-8FDB-FC5F49EA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B45F92-6F02-442B-A967-0C89EB5A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13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23F0D-CE2C-4FAF-9BFB-E0A8B5B2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562A15-E29B-474C-985E-15CBE575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7540A-1D71-4C35-B187-49942E85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308-2DB6-4677-B83B-544EC59A1817}" type="datetime1">
              <a:rPr lang="es-MX" smtClean="0"/>
              <a:t>18/09/2018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D4273-AA21-4416-8EC7-5894D155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B7DA8A-0C82-4D22-870C-C101B628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48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42A5-961B-49EE-95C5-55F0F589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85EC8-E129-4245-9709-BD5F1461B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0BF210-9EE0-4E08-ABC7-37A2A4F27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685D4-961A-4934-862C-482677EC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A1B8-3D0E-4F24-91AA-2F7E125F1939}" type="datetime1">
              <a:rPr lang="es-MX" smtClean="0"/>
              <a:t>18/09/2018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3E8A9C-141F-4913-BB25-C2654E9C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61CF5-58BB-44F9-A88C-05088599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2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FB54B-296A-4DC3-B82E-DB88C20A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098F6F-DC23-4E24-823D-401CC444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05F200-A9E1-44F5-A54D-FC03F99C6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80B94B-FEA4-4CC4-8A87-07E93679F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0D0E61-D9C8-4528-94AC-E516FCFA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58333D-D88C-49D1-863F-A3A1AB6B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5B07-439F-423D-AECB-35BDC39DF277}" type="datetime1">
              <a:rPr lang="es-MX" smtClean="0"/>
              <a:t>18/09/2018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B7B953-EFF7-492D-A28E-8D138FAC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93923F-4DEB-4868-B22E-C0C6784B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5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9224-5208-416F-9829-8C4B2B78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FCF73C-E9B1-4281-A34A-67F275F4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9C33-4BC9-4C28-B9F3-8A76B7DDFCB1}" type="datetime1">
              <a:rPr lang="es-MX" smtClean="0"/>
              <a:t>18/09/2018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62A41B-C615-4909-B7D8-7395CF18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A7DE38-2A71-4E39-A2F9-D8830B15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87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ED6C42-CF5A-427E-A10D-4018D14C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4719-7C19-40BC-B27F-ADCB194D4DCB}" type="datetime1">
              <a:rPr lang="es-MX" smtClean="0"/>
              <a:t>18/09/2018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A6FD57-2D7B-4C98-B9AC-F4F4442A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D2DC1D-F408-4261-80BB-7091FC17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48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00298-15C6-4B1D-A7C8-4E4B0B5B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1505A-C4B0-46B8-915A-59C59EE7B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7540B6-4962-4BE2-A457-70E83327F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F9906-1448-45A1-BE4D-2CA363E7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B010-D11B-48AC-932F-1F0B6CC0FAD3}" type="datetime1">
              <a:rPr lang="es-MX" smtClean="0"/>
              <a:t>18/09/2018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BAAD34-F9C3-4270-B49A-C5D703D1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108BD6-8D4C-464E-8D61-60343CEA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14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ED8C1-5A3C-4828-AE5D-6B9B5329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C3331B-E137-475B-A337-8B4FE5C3E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363B6B-7B67-432F-9B31-8DF7AC566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A0788-EBDB-418E-8FE7-2890C4F4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0F8-C3E2-46E2-8DC6-71EDA87C6EC0}" type="datetime1">
              <a:rPr lang="es-MX" smtClean="0"/>
              <a:t>18/09/2018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F67D83-A736-47DA-9197-8B156A89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5A155E-AD2A-47C0-8A9C-A004DF85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94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DE2670-258D-4D75-909C-3ED146DA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8B30C5-ACD7-47C8-9BA0-92F904E0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8CD19-3FAA-4331-BD78-FB0DFD0B6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FCD0-4C7A-4BD9-9B6D-FB721020454F}" type="datetime1">
              <a:rPr lang="es-MX" smtClean="0"/>
              <a:t>18/09/2018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5B0471-28FC-4400-82EE-5DFC7BE93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50657B-DC18-4CCA-97EA-FD2AB51DC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83BD-3D5E-420E-AFF5-9A575D6A6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46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52C9F-0B32-48ED-883D-3D4C61387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SCE</a:t>
            </a:r>
            <a:br>
              <a:rPr lang="es-419" dirty="0"/>
            </a:br>
            <a:r>
              <a:rPr lang="es-419" dirty="0"/>
              <a:t>sesión 18 </a:t>
            </a:r>
            <a:r>
              <a:rPr lang="es-419" dirty="0" err="1"/>
              <a:t>sep</a:t>
            </a:r>
            <a:r>
              <a:rPr lang="es-419" dirty="0"/>
              <a:t> 2018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4063C2-1338-4562-8716-025AC99C5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198"/>
            <a:ext cx="9144000" cy="1655762"/>
          </a:xfrm>
        </p:spPr>
        <p:txBody>
          <a:bodyPr>
            <a:normAutofit/>
          </a:bodyPr>
          <a:lstStyle/>
          <a:p>
            <a:r>
              <a:rPr lang="es-419" sz="4400" dirty="0"/>
              <a:t>Hablemos de DISEÑO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16591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DC452-842A-4DE3-9AF6-A9CD359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000" dirty="0"/>
              <a:t>… elementos adicionales para un buen diseño …</a:t>
            </a:r>
            <a:endParaRPr lang="es-MX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751CB-BE9F-4C99-871C-27023CC3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Top Down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¿vs?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 err="1"/>
              <a:t>Bottom</a:t>
            </a:r>
            <a:r>
              <a:rPr lang="es-419" dirty="0"/>
              <a:t> Up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3E4E8B-C50D-47C8-B31A-CE7E2CDB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99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AD529-6839-48C4-BBFF-845D73E9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Problemática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9C300-3C27-4F8B-9686-67045C37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Había que hacer un “Bosquejo de Diseño para las Excepciones”</a:t>
            </a:r>
          </a:p>
          <a:p>
            <a:pPr marL="0" indent="0">
              <a:buNone/>
            </a:pPr>
            <a:r>
              <a:rPr lang="es-419" dirty="0"/>
              <a:t>En clase, pareció entenderse lo expuesto, un uso un tanto cuanto marginal de lo que java hace…</a:t>
            </a:r>
          </a:p>
          <a:p>
            <a:pPr marL="0" indent="0">
              <a:buNone/>
            </a:pPr>
            <a:r>
              <a:rPr lang="es-419" dirty="0"/>
              <a:t>Sin embargo:</a:t>
            </a:r>
          </a:p>
          <a:p>
            <a:pPr lvl="1"/>
            <a:r>
              <a:rPr lang="es-419" dirty="0"/>
              <a:t>“La tarea se dificultó”.</a:t>
            </a:r>
          </a:p>
          <a:p>
            <a:pPr lvl="1"/>
            <a:r>
              <a:rPr lang="es-419" dirty="0"/>
              <a:t>“No se entendía que había que hacer”</a:t>
            </a:r>
          </a:p>
          <a:p>
            <a:pPr lvl="1"/>
            <a:r>
              <a:rPr lang="es-419" dirty="0"/>
              <a:t>“Cuando comparamos lo que cada quién hizo, como que cada quien hizo lo que quiso”.</a:t>
            </a:r>
          </a:p>
          <a:p>
            <a:endParaRPr lang="es-419" dirty="0"/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C9DCA-DBFD-4819-ADB2-A10A98FA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40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C09B-ABD9-4765-B618-F4973704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/>
              <a:t>¿De dónde se derivó la “Ambigüedad”?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A28C9-54D9-4784-AC86-2225CA5F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419" dirty="0"/>
              <a:t>Si algo estaba claro es que la “especificación” estaba “ambigua”.</a:t>
            </a:r>
          </a:p>
          <a:p>
            <a:pPr marL="0" indent="0">
              <a:buNone/>
            </a:pPr>
            <a:r>
              <a:rPr lang="es-419" dirty="0"/>
              <a:t>¿Qué debe tener en general una especificación para poder efectuar un diseño?</a:t>
            </a:r>
          </a:p>
          <a:p>
            <a:pPr marL="0" indent="0">
              <a:buNone/>
            </a:pPr>
            <a:r>
              <a:rPr lang="es-419" dirty="0"/>
              <a:t>Objetivo: Lo que se pretende lograr.</a:t>
            </a:r>
          </a:p>
          <a:p>
            <a:pPr marL="457200" lvl="1" indent="0">
              <a:buNone/>
            </a:pPr>
            <a:r>
              <a:rPr lang="es-419" dirty="0"/>
              <a:t>Llevar un hombre a la luna y traerlo de regreso a salvo.</a:t>
            </a:r>
          </a:p>
          <a:p>
            <a:pPr marL="457200" lvl="1" indent="0">
              <a:buNone/>
            </a:pPr>
            <a:r>
              <a:rPr lang="es-419" dirty="0"/>
              <a:t>(</a:t>
            </a:r>
            <a:r>
              <a:rPr lang="en-US" sz="1700" dirty="0"/>
              <a:t>Kennedy stood before Congress on May 25, 1961, and proposed that the US "should commit itself to achieving the goal, before this decade is out, of landing a man on the Moon and returning him safely to the Earth”.</a:t>
            </a:r>
            <a:r>
              <a:rPr lang="es-419" dirty="0"/>
              <a:t>)</a:t>
            </a:r>
          </a:p>
          <a:p>
            <a:pPr marL="0" indent="0">
              <a:buNone/>
            </a:pPr>
            <a:r>
              <a:rPr lang="es-419" dirty="0"/>
              <a:t>Beneficios: De ser posible, mencionar el porqué de este objetivo.</a:t>
            </a:r>
          </a:p>
          <a:p>
            <a:pPr marL="457200" lvl="1" indent="0">
              <a:buNone/>
            </a:pPr>
            <a:r>
              <a:rPr lang="es-419" dirty="0"/>
              <a:t>Para ser el número uno en la carrera espacial.</a:t>
            </a:r>
          </a:p>
          <a:p>
            <a:pPr marL="0" indent="0">
              <a:buNone/>
            </a:pPr>
            <a:r>
              <a:rPr lang="es-419" dirty="0"/>
              <a:t>Restricciones contextuales: Deben ser cumplidas.</a:t>
            </a:r>
          </a:p>
          <a:p>
            <a:pPr marL="457200" lvl="1" indent="0">
              <a:buNone/>
            </a:pPr>
            <a:r>
              <a:rPr lang="es-419" dirty="0"/>
              <a:t>El objetivo debe alcanzarse en 15 años a partir de hoy.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D80A70-0B8A-435E-8D02-CBC6A464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72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F9AE1-767A-4D82-B4D5-1D6BA13A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Va de nuevo…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9C220-AB1A-4D04-82D7-6AEE3AAD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Objetivo:</a:t>
            </a:r>
          </a:p>
          <a:p>
            <a:r>
              <a:rPr lang="es-419" dirty="0"/>
              <a:t>Beneficios:</a:t>
            </a:r>
          </a:p>
          <a:p>
            <a:r>
              <a:rPr lang="es-419" dirty="0"/>
              <a:t>Restricciones: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85CE23-B075-440B-BBD2-501058A0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27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58778-4738-44F6-BEFC-27771A9A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4304"/>
          </a:xfrm>
        </p:spPr>
        <p:txBody>
          <a:bodyPr>
            <a:normAutofit fontScale="90000"/>
          </a:bodyPr>
          <a:lstStyle/>
          <a:p>
            <a:r>
              <a:rPr lang="es-419" dirty="0"/>
              <a:t>Con esto en mente ya podemos desarrollar las alternativas de diseño y compararlas para decidir cuál es la “mejor…”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6DDF2-2C4B-45DB-BD10-7A4A4384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3321"/>
            <a:ext cx="10515600" cy="3853641"/>
          </a:xfrm>
        </p:spPr>
        <p:txBody>
          <a:bodyPr/>
          <a:lstStyle/>
          <a:p>
            <a:r>
              <a:rPr lang="es-419" dirty="0"/>
              <a:t>¡¡¡EPA!!!, ¿hay criterios de optimalidad?</a:t>
            </a:r>
          </a:p>
          <a:p>
            <a:r>
              <a:rPr lang="es-419" dirty="0"/>
              <a:t>Posibles CRITERIOS:</a:t>
            </a:r>
          </a:p>
          <a:p>
            <a:endParaRPr lang="es-419" dirty="0"/>
          </a:p>
          <a:p>
            <a:r>
              <a:rPr lang="es-419" dirty="0"/>
              <a:t>No todos los criterios cuentan igual.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E78AD7-A211-4910-BA81-34B4A891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17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8D0D2-3605-4C4C-ADF3-D3BFC7AE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Diseño Sistemático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A590B-9E15-4DA6-AF99-9E8499BE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En el diseño, a lo más un 25% es creatividad, el resto debe ser trabajo sistemático.</a:t>
            </a:r>
          </a:p>
          <a:p>
            <a:r>
              <a:rPr lang="es-419" dirty="0"/>
              <a:t>Para comparar las alternativas de diseño, teniendo en cuenta los criterios de optimalidad, por lo general, no es necesario llevar a cabo el diseño total.</a:t>
            </a:r>
          </a:p>
          <a:p>
            <a:r>
              <a:rPr lang="es-419" dirty="0"/>
              <a:t>La forma de trabajar es ir detallando las alternativas y llegar a los niveles de detalle en donde sean comparables según los criterios de optimalidad.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2EAD0A-F31F-4B06-B1E7-EC67DF9D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53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01BAC-A100-43E4-8BBA-2356284A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Características de la Alternativa.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420D5-98C9-44F6-A5F2-345DA9DA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Nombre: Ponerle nombre a la alternativa.</a:t>
            </a:r>
          </a:p>
          <a:p>
            <a:r>
              <a:rPr lang="es-419" dirty="0"/>
              <a:t>Paradigma principal: Describe la idea de Funcionamiento/Representación.</a:t>
            </a:r>
          </a:p>
          <a:p>
            <a:r>
              <a:rPr lang="es-419" dirty="0"/>
              <a:t>Paradigmas asociados.</a:t>
            </a:r>
          </a:p>
          <a:p>
            <a:r>
              <a:rPr lang="es-419" dirty="0"/>
              <a:t>Bosquejo inicial de la Alternativa de Diseño.</a:t>
            </a:r>
          </a:p>
          <a:p>
            <a:r>
              <a:rPr lang="es-419" dirty="0"/>
              <a:t>Primero en extensión: Debe abarcar la totalidad del objetivo, Beneficios y Restricciones (aunque a veces esto no resulta directo, sí podemos darnos cuenta cuando hay una contradicción con lo requerido)</a:t>
            </a:r>
          </a:p>
          <a:p>
            <a:r>
              <a:rPr lang="es-419" dirty="0"/>
              <a:t>Posteriormente en profundidad.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4DFA07-A20E-428E-ADAB-6426BF9D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18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10D1-437E-476E-8E6D-744F58BB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Comparativo entre alternativas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0065C-7BD5-45C7-A112-E32E4C46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8"/>
            <a:ext cx="10515600" cy="1533395"/>
          </a:xfrm>
        </p:spPr>
        <p:txBody>
          <a:bodyPr>
            <a:normAutofit lnSpcReduction="10000"/>
          </a:bodyPr>
          <a:lstStyle/>
          <a:p>
            <a:r>
              <a:rPr lang="es-419" sz="2400" dirty="0"/>
              <a:t>Se procede iterando en extensión y profundidad hasta que se tienen niveles para comparar las alternativas en términos de los criterios de optimalidad (suponiendo que las alternativas cumplen los requisitos establecidos).</a:t>
            </a:r>
          </a:p>
          <a:p>
            <a:r>
              <a:rPr lang="es-419" sz="2400" dirty="0"/>
              <a:t>Se elaboran tablas de comparativas entre las alternativas:</a:t>
            </a:r>
            <a:endParaRPr lang="es-MX" sz="24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5FF6D4-E260-42B5-AB8A-C4528D98B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06043"/>
              </p:ext>
            </p:extLst>
          </p:nvPr>
        </p:nvGraphicFramePr>
        <p:xfrm>
          <a:off x="1873379" y="3027576"/>
          <a:ext cx="8128000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641">
                  <a:extLst>
                    <a:ext uri="{9D8B030D-6E8A-4147-A177-3AD203B41FA5}">
                      <a16:colId xmlns:a16="http://schemas.microsoft.com/office/drawing/2014/main" val="2318316057"/>
                    </a:ext>
                  </a:extLst>
                </a:gridCol>
                <a:gridCol w="1744825">
                  <a:extLst>
                    <a:ext uri="{9D8B030D-6E8A-4147-A177-3AD203B41FA5}">
                      <a16:colId xmlns:a16="http://schemas.microsoft.com/office/drawing/2014/main" val="3947174753"/>
                    </a:ext>
                  </a:extLst>
                </a:gridCol>
                <a:gridCol w="1474236">
                  <a:extLst>
                    <a:ext uri="{9D8B030D-6E8A-4147-A177-3AD203B41FA5}">
                      <a16:colId xmlns:a16="http://schemas.microsoft.com/office/drawing/2014/main" val="636149589"/>
                    </a:ext>
                  </a:extLst>
                </a:gridCol>
                <a:gridCol w="1679511">
                  <a:extLst>
                    <a:ext uri="{9D8B030D-6E8A-4147-A177-3AD203B41FA5}">
                      <a16:colId xmlns:a16="http://schemas.microsoft.com/office/drawing/2014/main" val="1274194543"/>
                    </a:ext>
                  </a:extLst>
                </a:gridCol>
                <a:gridCol w="1743787">
                  <a:extLst>
                    <a:ext uri="{9D8B030D-6E8A-4147-A177-3AD203B41FA5}">
                      <a16:colId xmlns:a16="http://schemas.microsoft.com/office/drawing/2014/main" val="258671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Criterio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Peso del criterio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Alternativa 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…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Alternativa 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7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Criterio 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%_1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/>
                        <a:t>Valor “estandarizado” del cumplimiento del criterio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6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Criterio 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%_2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3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0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Criterio 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%_m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3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(suman 100%)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100" dirty="0"/>
                        <a:t>Producto punto de peso del criterio con esta columna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57427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4AC0A7-440B-4F25-BA2B-7AC3D585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17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057A6-DB37-4530-8B87-64EC749C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“</a:t>
            </a:r>
            <a:r>
              <a:rPr lang="es-419" dirty="0" err="1"/>
              <a:t>Rationale</a:t>
            </a:r>
            <a:r>
              <a:rPr lang="es-419" dirty="0"/>
              <a:t>” de la decisión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F2B3D-C045-4A43-9FC3-C3F6F6B6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419" dirty="0"/>
              <a:t>La racionalidad y la justificación de la decisión se establece de esta manera y se eliminan los juicios subjetivos.</a:t>
            </a:r>
          </a:p>
          <a:p>
            <a:r>
              <a:rPr lang="es-419" dirty="0"/>
              <a:t>El documento elaborado queda como parte del proyecto.</a:t>
            </a:r>
          </a:p>
          <a:p>
            <a:r>
              <a:rPr lang="es-419" dirty="0"/>
              <a:t>En caso de requerirse se puede repetir “la historia”, i.e. es auditable.</a:t>
            </a:r>
          </a:p>
          <a:p>
            <a:r>
              <a:rPr lang="es-419" dirty="0"/>
              <a:t> En caso de modificaciones (Objetivo, beneficios, restricciones y sobre todo criterios de optimalidad) se rehace el documento.</a:t>
            </a:r>
          </a:p>
          <a:p>
            <a:r>
              <a:rPr lang="es-419" dirty="0"/>
              <a:t>Esto es un trabajo indispensable en el que hacer ingenieril.</a:t>
            </a:r>
          </a:p>
          <a:p>
            <a:r>
              <a:rPr lang="es-419" dirty="0"/>
              <a:t>Permite separar la creatividad y el trabajo de detalle para generar las especificaciones.</a:t>
            </a:r>
          </a:p>
          <a:p>
            <a:r>
              <a:rPr lang="es-419" dirty="0"/>
              <a:t>En el caso del software de ahí se derivan de manera sistemática:</a:t>
            </a:r>
          </a:p>
          <a:p>
            <a:r>
              <a:rPr lang="es-419" dirty="0"/>
              <a:t>Bibliotecas de elementos de la misma naturaleza (Cohesión).</a:t>
            </a:r>
          </a:p>
          <a:p>
            <a:r>
              <a:rPr lang="es-419" dirty="0"/>
              <a:t>Separar en diferentes bibliotecas elementos con diferentes niveles de abstracción respecto a infraestructura y negocio. (Y desacoplar elementos funcionales de su soporte)</a:t>
            </a:r>
          </a:p>
          <a:p>
            <a:r>
              <a:rPr lang="es-419" dirty="0"/>
              <a:t>USABILIDAD</a:t>
            </a:r>
          </a:p>
          <a:p>
            <a:r>
              <a:rPr lang="es-419" dirty="0"/>
              <a:t>MANTENIBILIDAD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A1D784-D83C-466D-AD65-EDCCB29A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83BD-3D5E-420E-AFF5-9A575D6A670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403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683</Words>
  <Application>Microsoft Office PowerPoint</Application>
  <PresentationFormat>Panorámica</PresentationFormat>
  <Paragraphs>83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SCE sesión 18 sep 2018</vt:lpstr>
      <vt:lpstr>Problemática</vt:lpstr>
      <vt:lpstr>¿De dónde se derivó la “Ambigüedad”?</vt:lpstr>
      <vt:lpstr>Va de nuevo…</vt:lpstr>
      <vt:lpstr>Con esto en mente ya podemos desarrollar las alternativas de diseño y compararlas para decidir cuál es la “mejor…”</vt:lpstr>
      <vt:lpstr>Diseño Sistemático</vt:lpstr>
      <vt:lpstr>Características de la Alternativa.</vt:lpstr>
      <vt:lpstr>Comparativo entre alternativas</vt:lpstr>
      <vt:lpstr>“Rationale” de la decisión</vt:lpstr>
      <vt:lpstr>… elementos adicionales para un buen diseño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 sesión 18 sep 2018</dc:title>
  <dc:creator>Rafael Gamboa</dc:creator>
  <cp:lastModifiedBy>Rafael Gamboa</cp:lastModifiedBy>
  <cp:revision>12</cp:revision>
  <dcterms:created xsi:type="dcterms:W3CDTF">2018-09-18T21:05:19Z</dcterms:created>
  <dcterms:modified xsi:type="dcterms:W3CDTF">2018-09-18T22:07:23Z</dcterms:modified>
</cp:coreProperties>
</file>