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3" r:id="rId6"/>
    <p:sldId id="259" r:id="rId7"/>
    <p:sldId id="260" r:id="rId8"/>
    <p:sldId id="261"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98" d="100"/>
          <a:sy n="98" d="100"/>
        </p:scale>
        <p:origin x="96"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C447-5E15-4783-8B19-E873691A7E4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46502E6D-C5F5-4070-86B9-E6C24FD7D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1A35A024-FD9C-4C07-9F21-E5DCE540BD01}"/>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8CB7D0D9-A8BA-4F61-9DDC-12235584558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582EA3BA-14EB-424A-9564-EEF2AD47ED12}"/>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247994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70988AB-160E-486C-BA6B-95A08F14D20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926499E4-A383-46D4-802C-D67B4705E71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1E2FAFAF-9855-48DE-ADD1-F87D5EA1F1A0}"/>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B91BC836-C582-4600-9F91-AA60170A0C5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54747103-5E50-47C4-95EE-1C6D7A38FDC5}"/>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67958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6D07BFAA-9980-42CD-A82D-B1FCD816D51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2F8C1A21-19A0-426E-ADB1-E4F564E52AE7}"/>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C3C5B277-B378-4A99-B76C-D7A717753956}"/>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B33F2624-B930-488C-961C-D5A2E867BF8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896A8AB4-9B38-42BA-BD61-36781254357A}"/>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378622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5CF6CF-9018-4179-97B3-6F294E17CE5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280BFF8-CF4C-44F6-B73B-E1D14FF43D2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A9BA53A5-DCBD-48E2-8D9E-A809E3AC1130}"/>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BDCCFED4-595E-48FA-861B-578095714F1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097E11D5-BD20-412D-B804-508A263380A5}"/>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427111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6A4548-5A84-4EBB-8289-ACF004DE72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EA957DF-CE1A-4AB8-B7C7-7436512F3C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3590AA68-49B1-4F02-B307-93C64D249BFB}"/>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C1CA8181-2C2B-4544-BDC4-B5DFC9CD8B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0397A86D-5321-4CB7-92DA-4ECA4B270FA6}"/>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54012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C728042-0CA6-48A4-BAE2-BB0BC9E426D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56AC6617-A155-4153-8DA3-0114A297D38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FC3B7024-1F06-4CE7-9807-AFCBD369EF3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4FEA0841-B132-4709-AD13-F0349CD02E71}"/>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6" name="Marcador de pie de página 5">
            <a:extLst>
              <a:ext uri="{FF2B5EF4-FFF2-40B4-BE49-F238E27FC236}">
                <a16:creationId xmlns:a16="http://schemas.microsoft.com/office/drawing/2014/main" xmlns="" id="{0C9EF22E-F8FA-4AFE-B337-5C75763EAAC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FE205A7A-161F-41D7-8AE6-C5D820AA1659}"/>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370606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96C3149-707B-4A64-9A55-E6EF580EA94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5AE2A6E-0BAA-465A-AC41-FE7A8AB5E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5071617D-F478-409C-B221-E97C4493204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0E951359-B97B-4D5E-B6BF-220C843CE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7946AE94-1E13-4609-84D9-DA4C0665F8B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471C40B-4883-4CE9-8526-EC9EF70DA02F}"/>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8" name="Marcador de pie de página 7">
            <a:extLst>
              <a:ext uri="{FF2B5EF4-FFF2-40B4-BE49-F238E27FC236}">
                <a16:creationId xmlns:a16="http://schemas.microsoft.com/office/drawing/2014/main" xmlns="" id="{8EE91B5E-4AA1-4F65-A927-4672D075F3B0}"/>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BF1323CE-AAC0-4A83-A3F4-1BC05A87E55E}"/>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411226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6BD7064-B819-44D9-970B-710B46B71F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0E06E1BF-6368-401D-B562-92109219D530}"/>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4" name="Marcador de pie de página 3">
            <a:extLst>
              <a:ext uri="{FF2B5EF4-FFF2-40B4-BE49-F238E27FC236}">
                <a16:creationId xmlns:a16="http://schemas.microsoft.com/office/drawing/2014/main" xmlns="" id="{5B06077B-FDCB-4176-9CB3-4910CABD8A5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EB54AF46-78DF-47DD-9B09-C2D2C266CE34}"/>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266170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4E520CA8-871E-4B77-9743-85135922B458}"/>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3" name="Marcador de pie de página 2">
            <a:extLst>
              <a:ext uri="{FF2B5EF4-FFF2-40B4-BE49-F238E27FC236}">
                <a16:creationId xmlns:a16="http://schemas.microsoft.com/office/drawing/2014/main" xmlns="" id="{4ADB7B97-E49D-4B06-A7CC-D4A9B113389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B79237F5-602E-4B85-B17E-306F6420F45F}"/>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366327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31CBF73-1386-44AB-B0D8-C9234442AA5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957A0F80-866A-4A7C-8CE8-7202BE71E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371FE67F-FD3D-4C2A-A24B-54E66769D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349A0227-9675-4656-B5C2-C38F5BBF939A}"/>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6" name="Marcador de pie de página 5">
            <a:extLst>
              <a:ext uri="{FF2B5EF4-FFF2-40B4-BE49-F238E27FC236}">
                <a16:creationId xmlns:a16="http://schemas.microsoft.com/office/drawing/2014/main" xmlns="" id="{13CEBBB0-036F-42C2-931C-D7FA018C78A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1884D2E5-10D4-449B-BDA4-1543A8D7DA2E}"/>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2429699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6F1167B-FA42-4AC1-90DE-754530704A8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53E19B9E-91D8-4B10-B369-8368FAE79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8E9FD9D0-92BF-44EA-B5DC-895875CC8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9FC4270C-DD1E-49AA-A754-BEBB6EAEAD5C}"/>
              </a:ext>
            </a:extLst>
          </p:cNvPr>
          <p:cNvSpPr>
            <a:spLocks noGrp="1"/>
          </p:cNvSpPr>
          <p:nvPr>
            <p:ph type="dt" sz="half" idx="10"/>
          </p:nvPr>
        </p:nvSpPr>
        <p:spPr/>
        <p:txBody>
          <a:bodyPr/>
          <a:lstStyle/>
          <a:p>
            <a:fld id="{9FAD3927-5324-4FD5-A6D6-14EEEEB1BBE5}" type="datetimeFigureOut">
              <a:rPr lang="es-MX" smtClean="0"/>
              <a:t>12/09/2018</a:t>
            </a:fld>
            <a:endParaRPr lang="es-MX"/>
          </a:p>
        </p:txBody>
      </p:sp>
      <p:sp>
        <p:nvSpPr>
          <p:cNvPr id="6" name="Marcador de pie de página 5">
            <a:extLst>
              <a:ext uri="{FF2B5EF4-FFF2-40B4-BE49-F238E27FC236}">
                <a16:creationId xmlns:a16="http://schemas.microsoft.com/office/drawing/2014/main" xmlns="" id="{3B62E86F-14F5-429F-B856-55CE3F2119F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3324EFC9-4068-4284-9C43-029E2D619570}"/>
              </a:ext>
            </a:extLst>
          </p:cNvPr>
          <p:cNvSpPr>
            <a:spLocks noGrp="1"/>
          </p:cNvSpPr>
          <p:nvPr>
            <p:ph type="sldNum" sz="quarter" idx="12"/>
          </p:nvPr>
        </p:nvSpPr>
        <p:spPr/>
        <p:txBody>
          <a:bodyPr/>
          <a:lstStyle/>
          <a:p>
            <a:fld id="{6679A0E2-A15F-489E-9E8E-FC818CBC8F7A}" type="slidenum">
              <a:rPr lang="es-MX" smtClean="0"/>
              <a:t>‹Nº›</a:t>
            </a:fld>
            <a:endParaRPr lang="es-MX"/>
          </a:p>
        </p:txBody>
      </p:sp>
    </p:spTree>
    <p:extLst>
      <p:ext uri="{BB962C8B-B14F-4D97-AF65-F5344CB8AC3E}">
        <p14:creationId xmlns:p14="http://schemas.microsoft.com/office/powerpoint/2010/main" val="244915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563C9E0F-9F2E-4D4A-99B7-9D37C482E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1367953C-0EE9-4E6D-8FD0-D4B231917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E5C4EBB-A6FE-414C-A67C-E27493FB9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D3927-5324-4FD5-A6D6-14EEEEB1BBE5}" type="datetimeFigureOut">
              <a:rPr lang="es-MX" smtClean="0"/>
              <a:t>12/09/2018</a:t>
            </a:fld>
            <a:endParaRPr lang="es-MX"/>
          </a:p>
        </p:txBody>
      </p:sp>
      <p:sp>
        <p:nvSpPr>
          <p:cNvPr id="5" name="Marcador de pie de página 4">
            <a:extLst>
              <a:ext uri="{FF2B5EF4-FFF2-40B4-BE49-F238E27FC236}">
                <a16:creationId xmlns:a16="http://schemas.microsoft.com/office/drawing/2014/main" xmlns="" id="{A21715FF-16FA-4369-B715-E84976B4F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A4528A42-EB5D-4DAD-A9AF-35360D855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9A0E2-A15F-489E-9E8E-FC818CBC8F7A}" type="slidenum">
              <a:rPr lang="es-MX" smtClean="0"/>
              <a:t>‹Nº›</a:t>
            </a:fld>
            <a:endParaRPr lang="es-MX"/>
          </a:p>
        </p:txBody>
      </p:sp>
    </p:spTree>
    <p:extLst>
      <p:ext uri="{BB962C8B-B14F-4D97-AF65-F5344CB8AC3E}">
        <p14:creationId xmlns:p14="http://schemas.microsoft.com/office/powerpoint/2010/main" val="86682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072DA17-9DD3-48CF-A996-42A1A697CEBB}"/>
              </a:ext>
            </a:extLst>
          </p:cNvPr>
          <p:cNvSpPr>
            <a:spLocks noGrp="1"/>
          </p:cNvSpPr>
          <p:nvPr>
            <p:ph type="ctrTitle"/>
          </p:nvPr>
        </p:nvSpPr>
        <p:spPr/>
        <p:txBody>
          <a:bodyPr>
            <a:normAutofit/>
          </a:bodyPr>
          <a:lstStyle/>
          <a:p>
            <a:r>
              <a:rPr lang="es-419" sz="4400" dirty="0"/>
              <a:t>Sistemas de Comercio Electrónico</a:t>
            </a:r>
            <a:r>
              <a:rPr lang="es-419" dirty="0"/>
              <a:t/>
            </a:r>
            <a:br>
              <a:rPr lang="es-419" dirty="0"/>
            </a:br>
            <a:r>
              <a:rPr lang="es-419" dirty="0"/>
              <a:t>Tienda Electrónica</a:t>
            </a:r>
            <a:br>
              <a:rPr lang="es-419" dirty="0"/>
            </a:br>
            <a:r>
              <a:rPr lang="es-419" sz="4800" dirty="0"/>
              <a:t>Diseño de aplicación</a:t>
            </a:r>
            <a:endParaRPr lang="es-MX" dirty="0"/>
          </a:p>
        </p:txBody>
      </p:sp>
      <p:sp>
        <p:nvSpPr>
          <p:cNvPr id="3" name="Subtítulo 2">
            <a:extLst>
              <a:ext uri="{FF2B5EF4-FFF2-40B4-BE49-F238E27FC236}">
                <a16:creationId xmlns:a16="http://schemas.microsoft.com/office/drawing/2014/main" xmlns="" id="{3F457134-5905-4BBE-B1B2-941875C40EC0}"/>
              </a:ext>
            </a:extLst>
          </p:cNvPr>
          <p:cNvSpPr>
            <a:spLocks noGrp="1"/>
          </p:cNvSpPr>
          <p:nvPr>
            <p:ph type="subTitle" idx="1"/>
          </p:nvPr>
        </p:nvSpPr>
        <p:spPr>
          <a:xfrm>
            <a:off x="1581665" y="4382530"/>
            <a:ext cx="9144000" cy="829962"/>
          </a:xfrm>
        </p:spPr>
        <p:txBody>
          <a:bodyPr>
            <a:normAutofit/>
          </a:bodyPr>
          <a:lstStyle/>
          <a:p>
            <a:r>
              <a:rPr lang="es-419" sz="3600" dirty="0"/>
              <a:t>Determinación de objetivo</a:t>
            </a:r>
            <a:endParaRPr lang="es-MX" sz="3600" dirty="0"/>
          </a:p>
        </p:txBody>
      </p:sp>
    </p:spTree>
    <p:extLst>
      <p:ext uri="{BB962C8B-B14F-4D97-AF65-F5344CB8AC3E}">
        <p14:creationId xmlns:p14="http://schemas.microsoft.com/office/powerpoint/2010/main" val="265627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4A40E0C-BD5C-4720-B3DD-63A71DD12131}"/>
              </a:ext>
            </a:extLst>
          </p:cNvPr>
          <p:cNvSpPr>
            <a:spLocks noGrp="1"/>
          </p:cNvSpPr>
          <p:nvPr>
            <p:ph type="title"/>
          </p:nvPr>
        </p:nvSpPr>
        <p:spPr/>
        <p:txBody>
          <a:bodyPr/>
          <a:lstStyle/>
          <a:p>
            <a:pPr algn="ctr"/>
            <a:r>
              <a:rPr lang="es-419" dirty="0"/>
              <a:t>Objetivo general del proyecto</a:t>
            </a:r>
            <a:endParaRPr lang="es-MX" dirty="0"/>
          </a:p>
        </p:txBody>
      </p:sp>
      <p:sp>
        <p:nvSpPr>
          <p:cNvPr id="3" name="Marcador de contenido 2">
            <a:extLst>
              <a:ext uri="{FF2B5EF4-FFF2-40B4-BE49-F238E27FC236}">
                <a16:creationId xmlns:a16="http://schemas.microsoft.com/office/drawing/2014/main" xmlns="" id="{71B68E16-C393-45BB-80CA-73D0C700B06C}"/>
              </a:ext>
            </a:extLst>
          </p:cNvPr>
          <p:cNvSpPr>
            <a:spLocks noGrp="1"/>
          </p:cNvSpPr>
          <p:nvPr>
            <p:ph idx="1"/>
          </p:nvPr>
        </p:nvSpPr>
        <p:spPr/>
        <p:txBody>
          <a:bodyPr/>
          <a:lstStyle/>
          <a:p>
            <a:pPr marL="0" indent="0">
              <a:buNone/>
            </a:pPr>
            <a:r>
              <a:rPr lang="es-419" dirty="0"/>
              <a:t>Desarrollar una aplicación “</a:t>
            </a:r>
            <a:r>
              <a:rPr lang="es-419" dirty="0" err="1"/>
              <a:t>faseada</a:t>
            </a:r>
            <a:r>
              <a:rPr lang="es-419" dirty="0"/>
              <a:t>” para desarrollar una “tiendita digital” para mostrar el uso de la tecnología conformando los elementos básicos para una Aplicación de Comercio Electrónico.</a:t>
            </a:r>
          </a:p>
          <a:p>
            <a:pPr marL="0" indent="0">
              <a:buNone/>
            </a:pPr>
            <a:r>
              <a:rPr lang="es-419" dirty="0"/>
              <a:t>La complejidad de la aplicación es la que se irá </a:t>
            </a:r>
            <a:r>
              <a:rPr lang="es-419" dirty="0" err="1"/>
              <a:t>faseando</a:t>
            </a:r>
            <a:r>
              <a:rPr lang="es-419" dirty="0"/>
              <a:t> comenzando desde una aplicación </a:t>
            </a:r>
            <a:r>
              <a:rPr lang="es-419" dirty="0" err="1"/>
              <a:t>mono-usuario</a:t>
            </a:r>
            <a:r>
              <a:rPr lang="es-419" dirty="0"/>
              <a:t> (</a:t>
            </a:r>
            <a:r>
              <a:rPr lang="es-419" dirty="0" err="1"/>
              <a:t>wim</a:t>
            </a:r>
            <a:r>
              <a:rPr lang="es-419" dirty="0"/>
              <a:t>) hasta multiusuario en web con servicios orquestados por una herramienta middleware ad-hoc.</a:t>
            </a:r>
          </a:p>
          <a:p>
            <a:pPr marL="0" indent="0">
              <a:buNone/>
            </a:pPr>
            <a:r>
              <a:rPr lang="es-419" dirty="0"/>
              <a:t>Los requerimientos funcionales se mantienen casi inamovibles, con ligeros incrementos según las posibilidades de la plataforma utilizada.</a:t>
            </a:r>
          </a:p>
          <a:p>
            <a:pPr marL="0" indent="0">
              <a:buNone/>
            </a:pPr>
            <a:r>
              <a:rPr lang="es-419" dirty="0"/>
              <a:t>Los requerimientos no funcionales se incrementan en cuanto al uso de la tecnología, estándares adoptados y herramientas ad-hoc.</a:t>
            </a:r>
            <a:endParaRPr lang="es-MX" dirty="0"/>
          </a:p>
        </p:txBody>
      </p:sp>
    </p:spTree>
    <p:extLst>
      <p:ext uri="{BB962C8B-B14F-4D97-AF65-F5344CB8AC3E}">
        <p14:creationId xmlns:p14="http://schemas.microsoft.com/office/powerpoint/2010/main" val="275502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A595A82-4C07-4872-AF62-D0C2F75A20B5}"/>
              </a:ext>
            </a:extLst>
          </p:cNvPr>
          <p:cNvSpPr>
            <a:spLocks noGrp="1"/>
          </p:cNvSpPr>
          <p:nvPr>
            <p:ph type="title"/>
          </p:nvPr>
        </p:nvSpPr>
        <p:spPr/>
        <p:txBody>
          <a:bodyPr/>
          <a:lstStyle/>
          <a:p>
            <a:r>
              <a:rPr lang="es-419" dirty="0" err="1"/>
              <a:t>Faseado</a:t>
            </a:r>
            <a:endParaRPr lang="es-MX" dirty="0"/>
          </a:p>
        </p:txBody>
      </p:sp>
      <p:sp>
        <p:nvSpPr>
          <p:cNvPr id="3" name="Marcador de contenido 2">
            <a:extLst>
              <a:ext uri="{FF2B5EF4-FFF2-40B4-BE49-F238E27FC236}">
                <a16:creationId xmlns:a16="http://schemas.microsoft.com/office/drawing/2014/main" xmlns="" id="{4F9AD09E-C43B-45CC-A39A-5B7E9B9597AD}"/>
              </a:ext>
            </a:extLst>
          </p:cNvPr>
          <p:cNvSpPr>
            <a:spLocks noGrp="1"/>
          </p:cNvSpPr>
          <p:nvPr>
            <p:ph idx="1"/>
          </p:nvPr>
        </p:nvSpPr>
        <p:spPr/>
        <p:txBody>
          <a:bodyPr>
            <a:normAutofit fontScale="92500" lnSpcReduction="10000"/>
          </a:bodyPr>
          <a:lstStyle/>
          <a:p>
            <a:r>
              <a:rPr lang="es-419" dirty="0"/>
              <a:t>FI: Servicio mono – usuario, </a:t>
            </a:r>
            <a:r>
              <a:rPr lang="es-419" dirty="0" err="1"/>
              <a:t>Clte</a:t>
            </a:r>
            <a:r>
              <a:rPr lang="es-419" dirty="0"/>
              <a:t> POJO, con funcionalidad recubierta por medio de un Gestor mostrando las </a:t>
            </a:r>
            <a:r>
              <a:rPr lang="es-419" dirty="0" err="1"/>
              <a:t>apis</a:t>
            </a:r>
            <a:r>
              <a:rPr lang="es-419" dirty="0"/>
              <a:t> de negocio ocultando lo máximo posible lo detalles de infraestructura.</a:t>
            </a:r>
          </a:p>
          <a:p>
            <a:r>
              <a:rPr lang="es-419" dirty="0"/>
              <a:t>FII: Monousuario POJO con RMI. </a:t>
            </a:r>
            <a:r>
              <a:rPr lang="es-419" dirty="0" err="1"/>
              <a:t>Estresable</a:t>
            </a:r>
            <a:r>
              <a:rPr lang="es-419" dirty="0"/>
              <a:t> con un cliente. Manejo de catálogo de errores por medio de claves para </a:t>
            </a:r>
            <a:r>
              <a:rPr lang="es-419" dirty="0" err="1"/>
              <a:t>ufem</a:t>
            </a:r>
            <a:r>
              <a:rPr lang="es-419" dirty="0"/>
              <a:t> </a:t>
            </a:r>
            <a:r>
              <a:rPr lang="es-419" dirty="0" err="1"/>
              <a:t>codes</a:t>
            </a:r>
            <a:r>
              <a:rPr lang="es-419" dirty="0"/>
              <a:t> y para </a:t>
            </a:r>
            <a:r>
              <a:rPr lang="es-419" dirty="0" err="1"/>
              <a:t>iemc</a:t>
            </a:r>
            <a:r>
              <a:rPr lang="es-419" dirty="0"/>
              <a:t> (</a:t>
            </a:r>
            <a:r>
              <a:rPr lang="es-419" dirty="0" err="1"/>
              <a:t>infrastructure</a:t>
            </a:r>
            <a:r>
              <a:rPr lang="es-419" dirty="0"/>
              <a:t> </a:t>
            </a:r>
            <a:r>
              <a:rPr lang="es-419" dirty="0" err="1"/>
              <a:t>errors</a:t>
            </a:r>
            <a:r>
              <a:rPr lang="es-419" dirty="0"/>
              <a:t> </a:t>
            </a:r>
            <a:r>
              <a:rPr lang="es-419" dirty="0" err="1"/>
              <a:t>message</a:t>
            </a:r>
            <a:r>
              <a:rPr lang="es-419" dirty="0"/>
              <a:t> </a:t>
            </a:r>
            <a:r>
              <a:rPr lang="es-419" dirty="0" err="1"/>
              <a:t>codes</a:t>
            </a:r>
            <a:r>
              <a:rPr lang="es-419" dirty="0"/>
              <a:t>).</a:t>
            </a:r>
          </a:p>
          <a:p>
            <a:r>
              <a:rPr lang="es-419" dirty="0"/>
              <a:t>FIII: Multiusuario, manejo de concurrencia en la BD. </a:t>
            </a:r>
            <a:r>
              <a:rPr lang="es-419" dirty="0" err="1"/>
              <a:t>Estresable</a:t>
            </a:r>
            <a:r>
              <a:rPr lang="es-419" dirty="0"/>
              <a:t>.</a:t>
            </a:r>
          </a:p>
          <a:p>
            <a:r>
              <a:rPr lang="es-419" dirty="0"/>
              <a:t>FIV: Uso de Web </a:t>
            </a:r>
            <a:r>
              <a:rPr lang="es-419" dirty="0" err="1"/>
              <a:t>Services</a:t>
            </a:r>
            <a:r>
              <a:rPr lang="es-419" dirty="0"/>
              <a:t> por medio de </a:t>
            </a:r>
            <a:r>
              <a:rPr lang="es-419" dirty="0" err="1"/>
              <a:t>glassfish</a:t>
            </a:r>
            <a:r>
              <a:rPr lang="es-419" dirty="0"/>
              <a:t> como </a:t>
            </a:r>
            <a:r>
              <a:rPr lang="es-419" dirty="0" err="1"/>
              <a:t>Apllication</a:t>
            </a:r>
            <a:r>
              <a:rPr lang="es-419" dirty="0"/>
              <a:t> server.</a:t>
            </a:r>
          </a:p>
          <a:p>
            <a:r>
              <a:rPr lang="es-419" dirty="0"/>
              <a:t>FV: Generación de funcionalidad de cobro, empaquetado, envío y notificación de entrega. Conexiones SOAP y con carga en cadenas REST.</a:t>
            </a:r>
          </a:p>
          <a:p>
            <a:r>
              <a:rPr lang="es-419" dirty="0"/>
              <a:t>FVI: Orquestación por medio de BPEL o similar.</a:t>
            </a:r>
            <a:endParaRPr lang="es-MX" dirty="0"/>
          </a:p>
        </p:txBody>
      </p:sp>
    </p:spTree>
    <p:extLst>
      <p:ext uri="{BB962C8B-B14F-4D97-AF65-F5344CB8AC3E}">
        <p14:creationId xmlns:p14="http://schemas.microsoft.com/office/powerpoint/2010/main" val="318737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93E959-9279-4D7D-B2F7-D881CB67467A}"/>
              </a:ext>
            </a:extLst>
          </p:cNvPr>
          <p:cNvSpPr>
            <a:spLocks noGrp="1"/>
          </p:cNvSpPr>
          <p:nvPr>
            <p:ph type="title"/>
          </p:nvPr>
        </p:nvSpPr>
        <p:spPr/>
        <p:txBody>
          <a:bodyPr/>
          <a:lstStyle/>
          <a:p>
            <a:pPr algn="ctr"/>
            <a:r>
              <a:rPr lang="es-419" dirty="0"/>
              <a:t>Requerimientos Funcionales</a:t>
            </a:r>
            <a:endParaRPr lang="es-MX" dirty="0"/>
          </a:p>
        </p:txBody>
      </p:sp>
      <p:sp>
        <p:nvSpPr>
          <p:cNvPr id="3" name="Marcador de contenido 2">
            <a:extLst>
              <a:ext uri="{FF2B5EF4-FFF2-40B4-BE49-F238E27FC236}">
                <a16:creationId xmlns:a16="http://schemas.microsoft.com/office/drawing/2014/main" xmlns="" id="{E500078C-D4E4-4722-8614-0D0975AFE922}"/>
              </a:ext>
            </a:extLst>
          </p:cNvPr>
          <p:cNvSpPr>
            <a:spLocks noGrp="1"/>
          </p:cNvSpPr>
          <p:nvPr>
            <p:ph idx="1"/>
          </p:nvPr>
        </p:nvSpPr>
        <p:spPr/>
        <p:txBody>
          <a:bodyPr/>
          <a:lstStyle/>
          <a:p>
            <a:r>
              <a:rPr lang="es-419" dirty="0"/>
              <a:t>RF1: Tienda Digital con los clientes, productos y facturas iniciales registrados en la base de datos de “OnLineSales.accdb”.</a:t>
            </a:r>
          </a:p>
          <a:p>
            <a:r>
              <a:rPr lang="es-419" dirty="0"/>
              <a:t>RF2: La aplicación debe efectuar Alta de Cliente.</a:t>
            </a:r>
          </a:p>
          <a:p>
            <a:r>
              <a:rPr lang="es-419" dirty="0"/>
              <a:t>RF3: La Aplicación debe efectuar Alta de Producto.</a:t>
            </a:r>
          </a:p>
          <a:p>
            <a:r>
              <a:rPr lang="es-419" dirty="0"/>
              <a:t>RF4: La Aplicación debe efectuar Alta de Pedido. El pedido lleva un cliente y un conjunto de productos con sus unidades solicitadas.</a:t>
            </a:r>
          </a:p>
          <a:p>
            <a:pPr marL="0" indent="0">
              <a:buNone/>
            </a:pPr>
            <a:endParaRPr lang="es-MX" dirty="0"/>
          </a:p>
        </p:txBody>
      </p:sp>
    </p:spTree>
    <p:extLst>
      <p:ext uri="{BB962C8B-B14F-4D97-AF65-F5344CB8AC3E}">
        <p14:creationId xmlns:p14="http://schemas.microsoft.com/office/powerpoint/2010/main" val="64060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04EC64-A10F-4058-B1C8-A7AC6701C589}"/>
              </a:ext>
            </a:extLst>
          </p:cNvPr>
          <p:cNvSpPr>
            <a:spLocks noGrp="1"/>
          </p:cNvSpPr>
          <p:nvPr>
            <p:ph type="title"/>
          </p:nvPr>
        </p:nvSpPr>
        <p:spPr/>
        <p:txBody>
          <a:bodyPr/>
          <a:lstStyle/>
          <a:p>
            <a:r>
              <a:rPr lang="es-419" dirty="0"/>
              <a:t>Requerimientos No Funcionales</a:t>
            </a:r>
            <a:endParaRPr lang="es-MX" dirty="0"/>
          </a:p>
        </p:txBody>
      </p:sp>
      <p:sp>
        <p:nvSpPr>
          <p:cNvPr id="3" name="Marcador de contenido 2">
            <a:extLst>
              <a:ext uri="{FF2B5EF4-FFF2-40B4-BE49-F238E27FC236}">
                <a16:creationId xmlns:a16="http://schemas.microsoft.com/office/drawing/2014/main" xmlns="" id="{088E2CB8-944C-4804-8E8C-308D6379C44C}"/>
              </a:ext>
            </a:extLst>
          </p:cNvPr>
          <p:cNvSpPr>
            <a:spLocks noGrp="1"/>
          </p:cNvSpPr>
          <p:nvPr>
            <p:ph idx="1"/>
          </p:nvPr>
        </p:nvSpPr>
        <p:spPr/>
        <p:txBody>
          <a:bodyPr/>
          <a:lstStyle/>
          <a:p>
            <a:r>
              <a:rPr lang="es-419" dirty="0"/>
              <a:t>RNF1: Originalmente usuario y contraseña para el </a:t>
            </a:r>
            <a:r>
              <a:rPr lang="es-419" dirty="0" err="1"/>
              <a:t>Login</a:t>
            </a:r>
            <a:r>
              <a:rPr lang="es-419" dirty="0"/>
              <a:t> dados en una tabla en la misma BD (no usar esto en producción). Posteriormente se </a:t>
            </a:r>
            <a:r>
              <a:rPr lang="es-419" dirty="0" err="1"/>
              <a:t>autilizará</a:t>
            </a:r>
            <a:r>
              <a:rPr lang="es-419" dirty="0"/>
              <a:t> una herramienta ad-hoc.</a:t>
            </a:r>
          </a:p>
          <a:p>
            <a:r>
              <a:rPr lang="es-419" dirty="0"/>
              <a:t>RNF2: Con el fin de poder cambiar la aplicación de computadora y sin sujetarse a SO la BD se trabaja en </a:t>
            </a:r>
            <a:r>
              <a:rPr lang="es-419" dirty="0" err="1"/>
              <a:t>MsAccess</a:t>
            </a:r>
            <a:r>
              <a:rPr lang="es-419" dirty="0"/>
              <a:t> (.</a:t>
            </a:r>
            <a:r>
              <a:rPr lang="es-419" dirty="0" err="1"/>
              <a:t>accdb</a:t>
            </a:r>
            <a:r>
              <a:rPr lang="es-419" dirty="0"/>
              <a:t>).</a:t>
            </a:r>
          </a:p>
          <a:p>
            <a:r>
              <a:rPr lang="es-419" dirty="0"/>
              <a:t> RNF3: El código se realizará en java 1.8 con el acceso a la BD por medio de </a:t>
            </a:r>
            <a:r>
              <a:rPr lang="es-419" dirty="0" err="1"/>
              <a:t>ucanaccess</a:t>
            </a:r>
            <a:r>
              <a:rPr lang="es-419" dirty="0"/>
              <a:t> y </a:t>
            </a:r>
            <a:r>
              <a:rPr lang="es-419" dirty="0" err="1"/>
              <a:t>jackess</a:t>
            </a:r>
            <a:r>
              <a:rPr lang="es-419" dirty="0"/>
              <a:t>.</a:t>
            </a:r>
          </a:p>
          <a:p>
            <a:r>
              <a:rPr lang="es-419" dirty="0"/>
              <a:t>RNF4: Se desarrollará con </a:t>
            </a:r>
            <a:r>
              <a:rPr lang="es-419" dirty="0" err="1"/>
              <a:t>Netbeans</a:t>
            </a:r>
            <a:r>
              <a:rPr lang="es-419" dirty="0"/>
              <a:t> 8 o con Eclipse.</a:t>
            </a:r>
            <a:endParaRPr lang="es-MX" dirty="0"/>
          </a:p>
        </p:txBody>
      </p:sp>
    </p:spTree>
    <p:extLst>
      <p:ext uri="{BB962C8B-B14F-4D97-AF65-F5344CB8AC3E}">
        <p14:creationId xmlns:p14="http://schemas.microsoft.com/office/powerpoint/2010/main" val="252447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51CCFE-ABB3-4580-AEAA-BCE2B042AC3F}"/>
              </a:ext>
            </a:extLst>
          </p:cNvPr>
          <p:cNvSpPr>
            <a:spLocks noGrp="1"/>
          </p:cNvSpPr>
          <p:nvPr>
            <p:ph type="title"/>
          </p:nvPr>
        </p:nvSpPr>
        <p:spPr>
          <a:xfrm>
            <a:off x="838200" y="412791"/>
            <a:ext cx="10515600" cy="1009651"/>
          </a:xfrm>
        </p:spPr>
        <p:txBody>
          <a:bodyPr/>
          <a:lstStyle/>
          <a:p>
            <a:r>
              <a:rPr lang="es-419" dirty="0"/>
              <a:t>Fase I: Escenarios</a:t>
            </a:r>
            <a:endParaRPr lang="es-MX" dirty="0"/>
          </a:p>
        </p:txBody>
      </p:sp>
      <p:sp>
        <p:nvSpPr>
          <p:cNvPr id="3" name="Marcador de contenido 2">
            <a:extLst>
              <a:ext uri="{FF2B5EF4-FFF2-40B4-BE49-F238E27FC236}">
                <a16:creationId xmlns:a16="http://schemas.microsoft.com/office/drawing/2014/main" xmlns="" id="{EFAE3CC8-E0D5-47AB-BEC0-48B3E9A06DDE}"/>
              </a:ext>
            </a:extLst>
          </p:cNvPr>
          <p:cNvSpPr>
            <a:spLocks noGrp="1"/>
          </p:cNvSpPr>
          <p:nvPr>
            <p:ph idx="1"/>
          </p:nvPr>
        </p:nvSpPr>
        <p:spPr>
          <a:xfrm>
            <a:off x="838200" y="1425146"/>
            <a:ext cx="10515600" cy="4751817"/>
          </a:xfrm>
        </p:spPr>
        <p:txBody>
          <a:bodyPr>
            <a:normAutofit/>
          </a:bodyPr>
          <a:lstStyle/>
          <a:p>
            <a:pPr marL="0" indent="0">
              <a:buNone/>
            </a:pPr>
            <a:r>
              <a:rPr lang="es-419" b="1" dirty="0"/>
              <a:t>RF1: Tienda Digital con los clientes, productos y facturas iniciales registrados en la base de datos de “OnLineSales.accdb”. </a:t>
            </a:r>
          </a:p>
          <a:p>
            <a:r>
              <a:rPr lang="es-419" b="1" dirty="0"/>
              <a:t>RF1.a1</a:t>
            </a:r>
            <a:r>
              <a:rPr lang="es-419" dirty="0"/>
              <a:t>: Los clientes y los atributos de la entidad están dados en la tabla “</a:t>
            </a:r>
            <a:r>
              <a:rPr lang="es-419" dirty="0" err="1"/>
              <a:t>Customers</a:t>
            </a:r>
            <a:r>
              <a:rPr lang="es-419" dirty="0"/>
              <a:t>” de la base de datos mencionada.</a:t>
            </a:r>
          </a:p>
          <a:p>
            <a:r>
              <a:rPr lang="es-419" b="1" dirty="0"/>
              <a:t>RF1.a2</a:t>
            </a:r>
            <a:r>
              <a:rPr lang="es-419" dirty="0"/>
              <a:t>: Los productos y los atributos de la entidad están dados en la tabla “</a:t>
            </a:r>
            <a:r>
              <a:rPr lang="es-419" dirty="0" err="1"/>
              <a:t>Products</a:t>
            </a:r>
            <a:r>
              <a:rPr lang="es-419" dirty="0"/>
              <a:t>” de la base de datos mencionada.</a:t>
            </a:r>
          </a:p>
          <a:p>
            <a:r>
              <a:rPr lang="es-419" b="1" dirty="0"/>
              <a:t>RF1.a3</a:t>
            </a:r>
            <a:r>
              <a:rPr lang="es-419" dirty="0"/>
              <a:t>: Las facturas y sus atributos están dadas en las tablas relacionadas “</a:t>
            </a:r>
            <a:r>
              <a:rPr lang="es-419" dirty="0" err="1"/>
              <a:t>Invoice_Headers</a:t>
            </a:r>
            <a:r>
              <a:rPr lang="es-419" dirty="0"/>
              <a:t>” y “</a:t>
            </a:r>
            <a:r>
              <a:rPr lang="es-419" dirty="0" err="1"/>
              <a:t>Invoice_Items</a:t>
            </a:r>
            <a:r>
              <a:rPr lang="es-419" dirty="0"/>
              <a:t>”. La relación es lógica entre estas dos tablas, los clientes y los productos (con el fin de las pruebas mecánicas iniciales aún no tiene integridad referencial, ésta se agrega posteriormente).</a:t>
            </a:r>
          </a:p>
          <a:p>
            <a:pPr marL="0" indent="0">
              <a:buNone/>
            </a:pPr>
            <a:endParaRPr lang="es-419" dirty="0"/>
          </a:p>
          <a:p>
            <a:endParaRPr lang="es-419" dirty="0"/>
          </a:p>
        </p:txBody>
      </p:sp>
    </p:spTree>
    <p:extLst>
      <p:ext uri="{BB962C8B-B14F-4D97-AF65-F5344CB8AC3E}">
        <p14:creationId xmlns:p14="http://schemas.microsoft.com/office/powerpoint/2010/main" val="254454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13D5E68-524B-4570-B8F8-4459D9E147AC}"/>
              </a:ext>
            </a:extLst>
          </p:cNvPr>
          <p:cNvSpPr>
            <a:spLocks noGrp="1"/>
          </p:cNvSpPr>
          <p:nvPr>
            <p:ph type="title"/>
          </p:nvPr>
        </p:nvSpPr>
        <p:spPr/>
        <p:txBody>
          <a:bodyPr/>
          <a:lstStyle/>
          <a:p>
            <a:r>
              <a:rPr lang="es-419" dirty="0"/>
              <a:t>Escenarios</a:t>
            </a:r>
            <a:endParaRPr lang="es-MX" dirty="0"/>
          </a:p>
        </p:txBody>
      </p:sp>
      <p:sp>
        <p:nvSpPr>
          <p:cNvPr id="3" name="Marcador de contenido 2">
            <a:extLst>
              <a:ext uri="{FF2B5EF4-FFF2-40B4-BE49-F238E27FC236}">
                <a16:creationId xmlns:a16="http://schemas.microsoft.com/office/drawing/2014/main" xmlns="" id="{ED1DAB2E-1F9C-4A05-A9FA-0A50742EBDB7}"/>
              </a:ext>
            </a:extLst>
          </p:cNvPr>
          <p:cNvSpPr>
            <a:spLocks noGrp="1"/>
          </p:cNvSpPr>
          <p:nvPr>
            <p:ph idx="1"/>
          </p:nvPr>
        </p:nvSpPr>
        <p:spPr/>
        <p:txBody>
          <a:bodyPr>
            <a:normAutofit fontScale="92500"/>
          </a:bodyPr>
          <a:lstStyle/>
          <a:p>
            <a:pPr marL="0" indent="0">
              <a:buNone/>
            </a:pPr>
            <a:r>
              <a:rPr lang="es-419" b="1" dirty="0"/>
              <a:t>RF2: La aplicación debe efectuar Alta de Cliente.</a:t>
            </a:r>
          </a:p>
          <a:p>
            <a:r>
              <a:rPr lang="es-419" b="1" dirty="0"/>
              <a:t>RF2.e1</a:t>
            </a:r>
            <a:r>
              <a:rPr lang="es-419" dirty="0"/>
              <a:t>: El usuario proporciona la clave del cliente y el país del cliente.</a:t>
            </a:r>
          </a:p>
          <a:p>
            <a:r>
              <a:rPr lang="es-419" b="1" dirty="0"/>
              <a:t>RF2.a1.1</a:t>
            </a:r>
            <a:r>
              <a:rPr lang="es-419" dirty="0"/>
              <a:t>: La clave del cliente es un valor numérico entero grande positivo, arriba de 50,000 para poder detectar los clientes “originales” y los clientes “agregados” en las pruebas unitarias.</a:t>
            </a:r>
          </a:p>
          <a:p>
            <a:r>
              <a:rPr lang="es-419" b="1" dirty="0"/>
              <a:t>RF2.a1.2</a:t>
            </a:r>
            <a:r>
              <a:rPr lang="es-419" dirty="0"/>
              <a:t>: El país es una cadena alfanumérica no vacía menor a 80 caracteres.</a:t>
            </a:r>
          </a:p>
          <a:p>
            <a:r>
              <a:rPr lang="es-419" b="1" dirty="0"/>
              <a:t>RF2.e2</a:t>
            </a:r>
            <a:r>
              <a:rPr lang="es-419" dirty="0"/>
              <a:t>: No debe duplicar las llaves de los clientes. En caso de que se pretenda duplicar la clave del cliente, no debe registrarlo y mandar un mensaje de error dirigido al usuario (</a:t>
            </a:r>
            <a:r>
              <a:rPr lang="es-419" dirty="0" err="1"/>
              <a:t>ufem</a:t>
            </a:r>
            <a:r>
              <a:rPr lang="es-419" dirty="0"/>
              <a:t>: </a:t>
            </a:r>
            <a:r>
              <a:rPr lang="es-419" dirty="0" err="1"/>
              <a:t>User</a:t>
            </a:r>
            <a:r>
              <a:rPr lang="es-419" dirty="0"/>
              <a:t> </a:t>
            </a:r>
            <a:r>
              <a:rPr lang="es-419" dirty="0" err="1"/>
              <a:t>friendly</a:t>
            </a:r>
            <a:r>
              <a:rPr lang="es-419" dirty="0"/>
              <a:t> error </a:t>
            </a:r>
            <a:r>
              <a:rPr lang="es-419" dirty="0" err="1"/>
              <a:t>message</a:t>
            </a:r>
            <a:r>
              <a:rPr lang="es-419" dirty="0"/>
              <a:t>).</a:t>
            </a:r>
          </a:p>
          <a:p>
            <a:endParaRPr lang="es-419" dirty="0"/>
          </a:p>
          <a:p>
            <a:pPr marL="0" indent="0">
              <a:buNone/>
            </a:pPr>
            <a:endParaRPr lang="es-MX" dirty="0"/>
          </a:p>
        </p:txBody>
      </p:sp>
    </p:spTree>
    <p:extLst>
      <p:ext uri="{BB962C8B-B14F-4D97-AF65-F5344CB8AC3E}">
        <p14:creationId xmlns:p14="http://schemas.microsoft.com/office/powerpoint/2010/main" val="266354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3054F1-F99B-4EEF-B896-1DF6FF89FEF9}"/>
              </a:ext>
            </a:extLst>
          </p:cNvPr>
          <p:cNvSpPr>
            <a:spLocks noGrp="1"/>
          </p:cNvSpPr>
          <p:nvPr>
            <p:ph type="title"/>
          </p:nvPr>
        </p:nvSpPr>
        <p:spPr/>
        <p:txBody>
          <a:bodyPr/>
          <a:lstStyle/>
          <a:p>
            <a:r>
              <a:rPr lang="es-419" dirty="0"/>
              <a:t>Escenarios</a:t>
            </a:r>
            <a:endParaRPr lang="es-MX" dirty="0"/>
          </a:p>
        </p:txBody>
      </p:sp>
      <p:sp>
        <p:nvSpPr>
          <p:cNvPr id="3" name="Marcador de contenido 2">
            <a:extLst>
              <a:ext uri="{FF2B5EF4-FFF2-40B4-BE49-F238E27FC236}">
                <a16:creationId xmlns:a16="http://schemas.microsoft.com/office/drawing/2014/main" xmlns="" id="{9E2839F7-0EBD-4407-87F0-FC99BED6CB3E}"/>
              </a:ext>
            </a:extLst>
          </p:cNvPr>
          <p:cNvSpPr>
            <a:spLocks noGrp="1"/>
          </p:cNvSpPr>
          <p:nvPr>
            <p:ph idx="1"/>
          </p:nvPr>
        </p:nvSpPr>
        <p:spPr/>
        <p:txBody>
          <a:bodyPr>
            <a:normAutofit fontScale="92500" lnSpcReduction="20000"/>
          </a:bodyPr>
          <a:lstStyle/>
          <a:p>
            <a:pPr marL="0" indent="0">
              <a:buNone/>
            </a:pPr>
            <a:r>
              <a:rPr lang="es-419" b="1" dirty="0"/>
              <a:t>RF3: La Aplicación debe efectuar Alta de Producto.</a:t>
            </a:r>
          </a:p>
          <a:p>
            <a:pPr marL="0" indent="0">
              <a:buNone/>
            </a:pPr>
            <a:r>
              <a:rPr lang="es-419" b="1" dirty="0"/>
              <a:t>RF3.e1</a:t>
            </a:r>
            <a:r>
              <a:rPr lang="es-419" dirty="0"/>
              <a:t>: El usuario proporciona la clave del producto, su descripción y el precio unitario.</a:t>
            </a:r>
          </a:p>
          <a:p>
            <a:pPr marL="0" indent="0">
              <a:buNone/>
            </a:pPr>
            <a:r>
              <a:rPr lang="es-419" b="1" dirty="0"/>
              <a:t>RF3.e1.a1</a:t>
            </a:r>
            <a:r>
              <a:rPr lang="es-419" dirty="0"/>
              <a:t>: La clave del producto es una cadena alfanumérica de 10 caracteres, con al menos </a:t>
            </a:r>
            <a:r>
              <a:rPr lang="es-419" dirty="0" smtClean="0"/>
              <a:t>8 caracteres </a:t>
            </a:r>
            <a:r>
              <a:rPr lang="es-419" dirty="0"/>
              <a:t>alfanuméricos adicionales con el fin de poder distinguir los datos originales de los </a:t>
            </a:r>
            <a:r>
              <a:rPr lang="es-419" dirty="0" smtClean="0"/>
              <a:t>“agregados</a:t>
            </a:r>
            <a:r>
              <a:rPr lang="es-419" dirty="0"/>
              <a:t>” en las pruebas.</a:t>
            </a:r>
          </a:p>
          <a:p>
            <a:pPr marL="0" indent="0">
              <a:buNone/>
            </a:pPr>
            <a:r>
              <a:rPr lang="es-419" b="1" dirty="0"/>
              <a:t>RF3.e1.a2</a:t>
            </a:r>
            <a:r>
              <a:rPr lang="es-419" dirty="0"/>
              <a:t>: La descripción es una cadena alfanumérica no nula con máximo 250 caracteres.</a:t>
            </a:r>
          </a:p>
          <a:p>
            <a:pPr marL="0" indent="0">
              <a:buNone/>
            </a:pPr>
            <a:r>
              <a:rPr lang="es-419" b="1" dirty="0"/>
              <a:t>RF3.e1.a3</a:t>
            </a:r>
            <a:r>
              <a:rPr lang="es-419" dirty="0"/>
              <a:t>: El precio unitario es un número positivo de punto flotante.</a:t>
            </a:r>
          </a:p>
          <a:p>
            <a:pPr marL="0" indent="0">
              <a:buNone/>
            </a:pPr>
            <a:r>
              <a:rPr lang="es-419" b="1" dirty="0"/>
              <a:t>RF3.e1.a4</a:t>
            </a:r>
            <a:r>
              <a:rPr lang="es-419" dirty="0"/>
              <a:t>: No se permite duplicar las claves de los productos. En caso de que se trate de dar de alta una clave ya existente se rechaza la operación indicándole al usuario esta situación por medio del un </a:t>
            </a:r>
            <a:r>
              <a:rPr lang="es-419" dirty="0" err="1"/>
              <a:t>ufem</a:t>
            </a:r>
            <a:r>
              <a:rPr lang="es-419" dirty="0"/>
              <a:t>. </a:t>
            </a:r>
            <a:endParaRPr lang="es-MX" dirty="0"/>
          </a:p>
        </p:txBody>
      </p:sp>
    </p:spTree>
    <p:extLst>
      <p:ext uri="{BB962C8B-B14F-4D97-AF65-F5344CB8AC3E}">
        <p14:creationId xmlns:p14="http://schemas.microsoft.com/office/powerpoint/2010/main" val="34620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C05B0B-AEAA-426C-806A-FDF2FB118E91}"/>
              </a:ext>
            </a:extLst>
          </p:cNvPr>
          <p:cNvSpPr>
            <a:spLocks noGrp="1"/>
          </p:cNvSpPr>
          <p:nvPr>
            <p:ph type="title"/>
          </p:nvPr>
        </p:nvSpPr>
        <p:spPr/>
        <p:txBody>
          <a:bodyPr/>
          <a:lstStyle/>
          <a:p>
            <a:r>
              <a:rPr lang="es-419" dirty="0"/>
              <a:t>Escenarios</a:t>
            </a:r>
            <a:endParaRPr lang="es-MX" dirty="0"/>
          </a:p>
        </p:txBody>
      </p:sp>
      <p:sp>
        <p:nvSpPr>
          <p:cNvPr id="3" name="Marcador de contenido 2">
            <a:extLst>
              <a:ext uri="{FF2B5EF4-FFF2-40B4-BE49-F238E27FC236}">
                <a16:creationId xmlns:a16="http://schemas.microsoft.com/office/drawing/2014/main" xmlns="" id="{1528054B-F867-4A27-88B0-9F7D4DEE8A6E}"/>
              </a:ext>
            </a:extLst>
          </p:cNvPr>
          <p:cNvSpPr>
            <a:spLocks noGrp="1"/>
          </p:cNvSpPr>
          <p:nvPr>
            <p:ph idx="1"/>
          </p:nvPr>
        </p:nvSpPr>
        <p:spPr/>
        <p:txBody>
          <a:bodyPr>
            <a:normAutofit fontScale="77500" lnSpcReduction="20000"/>
          </a:bodyPr>
          <a:lstStyle/>
          <a:p>
            <a:pPr marL="0" indent="0">
              <a:buNone/>
            </a:pPr>
            <a:r>
              <a:rPr lang="es-419" b="1" dirty="0"/>
              <a:t>RF4: La Aplicación debe efectuar Alta de Pedido. El pedido lleva un cliente y un conjunto de productos con sus unidades solicitadas.</a:t>
            </a:r>
          </a:p>
          <a:p>
            <a:pPr marL="0" indent="0">
              <a:buNone/>
            </a:pPr>
            <a:r>
              <a:rPr lang="es-419" b="1" dirty="0"/>
              <a:t>RF4.e1</a:t>
            </a:r>
            <a:r>
              <a:rPr lang="es-419" dirty="0"/>
              <a:t>: Este escenario será recortado en cuanto a funcionalidad para solamente efectuar la actividad básica para dar de alta un pedido.</a:t>
            </a:r>
          </a:p>
          <a:p>
            <a:pPr marL="0" indent="0">
              <a:buNone/>
            </a:pPr>
            <a:r>
              <a:rPr lang="es-419" b="1" dirty="0"/>
              <a:t>RF4.e1.a1</a:t>
            </a:r>
            <a:r>
              <a:rPr lang="es-419" dirty="0"/>
              <a:t>: El cliente debe existir en la tabla de clientes. Éste se identifica por medio de su clave de cliente, de no existir esta precondición la operación se rechaza y se notifica con un </a:t>
            </a:r>
            <a:r>
              <a:rPr lang="es-419" dirty="0" err="1"/>
              <a:t>ufem</a:t>
            </a:r>
            <a:r>
              <a:rPr lang="es-419" dirty="0"/>
              <a:t>.</a:t>
            </a:r>
          </a:p>
          <a:p>
            <a:pPr marL="0" indent="0">
              <a:buNone/>
            </a:pPr>
            <a:r>
              <a:rPr lang="es-419" b="1" dirty="0"/>
              <a:t>RF4.e1.a2</a:t>
            </a:r>
            <a:r>
              <a:rPr lang="es-419" dirty="0"/>
              <a:t>: Cada uno de los productos debe existir como clave  de producto, en caso contrario se rechaza toda la operación y se notifica al usuario por medio de un </a:t>
            </a:r>
            <a:r>
              <a:rPr lang="es-419" dirty="0" err="1"/>
              <a:t>ufem</a:t>
            </a:r>
            <a:r>
              <a:rPr lang="es-419" dirty="0"/>
              <a:t>.</a:t>
            </a:r>
          </a:p>
          <a:p>
            <a:pPr marL="0" indent="0">
              <a:buNone/>
            </a:pPr>
            <a:r>
              <a:rPr lang="es-419" b="1" dirty="0"/>
              <a:t>RF4.e1.a3</a:t>
            </a:r>
            <a:r>
              <a:rPr lang="es-419" dirty="0"/>
              <a:t>: Para las pruebas iniciales de funcionalidad los pedidos:</a:t>
            </a:r>
          </a:p>
          <a:p>
            <a:pPr marL="457200" lvl="1" indent="0">
              <a:buNone/>
            </a:pPr>
            <a:r>
              <a:rPr lang="es-419" b="1" dirty="0"/>
              <a:t>RF3.e1.a3.t1</a:t>
            </a:r>
            <a:r>
              <a:rPr lang="es-419" dirty="0"/>
              <a:t>: Se dan de alta en las tablas “</a:t>
            </a:r>
            <a:r>
              <a:rPr lang="es-419" dirty="0" err="1"/>
              <a:t>Pedidos_Header</a:t>
            </a:r>
            <a:r>
              <a:rPr lang="es-419" dirty="0"/>
              <a:t>” y “</a:t>
            </a:r>
            <a:r>
              <a:rPr lang="es-419" dirty="0" err="1"/>
              <a:t>Pedidos_Items</a:t>
            </a:r>
            <a:r>
              <a:rPr lang="es-419" dirty="0"/>
              <a:t>”.</a:t>
            </a:r>
          </a:p>
          <a:p>
            <a:pPr marL="457200" lvl="1" indent="0">
              <a:buNone/>
            </a:pPr>
            <a:r>
              <a:rPr lang="es-419" b="1" dirty="0"/>
              <a:t>RF3.e1.a3.t2</a:t>
            </a:r>
            <a:r>
              <a:rPr lang="es-419" dirty="0"/>
              <a:t>: No se toman en cuanta las cantidades solicitadas, solamente se revisarán que sean números enteros y positivos.</a:t>
            </a:r>
          </a:p>
          <a:p>
            <a:pPr marL="457200" lvl="1" indent="0">
              <a:buNone/>
            </a:pPr>
            <a:r>
              <a:rPr lang="es-419" dirty="0"/>
              <a:t>En caso de no ser así se rechaza la operación completa y se notifica al usuario por medio de un </a:t>
            </a:r>
            <a:r>
              <a:rPr lang="es-419" dirty="0" err="1"/>
              <a:t>ufem</a:t>
            </a:r>
            <a:r>
              <a:rPr lang="es-419" dirty="0"/>
              <a:t>.</a:t>
            </a:r>
          </a:p>
          <a:p>
            <a:pPr marL="0" indent="0">
              <a:buNone/>
            </a:pPr>
            <a:endParaRPr lang="es-419" dirty="0"/>
          </a:p>
          <a:p>
            <a:pPr marL="0" indent="0">
              <a:buNone/>
            </a:pPr>
            <a:endParaRPr lang="es-MX" dirty="0"/>
          </a:p>
        </p:txBody>
      </p:sp>
    </p:spTree>
    <p:extLst>
      <p:ext uri="{BB962C8B-B14F-4D97-AF65-F5344CB8AC3E}">
        <p14:creationId xmlns:p14="http://schemas.microsoft.com/office/powerpoint/2010/main" val="15487496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981</Words>
  <Application>Microsoft Office PowerPoint</Application>
  <PresentationFormat>Panorámica</PresentationFormat>
  <Paragraphs>51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Sistemas de Comercio Electrónico Tienda Electrónica Diseño de aplicación</vt:lpstr>
      <vt:lpstr>Objetivo general del proyecto</vt:lpstr>
      <vt:lpstr>Faseado</vt:lpstr>
      <vt:lpstr>Requerimientos Funcionales</vt:lpstr>
      <vt:lpstr>Requerimientos No Funcionales</vt:lpstr>
      <vt:lpstr>Fase I: Escenarios</vt:lpstr>
      <vt:lpstr>Escenarios</vt:lpstr>
      <vt:lpstr>Escenarios</vt:lpstr>
      <vt:lpstr>Escenarios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Rafael Gamboa</dc:creator>
  <cp:lastModifiedBy>RAFAEL GREGORIO GAMBOA HIRALES</cp:lastModifiedBy>
  <cp:revision>21</cp:revision>
  <dcterms:created xsi:type="dcterms:W3CDTF">2018-09-11T15:37:57Z</dcterms:created>
  <dcterms:modified xsi:type="dcterms:W3CDTF">2018-09-13T04:06:05Z</dcterms:modified>
</cp:coreProperties>
</file>