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85" r:id="rId5"/>
    <p:sldId id="272" r:id="rId6"/>
    <p:sldId id="273" r:id="rId7"/>
    <p:sldId id="282" r:id="rId8"/>
    <p:sldId id="283" r:id="rId9"/>
    <p:sldId id="293" r:id="rId10"/>
    <p:sldId id="279" r:id="rId11"/>
    <p:sldId id="302" r:id="rId12"/>
    <p:sldId id="295" r:id="rId13"/>
    <p:sldId id="289" r:id="rId14"/>
    <p:sldId id="301" r:id="rId15"/>
    <p:sldId id="297" r:id="rId16"/>
    <p:sldId id="303" r:id="rId17"/>
    <p:sldId id="298" r:id="rId18"/>
    <p:sldId id="300" r:id="rId19"/>
    <p:sldId id="29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B811B-3D1B-41ED-AF58-0E59BFAEED74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CE3EBF4-FD54-447B-A209-F51669AA33B5}">
      <dgm:prSet/>
      <dgm:spPr/>
      <dgm:t>
        <a:bodyPr/>
        <a:lstStyle/>
        <a:p>
          <a:r>
            <a:rPr lang="en-US"/>
            <a:t>Gather and perform</a:t>
          </a:r>
        </a:p>
      </dgm:t>
    </dgm:pt>
    <dgm:pt modelId="{3A93B2AB-A19A-461F-9EEB-93E2354B6856}" type="parTrans" cxnId="{3E39C1D3-78A4-4822-BB2F-A12B44500587}">
      <dgm:prSet/>
      <dgm:spPr/>
      <dgm:t>
        <a:bodyPr/>
        <a:lstStyle/>
        <a:p>
          <a:endParaRPr lang="en-US"/>
        </a:p>
      </dgm:t>
    </dgm:pt>
    <dgm:pt modelId="{BCDBD0C3-0997-4F6F-86E0-0749C07A810B}" type="sibTrans" cxnId="{3E39C1D3-78A4-4822-BB2F-A12B44500587}">
      <dgm:prSet/>
      <dgm:spPr/>
      <dgm:t>
        <a:bodyPr/>
        <a:lstStyle/>
        <a:p>
          <a:endParaRPr lang="en-US"/>
        </a:p>
      </dgm:t>
    </dgm:pt>
    <dgm:pt modelId="{32B8924D-FD91-4BE6-931F-DACCC094E2B7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</a:rPr>
            <a:t>Gather and perform pre-processing on the dataset.</a:t>
          </a:r>
        </a:p>
      </dgm:t>
    </dgm:pt>
    <dgm:pt modelId="{B6499479-C156-4F71-8420-A7C660AFF1EB}" type="parTrans" cxnId="{97539F3F-15ED-438E-9389-BFC456A33516}">
      <dgm:prSet/>
      <dgm:spPr/>
      <dgm:t>
        <a:bodyPr/>
        <a:lstStyle/>
        <a:p>
          <a:endParaRPr lang="en-US"/>
        </a:p>
      </dgm:t>
    </dgm:pt>
    <dgm:pt modelId="{5B29FF51-9EB1-4F68-9F81-AC9519AEAD51}" type="sibTrans" cxnId="{97539F3F-15ED-438E-9389-BFC456A33516}">
      <dgm:prSet/>
      <dgm:spPr/>
      <dgm:t>
        <a:bodyPr/>
        <a:lstStyle/>
        <a:p>
          <a:endParaRPr lang="en-US"/>
        </a:p>
      </dgm:t>
    </dgm:pt>
    <dgm:pt modelId="{C6CB18CF-1B71-49DF-A1D7-71B888A0BB99}">
      <dgm:prSet/>
      <dgm:spPr/>
      <dgm:t>
        <a:bodyPr/>
        <a:lstStyle/>
        <a:p>
          <a:r>
            <a:rPr lang="en-US"/>
            <a:t>Develop</a:t>
          </a:r>
        </a:p>
      </dgm:t>
    </dgm:pt>
    <dgm:pt modelId="{5BCCD3EA-D512-4FB9-89AB-BD64F180743B}" type="parTrans" cxnId="{4B1EE84E-56E6-4D6A-8EEB-7A2588127E0E}">
      <dgm:prSet/>
      <dgm:spPr/>
      <dgm:t>
        <a:bodyPr/>
        <a:lstStyle/>
        <a:p>
          <a:endParaRPr lang="en-US"/>
        </a:p>
      </dgm:t>
    </dgm:pt>
    <dgm:pt modelId="{C2576498-20B0-4F33-BC60-19A2EAE29C44}" type="sibTrans" cxnId="{4B1EE84E-56E6-4D6A-8EEB-7A2588127E0E}">
      <dgm:prSet/>
      <dgm:spPr/>
      <dgm:t>
        <a:bodyPr/>
        <a:lstStyle/>
        <a:p>
          <a:endParaRPr lang="en-US"/>
        </a:p>
      </dgm:t>
    </dgm:pt>
    <dgm:pt modelId="{1EA93087-59FA-4612-BBC5-323EF1881DB0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</a:rPr>
            <a:t>Develop an </a:t>
          </a:r>
          <a:r>
            <a:rPr lang="en-US" dirty="0" smtClean="0">
              <a:latin typeface="Abadi" panose="020B0604020104020204" pitchFamily="34" charset="0"/>
            </a:rPr>
            <a:t>EfficientNetB7+Isolation Forest model </a:t>
          </a:r>
          <a:r>
            <a:rPr lang="en-US" dirty="0">
              <a:latin typeface="Abadi" panose="020B0604020104020204" pitchFamily="34" charset="0"/>
            </a:rPr>
            <a:t>and compare it to </a:t>
          </a:r>
          <a:r>
            <a:rPr lang="en-US" dirty="0" smtClean="0">
              <a:latin typeface="Abadi" panose="020B0604020104020204" pitchFamily="34" charset="0"/>
            </a:rPr>
            <a:t>lone </a:t>
          </a:r>
          <a:r>
            <a:rPr lang="en-US" dirty="0" err="1" smtClean="0">
              <a:latin typeface="Abadi" panose="020B0604020104020204" pitchFamily="34" charset="0"/>
            </a:rPr>
            <a:t>EfficientNet</a:t>
          </a:r>
          <a:r>
            <a:rPr lang="en-US" dirty="0" smtClean="0">
              <a:latin typeface="Abadi" panose="020B0604020104020204" pitchFamily="34" charset="0"/>
            </a:rPr>
            <a:t> B7 model  </a:t>
          </a:r>
          <a:r>
            <a:rPr lang="en-US" dirty="0">
              <a:latin typeface="Abadi" panose="020B0604020104020204" pitchFamily="34" charset="0"/>
            </a:rPr>
            <a:t>for classification of brain tumors. Compare the models based on accuracy and complexity.</a:t>
          </a:r>
        </a:p>
      </dgm:t>
    </dgm:pt>
    <dgm:pt modelId="{1C6BF476-87EA-4E1A-9E59-9FDC205B8746}" type="parTrans" cxnId="{9B640506-CA74-40C9-A117-344E71A7F365}">
      <dgm:prSet/>
      <dgm:spPr/>
      <dgm:t>
        <a:bodyPr/>
        <a:lstStyle/>
        <a:p>
          <a:endParaRPr lang="en-US"/>
        </a:p>
      </dgm:t>
    </dgm:pt>
    <dgm:pt modelId="{15B54E74-E19F-40D4-BBFD-CF4CA94B355F}" type="sibTrans" cxnId="{9B640506-CA74-40C9-A117-344E71A7F365}">
      <dgm:prSet/>
      <dgm:spPr/>
      <dgm:t>
        <a:bodyPr/>
        <a:lstStyle/>
        <a:p>
          <a:endParaRPr lang="en-US"/>
        </a:p>
      </dgm:t>
    </dgm:pt>
    <dgm:pt modelId="{97052379-35B8-4686-AD49-1BE6541E5160}">
      <dgm:prSet/>
      <dgm:spPr/>
      <dgm:t>
        <a:bodyPr/>
        <a:lstStyle/>
        <a:p>
          <a:r>
            <a:rPr lang="en-US" dirty="0"/>
            <a:t>Segment</a:t>
          </a:r>
        </a:p>
      </dgm:t>
    </dgm:pt>
    <dgm:pt modelId="{EF62DB99-DD5C-4E56-9CA0-DD0018227684}" type="parTrans" cxnId="{DC5788FF-77F1-455C-8355-EE624F22DA35}">
      <dgm:prSet/>
      <dgm:spPr/>
      <dgm:t>
        <a:bodyPr/>
        <a:lstStyle/>
        <a:p>
          <a:endParaRPr lang="en-US"/>
        </a:p>
      </dgm:t>
    </dgm:pt>
    <dgm:pt modelId="{1AF0500A-FEF8-491D-A46E-30C19686C647}" type="sibTrans" cxnId="{DC5788FF-77F1-455C-8355-EE624F22DA35}">
      <dgm:prSet/>
      <dgm:spPr/>
      <dgm:t>
        <a:bodyPr/>
        <a:lstStyle/>
        <a:p>
          <a:endParaRPr lang="en-US"/>
        </a:p>
      </dgm:t>
    </dgm:pt>
    <dgm:pt modelId="{48A6D171-E5B2-45E3-A3C4-B488C7CB9663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</a:rPr>
            <a:t>Segment the brain tumor using image processing techniques.</a:t>
          </a:r>
        </a:p>
      </dgm:t>
    </dgm:pt>
    <dgm:pt modelId="{F7D690E0-8608-49D9-AE2D-832028DF0BC7}" type="parTrans" cxnId="{2D648113-5124-4AA3-9957-E48251ADDE32}">
      <dgm:prSet/>
      <dgm:spPr/>
      <dgm:t>
        <a:bodyPr/>
        <a:lstStyle/>
        <a:p>
          <a:endParaRPr lang="en-US"/>
        </a:p>
      </dgm:t>
    </dgm:pt>
    <dgm:pt modelId="{DCBD448E-4252-40B8-8481-7574B19571EB}" type="sibTrans" cxnId="{2D648113-5124-4AA3-9957-E48251ADDE32}">
      <dgm:prSet/>
      <dgm:spPr/>
      <dgm:t>
        <a:bodyPr/>
        <a:lstStyle/>
        <a:p>
          <a:endParaRPr lang="en-US"/>
        </a:p>
      </dgm:t>
    </dgm:pt>
    <dgm:pt modelId="{4670BB96-BE02-413E-B089-9F6169C1FA53}">
      <dgm:prSet/>
      <dgm:spPr/>
      <dgm:t>
        <a:bodyPr/>
        <a:lstStyle/>
        <a:p>
          <a:r>
            <a:rPr lang="en-US" smtClean="0">
              <a:latin typeface="Abadi" panose="020B0604020104020204" pitchFamily="34" charset="0"/>
            </a:rPr>
            <a:t>Dependency</a:t>
          </a:r>
          <a:endParaRPr lang="en-US" dirty="0">
            <a:latin typeface="Abadi" panose="020B0604020104020204" pitchFamily="34" charset="0"/>
          </a:endParaRPr>
        </a:p>
      </dgm:t>
    </dgm:pt>
    <dgm:pt modelId="{0EC13A89-8588-4179-8193-2CBBE04916C7}" type="parTrans" cxnId="{154EE2EA-E953-44CA-A635-E55FD3236E51}">
      <dgm:prSet/>
      <dgm:spPr/>
      <dgm:t>
        <a:bodyPr/>
        <a:lstStyle/>
        <a:p>
          <a:endParaRPr lang="en-US"/>
        </a:p>
      </dgm:t>
    </dgm:pt>
    <dgm:pt modelId="{11B90236-4B48-4BA9-B557-26972C75884A}" type="sibTrans" cxnId="{154EE2EA-E953-44CA-A635-E55FD3236E51}">
      <dgm:prSet/>
      <dgm:spPr/>
      <dgm:t>
        <a:bodyPr/>
        <a:lstStyle/>
        <a:p>
          <a:endParaRPr lang="en-US"/>
        </a:p>
      </dgm:t>
    </dgm:pt>
    <dgm:pt modelId="{665D6475-E301-4F8D-B74A-029A928198FC}">
      <dgm:prSet/>
      <dgm:spPr/>
      <dgm:t>
        <a:bodyPr/>
        <a:lstStyle/>
        <a:p>
          <a:r>
            <a:rPr lang="en-US" b="0" i="0" dirty="0" smtClean="0">
              <a:latin typeface="Abadi" panose="020B0604020104020204"/>
            </a:rPr>
            <a:t>Reduce dependency on radiologist based on their eyes analysis</a:t>
          </a:r>
          <a:endParaRPr lang="en-US" dirty="0">
            <a:latin typeface="Abadi" panose="020B0604020104020204"/>
          </a:endParaRPr>
        </a:p>
      </dgm:t>
    </dgm:pt>
    <dgm:pt modelId="{AE6413C1-4371-4D9B-8E4A-491A389D24DA}" type="parTrans" cxnId="{81D6232B-0654-4812-AC21-D8D1C0E468D0}">
      <dgm:prSet/>
      <dgm:spPr/>
      <dgm:t>
        <a:bodyPr/>
        <a:lstStyle/>
        <a:p>
          <a:endParaRPr lang="en-US"/>
        </a:p>
      </dgm:t>
    </dgm:pt>
    <dgm:pt modelId="{31E508B1-5A2D-43A3-BFA9-DF1493329ABC}" type="sibTrans" cxnId="{81D6232B-0654-4812-AC21-D8D1C0E468D0}">
      <dgm:prSet/>
      <dgm:spPr/>
      <dgm:t>
        <a:bodyPr/>
        <a:lstStyle/>
        <a:p>
          <a:endParaRPr lang="en-US"/>
        </a:p>
      </dgm:t>
    </dgm:pt>
    <dgm:pt modelId="{686E33ED-EA64-43B8-90F6-F2D3E41C692E}" type="pres">
      <dgm:prSet presAssocID="{0ADB811B-3D1B-41ED-AF58-0E59BFAEED7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C96A5F-79E7-4794-90D3-6638B24A4857}" type="pres">
      <dgm:prSet presAssocID="{FCE3EBF4-FD54-447B-A209-F51669AA33B5}" presName="thickLine" presStyleLbl="alignNode1" presStyleIdx="0" presStyleCnt="4"/>
      <dgm:spPr/>
    </dgm:pt>
    <dgm:pt modelId="{1189C9F9-BE9E-4C26-8A88-7316C749B8C9}" type="pres">
      <dgm:prSet presAssocID="{FCE3EBF4-FD54-447B-A209-F51669AA33B5}" presName="horz1" presStyleCnt="0"/>
      <dgm:spPr/>
    </dgm:pt>
    <dgm:pt modelId="{8B66D7CA-E707-48EB-A3A9-C645EC50B8DD}" type="pres">
      <dgm:prSet presAssocID="{FCE3EBF4-FD54-447B-A209-F51669AA33B5}" presName="tx1" presStyleLbl="revTx" presStyleIdx="0" presStyleCnt="8"/>
      <dgm:spPr/>
      <dgm:t>
        <a:bodyPr/>
        <a:lstStyle/>
        <a:p>
          <a:endParaRPr lang="en-US"/>
        </a:p>
      </dgm:t>
    </dgm:pt>
    <dgm:pt modelId="{3E5895A9-5A27-4672-9A1D-A15F1EDEC8DE}" type="pres">
      <dgm:prSet presAssocID="{FCE3EBF4-FD54-447B-A209-F51669AA33B5}" presName="vert1" presStyleCnt="0"/>
      <dgm:spPr/>
    </dgm:pt>
    <dgm:pt modelId="{C2937C3D-A790-41B3-AF79-2FD3D73C7DD6}" type="pres">
      <dgm:prSet presAssocID="{32B8924D-FD91-4BE6-931F-DACCC094E2B7}" presName="vertSpace2a" presStyleCnt="0"/>
      <dgm:spPr/>
    </dgm:pt>
    <dgm:pt modelId="{03E2F39F-7604-46B2-AC8D-58CB4C072B81}" type="pres">
      <dgm:prSet presAssocID="{32B8924D-FD91-4BE6-931F-DACCC094E2B7}" presName="horz2" presStyleCnt="0"/>
      <dgm:spPr/>
    </dgm:pt>
    <dgm:pt modelId="{034F9E98-DC2D-4621-99E4-C56799FC0E31}" type="pres">
      <dgm:prSet presAssocID="{32B8924D-FD91-4BE6-931F-DACCC094E2B7}" presName="horzSpace2" presStyleCnt="0"/>
      <dgm:spPr/>
    </dgm:pt>
    <dgm:pt modelId="{83E883D0-BBB1-43EA-8E19-923FD774EF67}" type="pres">
      <dgm:prSet presAssocID="{32B8924D-FD91-4BE6-931F-DACCC094E2B7}" presName="tx2" presStyleLbl="revTx" presStyleIdx="1" presStyleCnt="8"/>
      <dgm:spPr/>
      <dgm:t>
        <a:bodyPr/>
        <a:lstStyle/>
        <a:p>
          <a:endParaRPr lang="en-US"/>
        </a:p>
      </dgm:t>
    </dgm:pt>
    <dgm:pt modelId="{B7EDF6C4-D051-4566-BD0C-72A91B475A56}" type="pres">
      <dgm:prSet presAssocID="{32B8924D-FD91-4BE6-931F-DACCC094E2B7}" presName="vert2" presStyleCnt="0"/>
      <dgm:spPr/>
    </dgm:pt>
    <dgm:pt modelId="{2AF648A7-8040-4937-B0DD-9306E39095BD}" type="pres">
      <dgm:prSet presAssocID="{32B8924D-FD91-4BE6-931F-DACCC094E2B7}" presName="thinLine2b" presStyleLbl="callout" presStyleIdx="0" presStyleCnt="4"/>
      <dgm:spPr/>
    </dgm:pt>
    <dgm:pt modelId="{98A87C70-E112-4446-87CB-C7708CE4636C}" type="pres">
      <dgm:prSet presAssocID="{32B8924D-FD91-4BE6-931F-DACCC094E2B7}" presName="vertSpace2b" presStyleCnt="0"/>
      <dgm:spPr/>
    </dgm:pt>
    <dgm:pt modelId="{02D40D42-816F-4E3D-943E-A33A737946A0}" type="pres">
      <dgm:prSet presAssocID="{C6CB18CF-1B71-49DF-A1D7-71B888A0BB99}" presName="thickLine" presStyleLbl="alignNode1" presStyleIdx="1" presStyleCnt="4"/>
      <dgm:spPr/>
    </dgm:pt>
    <dgm:pt modelId="{36D95E37-8CF9-42F9-80C7-E7DF1E86A61B}" type="pres">
      <dgm:prSet presAssocID="{C6CB18CF-1B71-49DF-A1D7-71B888A0BB99}" presName="horz1" presStyleCnt="0"/>
      <dgm:spPr/>
    </dgm:pt>
    <dgm:pt modelId="{DFECCE1D-19D7-47B9-AE2A-76B76FB37D01}" type="pres">
      <dgm:prSet presAssocID="{C6CB18CF-1B71-49DF-A1D7-71B888A0BB99}" presName="tx1" presStyleLbl="revTx" presStyleIdx="2" presStyleCnt="8"/>
      <dgm:spPr/>
      <dgm:t>
        <a:bodyPr/>
        <a:lstStyle/>
        <a:p>
          <a:endParaRPr lang="en-US"/>
        </a:p>
      </dgm:t>
    </dgm:pt>
    <dgm:pt modelId="{D9E5AD93-1DF0-49D4-A324-AC80559EA064}" type="pres">
      <dgm:prSet presAssocID="{C6CB18CF-1B71-49DF-A1D7-71B888A0BB99}" presName="vert1" presStyleCnt="0"/>
      <dgm:spPr/>
    </dgm:pt>
    <dgm:pt modelId="{B4991CE5-629A-4394-A72B-D05364E6B554}" type="pres">
      <dgm:prSet presAssocID="{1EA93087-59FA-4612-BBC5-323EF1881DB0}" presName="vertSpace2a" presStyleCnt="0"/>
      <dgm:spPr/>
    </dgm:pt>
    <dgm:pt modelId="{B91B20A1-F61D-4D5A-B8A0-EEFF1D6007E6}" type="pres">
      <dgm:prSet presAssocID="{1EA93087-59FA-4612-BBC5-323EF1881DB0}" presName="horz2" presStyleCnt="0"/>
      <dgm:spPr/>
    </dgm:pt>
    <dgm:pt modelId="{E80558BF-E854-4F05-9628-F884111A753D}" type="pres">
      <dgm:prSet presAssocID="{1EA93087-59FA-4612-BBC5-323EF1881DB0}" presName="horzSpace2" presStyleCnt="0"/>
      <dgm:spPr/>
    </dgm:pt>
    <dgm:pt modelId="{ED53F1B6-5B67-4BBE-B92E-20D215E9501B}" type="pres">
      <dgm:prSet presAssocID="{1EA93087-59FA-4612-BBC5-323EF1881DB0}" presName="tx2" presStyleLbl="revTx" presStyleIdx="3" presStyleCnt="8"/>
      <dgm:spPr/>
      <dgm:t>
        <a:bodyPr/>
        <a:lstStyle/>
        <a:p>
          <a:endParaRPr lang="en-US"/>
        </a:p>
      </dgm:t>
    </dgm:pt>
    <dgm:pt modelId="{00005B82-5B44-48F0-A3C7-44021A0AC723}" type="pres">
      <dgm:prSet presAssocID="{1EA93087-59FA-4612-BBC5-323EF1881DB0}" presName="vert2" presStyleCnt="0"/>
      <dgm:spPr/>
    </dgm:pt>
    <dgm:pt modelId="{6A3B6A5B-1005-44C5-A61E-76BDF75B8221}" type="pres">
      <dgm:prSet presAssocID="{1EA93087-59FA-4612-BBC5-323EF1881DB0}" presName="thinLine2b" presStyleLbl="callout" presStyleIdx="1" presStyleCnt="4"/>
      <dgm:spPr/>
    </dgm:pt>
    <dgm:pt modelId="{3ED37646-51DA-4E0D-86E0-4DFC945C2578}" type="pres">
      <dgm:prSet presAssocID="{1EA93087-59FA-4612-BBC5-323EF1881DB0}" presName="vertSpace2b" presStyleCnt="0"/>
      <dgm:spPr/>
    </dgm:pt>
    <dgm:pt modelId="{F505015C-7544-40CF-A5CE-5010A25616EC}" type="pres">
      <dgm:prSet presAssocID="{97052379-35B8-4686-AD49-1BE6541E5160}" presName="thickLine" presStyleLbl="alignNode1" presStyleIdx="2" presStyleCnt="4"/>
      <dgm:spPr/>
    </dgm:pt>
    <dgm:pt modelId="{27DAA295-2E14-458C-A90E-F142E74BE93C}" type="pres">
      <dgm:prSet presAssocID="{97052379-35B8-4686-AD49-1BE6541E5160}" presName="horz1" presStyleCnt="0"/>
      <dgm:spPr/>
    </dgm:pt>
    <dgm:pt modelId="{51E6A22A-BEBE-462A-92AF-9DEDB7460CCD}" type="pres">
      <dgm:prSet presAssocID="{97052379-35B8-4686-AD49-1BE6541E5160}" presName="tx1" presStyleLbl="revTx" presStyleIdx="4" presStyleCnt="8"/>
      <dgm:spPr/>
      <dgm:t>
        <a:bodyPr/>
        <a:lstStyle/>
        <a:p>
          <a:endParaRPr lang="en-US"/>
        </a:p>
      </dgm:t>
    </dgm:pt>
    <dgm:pt modelId="{3947D761-98FF-4090-8B48-C50757B06F7F}" type="pres">
      <dgm:prSet presAssocID="{97052379-35B8-4686-AD49-1BE6541E5160}" presName="vert1" presStyleCnt="0"/>
      <dgm:spPr/>
    </dgm:pt>
    <dgm:pt modelId="{46F3F4BA-1041-49B7-8A52-F49E7B97D84F}" type="pres">
      <dgm:prSet presAssocID="{48A6D171-E5B2-45E3-A3C4-B488C7CB9663}" presName="vertSpace2a" presStyleCnt="0"/>
      <dgm:spPr/>
    </dgm:pt>
    <dgm:pt modelId="{F677F32F-6224-4531-B06D-3DAD2468A5C1}" type="pres">
      <dgm:prSet presAssocID="{48A6D171-E5B2-45E3-A3C4-B488C7CB9663}" presName="horz2" presStyleCnt="0"/>
      <dgm:spPr/>
    </dgm:pt>
    <dgm:pt modelId="{01976B5A-5269-4D00-AE89-139D08E7B66A}" type="pres">
      <dgm:prSet presAssocID="{48A6D171-E5B2-45E3-A3C4-B488C7CB9663}" presName="horzSpace2" presStyleCnt="0"/>
      <dgm:spPr/>
    </dgm:pt>
    <dgm:pt modelId="{07A6A4C6-2B95-4C52-BD94-967769F0788E}" type="pres">
      <dgm:prSet presAssocID="{48A6D171-E5B2-45E3-A3C4-B488C7CB9663}" presName="tx2" presStyleLbl="revTx" presStyleIdx="5" presStyleCnt="8"/>
      <dgm:spPr/>
      <dgm:t>
        <a:bodyPr/>
        <a:lstStyle/>
        <a:p>
          <a:endParaRPr lang="en-US"/>
        </a:p>
      </dgm:t>
    </dgm:pt>
    <dgm:pt modelId="{D2EFF467-36B7-4279-871E-D6F2D195524D}" type="pres">
      <dgm:prSet presAssocID="{48A6D171-E5B2-45E3-A3C4-B488C7CB9663}" presName="vert2" presStyleCnt="0"/>
      <dgm:spPr/>
    </dgm:pt>
    <dgm:pt modelId="{BFE0C587-ED57-430E-A090-F3575A104C16}" type="pres">
      <dgm:prSet presAssocID="{48A6D171-E5B2-45E3-A3C4-B488C7CB9663}" presName="thinLine2b" presStyleLbl="callout" presStyleIdx="2" presStyleCnt="4"/>
      <dgm:spPr/>
    </dgm:pt>
    <dgm:pt modelId="{C0505C92-9D42-452D-9309-B998FEC0520F}" type="pres">
      <dgm:prSet presAssocID="{48A6D171-E5B2-45E3-A3C4-B488C7CB9663}" presName="vertSpace2b" presStyleCnt="0"/>
      <dgm:spPr/>
    </dgm:pt>
    <dgm:pt modelId="{7910CC72-FA8A-42C4-AB12-094808855935}" type="pres">
      <dgm:prSet presAssocID="{4670BB96-BE02-413E-B089-9F6169C1FA53}" presName="thickLine" presStyleLbl="alignNode1" presStyleIdx="3" presStyleCnt="4"/>
      <dgm:spPr/>
    </dgm:pt>
    <dgm:pt modelId="{4CBF8CAD-62E0-4118-AA9F-FA333569A312}" type="pres">
      <dgm:prSet presAssocID="{4670BB96-BE02-413E-B089-9F6169C1FA53}" presName="horz1" presStyleCnt="0"/>
      <dgm:spPr/>
    </dgm:pt>
    <dgm:pt modelId="{1DE9591B-AC2D-41F7-8811-666E468CC20F}" type="pres">
      <dgm:prSet presAssocID="{4670BB96-BE02-413E-B089-9F6169C1FA53}" presName="tx1" presStyleLbl="revTx" presStyleIdx="6" presStyleCnt="8"/>
      <dgm:spPr/>
      <dgm:t>
        <a:bodyPr/>
        <a:lstStyle/>
        <a:p>
          <a:endParaRPr lang="en-US"/>
        </a:p>
      </dgm:t>
    </dgm:pt>
    <dgm:pt modelId="{E89B548F-B944-47AB-9857-726909A70EAF}" type="pres">
      <dgm:prSet presAssocID="{4670BB96-BE02-413E-B089-9F6169C1FA53}" presName="vert1" presStyleCnt="0"/>
      <dgm:spPr/>
    </dgm:pt>
    <dgm:pt modelId="{DC2B59EB-1D6D-488E-9C28-B2517D9C055D}" type="pres">
      <dgm:prSet presAssocID="{665D6475-E301-4F8D-B74A-029A928198FC}" presName="vertSpace2a" presStyleCnt="0"/>
      <dgm:spPr/>
    </dgm:pt>
    <dgm:pt modelId="{9C313E07-8210-4EC4-8234-52061D1B4834}" type="pres">
      <dgm:prSet presAssocID="{665D6475-E301-4F8D-B74A-029A928198FC}" presName="horz2" presStyleCnt="0"/>
      <dgm:spPr/>
    </dgm:pt>
    <dgm:pt modelId="{F9A82818-D555-4AD4-8DF3-B79380AD39FD}" type="pres">
      <dgm:prSet presAssocID="{665D6475-E301-4F8D-B74A-029A928198FC}" presName="horzSpace2" presStyleCnt="0"/>
      <dgm:spPr/>
    </dgm:pt>
    <dgm:pt modelId="{CF1F7391-06FF-4901-9B20-7B27058937C1}" type="pres">
      <dgm:prSet presAssocID="{665D6475-E301-4F8D-B74A-029A928198FC}" presName="tx2" presStyleLbl="revTx" presStyleIdx="7" presStyleCnt="8"/>
      <dgm:spPr/>
      <dgm:t>
        <a:bodyPr/>
        <a:lstStyle/>
        <a:p>
          <a:endParaRPr lang="en-US"/>
        </a:p>
      </dgm:t>
    </dgm:pt>
    <dgm:pt modelId="{DE59B6E7-406B-4B58-804D-D3A013BBA988}" type="pres">
      <dgm:prSet presAssocID="{665D6475-E301-4F8D-B74A-029A928198FC}" presName="vert2" presStyleCnt="0"/>
      <dgm:spPr/>
    </dgm:pt>
    <dgm:pt modelId="{9B32F3E6-971D-4702-A660-44DFFA9D7506}" type="pres">
      <dgm:prSet presAssocID="{665D6475-E301-4F8D-B74A-029A928198FC}" presName="thinLine2b" presStyleLbl="callout" presStyleIdx="3" presStyleCnt="4"/>
      <dgm:spPr/>
    </dgm:pt>
    <dgm:pt modelId="{00B78506-CA08-49E4-A3C5-6C8FA40489F5}" type="pres">
      <dgm:prSet presAssocID="{665D6475-E301-4F8D-B74A-029A928198FC}" presName="vertSpace2b" presStyleCnt="0"/>
      <dgm:spPr/>
    </dgm:pt>
  </dgm:ptLst>
  <dgm:cxnLst>
    <dgm:cxn modelId="{97539F3F-15ED-438E-9389-BFC456A33516}" srcId="{FCE3EBF4-FD54-447B-A209-F51669AA33B5}" destId="{32B8924D-FD91-4BE6-931F-DACCC094E2B7}" srcOrd="0" destOrd="0" parTransId="{B6499479-C156-4F71-8420-A7C660AFF1EB}" sibTransId="{5B29FF51-9EB1-4F68-9F81-AC9519AEAD51}"/>
    <dgm:cxn modelId="{4B1EE84E-56E6-4D6A-8EEB-7A2588127E0E}" srcId="{0ADB811B-3D1B-41ED-AF58-0E59BFAEED74}" destId="{C6CB18CF-1B71-49DF-A1D7-71B888A0BB99}" srcOrd="1" destOrd="0" parTransId="{5BCCD3EA-D512-4FB9-89AB-BD64F180743B}" sibTransId="{C2576498-20B0-4F33-BC60-19A2EAE29C44}"/>
    <dgm:cxn modelId="{D92E5B84-C2B6-4DBF-B7F4-6AC391835567}" type="presOf" srcId="{1EA93087-59FA-4612-BBC5-323EF1881DB0}" destId="{ED53F1B6-5B67-4BBE-B92E-20D215E9501B}" srcOrd="0" destOrd="0" presId="urn:microsoft.com/office/officeart/2008/layout/LinedList"/>
    <dgm:cxn modelId="{673C46DF-A60B-45CE-9757-2D792DE19E2F}" type="presOf" srcId="{665D6475-E301-4F8D-B74A-029A928198FC}" destId="{CF1F7391-06FF-4901-9B20-7B27058937C1}" srcOrd="0" destOrd="0" presId="urn:microsoft.com/office/officeart/2008/layout/LinedList"/>
    <dgm:cxn modelId="{81D6232B-0654-4812-AC21-D8D1C0E468D0}" srcId="{4670BB96-BE02-413E-B089-9F6169C1FA53}" destId="{665D6475-E301-4F8D-B74A-029A928198FC}" srcOrd="0" destOrd="0" parTransId="{AE6413C1-4371-4D9B-8E4A-491A389D24DA}" sibTransId="{31E508B1-5A2D-43A3-BFA9-DF1493329ABC}"/>
    <dgm:cxn modelId="{6D45647D-EF88-409A-9BC4-EE629C59C277}" type="presOf" srcId="{97052379-35B8-4686-AD49-1BE6541E5160}" destId="{51E6A22A-BEBE-462A-92AF-9DEDB7460CCD}" srcOrd="0" destOrd="0" presId="urn:microsoft.com/office/officeart/2008/layout/LinedList"/>
    <dgm:cxn modelId="{DC5788FF-77F1-455C-8355-EE624F22DA35}" srcId="{0ADB811B-3D1B-41ED-AF58-0E59BFAEED74}" destId="{97052379-35B8-4686-AD49-1BE6541E5160}" srcOrd="2" destOrd="0" parTransId="{EF62DB99-DD5C-4E56-9CA0-DD0018227684}" sibTransId="{1AF0500A-FEF8-491D-A46E-30C19686C647}"/>
    <dgm:cxn modelId="{2D648113-5124-4AA3-9957-E48251ADDE32}" srcId="{97052379-35B8-4686-AD49-1BE6541E5160}" destId="{48A6D171-E5B2-45E3-A3C4-B488C7CB9663}" srcOrd="0" destOrd="0" parTransId="{F7D690E0-8608-49D9-AE2D-832028DF0BC7}" sibTransId="{DCBD448E-4252-40B8-8481-7574B19571EB}"/>
    <dgm:cxn modelId="{1AB600F8-6DF9-4ADD-A818-A689AA6C92B8}" type="presOf" srcId="{FCE3EBF4-FD54-447B-A209-F51669AA33B5}" destId="{8B66D7CA-E707-48EB-A3A9-C645EC50B8DD}" srcOrd="0" destOrd="0" presId="urn:microsoft.com/office/officeart/2008/layout/LinedList"/>
    <dgm:cxn modelId="{E26656B3-08AF-4754-963D-EAA539B05896}" type="presOf" srcId="{32B8924D-FD91-4BE6-931F-DACCC094E2B7}" destId="{83E883D0-BBB1-43EA-8E19-923FD774EF67}" srcOrd="0" destOrd="0" presId="urn:microsoft.com/office/officeart/2008/layout/LinedList"/>
    <dgm:cxn modelId="{154EE2EA-E953-44CA-A635-E55FD3236E51}" srcId="{0ADB811B-3D1B-41ED-AF58-0E59BFAEED74}" destId="{4670BB96-BE02-413E-B089-9F6169C1FA53}" srcOrd="3" destOrd="0" parTransId="{0EC13A89-8588-4179-8193-2CBBE04916C7}" sibTransId="{11B90236-4B48-4BA9-B557-26972C75884A}"/>
    <dgm:cxn modelId="{AA9945FD-F5F2-438A-9C16-1413161148CF}" type="presOf" srcId="{4670BB96-BE02-413E-B089-9F6169C1FA53}" destId="{1DE9591B-AC2D-41F7-8811-666E468CC20F}" srcOrd="0" destOrd="0" presId="urn:microsoft.com/office/officeart/2008/layout/LinedList"/>
    <dgm:cxn modelId="{7965A72A-F288-4B16-8040-B295BCA2E16D}" type="presOf" srcId="{C6CB18CF-1B71-49DF-A1D7-71B888A0BB99}" destId="{DFECCE1D-19D7-47B9-AE2A-76B76FB37D01}" srcOrd="0" destOrd="0" presId="urn:microsoft.com/office/officeart/2008/layout/LinedList"/>
    <dgm:cxn modelId="{28B2885C-6EC9-49CD-8019-FB44B2657982}" type="presOf" srcId="{48A6D171-E5B2-45E3-A3C4-B488C7CB9663}" destId="{07A6A4C6-2B95-4C52-BD94-967769F0788E}" srcOrd="0" destOrd="0" presId="urn:microsoft.com/office/officeart/2008/layout/LinedList"/>
    <dgm:cxn modelId="{3E39C1D3-78A4-4822-BB2F-A12B44500587}" srcId="{0ADB811B-3D1B-41ED-AF58-0E59BFAEED74}" destId="{FCE3EBF4-FD54-447B-A209-F51669AA33B5}" srcOrd="0" destOrd="0" parTransId="{3A93B2AB-A19A-461F-9EEB-93E2354B6856}" sibTransId="{BCDBD0C3-0997-4F6F-86E0-0749C07A810B}"/>
    <dgm:cxn modelId="{E249EF23-B74C-4B8D-8D0D-61C050C0636D}" type="presOf" srcId="{0ADB811B-3D1B-41ED-AF58-0E59BFAEED74}" destId="{686E33ED-EA64-43B8-90F6-F2D3E41C692E}" srcOrd="0" destOrd="0" presId="urn:microsoft.com/office/officeart/2008/layout/LinedList"/>
    <dgm:cxn modelId="{9B640506-CA74-40C9-A117-344E71A7F365}" srcId="{C6CB18CF-1B71-49DF-A1D7-71B888A0BB99}" destId="{1EA93087-59FA-4612-BBC5-323EF1881DB0}" srcOrd="0" destOrd="0" parTransId="{1C6BF476-87EA-4E1A-9E59-9FDC205B8746}" sibTransId="{15B54E74-E19F-40D4-BBFD-CF4CA94B355F}"/>
    <dgm:cxn modelId="{EF699C5E-F466-4C7A-945E-868EC48FCA1A}" type="presParOf" srcId="{686E33ED-EA64-43B8-90F6-F2D3E41C692E}" destId="{8CC96A5F-79E7-4794-90D3-6638B24A4857}" srcOrd="0" destOrd="0" presId="urn:microsoft.com/office/officeart/2008/layout/LinedList"/>
    <dgm:cxn modelId="{51698633-DE39-422E-81DB-6AD852B4D140}" type="presParOf" srcId="{686E33ED-EA64-43B8-90F6-F2D3E41C692E}" destId="{1189C9F9-BE9E-4C26-8A88-7316C749B8C9}" srcOrd="1" destOrd="0" presId="urn:microsoft.com/office/officeart/2008/layout/LinedList"/>
    <dgm:cxn modelId="{16884EB4-0798-4D4D-8AA0-D0299B33A594}" type="presParOf" srcId="{1189C9F9-BE9E-4C26-8A88-7316C749B8C9}" destId="{8B66D7CA-E707-48EB-A3A9-C645EC50B8DD}" srcOrd="0" destOrd="0" presId="urn:microsoft.com/office/officeart/2008/layout/LinedList"/>
    <dgm:cxn modelId="{E4065F15-7876-4F53-9168-049EF81563AA}" type="presParOf" srcId="{1189C9F9-BE9E-4C26-8A88-7316C749B8C9}" destId="{3E5895A9-5A27-4672-9A1D-A15F1EDEC8DE}" srcOrd="1" destOrd="0" presId="urn:microsoft.com/office/officeart/2008/layout/LinedList"/>
    <dgm:cxn modelId="{E1469821-6619-4C65-97B4-0F6DDD10CF92}" type="presParOf" srcId="{3E5895A9-5A27-4672-9A1D-A15F1EDEC8DE}" destId="{C2937C3D-A790-41B3-AF79-2FD3D73C7DD6}" srcOrd="0" destOrd="0" presId="urn:microsoft.com/office/officeart/2008/layout/LinedList"/>
    <dgm:cxn modelId="{02551270-CC45-4D35-9F23-9B820ADA294A}" type="presParOf" srcId="{3E5895A9-5A27-4672-9A1D-A15F1EDEC8DE}" destId="{03E2F39F-7604-46B2-AC8D-58CB4C072B81}" srcOrd="1" destOrd="0" presId="urn:microsoft.com/office/officeart/2008/layout/LinedList"/>
    <dgm:cxn modelId="{856B3C20-2175-4668-B269-F842ADC45259}" type="presParOf" srcId="{03E2F39F-7604-46B2-AC8D-58CB4C072B81}" destId="{034F9E98-DC2D-4621-99E4-C56799FC0E31}" srcOrd="0" destOrd="0" presId="urn:microsoft.com/office/officeart/2008/layout/LinedList"/>
    <dgm:cxn modelId="{0C7F03E0-D135-4E00-8982-75358B1FE604}" type="presParOf" srcId="{03E2F39F-7604-46B2-AC8D-58CB4C072B81}" destId="{83E883D0-BBB1-43EA-8E19-923FD774EF67}" srcOrd="1" destOrd="0" presId="urn:microsoft.com/office/officeart/2008/layout/LinedList"/>
    <dgm:cxn modelId="{05AD5D12-B8F7-418B-B2B2-AEE476B5DA92}" type="presParOf" srcId="{03E2F39F-7604-46B2-AC8D-58CB4C072B81}" destId="{B7EDF6C4-D051-4566-BD0C-72A91B475A56}" srcOrd="2" destOrd="0" presId="urn:microsoft.com/office/officeart/2008/layout/LinedList"/>
    <dgm:cxn modelId="{5169843B-0B88-4E95-8188-3B9220124E53}" type="presParOf" srcId="{3E5895A9-5A27-4672-9A1D-A15F1EDEC8DE}" destId="{2AF648A7-8040-4937-B0DD-9306E39095BD}" srcOrd="2" destOrd="0" presId="urn:microsoft.com/office/officeart/2008/layout/LinedList"/>
    <dgm:cxn modelId="{B96A47E6-FDAB-402E-9B2D-DBD36E7BB2D2}" type="presParOf" srcId="{3E5895A9-5A27-4672-9A1D-A15F1EDEC8DE}" destId="{98A87C70-E112-4446-87CB-C7708CE4636C}" srcOrd="3" destOrd="0" presId="urn:microsoft.com/office/officeart/2008/layout/LinedList"/>
    <dgm:cxn modelId="{43DAFA43-BC44-4B36-A16F-BD6B400F2980}" type="presParOf" srcId="{686E33ED-EA64-43B8-90F6-F2D3E41C692E}" destId="{02D40D42-816F-4E3D-943E-A33A737946A0}" srcOrd="2" destOrd="0" presId="urn:microsoft.com/office/officeart/2008/layout/LinedList"/>
    <dgm:cxn modelId="{0E68BF5E-7D21-4D5B-A8D3-D4A2289F4882}" type="presParOf" srcId="{686E33ED-EA64-43B8-90F6-F2D3E41C692E}" destId="{36D95E37-8CF9-42F9-80C7-E7DF1E86A61B}" srcOrd="3" destOrd="0" presId="urn:microsoft.com/office/officeart/2008/layout/LinedList"/>
    <dgm:cxn modelId="{BE0B85B4-6BDD-4D92-8F46-723989A64271}" type="presParOf" srcId="{36D95E37-8CF9-42F9-80C7-E7DF1E86A61B}" destId="{DFECCE1D-19D7-47B9-AE2A-76B76FB37D01}" srcOrd="0" destOrd="0" presId="urn:microsoft.com/office/officeart/2008/layout/LinedList"/>
    <dgm:cxn modelId="{F534A668-A6F4-4BB9-BC31-2DAC64784A9A}" type="presParOf" srcId="{36D95E37-8CF9-42F9-80C7-E7DF1E86A61B}" destId="{D9E5AD93-1DF0-49D4-A324-AC80559EA064}" srcOrd="1" destOrd="0" presId="urn:microsoft.com/office/officeart/2008/layout/LinedList"/>
    <dgm:cxn modelId="{A635718D-DB87-403A-A61A-266DD2305CA0}" type="presParOf" srcId="{D9E5AD93-1DF0-49D4-A324-AC80559EA064}" destId="{B4991CE5-629A-4394-A72B-D05364E6B554}" srcOrd="0" destOrd="0" presId="urn:microsoft.com/office/officeart/2008/layout/LinedList"/>
    <dgm:cxn modelId="{CFB3FADD-2A62-44AC-98F8-14EB82BA3531}" type="presParOf" srcId="{D9E5AD93-1DF0-49D4-A324-AC80559EA064}" destId="{B91B20A1-F61D-4D5A-B8A0-EEFF1D6007E6}" srcOrd="1" destOrd="0" presId="urn:microsoft.com/office/officeart/2008/layout/LinedList"/>
    <dgm:cxn modelId="{8E8CBAA1-D036-4628-9964-8D5DC5390F9D}" type="presParOf" srcId="{B91B20A1-F61D-4D5A-B8A0-EEFF1D6007E6}" destId="{E80558BF-E854-4F05-9628-F884111A753D}" srcOrd="0" destOrd="0" presId="urn:microsoft.com/office/officeart/2008/layout/LinedList"/>
    <dgm:cxn modelId="{F2650CE7-AF40-4E87-87C9-41F42C467366}" type="presParOf" srcId="{B91B20A1-F61D-4D5A-B8A0-EEFF1D6007E6}" destId="{ED53F1B6-5B67-4BBE-B92E-20D215E9501B}" srcOrd="1" destOrd="0" presId="urn:microsoft.com/office/officeart/2008/layout/LinedList"/>
    <dgm:cxn modelId="{A5C64BA0-434F-4D96-9AAF-13A57EFA96AF}" type="presParOf" srcId="{B91B20A1-F61D-4D5A-B8A0-EEFF1D6007E6}" destId="{00005B82-5B44-48F0-A3C7-44021A0AC723}" srcOrd="2" destOrd="0" presId="urn:microsoft.com/office/officeart/2008/layout/LinedList"/>
    <dgm:cxn modelId="{AC4E605B-8F42-4D63-A63D-58B1E03DEDB9}" type="presParOf" srcId="{D9E5AD93-1DF0-49D4-A324-AC80559EA064}" destId="{6A3B6A5B-1005-44C5-A61E-76BDF75B8221}" srcOrd="2" destOrd="0" presId="urn:microsoft.com/office/officeart/2008/layout/LinedList"/>
    <dgm:cxn modelId="{05CD5233-12AD-40D3-B2C5-072387C51828}" type="presParOf" srcId="{D9E5AD93-1DF0-49D4-A324-AC80559EA064}" destId="{3ED37646-51DA-4E0D-86E0-4DFC945C2578}" srcOrd="3" destOrd="0" presId="urn:microsoft.com/office/officeart/2008/layout/LinedList"/>
    <dgm:cxn modelId="{42AEB20D-97C9-4552-B963-8527175477CE}" type="presParOf" srcId="{686E33ED-EA64-43B8-90F6-F2D3E41C692E}" destId="{F505015C-7544-40CF-A5CE-5010A25616EC}" srcOrd="4" destOrd="0" presId="urn:microsoft.com/office/officeart/2008/layout/LinedList"/>
    <dgm:cxn modelId="{268D7175-CAAB-4DAA-A11D-4AA5F2CB0448}" type="presParOf" srcId="{686E33ED-EA64-43B8-90F6-F2D3E41C692E}" destId="{27DAA295-2E14-458C-A90E-F142E74BE93C}" srcOrd="5" destOrd="0" presId="urn:microsoft.com/office/officeart/2008/layout/LinedList"/>
    <dgm:cxn modelId="{47403717-50AE-4692-B723-9D929594B348}" type="presParOf" srcId="{27DAA295-2E14-458C-A90E-F142E74BE93C}" destId="{51E6A22A-BEBE-462A-92AF-9DEDB7460CCD}" srcOrd="0" destOrd="0" presId="urn:microsoft.com/office/officeart/2008/layout/LinedList"/>
    <dgm:cxn modelId="{D43E6EE6-1318-455A-8EA7-8038CDEF881E}" type="presParOf" srcId="{27DAA295-2E14-458C-A90E-F142E74BE93C}" destId="{3947D761-98FF-4090-8B48-C50757B06F7F}" srcOrd="1" destOrd="0" presId="urn:microsoft.com/office/officeart/2008/layout/LinedList"/>
    <dgm:cxn modelId="{928045FF-CD7C-42C9-B370-5F4C977E147D}" type="presParOf" srcId="{3947D761-98FF-4090-8B48-C50757B06F7F}" destId="{46F3F4BA-1041-49B7-8A52-F49E7B97D84F}" srcOrd="0" destOrd="0" presId="urn:microsoft.com/office/officeart/2008/layout/LinedList"/>
    <dgm:cxn modelId="{2C484C6C-86B0-4DFA-9AF8-5F65DA6C45E5}" type="presParOf" srcId="{3947D761-98FF-4090-8B48-C50757B06F7F}" destId="{F677F32F-6224-4531-B06D-3DAD2468A5C1}" srcOrd="1" destOrd="0" presId="urn:microsoft.com/office/officeart/2008/layout/LinedList"/>
    <dgm:cxn modelId="{624A2670-262F-42E7-830B-4616D99E9205}" type="presParOf" srcId="{F677F32F-6224-4531-B06D-3DAD2468A5C1}" destId="{01976B5A-5269-4D00-AE89-139D08E7B66A}" srcOrd="0" destOrd="0" presId="urn:microsoft.com/office/officeart/2008/layout/LinedList"/>
    <dgm:cxn modelId="{DE5646C8-6CE4-426F-8A03-D47E38B424F8}" type="presParOf" srcId="{F677F32F-6224-4531-B06D-3DAD2468A5C1}" destId="{07A6A4C6-2B95-4C52-BD94-967769F0788E}" srcOrd="1" destOrd="0" presId="urn:microsoft.com/office/officeart/2008/layout/LinedList"/>
    <dgm:cxn modelId="{90884374-829C-4F0B-B561-9B617A44701C}" type="presParOf" srcId="{F677F32F-6224-4531-B06D-3DAD2468A5C1}" destId="{D2EFF467-36B7-4279-871E-D6F2D195524D}" srcOrd="2" destOrd="0" presId="urn:microsoft.com/office/officeart/2008/layout/LinedList"/>
    <dgm:cxn modelId="{A01F2A64-D609-4810-BEF4-EC17387D34C7}" type="presParOf" srcId="{3947D761-98FF-4090-8B48-C50757B06F7F}" destId="{BFE0C587-ED57-430E-A090-F3575A104C16}" srcOrd="2" destOrd="0" presId="urn:microsoft.com/office/officeart/2008/layout/LinedList"/>
    <dgm:cxn modelId="{EFBD2569-B0D7-4D64-8EF0-C960351AACB3}" type="presParOf" srcId="{3947D761-98FF-4090-8B48-C50757B06F7F}" destId="{C0505C92-9D42-452D-9309-B998FEC0520F}" srcOrd="3" destOrd="0" presId="urn:microsoft.com/office/officeart/2008/layout/LinedList"/>
    <dgm:cxn modelId="{63048E62-C109-4EB9-A545-A551A2208348}" type="presParOf" srcId="{686E33ED-EA64-43B8-90F6-F2D3E41C692E}" destId="{7910CC72-FA8A-42C4-AB12-094808855935}" srcOrd="6" destOrd="0" presId="urn:microsoft.com/office/officeart/2008/layout/LinedList"/>
    <dgm:cxn modelId="{AFB0A846-FC82-4A53-B46B-B2FBCB22FB41}" type="presParOf" srcId="{686E33ED-EA64-43B8-90F6-F2D3E41C692E}" destId="{4CBF8CAD-62E0-4118-AA9F-FA333569A312}" srcOrd="7" destOrd="0" presId="urn:microsoft.com/office/officeart/2008/layout/LinedList"/>
    <dgm:cxn modelId="{DB286E36-1DEC-4472-9C99-396F41E72770}" type="presParOf" srcId="{4CBF8CAD-62E0-4118-AA9F-FA333569A312}" destId="{1DE9591B-AC2D-41F7-8811-666E468CC20F}" srcOrd="0" destOrd="0" presId="urn:microsoft.com/office/officeart/2008/layout/LinedList"/>
    <dgm:cxn modelId="{D290BF6A-3EFF-4164-85F9-ECFD0E6895F2}" type="presParOf" srcId="{4CBF8CAD-62E0-4118-AA9F-FA333569A312}" destId="{E89B548F-B944-47AB-9857-726909A70EAF}" srcOrd="1" destOrd="0" presId="urn:microsoft.com/office/officeart/2008/layout/LinedList"/>
    <dgm:cxn modelId="{FF36E12A-3F13-477A-83FE-27807D96F1FE}" type="presParOf" srcId="{E89B548F-B944-47AB-9857-726909A70EAF}" destId="{DC2B59EB-1D6D-488E-9C28-B2517D9C055D}" srcOrd="0" destOrd="0" presId="urn:microsoft.com/office/officeart/2008/layout/LinedList"/>
    <dgm:cxn modelId="{09F24F37-E128-461B-8672-09833F4EF9DE}" type="presParOf" srcId="{E89B548F-B944-47AB-9857-726909A70EAF}" destId="{9C313E07-8210-4EC4-8234-52061D1B4834}" srcOrd="1" destOrd="0" presId="urn:microsoft.com/office/officeart/2008/layout/LinedList"/>
    <dgm:cxn modelId="{FA536B52-DB02-4356-9C88-C2C3CFA15CC0}" type="presParOf" srcId="{9C313E07-8210-4EC4-8234-52061D1B4834}" destId="{F9A82818-D555-4AD4-8DF3-B79380AD39FD}" srcOrd="0" destOrd="0" presId="urn:microsoft.com/office/officeart/2008/layout/LinedList"/>
    <dgm:cxn modelId="{08A0610E-74B9-47C0-803B-97FF2406C795}" type="presParOf" srcId="{9C313E07-8210-4EC4-8234-52061D1B4834}" destId="{CF1F7391-06FF-4901-9B20-7B27058937C1}" srcOrd="1" destOrd="0" presId="urn:microsoft.com/office/officeart/2008/layout/LinedList"/>
    <dgm:cxn modelId="{2DBEFEF2-91F8-4248-A1B0-2E3A51116D97}" type="presParOf" srcId="{9C313E07-8210-4EC4-8234-52061D1B4834}" destId="{DE59B6E7-406B-4B58-804D-D3A013BBA988}" srcOrd="2" destOrd="0" presId="urn:microsoft.com/office/officeart/2008/layout/LinedList"/>
    <dgm:cxn modelId="{CCDA7F8C-0EAD-4D7A-8B5E-2EB4A78EE5CC}" type="presParOf" srcId="{E89B548F-B944-47AB-9857-726909A70EAF}" destId="{9B32F3E6-971D-4702-A660-44DFFA9D7506}" srcOrd="2" destOrd="0" presId="urn:microsoft.com/office/officeart/2008/layout/LinedList"/>
    <dgm:cxn modelId="{085ECFB1-26B4-4598-8F92-EC161FF29694}" type="presParOf" srcId="{E89B548F-B944-47AB-9857-726909A70EAF}" destId="{00B78506-CA08-49E4-A3C5-6C8FA40489F5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96A5F-79E7-4794-90D3-6638B24A4857}">
      <dsp:nvSpPr>
        <dsp:cNvPr id="0" name=""/>
        <dsp:cNvSpPr/>
      </dsp:nvSpPr>
      <dsp:spPr>
        <a:xfrm>
          <a:off x="0" y="0"/>
          <a:ext cx="671355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66D7CA-E707-48EB-A3A9-C645EC50B8DD}">
      <dsp:nvSpPr>
        <dsp:cNvPr id="0" name=""/>
        <dsp:cNvSpPr/>
      </dsp:nvSpPr>
      <dsp:spPr>
        <a:xfrm>
          <a:off x="0" y="0"/>
          <a:ext cx="1342710" cy="102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Gather and perform</a:t>
          </a:r>
        </a:p>
      </dsp:txBody>
      <dsp:txXfrm>
        <a:off x="0" y="0"/>
        <a:ext cx="1342710" cy="1029793"/>
      </dsp:txXfrm>
    </dsp:sp>
    <dsp:sp modelId="{83E883D0-BBB1-43EA-8E19-923FD774EF67}">
      <dsp:nvSpPr>
        <dsp:cNvPr id="0" name=""/>
        <dsp:cNvSpPr/>
      </dsp:nvSpPr>
      <dsp:spPr>
        <a:xfrm>
          <a:off x="1443413" y="46763"/>
          <a:ext cx="5270138" cy="935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Abadi" panose="020B0604020104020204" pitchFamily="34" charset="0"/>
            </a:rPr>
            <a:t>Gather and perform pre-processing on the dataset.</a:t>
          </a:r>
        </a:p>
      </dsp:txBody>
      <dsp:txXfrm>
        <a:off x="1443413" y="46763"/>
        <a:ext cx="5270138" cy="935261"/>
      </dsp:txXfrm>
    </dsp:sp>
    <dsp:sp modelId="{2AF648A7-8040-4937-B0DD-9306E39095BD}">
      <dsp:nvSpPr>
        <dsp:cNvPr id="0" name=""/>
        <dsp:cNvSpPr/>
      </dsp:nvSpPr>
      <dsp:spPr>
        <a:xfrm>
          <a:off x="1342710" y="982024"/>
          <a:ext cx="537084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D40D42-816F-4E3D-943E-A33A737946A0}">
      <dsp:nvSpPr>
        <dsp:cNvPr id="0" name=""/>
        <dsp:cNvSpPr/>
      </dsp:nvSpPr>
      <dsp:spPr>
        <a:xfrm>
          <a:off x="0" y="1029792"/>
          <a:ext cx="671355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ECCE1D-19D7-47B9-AE2A-76B76FB37D01}">
      <dsp:nvSpPr>
        <dsp:cNvPr id="0" name=""/>
        <dsp:cNvSpPr/>
      </dsp:nvSpPr>
      <dsp:spPr>
        <a:xfrm>
          <a:off x="0" y="1029793"/>
          <a:ext cx="1342710" cy="102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Develop</a:t>
          </a:r>
        </a:p>
      </dsp:txBody>
      <dsp:txXfrm>
        <a:off x="0" y="1029793"/>
        <a:ext cx="1342710" cy="1029793"/>
      </dsp:txXfrm>
    </dsp:sp>
    <dsp:sp modelId="{ED53F1B6-5B67-4BBE-B92E-20D215E9501B}">
      <dsp:nvSpPr>
        <dsp:cNvPr id="0" name=""/>
        <dsp:cNvSpPr/>
      </dsp:nvSpPr>
      <dsp:spPr>
        <a:xfrm>
          <a:off x="1443413" y="1076556"/>
          <a:ext cx="5270138" cy="935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Abadi" panose="020B0604020104020204" pitchFamily="34" charset="0"/>
            </a:rPr>
            <a:t>Develop an </a:t>
          </a:r>
          <a:r>
            <a:rPr lang="en-US" sz="1500" kern="1200" dirty="0" smtClean="0">
              <a:latin typeface="Abadi" panose="020B0604020104020204" pitchFamily="34" charset="0"/>
            </a:rPr>
            <a:t>EfficientNetB7+Isolation Forest model </a:t>
          </a:r>
          <a:r>
            <a:rPr lang="en-US" sz="1500" kern="1200" dirty="0">
              <a:latin typeface="Abadi" panose="020B0604020104020204" pitchFamily="34" charset="0"/>
            </a:rPr>
            <a:t>and compare it to </a:t>
          </a:r>
          <a:r>
            <a:rPr lang="en-US" sz="1500" kern="1200" dirty="0" smtClean="0">
              <a:latin typeface="Abadi" panose="020B0604020104020204" pitchFamily="34" charset="0"/>
            </a:rPr>
            <a:t>lone </a:t>
          </a:r>
          <a:r>
            <a:rPr lang="en-US" sz="1500" kern="1200" dirty="0" err="1" smtClean="0">
              <a:latin typeface="Abadi" panose="020B0604020104020204" pitchFamily="34" charset="0"/>
            </a:rPr>
            <a:t>EfficientNet</a:t>
          </a:r>
          <a:r>
            <a:rPr lang="en-US" sz="1500" kern="1200" dirty="0" smtClean="0">
              <a:latin typeface="Abadi" panose="020B0604020104020204" pitchFamily="34" charset="0"/>
            </a:rPr>
            <a:t> B7 model  </a:t>
          </a:r>
          <a:r>
            <a:rPr lang="en-US" sz="1500" kern="1200" dirty="0">
              <a:latin typeface="Abadi" panose="020B0604020104020204" pitchFamily="34" charset="0"/>
            </a:rPr>
            <a:t>for classification of brain tumors. Compare the models based on accuracy and complexity.</a:t>
          </a:r>
        </a:p>
      </dsp:txBody>
      <dsp:txXfrm>
        <a:off x="1443413" y="1076556"/>
        <a:ext cx="5270138" cy="935261"/>
      </dsp:txXfrm>
    </dsp:sp>
    <dsp:sp modelId="{6A3B6A5B-1005-44C5-A61E-76BDF75B8221}">
      <dsp:nvSpPr>
        <dsp:cNvPr id="0" name=""/>
        <dsp:cNvSpPr/>
      </dsp:nvSpPr>
      <dsp:spPr>
        <a:xfrm>
          <a:off x="1342710" y="2011817"/>
          <a:ext cx="537084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05015C-7544-40CF-A5CE-5010A25616EC}">
      <dsp:nvSpPr>
        <dsp:cNvPr id="0" name=""/>
        <dsp:cNvSpPr/>
      </dsp:nvSpPr>
      <dsp:spPr>
        <a:xfrm>
          <a:off x="0" y="2059585"/>
          <a:ext cx="671355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6A22A-BEBE-462A-92AF-9DEDB7460CCD}">
      <dsp:nvSpPr>
        <dsp:cNvPr id="0" name=""/>
        <dsp:cNvSpPr/>
      </dsp:nvSpPr>
      <dsp:spPr>
        <a:xfrm>
          <a:off x="0" y="2059586"/>
          <a:ext cx="1342710" cy="102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Segment</a:t>
          </a:r>
        </a:p>
      </dsp:txBody>
      <dsp:txXfrm>
        <a:off x="0" y="2059586"/>
        <a:ext cx="1342710" cy="1029793"/>
      </dsp:txXfrm>
    </dsp:sp>
    <dsp:sp modelId="{07A6A4C6-2B95-4C52-BD94-967769F0788E}">
      <dsp:nvSpPr>
        <dsp:cNvPr id="0" name=""/>
        <dsp:cNvSpPr/>
      </dsp:nvSpPr>
      <dsp:spPr>
        <a:xfrm>
          <a:off x="1443413" y="2106349"/>
          <a:ext cx="5270138" cy="935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Abadi" panose="020B0604020104020204" pitchFamily="34" charset="0"/>
            </a:rPr>
            <a:t>Segment the brain tumor using image processing techniques.</a:t>
          </a:r>
        </a:p>
      </dsp:txBody>
      <dsp:txXfrm>
        <a:off x="1443413" y="2106349"/>
        <a:ext cx="5270138" cy="935261"/>
      </dsp:txXfrm>
    </dsp:sp>
    <dsp:sp modelId="{BFE0C587-ED57-430E-A090-F3575A104C16}">
      <dsp:nvSpPr>
        <dsp:cNvPr id="0" name=""/>
        <dsp:cNvSpPr/>
      </dsp:nvSpPr>
      <dsp:spPr>
        <a:xfrm>
          <a:off x="1342710" y="3041610"/>
          <a:ext cx="537084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910CC72-FA8A-42C4-AB12-094808855935}">
      <dsp:nvSpPr>
        <dsp:cNvPr id="0" name=""/>
        <dsp:cNvSpPr/>
      </dsp:nvSpPr>
      <dsp:spPr>
        <a:xfrm>
          <a:off x="0" y="3089378"/>
          <a:ext cx="671355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E9591B-AC2D-41F7-8811-666E468CC20F}">
      <dsp:nvSpPr>
        <dsp:cNvPr id="0" name=""/>
        <dsp:cNvSpPr/>
      </dsp:nvSpPr>
      <dsp:spPr>
        <a:xfrm>
          <a:off x="0" y="3089379"/>
          <a:ext cx="1342710" cy="102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Abadi" panose="020B0604020104020204" pitchFamily="34" charset="0"/>
            </a:rPr>
            <a:t>Dependency</a:t>
          </a:r>
          <a:endParaRPr lang="en-US" sz="1700" kern="1200" dirty="0">
            <a:latin typeface="Abadi" panose="020B0604020104020204" pitchFamily="34" charset="0"/>
          </a:endParaRPr>
        </a:p>
      </dsp:txBody>
      <dsp:txXfrm>
        <a:off x="0" y="3089379"/>
        <a:ext cx="1342710" cy="1029793"/>
      </dsp:txXfrm>
    </dsp:sp>
    <dsp:sp modelId="{CF1F7391-06FF-4901-9B20-7B27058937C1}">
      <dsp:nvSpPr>
        <dsp:cNvPr id="0" name=""/>
        <dsp:cNvSpPr/>
      </dsp:nvSpPr>
      <dsp:spPr>
        <a:xfrm>
          <a:off x="1443413" y="3136142"/>
          <a:ext cx="5270138" cy="935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>
              <a:latin typeface="Abadi" panose="020B0604020104020204"/>
            </a:rPr>
            <a:t>Reduce dependency on radiologist based on their eyes analysis</a:t>
          </a:r>
          <a:endParaRPr lang="en-US" sz="1500" kern="1200" dirty="0">
            <a:latin typeface="Abadi" panose="020B0604020104020204"/>
          </a:endParaRPr>
        </a:p>
      </dsp:txBody>
      <dsp:txXfrm>
        <a:off x="1443413" y="3136142"/>
        <a:ext cx="5270138" cy="935261"/>
      </dsp:txXfrm>
    </dsp:sp>
    <dsp:sp modelId="{9B32F3E6-971D-4702-A660-44DFFA9D7506}">
      <dsp:nvSpPr>
        <dsp:cNvPr id="0" name=""/>
        <dsp:cNvSpPr/>
      </dsp:nvSpPr>
      <dsp:spPr>
        <a:xfrm>
          <a:off x="1342710" y="4071403"/>
          <a:ext cx="537084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D8CA-DAD6-448A-8486-08A7E9C53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55668-1579-4E54-8EB2-21658BD72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8135D-618E-429E-8DE1-03B8A553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9E06-A462-4573-B7B8-5B74074C1C95}" type="datetimeFigureOut">
              <a:rPr lang="en-ZA" smtClean="0"/>
              <a:t>2023/11/02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7B9D-0F97-4225-9B03-8863F41B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3AD7-8375-4D9A-B73A-6316BA7C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575-F71E-4CE3-BB6A-EAC18DEF72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596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49D7-48CA-48C4-9632-95C1249A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A7258-F639-4848-A0F5-F622CCF78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D339-80FE-4BA5-8689-8157DD10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9E06-A462-4573-B7B8-5B74074C1C95}" type="datetimeFigureOut">
              <a:rPr lang="en-ZA" smtClean="0"/>
              <a:t>2023/11/02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CA4F-EF8B-494C-ACAB-1A910418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B32F3-F1AB-4CB8-A424-25767809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575-F71E-4CE3-BB6A-EAC18DEF72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868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19E36-795C-4264-AAC2-3F3D8E52B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CE3E6-3C2C-46F5-85EB-9B5E1A9AB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D6A4D-A5BE-4EF4-864B-20ED267B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9E06-A462-4573-B7B8-5B74074C1C95}" type="datetimeFigureOut">
              <a:rPr lang="en-ZA" smtClean="0"/>
              <a:t>2023/11/02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2FB59-0916-409D-9DE8-1FFD2E97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18C7-4792-4FCC-9BF2-828F9DFF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575-F71E-4CE3-BB6A-EAC18DEF72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09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8F5C-8809-4EE2-9118-5F089C44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9316-4D3A-4953-9F72-765EDC13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BE72-3EE6-4F63-8763-A14DC5E3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9E06-A462-4573-B7B8-5B74074C1C95}" type="datetimeFigureOut">
              <a:rPr lang="en-ZA" smtClean="0"/>
              <a:t>2023/11/02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DF99E-C350-4A75-82C8-63BA615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86649-CA2E-4DE1-AA09-E9881932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575-F71E-4CE3-BB6A-EAC18DEF72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026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F056-6529-4541-9DFA-1998E3EF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3780-1A03-4BCA-B2F3-2E4E276E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CFC8-2D5E-4234-9A99-10A0602A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9E06-A462-4573-B7B8-5B74074C1C95}" type="datetimeFigureOut">
              <a:rPr lang="en-ZA" smtClean="0"/>
              <a:t>2023/11/02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8774B-B232-41E7-A612-FC3CA54B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DF100-29B6-417D-B544-54D4BB62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575-F71E-4CE3-BB6A-EAC18DEF72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594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1777-7A08-48A9-AF92-BA257D7B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00D9-D2BD-4F86-9B6F-0F640C553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57FBD-9933-45C4-8C5A-083F4E364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4C8B9-2D62-4960-BD90-C0E6E825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9E06-A462-4573-B7B8-5B74074C1C95}" type="datetimeFigureOut">
              <a:rPr lang="en-ZA" smtClean="0"/>
              <a:t>2023/11/02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4CA9-4558-429C-8E9A-37BF31AA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6AEAC-CAD7-4B1C-A93D-840A1CD0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575-F71E-4CE3-BB6A-EAC18DEF72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494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63A4-D2CF-4349-9C15-7A2F1F96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194D2-3417-4468-B751-FED3A13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92C59-B2B4-4D89-AB53-ADAE7A0EC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59B07-E854-4B43-AF9C-4F3ECDB01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2E996-DC01-4620-8745-58221D189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B7F7F-A2D8-4BA5-9CEE-AEA0F8F7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9E06-A462-4573-B7B8-5B74074C1C95}" type="datetimeFigureOut">
              <a:rPr lang="en-ZA" smtClean="0"/>
              <a:t>2023/11/02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ABDD5-CC2C-4647-AFAC-3CEDF179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BA64B-494E-40EC-BF16-36CAD7C4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575-F71E-4CE3-BB6A-EAC18DEF72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515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E1B4-B87D-4ED7-ACB0-BC88DBE3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70B2F-C3D8-43F8-A2CB-8206871C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9E06-A462-4573-B7B8-5B74074C1C95}" type="datetimeFigureOut">
              <a:rPr lang="en-ZA" smtClean="0"/>
              <a:t>2023/11/02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B6EF9-024D-4443-A48E-B14686EE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701D0-2D0D-4B48-864B-8D1997A3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575-F71E-4CE3-BB6A-EAC18DEF72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887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28D94-2419-4AE4-A770-EFEF1A85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9E06-A462-4573-B7B8-5B74074C1C95}" type="datetimeFigureOut">
              <a:rPr lang="en-ZA" smtClean="0"/>
              <a:t>2023/11/02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08178-553D-4B8B-AB17-8DD3ABC4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D6702-7521-48D0-8B39-2B9BAA61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575-F71E-4CE3-BB6A-EAC18DEF72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55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ADCD-0E0E-407B-89B0-A775C417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90BA-E691-451D-8666-AD675AAE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A970A-ADF3-44F6-9774-26B679FE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538BA-DA3F-4AA9-8630-98A34BA1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9E06-A462-4573-B7B8-5B74074C1C95}" type="datetimeFigureOut">
              <a:rPr lang="en-ZA" smtClean="0"/>
              <a:t>2023/11/02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2279-AE5B-4216-98EC-A1A9A308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85C83-F2E5-486D-AC60-0103E57F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575-F71E-4CE3-BB6A-EAC18DEF72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92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219E-2440-4CB2-81A9-D17D180A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1E72B-F689-4E75-BBA9-2378D23E6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41462-52D8-46A6-A998-945B7BF7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1ABAE-D68B-45E1-8055-7D82BFB2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9E06-A462-4573-B7B8-5B74074C1C95}" type="datetimeFigureOut">
              <a:rPr lang="en-ZA" smtClean="0"/>
              <a:t>2023/11/02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7DC80-ED52-4742-8ADE-287F7D07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1C4A5-7DB7-40E9-9944-F6F5942C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4575-F71E-4CE3-BB6A-EAC18DEF72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342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F5BD8847-F9FD-4B0E-8458-8C443D4D4A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B38F8-22EE-45BD-BF6D-473D738F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C5C25-637D-4E8D-BF97-A895075B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8D30-BEA7-44F2-B562-9B10AF79B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9E06-A462-4573-B7B8-5B74074C1C95}" type="datetimeFigureOut">
              <a:rPr lang="en-ZA" smtClean="0"/>
              <a:t>2023/11/02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F495-86CF-4340-A2F7-8B763B7AE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550A-A4E9-40AC-A907-74E8DA405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F4575-F71E-4CE3-BB6A-EAC18DEF72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1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jellyfish in the water&#10;&#10;Description automatically generated with medium confidence">
            <a:extLst>
              <a:ext uri="{FF2B5EF4-FFF2-40B4-BE49-F238E27FC236}">
                <a16:creationId xmlns:a16="http://schemas.microsoft.com/office/drawing/2014/main" id="{890BC7BE-0DD8-487B-AE94-3C7C0DD45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8" r="13530" b="1"/>
          <a:stretch/>
        </p:blipFill>
        <p:spPr>
          <a:xfrm>
            <a:off x="5373858" y="-126599"/>
            <a:ext cx="6818142" cy="685799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44243-645F-49C6-9C24-102E80E8B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278658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b="1" dirty="0"/>
              <a:t>Brain Tumor </a:t>
            </a:r>
            <a:r>
              <a:rPr lang="en-US" sz="4800" b="1" dirty="0" smtClean="0"/>
              <a:t>Detection Using Efficient NetB7+ Isolation Forest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07824-AA88-4695-9067-6BD16D29A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94849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Group members : </a:t>
            </a:r>
          </a:p>
          <a:p>
            <a:pPr marL="571500" indent="-457200" algn="l">
              <a:buFont typeface="+mj-lt"/>
              <a:buAutoNum type="arabicParenR"/>
            </a:pPr>
            <a:r>
              <a:rPr lang="en-US" sz="1400" b="1" dirty="0" err="1" smtClean="0">
                <a:latin typeface="Abadi" panose="020B0604020104020204" pitchFamily="34" charset="0"/>
              </a:rPr>
              <a:t>Aayush</a:t>
            </a:r>
            <a:r>
              <a:rPr lang="en-US" sz="1400" b="1" dirty="0" smtClean="0">
                <a:latin typeface="Abadi" panose="020B0604020104020204" pitchFamily="34" charset="0"/>
              </a:rPr>
              <a:t> </a:t>
            </a:r>
            <a:r>
              <a:rPr lang="en-US" sz="1400" b="1" dirty="0" err="1" smtClean="0">
                <a:latin typeface="Abadi" panose="020B0604020104020204" pitchFamily="34" charset="0"/>
              </a:rPr>
              <a:t>Koli</a:t>
            </a:r>
            <a:r>
              <a:rPr lang="en-US" sz="1400" b="1" dirty="0" smtClean="0">
                <a:latin typeface="Abadi" panose="020B0604020104020204" pitchFamily="34" charset="0"/>
              </a:rPr>
              <a:t> (A030)</a:t>
            </a:r>
            <a:endParaRPr lang="en-US" sz="1400" b="1" dirty="0">
              <a:latin typeface="Abadi" panose="020B0604020104020204" pitchFamily="34" charset="0"/>
            </a:endParaRPr>
          </a:p>
          <a:p>
            <a:pPr marL="571500" indent="-457200" algn="l">
              <a:buFont typeface="+mj-lt"/>
              <a:buAutoNum type="arabicParenR"/>
            </a:pPr>
            <a:r>
              <a:rPr lang="en-US" sz="1400" b="1" dirty="0" err="1" smtClean="0">
                <a:latin typeface="Abadi" panose="020B0604020104020204" pitchFamily="34" charset="0"/>
              </a:rPr>
              <a:t>Siddhant</a:t>
            </a:r>
            <a:r>
              <a:rPr lang="en-US" sz="1400" b="1" dirty="0" smtClean="0">
                <a:latin typeface="Abadi" panose="020B0604020104020204" pitchFamily="34" charset="0"/>
              </a:rPr>
              <a:t> Roy (A045)</a:t>
            </a:r>
          </a:p>
          <a:p>
            <a:pPr marL="571500" indent="-457200" algn="l">
              <a:buFont typeface="+mj-lt"/>
              <a:buAutoNum type="arabicParenR"/>
            </a:pPr>
            <a:r>
              <a:rPr lang="en-US" sz="1400" b="1" dirty="0" err="1" smtClean="0">
                <a:latin typeface="Abadi" panose="020B0604020104020204" pitchFamily="34" charset="0"/>
              </a:rPr>
              <a:t>Girikratna</a:t>
            </a:r>
            <a:r>
              <a:rPr lang="en-US" sz="1400" b="1" dirty="0" smtClean="0">
                <a:latin typeface="Abadi" panose="020B0604020104020204" pitchFamily="34" charset="0"/>
              </a:rPr>
              <a:t> Sharma (A080)</a:t>
            </a:r>
            <a:endParaRPr lang="en-US" sz="1400" b="1" dirty="0">
              <a:latin typeface="Abadi" panose="020B0604020104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Capstone Project </a:t>
            </a:r>
            <a:r>
              <a:rPr lang="en-US" sz="1400" b="1" dirty="0" smtClean="0">
                <a:latin typeface="Abadi" panose="020B0604020104020204" pitchFamily="34" charset="0"/>
              </a:rPr>
              <a:t>Mentor’s </a:t>
            </a:r>
            <a:r>
              <a:rPr lang="en-US" sz="1400" b="1" dirty="0">
                <a:latin typeface="Abadi" panose="020B0604020104020204" pitchFamily="34" charset="0"/>
              </a:rPr>
              <a:t>name(s): </a:t>
            </a:r>
          </a:p>
          <a:p>
            <a:pPr algn="l"/>
            <a:r>
              <a:rPr lang="en-US" sz="1400" b="1" dirty="0">
                <a:latin typeface="Abadi" panose="020B0604020104020204" pitchFamily="34" charset="0"/>
              </a:rPr>
              <a:t>    </a:t>
            </a:r>
            <a:r>
              <a:rPr lang="en-US" sz="1400" b="1" dirty="0" err="1">
                <a:latin typeface="Abadi" panose="020B0604020104020204" pitchFamily="34" charset="0"/>
              </a:rPr>
              <a:t>Mr</a:t>
            </a:r>
            <a:r>
              <a:rPr lang="en-US" sz="1400" b="1" dirty="0">
                <a:latin typeface="Abadi" panose="020B0604020104020204" pitchFamily="34" charset="0"/>
              </a:rPr>
              <a:t> </a:t>
            </a:r>
            <a:r>
              <a:rPr lang="en-US" sz="1400" b="1" dirty="0" err="1" smtClean="0">
                <a:latin typeface="Abadi" panose="020B0604020104020204" pitchFamily="34" charset="0"/>
              </a:rPr>
              <a:t>Dharmesh</a:t>
            </a:r>
            <a:r>
              <a:rPr lang="en-US" sz="1400" b="1" dirty="0" smtClean="0">
                <a:latin typeface="Abadi" panose="020B0604020104020204" pitchFamily="34" charset="0"/>
              </a:rPr>
              <a:t> </a:t>
            </a:r>
            <a:r>
              <a:rPr lang="en-US" sz="1400" b="1" dirty="0" err="1" smtClean="0">
                <a:latin typeface="Abadi" panose="020B0604020104020204" pitchFamily="34" charset="0"/>
              </a:rPr>
              <a:t>Rathod</a:t>
            </a:r>
            <a:endParaRPr lang="en-US" sz="1400" b="1" dirty="0">
              <a:latin typeface="Abadi" panose="020B0604020104020204" pitchFamily="34" charset="0"/>
            </a:endParaRPr>
          </a:p>
          <a:p>
            <a:pPr algn="l"/>
            <a:r>
              <a:rPr lang="en-US" sz="500" b="1" dirty="0">
                <a:latin typeface="Abadi" panose="020B0604020104020204" pitchFamily="34" charset="0"/>
              </a:rPr>
              <a:t>    </a:t>
            </a:r>
            <a:endParaRPr lang="en-US" sz="5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621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EFDC7-E60E-4731-A2DB-A2B9DDEC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4200" dirty="0"/>
              <a:t>Methodology: Image Pre-processing</a:t>
            </a:r>
            <a:endParaRPr lang="en-ZA" sz="4200" dirty="0"/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E7F1-F0AF-4D81-B810-E21B002A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ZA" sz="220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The MRIs came in different sizes and were therefore resized as per requirement of the different models presented in this study. </a:t>
            </a:r>
          </a:p>
          <a:p>
            <a:r>
              <a:rPr lang="en-ZA" sz="220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The “</a:t>
            </a:r>
            <a:r>
              <a:rPr lang="en-ZA" sz="2200" dirty="0" err="1">
                <a:latin typeface="Abadi" panose="020B0604020104020204" pitchFamily="34" charset="0"/>
                <a:ea typeface="Times New Roman" panose="02020603050405020304" pitchFamily="18" charset="0"/>
              </a:rPr>
              <a:t>preprocess_input</a:t>
            </a:r>
            <a:r>
              <a:rPr lang="en-ZA" sz="2200" dirty="0">
                <a:latin typeface="Abadi" panose="020B0604020104020204" pitchFamily="34" charset="0"/>
                <a:ea typeface="Times New Roman" panose="02020603050405020304" pitchFamily="18" charset="0"/>
              </a:rPr>
              <a:t>” function was used for pre-processing the images along with “</a:t>
            </a:r>
            <a:r>
              <a:rPr lang="en-ZA" sz="2200" dirty="0" err="1">
                <a:latin typeface="Abadi" panose="020B0604020104020204" pitchFamily="34" charset="0"/>
                <a:ea typeface="Times New Roman" panose="02020603050405020304" pitchFamily="18" charset="0"/>
              </a:rPr>
              <a:t>ImageDataGenerator</a:t>
            </a:r>
            <a:r>
              <a:rPr lang="en-ZA" sz="2200" dirty="0">
                <a:latin typeface="Abadi" panose="020B0604020104020204" pitchFamily="34" charset="0"/>
                <a:ea typeface="Times New Roman" panose="02020603050405020304" pitchFamily="18" charset="0"/>
              </a:rPr>
              <a:t>”.</a:t>
            </a:r>
          </a:p>
          <a:p>
            <a:r>
              <a:rPr lang="en-ZA" sz="220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The </a:t>
            </a:r>
            <a:r>
              <a:rPr lang="en-ZA" sz="2200" dirty="0">
                <a:latin typeface="Abadi" panose="020B0604020104020204" pitchFamily="34" charset="0"/>
                <a:ea typeface="Times New Roman" panose="02020603050405020304" pitchFamily="18" charset="0"/>
              </a:rPr>
              <a:t>“</a:t>
            </a:r>
            <a:r>
              <a:rPr lang="en-ZA" sz="2200" dirty="0" err="1">
                <a:latin typeface="Abadi" panose="020B0604020104020204" pitchFamily="34" charset="0"/>
                <a:ea typeface="Times New Roman" panose="02020603050405020304" pitchFamily="18" charset="0"/>
              </a:rPr>
              <a:t>ImageDataGenerator</a:t>
            </a:r>
            <a:r>
              <a:rPr lang="en-ZA" sz="2200" dirty="0">
                <a:latin typeface="Abadi" panose="020B0604020104020204" pitchFamily="34" charset="0"/>
                <a:ea typeface="Times New Roman" panose="02020603050405020304" pitchFamily="18" charset="0"/>
              </a:rPr>
              <a:t>” takes the original image and replaces it with a new pre-processed image.</a:t>
            </a:r>
            <a:endParaRPr lang="en-ZA" sz="2200" dirty="0">
              <a:effectLst/>
              <a:latin typeface="Abadi" panose="020B0604020104020204" pitchFamily="34" charset="0"/>
              <a:ea typeface="Times New Roman" panose="02020603050405020304" pitchFamily="18" charset="0"/>
            </a:endParaRPr>
          </a:p>
          <a:p>
            <a:endParaRPr lang="en-ZA" sz="2200" dirty="0"/>
          </a:p>
        </p:txBody>
      </p:sp>
    </p:spTree>
    <p:extLst>
      <p:ext uri="{BB962C8B-B14F-4D97-AF65-F5344CB8AC3E}">
        <p14:creationId xmlns:p14="http://schemas.microsoft.com/office/powerpoint/2010/main" val="418862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EFDC7-E60E-4731-A2DB-A2B9DDEC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4200" dirty="0" smtClean="0"/>
              <a:t>DATA SPLIT</a:t>
            </a:r>
            <a:endParaRPr lang="en-ZA" sz="4200" dirty="0"/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48183"/>
              </p:ext>
            </p:extLst>
          </p:nvPr>
        </p:nvGraphicFramePr>
        <p:xfrm>
          <a:off x="5126418" y="2082800"/>
          <a:ext cx="6760782" cy="4038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489">
                  <a:extLst>
                    <a:ext uri="{9D8B030D-6E8A-4147-A177-3AD203B41FA5}">
                      <a16:colId xmlns:a16="http://schemas.microsoft.com/office/drawing/2014/main" val="3925590870"/>
                    </a:ext>
                  </a:extLst>
                </a:gridCol>
                <a:gridCol w="2137580">
                  <a:extLst>
                    <a:ext uri="{9D8B030D-6E8A-4147-A177-3AD203B41FA5}">
                      <a16:colId xmlns:a16="http://schemas.microsoft.com/office/drawing/2014/main" val="2933561682"/>
                    </a:ext>
                  </a:extLst>
                </a:gridCol>
                <a:gridCol w="1572539">
                  <a:extLst>
                    <a:ext uri="{9D8B030D-6E8A-4147-A177-3AD203B41FA5}">
                      <a16:colId xmlns:a16="http://schemas.microsoft.com/office/drawing/2014/main" val="3088416739"/>
                    </a:ext>
                  </a:extLst>
                </a:gridCol>
                <a:gridCol w="1268174">
                  <a:extLst>
                    <a:ext uri="{9D8B030D-6E8A-4147-A177-3AD203B41FA5}">
                      <a16:colId xmlns:a16="http://schemas.microsoft.com/office/drawing/2014/main" val="3594439158"/>
                    </a:ext>
                  </a:extLst>
                </a:gridCol>
              </a:tblGrid>
              <a:tr h="1289168"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TRAINING</a:t>
                      </a:r>
                      <a:r>
                        <a:rPr lang="en-IN" sz="2000" kern="100" dirty="0">
                          <a:effectLst/>
                        </a:rPr>
                        <a:t> </a:t>
                      </a:r>
                      <a:endParaRPr lang="en-IN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2230" marR="26035" marT="0" marB="0"/>
                </a:tc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VALIDATION</a:t>
                      </a:r>
                      <a:r>
                        <a:rPr lang="en-IN" sz="2000" kern="100">
                          <a:effectLst/>
                        </a:rPr>
                        <a:t> </a:t>
                      </a:r>
                      <a:endParaRPr lang="en-IN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2230" marR="26035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TESTING</a:t>
                      </a:r>
                      <a:r>
                        <a:rPr lang="en-IN" sz="2000" kern="100">
                          <a:effectLst/>
                        </a:rPr>
                        <a:t> </a:t>
                      </a:r>
                      <a:endParaRPr lang="en-IN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2230" marR="26035" marT="0" marB="0"/>
                </a:tc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TOTAL</a:t>
                      </a:r>
                      <a:r>
                        <a:rPr lang="en-IN" sz="2000" kern="100" dirty="0">
                          <a:effectLst/>
                        </a:rPr>
                        <a:t> </a:t>
                      </a:r>
                      <a:endParaRPr lang="en-IN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2230" marR="26035" marT="0" marB="0"/>
                </a:tc>
                <a:extLst>
                  <a:ext uri="{0D108BD9-81ED-4DB2-BD59-A6C34878D82A}">
                    <a16:rowId xmlns:a16="http://schemas.microsoft.com/office/drawing/2014/main" val="2611963918"/>
                  </a:ext>
                </a:extLst>
              </a:tr>
              <a:tr h="1285780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46%</a:t>
                      </a:r>
                      <a:r>
                        <a:rPr lang="en-IN" sz="2000" kern="100" dirty="0">
                          <a:effectLst/>
                        </a:rPr>
                        <a:t> </a:t>
                      </a:r>
                      <a:endParaRPr lang="en-IN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2230" marR="26035" marT="0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100">
                          <a:effectLst/>
                        </a:rPr>
                        <a:t> 47%</a:t>
                      </a:r>
                      <a:endParaRPr lang="en-IN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2230" marR="26035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7%</a:t>
                      </a:r>
                      <a:r>
                        <a:rPr lang="en-IN" sz="2000" kern="100">
                          <a:effectLst/>
                        </a:rPr>
                        <a:t> </a:t>
                      </a:r>
                      <a:endParaRPr lang="en-IN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2230" marR="26035" marT="0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100">
                          <a:effectLst/>
                        </a:rPr>
                        <a:t> </a:t>
                      </a:r>
                      <a:endParaRPr lang="en-IN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2230" marR="26035" marT="0" marB="0"/>
                </a:tc>
                <a:extLst>
                  <a:ext uri="{0D108BD9-81ED-4DB2-BD59-A6C34878D82A}">
                    <a16:rowId xmlns:a16="http://schemas.microsoft.com/office/drawing/2014/main" val="4062714572"/>
                  </a:ext>
                </a:extLst>
              </a:tr>
              <a:tr h="1463653"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2870</a:t>
                      </a:r>
                      <a:endParaRPr lang="en-IN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2230" marR="26035" marT="0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2890</a:t>
                      </a:r>
                      <a:endParaRPr lang="en-IN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2230" marR="26035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394</a:t>
                      </a:r>
                      <a:r>
                        <a:rPr lang="en-IN" sz="2000" kern="100">
                          <a:effectLst/>
                        </a:rPr>
                        <a:t> </a:t>
                      </a:r>
                      <a:endParaRPr lang="en-IN" sz="2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2230" marR="26035" marT="0" marB="0"/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6154</a:t>
                      </a:r>
                      <a:endParaRPr lang="en-IN" sz="2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2230" marR="26035" marT="0" marB="0"/>
                </a:tc>
                <a:extLst>
                  <a:ext uri="{0D108BD9-81ED-4DB2-BD59-A6C34878D82A}">
                    <a16:rowId xmlns:a16="http://schemas.microsoft.com/office/drawing/2014/main" val="1404181791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93407" y="934607"/>
            <a:ext cx="6788993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mr-IN" altLang="en-US" sz="2000" dirty="0">
                <a:latin typeface="Abadi" panose="020B0604020104020204" pitchFamily="34" charset="0"/>
                <a:ea typeface="Times New Roman" panose="02020603050405020304" pitchFamily="18" charset="0"/>
              </a:rPr>
              <a:t>In the table below we have considered to take 46% of training set </a:t>
            </a:r>
            <a:r>
              <a:rPr lang="mr-IN" altLang="en-US" sz="2000" dirty="0" smtClean="0">
                <a:latin typeface="Abadi" panose="020B0604020104020204" pitchFamily="34" charset="0"/>
                <a:ea typeface="Times New Roman" panose="02020603050405020304" pitchFamily="18" charset="0"/>
              </a:rPr>
              <a:t>,47</a:t>
            </a:r>
            <a:r>
              <a:rPr lang="mr-IN" altLang="en-US" sz="2000" dirty="0">
                <a:latin typeface="Abadi" panose="020B0604020104020204" pitchFamily="34" charset="0"/>
                <a:ea typeface="Times New Roman" panose="02020603050405020304" pitchFamily="18" charset="0"/>
              </a:rPr>
              <a:t>% of validation set and 7% of testing set. </a:t>
            </a:r>
            <a:endParaRPr lang="en-US" altLang="en-US" sz="2000" dirty="0">
              <a:latin typeface="Abadi" panose="020B0604020104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/>
              </a:rPr>
              <a:t> </a:t>
            </a:r>
            <a:endParaRPr kumimoji="0" lang="mr-I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D4045-9FC0-4E11-88ED-8DD6AC69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Image Pre-processing Results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9" descr="A picture containing dark&#10;&#10;Description automatically generated">
            <a:extLst>
              <a:ext uri="{FF2B5EF4-FFF2-40B4-BE49-F238E27FC236}">
                <a16:creationId xmlns:a16="http://schemas.microsoft.com/office/drawing/2014/main" id="{AA2B4F03-C43E-4243-B36E-83DA689CE6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5" y="3273109"/>
            <a:ext cx="5135719" cy="2725355"/>
          </a:xfrm>
          <a:prstGeom prst="rect">
            <a:avLst/>
          </a:prstGeom>
        </p:spPr>
      </p:pic>
      <p:pic>
        <p:nvPicPr>
          <p:cNvPr id="5" name="Content Placeholder 4" descr="A picture containing locket&#10;&#10;Description automatically generated">
            <a:extLst>
              <a:ext uri="{FF2B5EF4-FFF2-40B4-BE49-F238E27FC236}">
                <a16:creationId xmlns:a16="http://schemas.microsoft.com/office/drawing/2014/main" id="{02529E53-5AFF-4F1C-A9FF-7A4A2828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68" y="3437922"/>
            <a:ext cx="5135719" cy="27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1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EFDC7-E60E-4731-A2DB-A2B9DDEC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4200" dirty="0"/>
              <a:t>Methodology: model development and fine-tuning</a:t>
            </a:r>
            <a:endParaRPr lang="en-ZA" sz="4200" dirty="0"/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DD49-2668-4BEF-9761-035ABF40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ZA" sz="2200" dirty="0">
                <a:latin typeface="Abadi" panose="020B0604020104020204" pitchFamily="34" charset="0"/>
              </a:rPr>
              <a:t>All models were fine-tuned on the same parameters. </a:t>
            </a:r>
          </a:p>
          <a:p>
            <a:r>
              <a:rPr lang="en-ZA" sz="2200" dirty="0">
                <a:latin typeface="Abadi" panose="020B0604020104020204" pitchFamily="34" charset="0"/>
              </a:rPr>
              <a:t>They were fine tuned on the following parameters namely, optimizers, dropout, number of epochs and batch size.</a:t>
            </a:r>
          </a:p>
          <a:p>
            <a:r>
              <a:rPr lang="en-ZA" sz="2200" dirty="0">
                <a:latin typeface="Abadi" panose="020B0604020104020204" pitchFamily="34" charset="0"/>
              </a:rPr>
              <a:t>The goal of fine tuning was to get the optimum hyper-parameters for the final models.</a:t>
            </a:r>
          </a:p>
        </p:txBody>
      </p:sp>
    </p:spTree>
    <p:extLst>
      <p:ext uri="{BB962C8B-B14F-4D97-AF65-F5344CB8AC3E}">
        <p14:creationId xmlns:p14="http://schemas.microsoft.com/office/powerpoint/2010/main" val="414920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EFDC7-E60E-4731-A2DB-A2B9DDEC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4200" dirty="0" smtClean="0"/>
              <a:t>BLOCK DIAGRAM</a:t>
            </a:r>
            <a:endParaRPr lang="en-ZA" sz="4200" dirty="0"/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152" y="736600"/>
            <a:ext cx="6360348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71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AE0BC-9A96-4802-983E-36CE5C2C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" y="638169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Final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FF849-C82A-447A-8A4C-5F71B5FFE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4009757"/>
            <a:ext cx="6894576" cy="2573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                           </a:t>
            </a:r>
          </a:p>
          <a:p>
            <a:r>
              <a:rPr lang="en-US" sz="1700" dirty="0">
                <a:latin typeface="Abadi" panose="020B0604020104020204" pitchFamily="34" charset="0"/>
              </a:rPr>
              <a:t>We found that EfficientNetB7 gave best results for the chosen parameters of interest, namely accuracy in terms of number of trainable parameters and </a:t>
            </a:r>
            <a:r>
              <a:rPr lang="en-US" sz="1700" dirty="0" smtClean="0">
                <a:latin typeface="Abadi" panose="020B0604020104020204" pitchFamily="34" charset="0"/>
              </a:rPr>
              <a:t>accuracy	</a:t>
            </a:r>
          </a:p>
          <a:p>
            <a:r>
              <a:rPr lang="en-US" sz="1700" dirty="0" smtClean="0">
                <a:latin typeface="Abadi" panose="020B0604020104020204" pitchFamily="34" charset="0"/>
              </a:rPr>
              <a:t>Then </a:t>
            </a:r>
            <a:r>
              <a:rPr lang="en-US" sz="1700" dirty="0">
                <a:latin typeface="Abadi" panose="020B0604020104020204" pitchFamily="34" charset="0"/>
              </a:rPr>
              <a:t>we go onto combining the model with Isolation Forest </a:t>
            </a:r>
          </a:p>
        </p:txBody>
      </p:sp>
      <p:pic>
        <p:nvPicPr>
          <p:cNvPr id="7" name="Picture 6" descr="D:\Users\Sid Roy\Documents\SEM 7\khush3-3325883-small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965" y="1169402"/>
            <a:ext cx="5416550" cy="24771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8101584" y="3735437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94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6010" y="2914528"/>
            <a:ext cx="11154620" cy="508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LETS LOOK AT OUR COLAB FILE </a:t>
            </a:r>
          </a:p>
          <a:p>
            <a:pPr marL="0" indent="0">
              <a:buNone/>
            </a:pPr>
            <a:r>
              <a:rPr lang="en-US" dirty="0" smtClean="0"/>
              <a:t>FOR THE CODE NOW ------------&gt;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610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50DC0-4253-4B10-BF43-072DBBD5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4000"/>
              <a:t>Results</a:t>
            </a:r>
            <a:endParaRPr lang="en-ZA" sz="400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89898"/>
              </p:ext>
            </p:extLst>
          </p:nvPr>
        </p:nvGraphicFramePr>
        <p:xfrm>
          <a:off x="660401" y="3327399"/>
          <a:ext cx="420370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705">
                  <a:extLst>
                    <a:ext uri="{9D8B030D-6E8A-4147-A177-3AD203B41FA5}">
                      <a16:colId xmlns:a16="http://schemas.microsoft.com/office/drawing/2014/main" val="1291660475"/>
                    </a:ext>
                  </a:extLst>
                </a:gridCol>
                <a:gridCol w="2440995">
                  <a:extLst>
                    <a:ext uri="{9D8B030D-6E8A-4147-A177-3AD203B41FA5}">
                      <a16:colId xmlns:a16="http://schemas.microsoft.com/office/drawing/2014/main" val="1675542125"/>
                    </a:ext>
                  </a:extLst>
                </a:gridCol>
              </a:tblGrid>
              <a:tr h="1067696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4135" marR="73025" marT="102235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Accuracy 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4135" marR="73025" marT="102235" marB="0"/>
                </a:tc>
                <a:extLst>
                  <a:ext uri="{0D108BD9-81ED-4DB2-BD59-A6C34878D82A}">
                    <a16:rowId xmlns:a16="http://schemas.microsoft.com/office/drawing/2014/main" val="626255700"/>
                  </a:ext>
                </a:extLst>
              </a:tr>
              <a:tr h="1066352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ACCURACY 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4135" marR="73025" marT="102235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92% 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4135" marR="73025" marT="102235" marB="0"/>
                </a:tc>
                <a:extLst>
                  <a:ext uri="{0D108BD9-81ED-4DB2-BD59-A6C34878D82A}">
                    <a16:rowId xmlns:a16="http://schemas.microsoft.com/office/drawing/2014/main" val="2275912090"/>
                  </a:ext>
                </a:extLst>
              </a:tr>
              <a:tr h="1066352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F1 SCORE  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4135" marR="73025" marT="102235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</a:rPr>
                        <a:t>0.92 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4135" marR="73025" marT="102235" marB="0"/>
                </a:tc>
                <a:extLst>
                  <a:ext uri="{0D108BD9-81ED-4DB2-BD59-A6C34878D82A}">
                    <a16:rowId xmlns:a16="http://schemas.microsoft.com/office/drawing/2014/main" val="158582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31195"/>
              </p:ext>
            </p:extLst>
          </p:nvPr>
        </p:nvGraphicFramePr>
        <p:xfrm>
          <a:off x="6316345" y="3327399"/>
          <a:ext cx="4478655" cy="3200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001">
                  <a:extLst>
                    <a:ext uri="{9D8B030D-6E8A-4147-A177-3AD203B41FA5}">
                      <a16:colId xmlns:a16="http://schemas.microsoft.com/office/drawing/2014/main" val="2232198841"/>
                    </a:ext>
                  </a:extLst>
                </a:gridCol>
                <a:gridCol w="2600654">
                  <a:extLst>
                    <a:ext uri="{9D8B030D-6E8A-4147-A177-3AD203B41FA5}">
                      <a16:colId xmlns:a16="http://schemas.microsoft.com/office/drawing/2014/main" val="1369326039"/>
                    </a:ext>
                  </a:extLst>
                </a:gridCol>
              </a:tblGrid>
              <a:tr h="1067695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4135" marR="73025" marT="102235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</a:rPr>
                        <a:t>Accuracy 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4135" marR="73025" marT="102235" marB="0"/>
                </a:tc>
                <a:extLst>
                  <a:ext uri="{0D108BD9-81ED-4DB2-BD59-A6C34878D82A}">
                    <a16:rowId xmlns:a16="http://schemas.microsoft.com/office/drawing/2014/main" val="2083480143"/>
                  </a:ext>
                </a:extLst>
              </a:tr>
              <a:tr h="1066352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ACCURACY 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4135" marR="73025" marT="102235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</a:rPr>
                        <a:t>97.86% 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4135" marR="73025" marT="102235" marB="0"/>
                </a:tc>
                <a:extLst>
                  <a:ext uri="{0D108BD9-81ED-4DB2-BD59-A6C34878D82A}">
                    <a16:rowId xmlns:a16="http://schemas.microsoft.com/office/drawing/2014/main" val="2610209721"/>
                  </a:ext>
                </a:extLst>
              </a:tr>
              <a:tr h="1066352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>
                          <a:effectLst/>
                        </a:rPr>
                        <a:t>F1 SCORE  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4135" marR="73025" marT="102235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00" dirty="0">
                          <a:effectLst/>
                        </a:rPr>
                        <a:t>0.97 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4135" marR="73025" marT="102235" marB="0"/>
                </a:tc>
                <a:extLst>
                  <a:ext uri="{0D108BD9-81ED-4DB2-BD59-A6C34878D82A}">
                    <a16:rowId xmlns:a16="http://schemas.microsoft.com/office/drawing/2014/main" val="16704189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2500" y="2146300"/>
            <a:ext cx="356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of Efficient B-7 model W/O Outlier Detection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71322" y="2208413"/>
            <a:ext cx="356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of Efficient B-7 model With Isolation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9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50DC0-4253-4B10-BF43-072DBBD5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4000"/>
              <a:t>Results</a:t>
            </a:r>
            <a:endParaRPr lang="en-ZA" sz="400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899248"/>
            <a:ext cx="10515600" cy="4351338"/>
          </a:xfrm>
        </p:spPr>
        <p:txBody>
          <a:bodyPr/>
          <a:lstStyle/>
          <a:p>
            <a:r>
              <a:rPr lang="en-IN" dirty="0"/>
              <a:t>Then on loading the data we have seen the model predicting correctly with confidence around 96%. On loading a test </a:t>
            </a:r>
            <a:r>
              <a:rPr lang="en-IN" dirty="0" err="1"/>
              <a:t>Mri</a:t>
            </a:r>
            <a:r>
              <a:rPr lang="en-IN" dirty="0"/>
              <a:t> image of brain having </a:t>
            </a:r>
            <a:r>
              <a:rPr lang="en-IN" dirty="0" smtClean="0"/>
              <a:t>pituitary </a:t>
            </a:r>
            <a:r>
              <a:rPr lang="en-IN" dirty="0" err="1"/>
              <a:t>tumor</a:t>
            </a:r>
            <a:r>
              <a:rPr lang="en-IN" dirty="0"/>
              <a:t> , we get the following result : </a:t>
            </a:r>
          </a:p>
          <a:p>
            <a:endParaRPr lang="en-IN" dirty="0"/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19048" r="50222" b="33333"/>
          <a:stretch/>
        </p:blipFill>
        <p:spPr bwMode="auto">
          <a:xfrm>
            <a:off x="850265" y="3281512"/>
            <a:ext cx="5855335" cy="13285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507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84E84-F560-412F-A1DD-EF1749D3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Challenges and Areas of Future Research</a:t>
            </a:r>
            <a:endParaRPr lang="en-ZA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8988-7DB2-4843-92D6-4FA779E3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8510" cy="4351338"/>
          </a:xfrm>
        </p:spPr>
        <p:txBody>
          <a:bodyPr>
            <a:normAutofit/>
          </a:bodyPr>
          <a:lstStyle/>
          <a:p>
            <a:r>
              <a:rPr lang="en-ZA" dirty="0"/>
              <a:t>Improve our segmentation techniques as for other images it shows there exist a </a:t>
            </a:r>
            <a:r>
              <a:rPr lang="en-ZA" dirty="0" err="1"/>
              <a:t>tumor</a:t>
            </a:r>
            <a:r>
              <a:rPr lang="en-ZA" dirty="0"/>
              <a:t> where there is none(in the image on the side it shows as if there is a small </a:t>
            </a:r>
            <a:r>
              <a:rPr lang="en-ZA" dirty="0" err="1"/>
              <a:t>tumor</a:t>
            </a:r>
            <a:r>
              <a:rPr lang="en-ZA" dirty="0"/>
              <a:t> it can be misinterpreted as an early stage of a </a:t>
            </a:r>
            <a:r>
              <a:rPr lang="en-ZA" dirty="0" err="1"/>
              <a:t>tumor</a:t>
            </a:r>
            <a:r>
              <a:rPr lang="en-ZA" dirty="0"/>
              <a:t>)</a:t>
            </a:r>
          </a:p>
          <a:p>
            <a:r>
              <a:rPr lang="en-ZA" dirty="0"/>
              <a:t>Improve and add more performance measurement techniques of our models</a:t>
            </a:r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8F3D2-FE67-422D-A29D-1A0E8489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48" y="1844013"/>
            <a:ext cx="2248214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8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42393-9858-4F87-908B-A272AA6E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b="1"/>
              <a:t>I</a:t>
            </a:r>
            <a:r>
              <a:rPr lang="en-ZA" sz="5400" b="1"/>
              <a:t>ntroduction</a:t>
            </a:r>
            <a:endParaRPr lang="en-ZA" sz="5400"/>
          </a:p>
        </p:txBody>
      </p:sp>
      <p:sp>
        <p:nvSpPr>
          <p:cNvPr id="9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C143-1A57-475F-8374-6F9D9EA2D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514350" indent="-285750"/>
            <a:r>
              <a:rPr lang="en-ZA" sz="170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A brain </a:t>
            </a:r>
            <a:r>
              <a:rPr lang="en-ZA" sz="1700" dirty="0" err="1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tumor</a:t>
            </a:r>
            <a:r>
              <a:rPr lang="en-ZA" sz="170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is the growth of abnormal cells in the brain. There are many types of brain </a:t>
            </a:r>
            <a:r>
              <a:rPr lang="en-ZA" sz="1700" dirty="0" err="1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tumors</a:t>
            </a:r>
            <a:r>
              <a:rPr lang="en-ZA" sz="170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, but this study will focus on meningioma, pituitary, and glioma </a:t>
            </a:r>
            <a:r>
              <a:rPr lang="en-ZA" sz="1700" dirty="0" err="1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tumor</a:t>
            </a:r>
            <a:r>
              <a:rPr lang="en-ZA" sz="170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. </a:t>
            </a:r>
          </a:p>
          <a:p>
            <a:pPr marL="514350" indent="-285750"/>
            <a:r>
              <a:rPr lang="en-ZA" sz="170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Meningiomas start from the membranes that surrounds the brain and surrounds the central nervous system </a:t>
            </a:r>
            <a:endParaRPr lang="en-ZA" sz="1700" dirty="0" smtClean="0">
              <a:effectLst/>
              <a:latin typeface="Abadi" panose="020B0604020104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indent="-285750"/>
            <a:r>
              <a:rPr lang="en-ZA" sz="1700" dirty="0" smtClean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ZA" sz="17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ituitary </a:t>
            </a:r>
            <a:r>
              <a:rPr lang="en-ZA" sz="1700" dirty="0" err="1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tumors</a:t>
            </a:r>
            <a:r>
              <a:rPr lang="en-ZA" sz="170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are lumps that are inside the </a:t>
            </a:r>
            <a:r>
              <a:rPr lang="en-ZA" sz="17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skull</a:t>
            </a:r>
          </a:p>
          <a:p>
            <a:pPr marL="514350" indent="-285750"/>
            <a:r>
              <a:rPr lang="en-GB" sz="1700" dirty="0" smtClean="0">
                <a:latin typeface="Abadi" panose="020B0604020104020204" pitchFamily="34" charset="0"/>
                <a:cs typeface="Calibri" panose="020F0502020204030204" pitchFamily="34" charset="0"/>
              </a:rPr>
              <a:t>Gliomas </a:t>
            </a:r>
            <a:r>
              <a:rPr lang="en-GB" sz="1700" dirty="0">
                <a:latin typeface="Abadi" panose="020B0604020104020204" pitchFamily="34" charset="0"/>
                <a:cs typeface="Calibri" panose="020F0502020204030204" pitchFamily="34" charset="0"/>
              </a:rPr>
              <a:t>are a general term for </a:t>
            </a:r>
            <a:r>
              <a:rPr lang="en-GB" sz="1700" dirty="0" err="1">
                <a:latin typeface="Abadi" panose="020B0604020104020204" pitchFamily="34" charset="0"/>
                <a:cs typeface="Calibri" panose="020F0502020204030204" pitchFamily="34" charset="0"/>
              </a:rPr>
              <a:t>tumors</a:t>
            </a:r>
            <a:r>
              <a:rPr lang="en-GB" sz="1700" dirty="0">
                <a:latin typeface="Abadi" panose="020B0604020104020204" pitchFamily="34" charset="0"/>
                <a:cs typeface="Calibri" panose="020F0502020204030204" pitchFamily="34" charset="0"/>
              </a:rPr>
              <a:t> that arise from brain tissues other than nerve cells and blood vessels</a:t>
            </a:r>
            <a:r>
              <a:rPr lang="en-ZA" sz="170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ZA" sz="1700" dirty="0" smtClean="0">
              <a:effectLst/>
              <a:latin typeface="Abadi" panose="020B0604020104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indent="-285750"/>
            <a:r>
              <a:rPr lang="en-US" sz="17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Deep </a:t>
            </a:r>
            <a:r>
              <a:rPr lang="en-US" sz="170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learning algorithms and Machine learning techniques have been and are still playing a big role in detection of brain tumors.</a:t>
            </a:r>
            <a:r>
              <a:rPr lang="en-ZA" sz="1700" b="1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</a:t>
            </a:r>
          </a:p>
          <a:p>
            <a:pPr marL="514350" indent="-285750"/>
            <a:r>
              <a:rPr lang="en-ZA" sz="1700" dirty="0">
                <a:latin typeface="Abadi" panose="020B0604020104020204" pitchFamily="34" charset="0"/>
              </a:rPr>
              <a:t>The deep learning models previously used to classify brain </a:t>
            </a:r>
            <a:r>
              <a:rPr lang="en-ZA" sz="1700" dirty="0" err="1">
                <a:latin typeface="Abadi" panose="020B0604020104020204" pitchFamily="34" charset="0"/>
              </a:rPr>
              <a:t>tumors</a:t>
            </a:r>
            <a:r>
              <a:rPr lang="en-ZA" sz="1700" dirty="0">
                <a:latin typeface="Abadi" panose="020B0604020104020204" pitchFamily="34" charset="0"/>
              </a:rPr>
              <a:t> are slow and consist of many parameters.</a:t>
            </a:r>
          </a:p>
          <a:p>
            <a:pPr marL="457200"/>
            <a:endParaRPr lang="en-ZA" sz="1700" dirty="0">
              <a:effectLst/>
              <a:latin typeface="Abadi" panose="020B0604020104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/>
            <a:endParaRPr lang="en-ZA" sz="170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2431B13-EC13-4C96-B813-D885191C2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9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28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EFDC7-E60E-4731-A2DB-A2B9DDEC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00" y="512759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3600" dirty="0"/>
              <a:t>References</a:t>
            </a:r>
            <a:endParaRPr lang="en-ZA" sz="36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7980" y="1622500"/>
            <a:ext cx="11154620" cy="5083100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IN" sz="3300" dirty="0"/>
              <a:t>Brain </a:t>
            </a:r>
            <a:r>
              <a:rPr lang="en-IN" sz="3300" dirty="0" err="1"/>
              <a:t>tumor</a:t>
            </a:r>
            <a:r>
              <a:rPr lang="en-IN" sz="3300" dirty="0"/>
              <a:t> detection using magnetic resonance images with a novel convolutional neural network model; Mesut </a:t>
            </a:r>
            <a:r>
              <a:rPr lang="en-IN" sz="3300" dirty="0" err="1"/>
              <a:t>Toğaçar</a:t>
            </a:r>
            <a:r>
              <a:rPr lang="en-IN" sz="3300" dirty="0"/>
              <a:t>, Burhan </a:t>
            </a:r>
            <a:r>
              <a:rPr lang="en-IN" sz="3300" dirty="0" err="1"/>
              <a:t>Ergen</a:t>
            </a:r>
            <a:r>
              <a:rPr lang="en-IN" sz="3300" dirty="0"/>
              <a:t>, </a:t>
            </a:r>
            <a:r>
              <a:rPr lang="en-IN" sz="3300" dirty="0" err="1"/>
              <a:t>Zafer</a:t>
            </a:r>
            <a:r>
              <a:rPr lang="en-IN" sz="3300" dirty="0"/>
              <a:t> </a:t>
            </a:r>
            <a:r>
              <a:rPr lang="en-IN" sz="3300" dirty="0" err="1"/>
              <a:t>Cömert</a:t>
            </a:r>
            <a:r>
              <a:rPr lang="en-IN" sz="3300" dirty="0"/>
              <a:t>; 2020 </a:t>
            </a:r>
            <a:endParaRPr lang="en-IN" sz="3300" dirty="0" smtClean="0"/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IN" sz="3400" dirty="0" smtClean="0"/>
              <a:t>H. </a:t>
            </a:r>
            <a:r>
              <a:rPr lang="en-IN" sz="3400" dirty="0"/>
              <a:t>M. T. </a:t>
            </a:r>
            <a:r>
              <a:rPr lang="en-IN" sz="3400" dirty="0" err="1"/>
              <a:t>Khushi</a:t>
            </a:r>
            <a:r>
              <a:rPr lang="en-IN" sz="3400" dirty="0"/>
              <a:t>, T. Masood, A. </a:t>
            </a:r>
            <a:r>
              <a:rPr lang="en-IN" sz="3400" dirty="0" err="1"/>
              <a:t>Jaffar</a:t>
            </a:r>
            <a:r>
              <a:rPr lang="en-IN" sz="3400" dirty="0"/>
              <a:t>, M. Rashid and S. </a:t>
            </a:r>
            <a:r>
              <a:rPr lang="en-IN" sz="3400" dirty="0" err="1"/>
              <a:t>Akram</a:t>
            </a:r>
            <a:r>
              <a:rPr lang="en-IN" sz="3400" dirty="0"/>
              <a:t>, "Improved Multiclass Brain </a:t>
            </a:r>
            <a:r>
              <a:rPr lang="en-IN" sz="3400" dirty="0" err="1"/>
              <a:t>Tumor</a:t>
            </a:r>
            <a:r>
              <a:rPr lang="en-IN" sz="3400" dirty="0"/>
              <a:t> Detection via Customized </a:t>
            </a:r>
            <a:r>
              <a:rPr lang="en-IN" sz="3400" dirty="0" err="1"/>
              <a:t>Pretrained</a:t>
            </a:r>
            <a:r>
              <a:rPr lang="en-IN" sz="3400" dirty="0"/>
              <a:t> EfficientNetB7 Model," in IEEE Access, vol. 11, pp. 117210-117230, 2023, </a:t>
            </a:r>
            <a:r>
              <a:rPr lang="en-IN" sz="3400" dirty="0" err="1"/>
              <a:t>doi</a:t>
            </a:r>
            <a:r>
              <a:rPr lang="en-IN" sz="3400" dirty="0"/>
              <a:t>: 10.1109/ACCESS.2023.3325883.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IN" sz="3300" dirty="0" err="1" smtClean="0"/>
              <a:t>Tumor</a:t>
            </a:r>
            <a:r>
              <a:rPr lang="en-IN" sz="3300" dirty="0" smtClean="0"/>
              <a:t> </a:t>
            </a:r>
            <a:r>
              <a:rPr lang="en-IN" sz="3300" dirty="0"/>
              <a:t>Detection in the Brain using Faster R-CNN; R. </a:t>
            </a:r>
            <a:r>
              <a:rPr lang="en-IN" sz="3300" dirty="0" err="1"/>
              <a:t>Ezhilarasi</a:t>
            </a:r>
            <a:r>
              <a:rPr lang="en-IN" sz="3300" dirty="0"/>
              <a:t> and P. </a:t>
            </a:r>
            <a:r>
              <a:rPr lang="en-IN" sz="3300" dirty="0" err="1"/>
              <a:t>Varalakshmi</a:t>
            </a:r>
            <a:r>
              <a:rPr lang="en-IN" sz="3300" dirty="0"/>
              <a:t>; 2018; IEEE 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IN" sz="3300" dirty="0" err="1"/>
              <a:t>Malathi</a:t>
            </a:r>
            <a:r>
              <a:rPr lang="en-IN" sz="3300" dirty="0"/>
              <a:t>, M., &amp; </a:t>
            </a:r>
            <a:r>
              <a:rPr lang="en-IN" sz="3300" dirty="0" err="1"/>
              <a:t>Sinthia</a:t>
            </a:r>
            <a:r>
              <a:rPr lang="en-IN" sz="3300" dirty="0"/>
              <a:t>, P. (2019). Brain tumour segmentation using convolutional neural network with tensor flow. Asian Pacific journal of cancer prevention: </a:t>
            </a:r>
            <a:r>
              <a:rPr lang="en-IN" sz="3300" dirty="0" smtClean="0"/>
              <a:t>APJCP</a:t>
            </a:r>
            <a:r>
              <a:rPr lang="en-IN" sz="3300" dirty="0"/>
              <a:t>, 20(7), 2095. 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IN" sz="3300" dirty="0"/>
              <a:t>Joseph, S. S., &amp; </a:t>
            </a:r>
            <a:r>
              <a:rPr lang="en-IN" sz="3300" dirty="0" err="1"/>
              <a:t>Dennisan</a:t>
            </a:r>
            <a:r>
              <a:rPr lang="en-IN" sz="3300" dirty="0"/>
              <a:t>, A. (2023). Optimised CNN based brain tumour detection and 3D reconstruction. Computer Methods in Biomechanics and Biomedical Engineering: Imaging &amp; Visualization, 11(3), 796-811. 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IN" sz="3300" dirty="0"/>
              <a:t>Gaur, L., Bhandari, M., </a:t>
            </a:r>
            <a:r>
              <a:rPr lang="en-IN" sz="3300" dirty="0" err="1"/>
              <a:t>Razdan</a:t>
            </a:r>
            <a:r>
              <a:rPr lang="en-IN" sz="3300" dirty="0"/>
              <a:t>, T., </a:t>
            </a:r>
            <a:r>
              <a:rPr lang="en-IN" sz="3300" dirty="0" err="1"/>
              <a:t>Mallik</a:t>
            </a:r>
            <a:r>
              <a:rPr lang="en-IN" sz="3300" dirty="0"/>
              <a:t>, S., &amp; Zhao, Z. (2022). </a:t>
            </a:r>
            <a:r>
              <a:rPr lang="en-IN" sz="3300" dirty="0" err="1"/>
              <a:t>Explanationdriven</a:t>
            </a:r>
            <a:r>
              <a:rPr lang="en-IN" sz="3300" dirty="0"/>
              <a:t> deep learning model for prediction of brain tumour status using MRI image data. Frontiers in genetics, 13, 448.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521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1C95C-E661-494D-B61C-48616291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400" b="1"/>
              <a:t>I</a:t>
            </a:r>
            <a:r>
              <a:rPr lang="en-ZA" sz="5400" b="1"/>
              <a:t>ntroduction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81E6-3A06-4950-A707-7AACDB3B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/>
          </a:bodyPr>
          <a:lstStyle/>
          <a:p>
            <a:r>
              <a:rPr lang="en-ZA" sz="2200" dirty="0">
                <a:latin typeface="Abadi" panose="020B0604020104020204" pitchFamily="34" charset="0"/>
              </a:rPr>
              <a:t>As a result, training these models is time consuming and requires a lot of memory. </a:t>
            </a:r>
          </a:p>
          <a:p>
            <a:r>
              <a:rPr lang="en-GB" sz="2200" dirty="0">
                <a:latin typeface="Abadi" panose="020B0604020104020204" pitchFamily="34" charset="0"/>
              </a:rPr>
              <a:t>This poses a great challenge when it comes to deploying these models on resource-restricted mobile devices. </a:t>
            </a:r>
          </a:p>
          <a:p>
            <a:r>
              <a:rPr lang="en-GB" sz="2200" dirty="0">
                <a:latin typeface="Abadi" panose="020B0604020104020204" pitchFamily="34" charset="0"/>
              </a:rPr>
              <a:t>Mobile intelligence needs faster mobile processors, more storage space, smaller but more accurate models, and even the assistance of other network nodes</a:t>
            </a:r>
            <a:r>
              <a:rPr lang="en-ZA" sz="2200" dirty="0">
                <a:latin typeface="Abadi" panose="020B0604020104020204" pitchFamily="34" charset="0"/>
              </a:rPr>
              <a:t>.</a:t>
            </a:r>
          </a:p>
          <a:p>
            <a:pPr marL="0" indent="0">
              <a:buNone/>
            </a:pPr>
            <a:endParaRPr lang="en-ZA" sz="2200" dirty="0">
              <a:latin typeface="Abadi" panose="020B0604020104020204" pitchFamily="34" charset="0"/>
            </a:endParaRPr>
          </a:p>
          <a:p>
            <a:endParaRPr lang="en-ZA" sz="22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ZA" sz="2200" dirty="0"/>
          </a:p>
          <a:p>
            <a:endParaRPr lang="en-ZA" sz="2200" dirty="0"/>
          </a:p>
          <a:p>
            <a:pPr marL="0" indent="0">
              <a:buNone/>
            </a:pPr>
            <a:endParaRPr lang="en-ZA" sz="2200" dirty="0"/>
          </a:p>
        </p:txBody>
      </p:sp>
      <p:pic>
        <p:nvPicPr>
          <p:cNvPr id="5" name="Picture 4" descr="A jellyfish in the water&#10;&#10;Description automatically generated with medium confidence">
            <a:extLst>
              <a:ext uri="{FF2B5EF4-FFF2-40B4-BE49-F238E27FC236}">
                <a16:creationId xmlns:a16="http://schemas.microsoft.com/office/drawing/2014/main" id="{71971DF5-B7C7-4AF8-9342-278F78AC9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62" b="-2"/>
          <a:stretch/>
        </p:blipFill>
        <p:spPr>
          <a:xfrm>
            <a:off x="6099048" y="1019091"/>
            <a:ext cx="5458968" cy="48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7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2835C-4300-4F47-B394-28C5C204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ZA" sz="5400" b="1" dirty="0"/>
              <a:t>Problem</a:t>
            </a:r>
            <a:r>
              <a:rPr lang="en-ZA" sz="5400" b="1" dirty="0">
                <a:latin typeface="Abadi" panose="020B0604020104020204" pitchFamily="34" charset="0"/>
              </a:rPr>
              <a:t> </a:t>
            </a:r>
            <a:r>
              <a:rPr lang="en-ZA" sz="5400" dirty="0"/>
              <a:t>description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4806-994E-4359-ADE4-A175EEF16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768396"/>
          </a:xfrm>
        </p:spPr>
        <p:txBody>
          <a:bodyPr anchor="t">
            <a:normAutofit/>
          </a:bodyPr>
          <a:lstStyle/>
          <a:p>
            <a:r>
              <a:rPr lang="en-ZA" sz="1800" dirty="0">
                <a:latin typeface="Abadi" panose="020B0604020104020204" pitchFamily="34" charset="0"/>
              </a:rPr>
              <a:t>Accurate and fast diagnosis of brain </a:t>
            </a:r>
            <a:r>
              <a:rPr lang="en-ZA" sz="1800" dirty="0" err="1">
                <a:latin typeface="Abadi" panose="020B0604020104020204" pitchFamily="34" charset="0"/>
              </a:rPr>
              <a:t>tumor</a:t>
            </a:r>
            <a:r>
              <a:rPr lang="en-ZA" sz="1800" dirty="0">
                <a:latin typeface="Abadi" panose="020B0604020104020204" pitchFamily="34" charset="0"/>
              </a:rPr>
              <a:t> is crucial as it involves the selection of the most appropriate treatment method for saving a patient’s </a:t>
            </a:r>
            <a:r>
              <a:rPr lang="en-ZA" sz="1800" dirty="0" smtClean="0">
                <a:latin typeface="Abadi" panose="020B0604020104020204" pitchFamily="34" charset="0"/>
              </a:rPr>
              <a:t>life.</a:t>
            </a:r>
            <a:endParaRPr lang="en-ZA" sz="1800" dirty="0">
              <a:latin typeface="Abadi" panose="020B0604020104020204" pitchFamily="34" charset="0"/>
            </a:endParaRPr>
          </a:p>
          <a:p>
            <a:r>
              <a:rPr lang="en-ZA" sz="1800" dirty="0">
                <a:latin typeface="Abadi" panose="020B0604020104020204" pitchFamily="34" charset="0"/>
              </a:rPr>
              <a:t>Previously implemented deep learning models on brain </a:t>
            </a:r>
            <a:r>
              <a:rPr lang="en-ZA" sz="1800" dirty="0" err="1">
                <a:latin typeface="Abadi" panose="020B0604020104020204" pitchFamily="34" charset="0"/>
              </a:rPr>
              <a:t>tumor</a:t>
            </a:r>
            <a:r>
              <a:rPr lang="en-ZA" sz="1800" dirty="0">
                <a:latin typeface="Abadi" panose="020B0604020104020204" pitchFamily="34" charset="0"/>
              </a:rPr>
              <a:t> classification like vgg16,Resnet etc are complex and slow</a:t>
            </a:r>
            <a:r>
              <a:rPr lang="en-AU" sz="1800" dirty="0">
                <a:effectLst/>
                <a:latin typeface="Abadi" panose="020B0604020104020204" pitchFamily="34" charset="0"/>
                <a:ea typeface="SimSun" panose="02010600030101010101" pitchFamily="2" charset="-122"/>
              </a:rPr>
              <a:t> </a:t>
            </a:r>
            <a:r>
              <a:rPr lang="en-ZA" sz="1800" dirty="0" smtClean="0">
                <a:latin typeface="Abadi" panose="020B0604020104020204" pitchFamily="34" charset="0"/>
              </a:rPr>
              <a:t>.</a:t>
            </a:r>
            <a:endParaRPr lang="en-ZA" sz="1800" dirty="0">
              <a:latin typeface="Abadi" panose="020B0604020104020204" pitchFamily="34" charset="0"/>
            </a:endParaRPr>
          </a:p>
          <a:p>
            <a:r>
              <a:rPr lang="en-ZA" sz="1800" dirty="0">
                <a:latin typeface="Abadi" panose="020B0604020104020204" pitchFamily="34" charset="0"/>
              </a:rPr>
              <a:t>Performing real-time performance with these models requires dedicated </a:t>
            </a:r>
            <a:r>
              <a:rPr lang="en-ZA" sz="1800" dirty="0" smtClean="0">
                <a:latin typeface="Abadi" panose="020B0604020104020204" pitchFamily="34" charset="0"/>
              </a:rPr>
              <a:t>hardware</a:t>
            </a:r>
            <a:r>
              <a:rPr lang="en-ZA" sz="1800" dirty="0" smtClean="0">
                <a:effectLst/>
                <a:latin typeface="Abadi" panose="020B0604020104020204" pitchFamily="34" charset="0"/>
                <a:ea typeface="SimSun" panose="02010600030101010101" pitchFamily="2" charset="-122"/>
              </a:rPr>
              <a:t>.</a:t>
            </a:r>
            <a:endParaRPr lang="en-ZA" sz="1800" dirty="0">
              <a:latin typeface="Abadi" panose="020B0604020104020204" pitchFamily="34" charset="0"/>
            </a:endParaRPr>
          </a:p>
          <a:p>
            <a:r>
              <a:rPr lang="en-ZA" sz="1800" dirty="0">
                <a:latin typeface="Abadi" panose="020B0604020104020204" pitchFamily="34" charset="0"/>
              </a:rPr>
              <a:t>This may result in delayed diagnosis, treatment and therefore may increase the chances of a patient’s death.</a:t>
            </a:r>
          </a:p>
          <a:p>
            <a:r>
              <a:rPr lang="en-ZA" sz="1800" dirty="0">
                <a:latin typeface="Abadi" panose="020B0604020104020204" pitchFamily="34" charset="0"/>
              </a:rPr>
              <a:t>The models are also difficult and impossible to deploy on mobile devices due to their </a:t>
            </a:r>
            <a:r>
              <a:rPr lang="en-ZA" sz="1800" dirty="0" smtClean="0">
                <a:latin typeface="Abadi" panose="020B0604020104020204" pitchFamily="34" charset="0"/>
              </a:rPr>
              <a:t>complexity.</a:t>
            </a:r>
            <a:endParaRPr lang="en-ZA" sz="1800" dirty="0">
              <a:latin typeface="Abadi" panose="020B0604020104020204" pitchFamily="34" charset="0"/>
            </a:endParaRPr>
          </a:p>
          <a:p>
            <a:r>
              <a:rPr lang="en-ZA" sz="1800" dirty="0">
                <a:latin typeface="Abadi" panose="020B0604020104020204" pitchFamily="34" charset="0"/>
              </a:rPr>
              <a:t>The proposed Capstone project will address the problem of complexity by using </a:t>
            </a:r>
            <a:r>
              <a:rPr lang="en-ZA" sz="1800" dirty="0" smtClean="0">
                <a:latin typeface="Abadi" panose="020B0604020104020204" pitchFamily="34" charset="0"/>
              </a:rPr>
              <a:t>combination of </a:t>
            </a:r>
            <a:r>
              <a:rPr lang="en-ZA" sz="1800" dirty="0">
                <a:latin typeface="Abadi" panose="020B0604020104020204" pitchFamily="34" charset="0"/>
              </a:rPr>
              <a:t>EfficientNetB7 </a:t>
            </a:r>
            <a:r>
              <a:rPr lang="en-ZA" sz="1800" dirty="0" smtClean="0">
                <a:latin typeface="Abadi" panose="020B0604020104020204" pitchFamily="34" charset="0"/>
              </a:rPr>
              <a:t>model and Isolation Forest .</a:t>
            </a:r>
            <a:endParaRPr lang="en-ZA" sz="1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ZA" sz="1400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sz="1400" dirty="0">
              <a:latin typeface="Abadi" panose="020B0604020104020204" pitchFamily="34" charset="0"/>
            </a:endParaRPr>
          </a:p>
          <a:p>
            <a:endParaRPr lang="en-ZA" sz="1400" dirty="0">
              <a:latin typeface="Abadi" panose="020B0604020104020204" pitchFamily="34" charset="0"/>
            </a:endParaRPr>
          </a:p>
          <a:p>
            <a:endParaRPr lang="en-ZA" sz="14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3FEEDA6-1241-4912-BA27-4C727CF31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8" r="18066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5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A8E3B4-C6EA-4D94-AFFA-6C925D02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dirty="0"/>
              <a:t>Objectives</a:t>
            </a:r>
            <a:endParaRPr lang="en-ZA" sz="5400" dirty="0"/>
          </a:p>
        </p:txBody>
      </p:sp>
      <p:sp>
        <p:nvSpPr>
          <p:cNvPr id="16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person&#10;&#10;Description automatically generated">
            <a:extLst>
              <a:ext uri="{FF2B5EF4-FFF2-40B4-BE49-F238E27FC236}">
                <a16:creationId xmlns:a16="http://schemas.microsoft.com/office/drawing/2014/main" id="{FAFA9FDC-353C-411B-AC1A-483B5BF9F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r="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48806A04-398E-404A-BE0F-04808AF6B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462699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635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EFDC7-E60E-4731-A2DB-A2B9DDEC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4600"/>
              <a:t>Significance of study</a:t>
            </a:r>
            <a:endParaRPr lang="en-ZA" sz="460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A8102-F23F-48AC-9F41-4BA328D7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362" y="2199356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ZA" sz="2200" dirty="0">
                <a:latin typeface="Abadi" panose="020B0604020104020204" pitchFamily="34" charset="0"/>
                <a:ea typeface="Calibri" panose="020F0502020204030204" pitchFamily="34" charset="0"/>
              </a:rPr>
              <a:t>The development of smaller networks is important as it is linked to the possibility of deploying the models on mobile platforms and fast .</a:t>
            </a:r>
          </a:p>
          <a:p>
            <a:r>
              <a:rPr lang="en-ZA" sz="2200" dirty="0">
                <a:latin typeface="Abadi" panose="020B0604020104020204" pitchFamily="34" charset="0"/>
                <a:ea typeface="Calibri" panose="020F0502020204030204" pitchFamily="34" charset="0"/>
              </a:rPr>
              <a:t>This study’s findings will help medical practitioners generate fast and reliable diagnosis of brain </a:t>
            </a:r>
            <a:r>
              <a:rPr lang="en-ZA" sz="2200" dirty="0" err="1">
                <a:latin typeface="Abadi" panose="020B0604020104020204" pitchFamily="34" charset="0"/>
                <a:ea typeface="Calibri" panose="020F0502020204030204" pitchFamily="34" charset="0"/>
              </a:rPr>
              <a:t>tumor</a:t>
            </a:r>
            <a:r>
              <a:rPr lang="en-ZA" sz="2200" dirty="0">
                <a:latin typeface="Abadi" panose="020B0604020104020204" pitchFamily="34" charset="0"/>
                <a:ea typeface="Calibri" panose="020F0502020204030204" pitchFamily="34" charset="0"/>
              </a:rPr>
              <a:t> through the implementation of EfficientNetB7. </a:t>
            </a:r>
          </a:p>
          <a:p>
            <a:pPr marL="0" indent="0">
              <a:buNone/>
            </a:pPr>
            <a:endParaRPr lang="en-ZA" sz="2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ZA" sz="2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ZA" sz="2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ZA" sz="2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ZA" sz="2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ZA" sz="2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ZA" sz="2200" dirty="0"/>
          </a:p>
        </p:txBody>
      </p:sp>
    </p:spTree>
    <p:extLst>
      <p:ext uri="{BB962C8B-B14F-4D97-AF65-F5344CB8AC3E}">
        <p14:creationId xmlns:p14="http://schemas.microsoft.com/office/powerpoint/2010/main" val="220405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52950-ADCD-4662-8C44-B0881DD1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9" y="79772"/>
            <a:ext cx="6356606" cy="921642"/>
          </a:xfrm>
        </p:spPr>
        <p:txBody>
          <a:bodyPr>
            <a:normAutofit/>
          </a:bodyPr>
          <a:lstStyle/>
          <a:p>
            <a:r>
              <a:rPr lang="en-ZA" sz="40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5712-4B4C-4C94-A076-9D875020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35" y="1001414"/>
            <a:ext cx="7007539" cy="5313161"/>
          </a:xfrm>
        </p:spPr>
        <p:txBody>
          <a:bodyPr>
            <a:normAutofit/>
          </a:bodyPr>
          <a:lstStyle/>
          <a:p>
            <a:r>
              <a:rPr lang="en-AU" sz="1600" dirty="0" err="1" smtClean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Tehreem</a:t>
            </a:r>
            <a:r>
              <a:rPr lang="en-AU" sz="1600" dirty="0" smtClean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Masood, </a:t>
            </a:r>
            <a:r>
              <a:rPr lang="en-AU" sz="1600" dirty="0" err="1" smtClean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Arfan</a:t>
            </a:r>
            <a:r>
              <a:rPr lang="en-AU" sz="1600" dirty="0" smtClean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sz="1600" dirty="0" err="1" smtClean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Jaffar</a:t>
            </a:r>
            <a:r>
              <a:rPr lang="en-AU" sz="1600" dirty="0" smtClean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AU" sz="1600" dirty="0" err="1" smtClean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</a:t>
            </a:r>
            <a:r>
              <a:rPr lang="en-AU" sz="1600" dirty="0" smtClean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AU" sz="16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SHEERAZ AKRAM compare </a:t>
            </a:r>
            <a:r>
              <a:rPr lang="en-AU" sz="16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pretrained</a:t>
            </a:r>
            <a:r>
              <a:rPr lang="en-AU" sz="16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models like </a:t>
            </a:r>
            <a:r>
              <a:rPr lang="en-AU" sz="16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AlexNet</a:t>
            </a:r>
            <a:r>
              <a:rPr lang="en-AU" sz="16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VGG16, VGG19, ResNet50, InceptionV3, DenseNet121, and all variants of the </a:t>
            </a:r>
            <a:r>
              <a:rPr lang="en-AU" sz="16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EfficientNet</a:t>
            </a:r>
            <a:r>
              <a:rPr lang="en-AU" sz="16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model chosen for their excellent feature extraction and image classification with "Improved Multiclass Brain Tumour Detection via Customised </a:t>
            </a:r>
            <a:r>
              <a:rPr lang="en-AU" sz="16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Pretrained</a:t>
            </a:r>
            <a:r>
              <a:rPr lang="en-AU" sz="16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EfficientNetB7 Model." A free multiclass dataset of 3264 MRI images was used. </a:t>
            </a:r>
          </a:p>
          <a:p>
            <a:r>
              <a:rPr lang="en-AU" sz="16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Kang</a:t>
            </a:r>
            <a:r>
              <a:rPr lang="en-AU" sz="160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Ullah and </a:t>
            </a:r>
            <a:r>
              <a:rPr lang="en-AU" sz="1600" dirty="0" err="1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Gwak</a:t>
            </a:r>
            <a:r>
              <a:rPr lang="en-AU" sz="160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(2021:6) </a:t>
            </a:r>
            <a:r>
              <a:rPr lang="en-ZA" sz="160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proposed a system that used pretrained deep learning models to extract features and then fed those features to machine learning models. </a:t>
            </a:r>
            <a:endParaRPr lang="en-ZA" sz="1600" dirty="0" smtClean="0">
              <a:effectLst/>
              <a:latin typeface="Abadi" panose="020B0604020104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ZA" sz="16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ZA" sz="160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results showed that DenseNet-169 deep feature alone is a good choice when the size of the MRI dataset is very small and the number of classes is 2, </a:t>
            </a:r>
            <a:r>
              <a:rPr lang="en-ZA" sz="16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the ensemble of DenseNet-169, </a:t>
            </a:r>
            <a:r>
              <a:rPr lang="en-ZA" sz="1600" dirty="0" err="1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ShuffleNet</a:t>
            </a:r>
            <a:r>
              <a:rPr lang="en-ZA" sz="16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V2, and </a:t>
            </a:r>
            <a:r>
              <a:rPr lang="en-ZA" sz="1600" dirty="0" err="1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MnasNet</a:t>
            </a:r>
            <a:r>
              <a:rPr lang="en-ZA" sz="16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deep features is a good choice when the size of MRI dataset is large and there are four classes (normal, glioma </a:t>
            </a:r>
            <a:r>
              <a:rPr lang="en-ZA" sz="1600" dirty="0" err="1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tumor</a:t>
            </a:r>
            <a:r>
              <a:rPr lang="en-ZA" sz="16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meningioma </a:t>
            </a:r>
            <a:r>
              <a:rPr lang="en-ZA" sz="1600" dirty="0" err="1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tumor</a:t>
            </a:r>
            <a:r>
              <a:rPr lang="en-ZA" sz="16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and pituitary </a:t>
            </a:r>
            <a:r>
              <a:rPr lang="en-ZA" sz="1600" dirty="0" err="1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tumor</a:t>
            </a:r>
            <a:r>
              <a:rPr lang="en-ZA" sz="16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 They </a:t>
            </a:r>
            <a:r>
              <a:rPr lang="en-ZA" sz="160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also discovered that in most cases, SVM with RBF kernel outperforms other ML classifiers for the MRI-based brain </a:t>
            </a:r>
            <a:r>
              <a:rPr lang="en-ZA" sz="1600" dirty="0" err="1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tumor</a:t>
            </a:r>
            <a:r>
              <a:rPr lang="en-ZA" sz="160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classification task</a:t>
            </a:r>
            <a:r>
              <a:rPr lang="en-ZA" sz="110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endParaRPr lang="en-ZA" sz="1100" dirty="0"/>
          </a:p>
        </p:txBody>
      </p:sp>
      <p:pic>
        <p:nvPicPr>
          <p:cNvPr id="5" name="Picture 4" descr="A jellyfish in the water&#10;&#10;Description automatically generated with medium confidence">
            <a:extLst>
              <a:ext uri="{FF2B5EF4-FFF2-40B4-BE49-F238E27FC236}">
                <a16:creationId xmlns:a16="http://schemas.microsoft.com/office/drawing/2014/main" id="{B277BED6-01E6-434E-A2A7-B67E9BC44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8" r="5545"/>
          <a:stretch/>
        </p:blipFill>
        <p:spPr>
          <a:xfrm>
            <a:off x="7556409" y="557190"/>
            <a:ext cx="3995928" cy="55718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858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449B4-7300-421D-B019-787125FB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ZA" sz="5400"/>
              <a:t>Literature Review cont.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7A98-C4C0-4435-9664-62D37A5F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1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paper “MRI-based brain </a:t>
            </a:r>
            <a:r>
              <a:rPr lang="en-IN" sz="21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tumor</a:t>
            </a:r>
            <a:r>
              <a:rPr lang="en-IN" sz="21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detection using convolutional deep learning methods and chosen machine learning techniques” by </a:t>
            </a:r>
            <a:r>
              <a:rPr lang="en-IN" sz="21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Soheila</a:t>
            </a:r>
            <a:r>
              <a:rPr lang="en-IN" sz="21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21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Saeedi</a:t>
            </a:r>
            <a:r>
              <a:rPr lang="en-IN" sz="21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N" sz="21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Sorayya</a:t>
            </a:r>
            <a:r>
              <a:rPr lang="en-IN" sz="21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21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Rezayi</a:t>
            </a:r>
            <a:r>
              <a:rPr lang="en-IN" sz="21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N" sz="21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Hamidreza</a:t>
            </a:r>
            <a:r>
              <a:rPr lang="en-IN" sz="21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21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Keshavarz</a:t>
            </a:r>
            <a:r>
              <a:rPr lang="en-IN" sz="21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</a:t>
            </a:r>
            <a:r>
              <a:rPr lang="en-IN" sz="21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Sharareh</a:t>
            </a:r>
            <a:r>
              <a:rPr lang="en-IN" sz="21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R. </a:t>
            </a:r>
            <a:r>
              <a:rPr lang="en-IN" sz="21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Niakan</a:t>
            </a:r>
            <a:r>
              <a:rPr lang="en-IN" sz="21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21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Kalhori</a:t>
            </a:r>
            <a:r>
              <a:rPr lang="en-IN" sz="21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presents two deep learning techniques and a number of machine learning strategies for diagnosing three different types of tumours, including gliomas, </a:t>
            </a:r>
            <a:r>
              <a:rPr lang="en-IN" sz="2100" dirty="0" err="1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meningiomas</a:t>
            </a:r>
            <a:r>
              <a:rPr lang="en-IN" sz="2100" dirty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and pituitary gland tumours, as well as healthy brains free of tumours, using magnetic resonance brain images, allowing doctors to identify tumours with high accuracy in their early stages.</a:t>
            </a:r>
          </a:p>
          <a:p>
            <a:r>
              <a:rPr lang="en-ZA" sz="20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all the techniques </a:t>
            </a:r>
            <a:r>
              <a:rPr lang="en-ZA" sz="2000" dirty="0" err="1" smtClean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implemeneted</a:t>
            </a:r>
            <a:r>
              <a:rPr lang="en-ZA" sz="20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we discovered that the EfficientNetB7 hasn’t been implemented to classify brain </a:t>
            </a:r>
            <a:r>
              <a:rPr lang="en-ZA" sz="2000" dirty="0" err="1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tumors</a:t>
            </a:r>
            <a:r>
              <a:rPr lang="en-ZA" sz="20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So, this study will </a:t>
            </a:r>
            <a:r>
              <a:rPr lang="en-ZA" sz="2000" dirty="0" smtClean="0"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 </a:t>
            </a:r>
            <a:r>
              <a:rPr lang="en-ZA" sz="20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model in brain </a:t>
            </a:r>
            <a:r>
              <a:rPr lang="en-ZA" sz="2000" dirty="0" err="1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tumor</a:t>
            </a:r>
            <a:r>
              <a:rPr lang="en-ZA" sz="20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classification along with vgg-16 then compare the results based on accuracy and complexity</a:t>
            </a:r>
            <a:r>
              <a:rPr lang="en-ZA" sz="2000" dirty="0" smtClean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. </a:t>
            </a:r>
          </a:p>
          <a:p>
            <a:endParaRPr lang="en-ZA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ZA" sz="2000" dirty="0"/>
          </a:p>
          <a:p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70128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962A6-11AA-47C4-832F-2F8D8C0F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Sample</a:t>
            </a:r>
          </a:p>
        </p:txBody>
      </p:sp>
      <p:sp>
        <p:nvSpPr>
          <p:cNvPr id="8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invertebrate, arthropod, branchiopod crustacean&#10;&#10;Description automatically generated">
            <a:extLst>
              <a:ext uri="{FF2B5EF4-FFF2-40B4-BE49-F238E27FC236}">
                <a16:creationId xmlns:a16="http://schemas.microsoft.com/office/drawing/2014/main" id="{465798D0-B5A5-453C-B9DF-B5EC10131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1" y="2633472"/>
            <a:ext cx="10705530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Heebo Black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1344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SimSun</vt:lpstr>
      <vt:lpstr>Abadi</vt:lpstr>
      <vt:lpstr>Arial</vt:lpstr>
      <vt:lpstr>Calibri</vt:lpstr>
      <vt:lpstr>Corbel</vt:lpstr>
      <vt:lpstr>Heebo Black</vt:lpstr>
      <vt:lpstr>Mangal</vt:lpstr>
      <vt:lpstr>Times New Roman</vt:lpstr>
      <vt:lpstr>Office Theme</vt:lpstr>
      <vt:lpstr>Brain Tumor Detection Using Efficient NetB7+ Isolation Forest</vt:lpstr>
      <vt:lpstr>Introduction</vt:lpstr>
      <vt:lpstr>Introduction</vt:lpstr>
      <vt:lpstr>Problem description</vt:lpstr>
      <vt:lpstr>Objectives</vt:lpstr>
      <vt:lpstr>Significance of study</vt:lpstr>
      <vt:lpstr>Literature Review</vt:lpstr>
      <vt:lpstr>Literature Review cont.</vt:lpstr>
      <vt:lpstr>Dataset Sample</vt:lpstr>
      <vt:lpstr>Methodology: Image Pre-processing</vt:lpstr>
      <vt:lpstr>DATA SPLIT</vt:lpstr>
      <vt:lpstr>Image Pre-processing Results</vt:lpstr>
      <vt:lpstr>Methodology: model development and fine-tuning</vt:lpstr>
      <vt:lpstr>BLOCK DIAGRAM</vt:lpstr>
      <vt:lpstr>                 Final Model</vt:lpstr>
      <vt:lpstr>PowerPoint Presentation</vt:lpstr>
      <vt:lpstr>Results</vt:lpstr>
      <vt:lpstr>Results</vt:lpstr>
      <vt:lpstr>Challenges and Areas of Future Research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Makade, Mishi</dc:creator>
  <cp:lastModifiedBy>Sid Roy</cp:lastModifiedBy>
  <cp:revision>141</cp:revision>
  <dcterms:created xsi:type="dcterms:W3CDTF">2021-05-29T18:17:53Z</dcterms:created>
  <dcterms:modified xsi:type="dcterms:W3CDTF">2023-11-02T16:26:51Z</dcterms:modified>
  <cp:contentStatus/>
</cp:coreProperties>
</file>