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A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2" d="100"/>
          <a:sy n="72" d="100"/>
        </p:scale>
        <p:origin x="27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BDB8-6D06-114E-BECA-6E89BEA7289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A0C8-EC68-9F44-BA5D-286CD234E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5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BDB8-6D06-114E-BECA-6E89BEA7289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A0C8-EC68-9F44-BA5D-286CD234E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32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BDB8-6D06-114E-BECA-6E89BEA7289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A0C8-EC68-9F44-BA5D-286CD234E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21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BDB8-6D06-114E-BECA-6E89BEA7289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A0C8-EC68-9F44-BA5D-286CD234E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45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BDB8-6D06-114E-BECA-6E89BEA7289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A0C8-EC68-9F44-BA5D-286CD234E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05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BDB8-6D06-114E-BECA-6E89BEA7289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A0C8-EC68-9F44-BA5D-286CD234E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0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BDB8-6D06-114E-BECA-6E89BEA7289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A0C8-EC68-9F44-BA5D-286CD234E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BDB8-6D06-114E-BECA-6E89BEA7289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A0C8-EC68-9F44-BA5D-286CD234E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4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BDB8-6D06-114E-BECA-6E89BEA7289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A0C8-EC68-9F44-BA5D-286CD234E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2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BDB8-6D06-114E-BECA-6E89BEA7289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A0C8-EC68-9F44-BA5D-286CD234E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86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BDB8-6D06-114E-BECA-6E89BEA7289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A0C8-EC68-9F44-BA5D-286CD234E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56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4BDB8-6D06-114E-BECA-6E89BEA7289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FA0C8-EC68-9F44-BA5D-286CD234E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08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C8611433-493F-4D8A-80BF-723E6C6BB78C}"/>
              </a:ext>
            </a:extLst>
          </p:cNvPr>
          <p:cNvSpPr/>
          <p:nvPr/>
        </p:nvSpPr>
        <p:spPr>
          <a:xfrm>
            <a:off x="3076684" y="1939078"/>
            <a:ext cx="13197700" cy="3300851"/>
          </a:xfrm>
          <a:prstGeom prst="roundRect">
            <a:avLst>
              <a:gd name="adj" fmla="val 9912"/>
            </a:avLst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000" noProof="0" dirty="0">
              <a:solidFill>
                <a:srgbClr val="E9B959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8982796-E91E-4FF4-4921-757E78242CF7}"/>
              </a:ext>
            </a:extLst>
          </p:cNvPr>
          <p:cNvSpPr txBox="1"/>
          <p:nvPr/>
        </p:nvSpPr>
        <p:spPr>
          <a:xfrm>
            <a:off x="3311106" y="1598180"/>
            <a:ext cx="262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noProof="0" dirty="0">
                <a:solidFill>
                  <a:schemeClr val="accent2"/>
                </a:solidFill>
              </a:rPr>
              <a:t>Extant Knowledge Base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CE38332-7C67-2295-2E51-89228A0646D6}"/>
              </a:ext>
            </a:extLst>
          </p:cNvPr>
          <p:cNvSpPr txBox="1"/>
          <p:nvPr/>
        </p:nvSpPr>
        <p:spPr>
          <a:xfrm>
            <a:off x="4972772" y="2015365"/>
            <a:ext cx="1262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noProof="0" dirty="0" err="1">
                <a:solidFill>
                  <a:schemeClr val="accent2"/>
                </a:solidFill>
              </a:rPr>
              <a:t>Ω</a:t>
            </a:r>
            <a:r>
              <a:rPr lang="en-GB" sz="1400" b="1" noProof="0" dirty="0">
                <a:solidFill>
                  <a:schemeClr val="accent2"/>
                </a:solidFill>
              </a:rPr>
              <a:t>-knowledge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ED7914C-012B-D38E-0BAE-A44BFF113B65}"/>
              </a:ext>
            </a:extLst>
          </p:cNvPr>
          <p:cNvSpPr txBox="1"/>
          <p:nvPr/>
        </p:nvSpPr>
        <p:spPr>
          <a:xfrm>
            <a:off x="12291255" y="2015365"/>
            <a:ext cx="1262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noProof="0" dirty="0" err="1">
                <a:solidFill>
                  <a:schemeClr val="accent2"/>
                </a:solidFill>
              </a:rPr>
              <a:t>λ</a:t>
            </a:r>
            <a:r>
              <a:rPr lang="en-GB" sz="1400" b="1" noProof="0" dirty="0">
                <a:solidFill>
                  <a:schemeClr val="accent2"/>
                </a:solidFill>
              </a:rPr>
              <a:t>-knowledge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9139AEE-A883-C04E-8807-49CC64E96B7E}"/>
              </a:ext>
            </a:extLst>
          </p:cNvPr>
          <p:cNvSpPr txBox="1"/>
          <p:nvPr/>
        </p:nvSpPr>
        <p:spPr>
          <a:xfrm>
            <a:off x="1354770" y="1714007"/>
            <a:ext cx="11332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noProof="0" dirty="0"/>
              <a:t>Level of </a:t>
            </a:r>
            <a:br>
              <a:rPr lang="en-GB" sz="1400" b="1" noProof="0" dirty="0"/>
            </a:br>
            <a:r>
              <a:rPr lang="en-GB" sz="1400" b="1" noProof="0" dirty="0"/>
              <a:t>Abstraction</a:t>
            </a:r>
          </a:p>
          <a:p>
            <a:pPr algn="ctr"/>
            <a:r>
              <a:rPr lang="en-GB" sz="1400" b="1" dirty="0"/>
              <a:t>(sources)</a:t>
            </a:r>
            <a:endParaRPr lang="en-GB" sz="1400" b="1" noProof="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C4F0B4C-61AE-2B62-AB09-C3EFE9064213}"/>
              </a:ext>
            </a:extLst>
          </p:cNvPr>
          <p:cNvSpPr txBox="1"/>
          <p:nvPr/>
        </p:nvSpPr>
        <p:spPr>
          <a:xfrm>
            <a:off x="1311299" y="2426592"/>
            <a:ext cx="1220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u="sng" noProof="0" dirty="0"/>
              <a:t>Level 3: </a:t>
            </a:r>
            <a:br>
              <a:rPr lang="en-GB" sz="1400" noProof="0" dirty="0"/>
            </a:br>
            <a:r>
              <a:rPr lang="en-GB" sz="1400" noProof="0" dirty="0"/>
              <a:t>Generalised</a:t>
            </a:r>
          </a:p>
          <a:p>
            <a:pPr algn="ctr"/>
            <a:r>
              <a:rPr lang="en-GB" sz="1000" dirty="0"/>
              <a:t>(Seminal Papers &amp; </a:t>
            </a:r>
            <a:br>
              <a:rPr lang="en-GB" sz="1000" dirty="0"/>
            </a:br>
            <a:r>
              <a:rPr lang="en-GB" sz="1000" dirty="0"/>
              <a:t>Guidebooks)</a:t>
            </a:r>
            <a:endParaRPr lang="en-GB" sz="1000" noProof="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CBE0912-8466-ECCE-E47B-0041E7E0EC8F}"/>
              </a:ext>
            </a:extLst>
          </p:cNvPr>
          <p:cNvSpPr txBox="1"/>
          <p:nvPr/>
        </p:nvSpPr>
        <p:spPr>
          <a:xfrm>
            <a:off x="1008506" y="4233275"/>
            <a:ext cx="17888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u="sng" noProof="0" dirty="0"/>
              <a:t>Level 1: </a:t>
            </a:r>
            <a:br>
              <a:rPr lang="en-GB" sz="1400" u="sng" noProof="0" dirty="0"/>
            </a:br>
            <a:r>
              <a:rPr lang="en-GB" sz="1400" noProof="0" dirty="0"/>
              <a:t>Specific</a:t>
            </a:r>
          </a:p>
          <a:p>
            <a:pPr algn="ctr"/>
            <a:r>
              <a:rPr lang="en-GB" sz="1400" dirty="0"/>
              <a:t>&gt;2 Specified Context</a:t>
            </a:r>
          </a:p>
          <a:p>
            <a:pPr algn="ctr"/>
            <a:r>
              <a:rPr lang="en-GB" sz="1000" dirty="0"/>
              <a:t>(Design Studies)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BEE85C4-D3E2-DCCC-1D6C-3372F9918243}"/>
              </a:ext>
            </a:extLst>
          </p:cNvPr>
          <p:cNvSpPr txBox="1"/>
          <p:nvPr/>
        </p:nvSpPr>
        <p:spPr>
          <a:xfrm>
            <a:off x="978064" y="3275654"/>
            <a:ext cx="18866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u="sng" noProof="0" dirty="0"/>
              <a:t>Level 2: </a:t>
            </a:r>
            <a:br>
              <a:rPr lang="en-GB" sz="1400" u="sng" noProof="0" dirty="0"/>
            </a:br>
            <a:r>
              <a:rPr lang="en-GB" sz="1400" noProof="0" dirty="0"/>
              <a:t>Mid-range</a:t>
            </a:r>
            <a:endParaRPr lang="en-GB" sz="1400" dirty="0"/>
          </a:p>
          <a:p>
            <a:pPr algn="ctr"/>
            <a:r>
              <a:rPr lang="en-GB" sz="1400" dirty="0"/>
              <a:t> 1-2 Specified Context</a:t>
            </a:r>
          </a:p>
          <a:p>
            <a:pPr algn="ctr"/>
            <a:r>
              <a:rPr lang="en-GB" sz="1000" dirty="0"/>
              <a:t>(Review studies)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2CE4D2F-F9AF-89B4-433E-24986E20AEF7}"/>
              </a:ext>
            </a:extLst>
          </p:cNvPr>
          <p:cNvSpPr txBox="1"/>
          <p:nvPr/>
        </p:nvSpPr>
        <p:spPr>
          <a:xfrm>
            <a:off x="3444599" y="2426592"/>
            <a:ext cx="431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>
                <a:solidFill>
                  <a:schemeClr val="accent2"/>
                </a:solidFill>
              </a:rPr>
              <a:t>Learning Theories</a:t>
            </a:r>
          </a:p>
          <a:p>
            <a:pPr algn="ctr"/>
            <a:r>
              <a:rPr lang="en-GB" sz="1000" noProof="0" dirty="0">
                <a:solidFill>
                  <a:schemeClr val="accent2"/>
                </a:solidFill>
              </a:rPr>
              <a:t>Cognitive | Metacognitive | Affective &amp; Motivational | Behavioural | Social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BB8EAC4-77A7-7644-B3E0-A5F92D07FDA8}"/>
              </a:ext>
            </a:extLst>
          </p:cNvPr>
          <p:cNvSpPr txBox="1"/>
          <p:nvPr/>
        </p:nvSpPr>
        <p:spPr>
          <a:xfrm>
            <a:off x="8367944" y="3315443"/>
            <a:ext cx="169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noProof="0" dirty="0">
                <a:solidFill>
                  <a:schemeClr val="accent2"/>
                </a:solidFill>
              </a:rPr>
              <a:t>Context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20010FF-A5E0-B917-CF16-BAC97D16F563}"/>
              </a:ext>
            </a:extLst>
          </p:cNvPr>
          <p:cNvSpPr txBox="1"/>
          <p:nvPr/>
        </p:nvSpPr>
        <p:spPr>
          <a:xfrm>
            <a:off x="2985805" y="3614208"/>
            <a:ext cx="3767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chemeClr val="accent2"/>
                </a:solidFill>
              </a:rPr>
              <a:t>Participant demographic</a:t>
            </a:r>
            <a:br>
              <a:rPr lang="en-GB" sz="1100" noProof="0" dirty="0">
                <a:solidFill>
                  <a:schemeClr val="accent2"/>
                </a:solidFill>
              </a:rPr>
            </a:br>
            <a:r>
              <a:rPr lang="en-GB" sz="1100" noProof="0" dirty="0">
                <a:solidFill>
                  <a:schemeClr val="accent2"/>
                </a:solidFill>
              </a:rPr>
              <a:t>(e.g., age group, ethnicity, subject area, etc</a:t>
            </a:r>
            <a:r>
              <a:rPr lang="en-GB" sz="1100" dirty="0">
                <a:solidFill>
                  <a:schemeClr val="accent2"/>
                </a:solidFill>
              </a:rPr>
              <a:t>)</a:t>
            </a:r>
            <a:endParaRPr lang="en-GB" sz="1100" noProof="0" dirty="0">
              <a:solidFill>
                <a:schemeClr val="accent2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CAD06DE-0106-0DC6-7013-91CE176D153A}"/>
              </a:ext>
            </a:extLst>
          </p:cNvPr>
          <p:cNvSpPr txBox="1"/>
          <p:nvPr/>
        </p:nvSpPr>
        <p:spPr>
          <a:xfrm>
            <a:off x="6419281" y="3614208"/>
            <a:ext cx="326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chemeClr val="accent2"/>
                </a:solidFill>
              </a:rPr>
              <a:t>Environment</a:t>
            </a:r>
            <a:br>
              <a:rPr lang="en-GB" sz="1100" noProof="0" dirty="0">
                <a:solidFill>
                  <a:schemeClr val="accent2"/>
                </a:solidFill>
              </a:rPr>
            </a:br>
            <a:r>
              <a:rPr lang="en-GB" sz="1100" noProof="0" dirty="0">
                <a:solidFill>
                  <a:schemeClr val="accent2"/>
                </a:solidFill>
              </a:rPr>
              <a:t>Individual/collaborative | Physical/virtual/blended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F077D51-BEB6-C155-0EC9-6665224F81EA}"/>
              </a:ext>
            </a:extLst>
          </p:cNvPr>
          <p:cNvSpPr txBox="1"/>
          <p:nvPr/>
        </p:nvSpPr>
        <p:spPr>
          <a:xfrm>
            <a:off x="8975291" y="2426592"/>
            <a:ext cx="347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>
                <a:solidFill>
                  <a:schemeClr val="accent2"/>
                </a:solidFill>
              </a:rPr>
              <a:t>Intervention Design Theories</a:t>
            </a:r>
          </a:p>
          <a:p>
            <a:pPr algn="ctr"/>
            <a:r>
              <a:rPr lang="en-GB" sz="1000" noProof="0" dirty="0">
                <a:solidFill>
                  <a:schemeClr val="accent2"/>
                </a:solidFill>
              </a:rPr>
              <a:t>Pedagogical </a:t>
            </a:r>
            <a:r>
              <a:rPr lang="en-GB" sz="1000" dirty="0">
                <a:solidFill>
                  <a:schemeClr val="accent2"/>
                </a:solidFill>
              </a:rPr>
              <a:t>| Technical | Procedural (Design &amp; Evaluation)</a:t>
            </a:r>
            <a:endParaRPr lang="en-GB" sz="1000" noProof="0" dirty="0">
              <a:solidFill>
                <a:schemeClr val="accent2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A9B2C3D-9773-B646-4299-9066422C1CA4}"/>
              </a:ext>
            </a:extLst>
          </p:cNvPr>
          <p:cNvSpPr txBox="1"/>
          <p:nvPr/>
        </p:nvSpPr>
        <p:spPr>
          <a:xfrm>
            <a:off x="13791265" y="2426592"/>
            <a:ext cx="23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>
                <a:solidFill>
                  <a:srgbClr val="CEA219"/>
                </a:solidFill>
              </a:rPr>
              <a:t>Research Design Theories</a:t>
            </a:r>
          </a:p>
          <a:p>
            <a:pPr algn="ctr"/>
            <a:r>
              <a:rPr lang="en-GB" sz="1000" dirty="0">
                <a:solidFill>
                  <a:srgbClr val="CEA219"/>
                </a:solidFill>
              </a:rPr>
              <a:t>Methodological</a:t>
            </a:r>
            <a:endParaRPr lang="en-GB" sz="1000" noProof="0" dirty="0">
              <a:solidFill>
                <a:srgbClr val="CEA219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747719D-523A-5628-D643-E06A3E6A7CB9}"/>
              </a:ext>
            </a:extLst>
          </p:cNvPr>
          <p:cNvSpPr txBox="1"/>
          <p:nvPr/>
        </p:nvSpPr>
        <p:spPr>
          <a:xfrm>
            <a:off x="9406022" y="3614208"/>
            <a:ext cx="2628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chemeClr val="accent2"/>
                </a:solidFill>
              </a:rPr>
              <a:t>Form of Intervention</a:t>
            </a:r>
            <a:br>
              <a:rPr lang="en-GB" sz="1100" noProof="0" dirty="0">
                <a:solidFill>
                  <a:schemeClr val="accent2"/>
                </a:solidFill>
              </a:rPr>
            </a:br>
            <a:r>
              <a:rPr lang="en-GB" sz="1100" noProof="0" dirty="0">
                <a:solidFill>
                  <a:schemeClr val="accent2"/>
                </a:solidFill>
              </a:rPr>
              <a:t>(e.g., brand of technology)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848B26E-BCCF-4235-B3AD-B329DE85AD13}"/>
              </a:ext>
            </a:extLst>
          </p:cNvPr>
          <p:cNvSpPr txBox="1"/>
          <p:nvPr/>
        </p:nvSpPr>
        <p:spPr>
          <a:xfrm>
            <a:off x="11650283" y="3614208"/>
            <a:ext cx="26281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chemeClr val="accent2"/>
                </a:solidFill>
              </a:rPr>
              <a:t>Mode of Design Research</a:t>
            </a:r>
            <a:br>
              <a:rPr lang="en-GB" sz="1100" noProof="0" dirty="0">
                <a:solidFill>
                  <a:schemeClr val="accent2"/>
                </a:solidFill>
              </a:rPr>
            </a:br>
            <a:r>
              <a:rPr lang="en-GB" sz="1100" noProof="0" dirty="0">
                <a:solidFill>
                  <a:schemeClr val="accent2"/>
                </a:solidFill>
              </a:rPr>
              <a:t>Qualitative/Quantitative | </a:t>
            </a:r>
            <a:br>
              <a:rPr lang="en-GB" sz="1100" noProof="0" dirty="0">
                <a:solidFill>
                  <a:schemeClr val="accent2"/>
                </a:solidFill>
              </a:rPr>
            </a:br>
            <a:r>
              <a:rPr lang="en-GB" sz="1100" noProof="0" dirty="0">
                <a:solidFill>
                  <a:schemeClr val="accent2"/>
                </a:solidFill>
              </a:rPr>
              <a:t>Case study/experiment/etc</a:t>
            </a: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B54A61CB-7A2C-A383-FE0C-F1164F083EBA}"/>
              </a:ext>
            </a:extLst>
          </p:cNvPr>
          <p:cNvSpPr/>
          <p:nvPr/>
        </p:nvSpPr>
        <p:spPr>
          <a:xfrm>
            <a:off x="3076684" y="5323565"/>
            <a:ext cx="13197700" cy="2958760"/>
          </a:xfrm>
          <a:prstGeom prst="roundRect">
            <a:avLst>
              <a:gd name="adj" fmla="val 9845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000" noProof="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C07F777-FF5D-6B9F-50C1-B507463C429E}"/>
              </a:ext>
            </a:extLst>
          </p:cNvPr>
          <p:cNvSpPr txBox="1"/>
          <p:nvPr/>
        </p:nvSpPr>
        <p:spPr>
          <a:xfrm>
            <a:off x="3202231" y="5409975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noProof="0" dirty="0"/>
              <a:t>DSR-LS Project Space: </a:t>
            </a:r>
            <a:r>
              <a:rPr lang="en-GB" b="1" dirty="0"/>
              <a:t>*</a:t>
            </a:r>
            <a:r>
              <a:rPr lang="en-GB" b="1" i="1" noProof="0" dirty="0"/>
              <a:t>Title*</a:t>
            </a:r>
            <a:r>
              <a:rPr lang="en-GB" b="1" noProof="0" dirty="0"/>
              <a:t>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6D178B7-B9BE-09C7-4D91-EF00475BEDA6}"/>
              </a:ext>
            </a:extLst>
          </p:cNvPr>
          <p:cNvSpPr txBox="1"/>
          <p:nvPr/>
        </p:nvSpPr>
        <p:spPr>
          <a:xfrm>
            <a:off x="3155288" y="6420241"/>
            <a:ext cx="1514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>
                <a:solidFill>
                  <a:srgbClr val="C00000"/>
                </a:solidFill>
              </a:rPr>
              <a:t>Design Goal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E59E1DE-5AA7-6A20-D835-0DF2A78532EC}"/>
              </a:ext>
            </a:extLst>
          </p:cNvPr>
          <p:cNvSpPr txBox="1"/>
          <p:nvPr/>
        </p:nvSpPr>
        <p:spPr>
          <a:xfrm>
            <a:off x="7172528" y="6420241"/>
            <a:ext cx="188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>
                <a:solidFill>
                  <a:srgbClr val="00B050"/>
                </a:solidFill>
              </a:rPr>
              <a:t>Meta-Requirements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DAF35F9-FBDE-3B95-3CD4-41AD7259972B}"/>
              </a:ext>
            </a:extLst>
          </p:cNvPr>
          <p:cNvSpPr txBox="1"/>
          <p:nvPr/>
        </p:nvSpPr>
        <p:spPr>
          <a:xfrm>
            <a:off x="9250643" y="6420241"/>
            <a:ext cx="188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>
                <a:solidFill>
                  <a:srgbClr val="00B050"/>
                </a:solidFill>
              </a:rPr>
              <a:t>Design Principles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E8AC5AC-98BB-8774-02A8-3FF21EEDC4CC}"/>
              </a:ext>
            </a:extLst>
          </p:cNvPr>
          <p:cNvSpPr txBox="1"/>
          <p:nvPr/>
        </p:nvSpPr>
        <p:spPr>
          <a:xfrm>
            <a:off x="11349242" y="6420241"/>
            <a:ext cx="188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>
                <a:solidFill>
                  <a:srgbClr val="00B050"/>
                </a:solidFill>
              </a:rPr>
              <a:t>Design Features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F74AE7C-7E53-D185-E492-4E5085038E81}"/>
              </a:ext>
            </a:extLst>
          </p:cNvPr>
          <p:cNvSpPr txBox="1"/>
          <p:nvPr/>
        </p:nvSpPr>
        <p:spPr>
          <a:xfrm>
            <a:off x="13776711" y="6420241"/>
            <a:ext cx="1683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>
                <a:solidFill>
                  <a:srgbClr val="0070C0"/>
                </a:solidFill>
              </a:rPr>
              <a:t>Design Outcomes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A178B4A-91A9-C933-AE03-F6DFFDC61BDD}"/>
              </a:ext>
            </a:extLst>
          </p:cNvPr>
          <p:cNvSpPr txBox="1"/>
          <p:nvPr/>
        </p:nvSpPr>
        <p:spPr>
          <a:xfrm>
            <a:off x="3185401" y="7527019"/>
            <a:ext cx="910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>
                <a:solidFill>
                  <a:srgbClr val="7030A0"/>
                </a:solidFill>
              </a:rPr>
              <a:t>Research Contributions: Empirical evidence for Methodological and Theoretical (Learning &amp; Design) Advancement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85FAA57-BD8B-07A5-833C-B12DA3BAAC61}"/>
              </a:ext>
            </a:extLst>
          </p:cNvPr>
          <p:cNvSpPr txBox="1"/>
          <p:nvPr/>
        </p:nvSpPr>
        <p:spPr>
          <a:xfrm>
            <a:off x="3268514" y="7834470"/>
            <a:ext cx="1286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rgbClr val="7030A0"/>
                </a:solidFill>
              </a:rPr>
              <a:t>Goal achievement?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3E074D0-504D-30AB-DCD9-F7E62351DFEC}"/>
              </a:ext>
            </a:extLst>
          </p:cNvPr>
          <p:cNvSpPr txBox="1"/>
          <p:nvPr/>
        </p:nvSpPr>
        <p:spPr>
          <a:xfrm>
            <a:off x="7172528" y="7834470"/>
            <a:ext cx="1880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rgbClr val="7030A0"/>
                </a:solidFill>
              </a:rPr>
              <a:t>New Meta-Requirements?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D3786C6-BE6C-2FE0-9BF3-071DC6159D9E}"/>
              </a:ext>
            </a:extLst>
          </p:cNvPr>
          <p:cNvSpPr txBox="1"/>
          <p:nvPr/>
        </p:nvSpPr>
        <p:spPr>
          <a:xfrm>
            <a:off x="9250643" y="7834470"/>
            <a:ext cx="188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rgbClr val="7030A0"/>
                </a:solidFill>
              </a:rPr>
              <a:t>Validated Design Principles?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A832DD1-C2F4-E323-6D04-C7EDDF457328}"/>
              </a:ext>
            </a:extLst>
          </p:cNvPr>
          <p:cNvSpPr txBox="1"/>
          <p:nvPr/>
        </p:nvSpPr>
        <p:spPr>
          <a:xfrm>
            <a:off x="11349242" y="7834470"/>
            <a:ext cx="1880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rgbClr val="7030A0"/>
                </a:solidFill>
              </a:rPr>
              <a:t>Effective Design Features?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154DCB2-CA96-33C0-D9C5-FB94635FE8EA}"/>
              </a:ext>
            </a:extLst>
          </p:cNvPr>
          <p:cNvSpPr txBox="1"/>
          <p:nvPr/>
        </p:nvSpPr>
        <p:spPr>
          <a:xfrm>
            <a:off x="13025857" y="7834470"/>
            <a:ext cx="3185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7030A0"/>
                </a:solidFill>
              </a:rPr>
              <a:t>Theoretical Insights?</a:t>
            </a:r>
          </a:p>
          <a:p>
            <a:pPr algn="ctr"/>
            <a:r>
              <a:rPr lang="en-GB" sz="1100" noProof="0" dirty="0">
                <a:solidFill>
                  <a:srgbClr val="7030A0"/>
                </a:solidFill>
              </a:rPr>
              <a:t>(relate to Level 3 or Level 2 extant knowledge)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4083C8-0811-A231-E570-F85A5025B78C}"/>
              </a:ext>
            </a:extLst>
          </p:cNvPr>
          <p:cNvSpPr txBox="1"/>
          <p:nvPr/>
        </p:nvSpPr>
        <p:spPr>
          <a:xfrm>
            <a:off x="7172528" y="6847695"/>
            <a:ext cx="1880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rgbClr val="00B050"/>
                </a:solidFill>
              </a:rPr>
              <a:t>Derived from extant literature, data from target </a:t>
            </a:r>
            <a:r>
              <a:rPr lang="en-GB" sz="1100" dirty="0">
                <a:solidFill>
                  <a:srgbClr val="00B050"/>
                </a:solidFill>
              </a:rPr>
              <a:t>population, or </a:t>
            </a:r>
            <a:r>
              <a:rPr lang="en-GB" sz="1100" noProof="0" dirty="0">
                <a:solidFill>
                  <a:srgbClr val="00B050"/>
                </a:solidFill>
              </a:rPr>
              <a:t>personal experience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C2E814E-06E2-B9A7-C686-2AB36EC9DA35}"/>
              </a:ext>
            </a:extLst>
          </p:cNvPr>
          <p:cNvSpPr txBox="1"/>
          <p:nvPr/>
        </p:nvSpPr>
        <p:spPr>
          <a:xfrm>
            <a:off x="3106398" y="6847695"/>
            <a:ext cx="17281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00000"/>
                </a:solidFill>
              </a:rPr>
              <a:t>Problem solving, or exploring new intervention/application</a:t>
            </a:r>
            <a:endParaRPr lang="en-GB" sz="1100" noProof="0" dirty="0">
              <a:solidFill>
                <a:srgbClr val="C00000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8A8E89E-1CBB-BB27-2B3F-185524687BCE}"/>
              </a:ext>
            </a:extLst>
          </p:cNvPr>
          <p:cNvSpPr txBox="1"/>
          <p:nvPr/>
        </p:nvSpPr>
        <p:spPr>
          <a:xfrm>
            <a:off x="9250643" y="6847695"/>
            <a:ext cx="188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rgbClr val="00B050"/>
                </a:solidFill>
              </a:rPr>
              <a:t>Abstracted from </a:t>
            </a:r>
            <a:br>
              <a:rPr lang="en-GB" sz="1100" noProof="0" dirty="0">
                <a:solidFill>
                  <a:srgbClr val="00B050"/>
                </a:solidFill>
              </a:rPr>
            </a:br>
            <a:r>
              <a:rPr lang="en-GB" sz="1100" noProof="0" dirty="0">
                <a:solidFill>
                  <a:srgbClr val="00B050"/>
                </a:solidFill>
              </a:rPr>
              <a:t>meta-requirements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E07F9BD-FB22-B4A2-291C-2B3518396336}"/>
              </a:ext>
            </a:extLst>
          </p:cNvPr>
          <p:cNvSpPr txBox="1"/>
          <p:nvPr/>
        </p:nvSpPr>
        <p:spPr>
          <a:xfrm>
            <a:off x="11349242" y="6847695"/>
            <a:ext cx="188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rgbClr val="00B050"/>
                </a:solidFill>
              </a:rPr>
              <a:t>Manifestation of design principles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E36B2B3-58E0-7453-653A-092A8CB562CE}"/>
              </a:ext>
            </a:extLst>
          </p:cNvPr>
          <p:cNvSpPr txBox="1"/>
          <p:nvPr/>
        </p:nvSpPr>
        <p:spPr>
          <a:xfrm>
            <a:off x="13776711" y="6847695"/>
            <a:ext cx="16834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70C0"/>
                </a:solidFill>
              </a:rPr>
              <a:t>Results of evaluation</a:t>
            </a:r>
          </a:p>
          <a:p>
            <a:pPr algn="ctr"/>
            <a:r>
              <a:rPr lang="en-GB" sz="1100" dirty="0">
                <a:solidFill>
                  <a:srgbClr val="0070C0"/>
                </a:solidFill>
              </a:rPr>
              <a:t>Creation of learner artefact</a:t>
            </a:r>
            <a:endParaRPr lang="en-GB" sz="1100" noProof="0" dirty="0">
              <a:solidFill>
                <a:srgbClr val="0070C0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FD9176-DE26-86EE-7963-3670788527C6}"/>
              </a:ext>
            </a:extLst>
          </p:cNvPr>
          <p:cNvSpPr txBox="1"/>
          <p:nvPr/>
        </p:nvSpPr>
        <p:spPr>
          <a:xfrm>
            <a:off x="2985805" y="5708997"/>
            <a:ext cx="3767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rgbClr val="CEA219"/>
                </a:solidFill>
              </a:rPr>
              <a:t>Participant demographic</a:t>
            </a:r>
            <a:br>
              <a:rPr lang="en-GB" sz="1100" noProof="0" dirty="0">
                <a:solidFill>
                  <a:srgbClr val="CEA219"/>
                </a:solidFill>
              </a:rPr>
            </a:br>
            <a:r>
              <a:rPr lang="en-GB" sz="1100" noProof="0" dirty="0">
                <a:solidFill>
                  <a:srgbClr val="CEA219"/>
                </a:solidFill>
              </a:rPr>
              <a:t>(e.g., age group, </a:t>
            </a:r>
            <a:r>
              <a:rPr lang="en-GB" sz="1100" dirty="0">
                <a:solidFill>
                  <a:srgbClr val="CEA219"/>
                </a:solidFill>
              </a:rPr>
              <a:t>ethnicity, </a:t>
            </a:r>
            <a:r>
              <a:rPr lang="en-GB" sz="1100" noProof="0" dirty="0">
                <a:solidFill>
                  <a:srgbClr val="CEA219"/>
                </a:solidFill>
              </a:rPr>
              <a:t>subject area, etc</a:t>
            </a:r>
            <a:r>
              <a:rPr lang="en-GB" sz="1100" dirty="0">
                <a:solidFill>
                  <a:srgbClr val="CEA219"/>
                </a:solidFill>
              </a:rPr>
              <a:t>)</a:t>
            </a:r>
            <a:endParaRPr lang="en-GB" sz="1100" noProof="0" dirty="0">
              <a:solidFill>
                <a:srgbClr val="CEA219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0604F1C-3C8F-1818-65ED-014EAC1809EC}"/>
              </a:ext>
            </a:extLst>
          </p:cNvPr>
          <p:cNvSpPr txBox="1"/>
          <p:nvPr/>
        </p:nvSpPr>
        <p:spPr>
          <a:xfrm>
            <a:off x="6419281" y="5708997"/>
            <a:ext cx="326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rgbClr val="CEA219"/>
                </a:solidFill>
              </a:rPr>
              <a:t>Environment</a:t>
            </a:r>
            <a:br>
              <a:rPr lang="en-GB" sz="1100" noProof="0" dirty="0">
                <a:solidFill>
                  <a:srgbClr val="CEA219"/>
                </a:solidFill>
              </a:rPr>
            </a:br>
            <a:r>
              <a:rPr lang="en-GB" sz="1100" noProof="0" dirty="0">
                <a:solidFill>
                  <a:srgbClr val="CEA219"/>
                </a:solidFill>
              </a:rPr>
              <a:t>Individual/collaborative | Physical/virtual/blended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26C841C-0EDC-AAF2-A316-B6282B3262CB}"/>
              </a:ext>
            </a:extLst>
          </p:cNvPr>
          <p:cNvSpPr txBox="1"/>
          <p:nvPr/>
        </p:nvSpPr>
        <p:spPr>
          <a:xfrm>
            <a:off x="9406022" y="5708997"/>
            <a:ext cx="2628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rgbClr val="CEA219"/>
                </a:solidFill>
              </a:rPr>
              <a:t>Form of Intervention</a:t>
            </a:r>
            <a:br>
              <a:rPr lang="en-GB" sz="1100" noProof="0" dirty="0">
                <a:solidFill>
                  <a:srgbClr val="CEA219"/>
                </a:solidFill>
              </a:rPr>
            </a:br>
            <a:r>
              <a:rPr lang="en-GB" sz="1100" noProof="0" dirty="0">
                <a:solidFill>
                  <a:srgbClr val="CEA219"/>
                </a:solidFill>
              </a:rPr>
              <a:t>(e.g., brand of technology)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3D13CBA-B32D-D0BD-C4BF-F6F7F5563E89}"/>
              </a:ext>
            </a:extLst>
          </p:cNvPr>
          <p:cNvSpPr txBox="1"/>
          <p:nvPr/>
        </p:nvSpPr>
        <p:spPr>
          <a:xfrm>
            <a:off x="11936573" y="5708997"/>
            <a:ext cx="20555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rgbClr val="CEA219"/>
                </a:solidFill>
              </a:rPr>
              <a:t>Mode of Research</a:t>
            </a:r>
            <a:br>
              <a:rPr lang="en-GB" sz="1100" noProof="0" dirty="0">
                <a:solidFill>
                  <a:srgbClr val="CEA219"/>
                </a:solidFill>
              </a:rPr>
            </a:br>
            <a:r>
              <a:rPr lang="en-GB" sz="1100" noProof="0" dirty="0">
                <a:solidFill>
                  <a:srgbClr val="CEA219"/>
                </a:solidFill>
              </a:rPr>
              <a:t>Qualitative/Quantitative | </a:t>
            </a:r>
            <a:br>
              <a:rPr lang="en-GB" sz="1100" noProof="0" dirty="0">
                <a:solidFill>
                  <a:srgbClr val="CEA219"/>
                </a:solidFill>
              </a:rPr>
            </a:br>
            <a:r>
              <a:rPr lang="en-GB" sz="1100" noProof="0" dirty="0">
                <a:solidFill>
                  <a:srgbClr val="CEA219"/>
                </a:solidFill>
              </a:rPr>
              <a:t>Case study/experiment/etc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E232A4A-B1C9-1E82-0F98-5ECCE7E9147A}"/>
              </a:ext>
            </a:extLst>
          </p:cNvPr>
          <p:cNvSpPr txBox="1"/>
          <p:nvPr/>
        </p:nvSpPr>
        <p:spPr>
          <a:xfrm>
            <a:off x="4954902" y="6312519"/>
            <a:ext cx="188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>
                <a:solidFill>
                  <a:srgbClr val="CEA219"/>
                </a:solidFill>
              </a:rPr>
              <a:t>Research &amp; Evaluation Approach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B679D9F-E1A1-5B26-4DC9-C602D8C4A3C4}"/>
              </a:ext>
            </a:extLst>
          </p:cNvPr>
          <p:cNvSpPr txBox="1"/>
          <p:nvPr/>
        </p:nvSpPr>
        <p:spPr>
          <a:xfrm>
            <a:off x="4954902" y="7834470"/>
            <a:ext cx="188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rgbClr val="7030A0"/>
                </a:solidFill>
              </a:rPr>
              <a:t>New Research/Evaluation approach?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942CF0D-6768-F1A2-31AB-0D1F769CA2D7}"/>
              </a:ext>
            </a:extLst>
          </p:cNvPr>
          <p:cNvSpPr txBox="1"/>
          <p:nvPr/>
        </p:nvSpPr>
        <p:spPr>
          <a:xfrm>
            <a:off x="4954902" y="6847695"/>
            <a:ext cx="18806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EA219"/>
                </a:solidFill>
              </a:rPr>
              <a:t>Derived </a:t>
            </a:r>
            <a:r>
              <a:rPr lang="en-GB" sz="1100" noProof="0" dirty="0">
                <a:solidFill>
                  <a:srgbClr val="CEA219"/>
                </a:solidFill>
              </a:rPr>
              <a:t>from extant literature, target </a:t>
            </a:r>
            <a:r>
              <a:rPr lang="en-GB" sz="1100" dirty="0">
                <a:solidFill>
                  <a:srgbClr val="CEA219"/>
                </a:solidFill>
              </a:rPr>
              <a:t>population, or </a:t>
            </a:r>
            <a:r>
              <a:rPr lang="en-GB" sz="1100" noProof="0" dirty="0">
                <a:solidFill>
                  <a:srgbClr val="CEA219"/>
                </a:solidFill>
              </a:rPr>
              <a:t>personal experience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D21D060-6406-3441-FF5D-2F10C422EFEE}"/>
              </a:ext>
            </a:extLst>
          </p:cNvPr>
          <p:cNvSpPr txBox="1"/>
          <p:nvPr/>
        </p:nvSpPr>
        <p:spPr>
          <a:xfrm>
            <a:off x="13648791" y="3614208"/>
            <a:ext cx="2628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GB" sz="1100"/>
              <a:t>Relevant Knowledge</a:t>
            </a:r>
            <a:endParaRPr lang="en-GB" sz="11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8E2E576-30A1-7D65-963D-779C27B57C5A}"/>
              </a:ext>
            </a:extLst>
          </p:cNvPr>
          <p:cNvSpPr txBox="1"/>
          <p:nvPr/>
        </p:nvSpPr>
        <p:spPr>
          <a:xfrm>
            <a:off x="1008506" y="5829627"/>
            <a:ext cx="1901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noProof="0" dirty="0"/>
              <a:t>Publication Schema*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78613E9-5EC5-BCFA-7203-3B82FCC035CD}"/>
              </a:ext>
            </a:extLst>
          </p:cNvPr>
          <p:cNvSpPr txBox="1"/>
          <p:nvPr/>
        </p:nvSpPr>
        <p:spPr>
          <a:xfrm>
            <a:off x="912486" y="6196837"/>
            <a:ext cx="177003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360000">
              <a:buFont typeface="+mj-lt"/>
              <a:buAutoNum type="romanLcPeriod"/>
            </a:pPr>
            <a:r>
              <a:rPr lang="en-GB" sz="1100" noProof="0" dirty="0">
                <a:solidFill>
                  <a:srgbClr val="C00000"/>
                </a:solidFill>
              </a:rPr>
              <a:t>Introduction</a:t>
            </a:r>
          </a:p>
          <a:p>
            <a:pPr marL="400050" indent="-360000">
              <a:buFont typeface="+mj-lt"/>
              <a:buAutoNum type="romanLcPeriod"/>
            </a:pPr>
            <a:r>
              <a:rPr lang="en-GB" sz="1100" dirty="0">
                <a:solidFill>
                  <a:schemeClr val="accent2"/>
                </a:solidFill>
              </a:rPr>
              <a:t>Literature review</a:t>
            </a:r>
          </a:p>
          <a:p>
            <a:pPr marL="400050" indent="-360000">
              <a:buFont typeface="+mj-lt"/>
              <a:buAutoNum type="romanLcPeriod"/>
            </a:pPr>
            <a:r>
              <a:rPr lang="en-GB" sz="1100" noProof="0" dirty="0">
                <a:solidFill>
                  <a:srgbClr val="CEA219"/>
                </a:solidFill>
              </a:rPr>
              <a:t>Methods</a:t>
            </a:r>
          </a:p>
          <a:p>
            <a:pPr marL="400050" indent="-360000">
              <a:buFont typeface="+mj-lt"/>
              <a:buAutoNum type="romanLcPeriod"/>
            </a:pPr>
            <a:r>
              <a:rPr lang="en-GB" sz="1100" dirty="0">
                <a:solidFill>
                  <a:srgbClr val="00B050"/>
                </a:solidFill>
              </a:rPr>
              <a:t>Artifact Description</a:t>
            </a:r>
          </a:p>
          <a:p>
            <a:pPr marL="400050" indent="-360000">
              <a:buFont typeface="+mj-lt"/>
              <a:buAutoNum type="romanLcPeriod"/>
            </a:pPr>
            <a:r>
              <a:rPr lang="en-GB" sz="1100" noProof="0" dirty="0">
                <a:solidFill>
                  <a:srgbClr val="0070C0"/>
                </a:solidFill>
              </a:rPr>
              <a:t>Evaluation</a:t>
            </a:r>
          </a:p>
          <a:p>
            <a:pPr marL="400050" indent="-360000">
              <a:buFont typeface="+mj-lt"/>
              <a:buAutoNum type="romanLcPeriod"/>
            </a:pPr>
            <a:r>
              <a:rPr lang="en-GB" sz="1100" dirty="0">
                <a:solidFill>
                  <a:srgbClr val="7030A0"/>
                </a:solidFill>
              </a:rPr>
              <a:t>Discussion</a:t>
            </a:r>
          </a:p>
          <a:p>
            <a:pPr marL="400050" indent="-360000">
              <a:buFont typeface="+mj-lt"/>
              <a:buAutoNum type="romanLcPeriod"/>
            </a:pPr>
            <a:r>
              <a:rPr lang="en-GB" sz="1100" noProof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2F4B809-4038-3B34-D3F1-818861364F42}"/>
              </a:ext>
            </a:extLst>
          </p:cNvPr>
          <p:cNvCxnSpPr>
            <a:cxnSpLocks/>
          </p:cNvCxnSpPr>
          <p:nvPr/>
        </p:nvCxnSpPr>
        <p:spPr>
          <a:xfrm>
            <a:off x="3185401" y="3257589"/>
            <a:ext cx="12971346" cy="0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6C52779-B1E8-D5BF-1864-6022F0B460B2}"/>
              </a:ext>
            </a:extLst>
          </p:cNvPr>
          <p:cNvCxnSpPr>
            <a:cxnSpLocks/>
          </p:cNvCxnSpPr>
          <p:nvPr/>
        </p:nvCxnSpPr>
        <p:spPr>
          <a:xfrm>
            <a:off x="3163097" y="6317279"/>
            <a:ext cx="1297134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642E3EB-3BFB-076A-6A32-B5A7930BFC02}"/>
              </a:ext>
            </a:extLst>
          </p:cNvPr>
          <p:cNvCxnSpPr>
            <a:cxnSpLocks/>
            <a:stCxn id="194" idx="3"/>
            <a:endCxn id="195" idx="1"/>
          </p:cNvCxnSpPr>
          <p:nvPr/>
        </p:nvCxnSpPr>
        <p:spPr>
          <a:xfrm>
            <a:off x="9053148" y="6574130"/>
            <a:ext cx="19749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A888E20-0642-2B41-B854-563607614CF9}"/>
              </a:ext>
            </a:extLst>
          </p:cNvPr>
          <p:cNvCxnSpPr>
            <a:cxnSpLocks/>
            <a:stCxn id="195" idx="3"/>
          </p:cNvCxnSpPr>
          <p:nvPr/>
        </p:nvCxnSpPr>
        <p:spPr>
          <a:xfrm>
            <a:off x="11131263" y="6574130"/>
            <a:ext cx="21797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43E307B-EA68-4ADC-B3F3-8093EDA81CA6}"/>
              </a:ext>
            </a:extLst>
          </p:cNvPr>
          <p:cNvSpPr txBox="1"/>
          <p:nvPr/>
        </p:nvSpPr>
        <p:spPr>
          <a:xfrm>
            <a:off x="791884" y="7733597"/>
            <a:ext cx="2322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noProof="0" dirty="0"/>
              <a:t>* Colours included to aid visualisation</a:t>
            </a:r>
          </a:p>
        </p:txBody>
      </p: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43E121DE-E5CD-1023-9FA8-4A17257F8998}"/>
              </a:ext>
            </a:extLst>
          </p:cNvPr>
          <p:cNvSpPr/>
          <p:nvPr/>
        </p:nvSpPr>
        <p:spPr>
          <a:xfrm>
            <a:off x="3185401" y="4233275"/>
            <a:ext cx="12932211" cy="844434"/>
          </a:xfrm>
          <a:prstGeom prst="roundRect">
            <a:avLst>
              <a:gd name="adj" fmla="val 2061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1100" noProof="0" dirty="0">
                <a:solidFill>
                  <a:schemeClr val="tx1"/>
                </a:solidFill>
              </a:rPr>
              <a:t>.</a:t>
            </a:r>
            <a:endParaRPr lang="en-GB" sz="1100" dirty="0">
              <a:solidFill>
                <a:schemeClr val="tx1"/>
              </a:solidFill>
            </a:endParaRPr>
          </a:p>
          <a:p>
            <a:pPr algn="ctr"/>
            <a:r>
              <a:rPr lang="en-GB" sz="1100" noProof="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Table of relevant existing literature (link to Spreadsheet)</a:t>
            </a:r>
          </a:p>
          <a:p>
            <a:pPr algn="ctr"/>
            <a:r>
              <a:rPr lang="en-GB" sz="1100" noProof="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0DF9760-CD69-4AB2-0415-594030D005D5}"/>
              </a:ext>
            </a:extLst>
          </p:cNvPr>
          <p:cNvCxnSpPr>
            <a:cxnSpLocks/>
          </p:cNvCxnSpPr>
          <p:nvPr/>
        </p:nvCxnSpPr>
        <p:spPr>
          <a:xfrm>
            <a:off x="8367944" y="1967512"/>
            <a:ext cx="0" cy="1242224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7EC4B661-E1C3-0FCA-D98B-F1EB8DE889E0}"/>
              </a:ext>
            </a:extLst>
          </p:cNvPr>
          <p:cNvGrpSpPr/>
          <p:nvPr/>
        </p:nvGrpSpPr>
        <p:grpSpPr>
          <a:xfrm>
            <a:off x="3631009" y="5077709"/>
            <a:ext cx="561665" cy="418676"/>
            <a:chOff x="2329822" y="3739794"/>
            <a:chExt cx="561665" cy="418676"/>
          </a:xfrm>
        </p:grpSpPr>
        <p:sp>
          <p:nvSpPr>
            <p:cNvPr id="227" name="Down Arrow 226">
              <a:extLst>
                <a:ext uri="{FF2B5EF4-FFF2-40B4-BE49-F238E27FC236}">
                  <a16:creationId xmlns:a16="http://schemas.microsoft.com/office/drawing/2014/main" id="{8EB0297E-E73F-903A-6F79-827F5D352C74}"/>
                </a:ext>
              </a:extLst>
            </p:cNvPr>
            <p:cNvSpPr/>
            <p:nvPr/>
          </p:nvSpPr>
          <p:spPr>
            <a:xfrm>
              <a:off x="2329822" y="3763982"/>
              <a:ext cx="561665" cy="394488"/>
            </a:xfrm>
            <a:prstGeom prst="down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000">
                <a:solidFill>
                  <a:srgbClr val="E9B959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E5C038C0-040B-19FC-C00E-DE5BB8221494}"/>
                </a:ext>
              </a:extLst>
            </p:cNvPr>
            <p:cNvSpPr/>
            <p:nvPr/>
          </p:nvSpPr>
          <p:spPr>
            <a:xfrm>
              <a:off x="2329822" y="3739794"/>
              <a:ext cx="561665" cy="114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476FB50-B2B0-A0A8-485F-6CE63107C24E}"/>
              </a:ext>
            </a:extLst>
          </p:cNvPr>
          <p:cNvGrpSpPr/>
          <p:nvPr/>
        </p:nvGrpSpPr>
        <p:grpSpPr>
          <a:xfrm flipV="1">
            <a:off x="15229451" y="5074365"/>
            <a:ext cx="561665" cy="470240"/>
            <a:chOff x="2329822" y="3688230"/>
            <a:chExt cx="561665" cy="470240"/>
          </a:xfrm>
        </p:grpSpPr>
        <p:sp>
          <p:nvSpPr>
            <p:cNvPr id="230" name="Down Arrow 229">
              <a:extLst>
                <a:ext uri="{FF2B5EF4-FFF2-40B4-BE49-F238E27FC236}">
                  <a16:creationId xmlns:a16="http://schemas.microsoft.com/office/drawing/2014/main" id="{4C5B074C-C07E-8246-571C-8F005F063FFD}"/>
                </a:ext>
              </a:extLst>
            </p:cNvPr>
            <p:cNvSpPr/>
            <p:nvPr/>
          </p:nvSpPr>
          <p:spPr>
            <a:xfrm>
              <a:off x="2329822" y="3763982"/>
              <a:ext cx="561665" cy="39448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000">
                <a:solidFill>
                  <a:srgbClr val="E9B959"/>
                </a:solidFill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E06E354-617A-1587-D414-6069B93553C5}"/>
                </a:ext>
              </a:extLst>
            </p:cNvPr>
            <p:cNvSpPr/>
            <p:nvPr/>
          </p:nvSpPr>
          <p:spPr>
            <a:xfrm>
              <a:off x="2329822" y="3688230"/>
              <a:ext cx="561665" cy="165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17B0CAA-8576-3B8D-0850-2784CAF4CF47}"/>
              </a:ext>
            </a:extLst>
          </p:cNvPr>
          <p:cNvSpPr txBox="1"/>
          <p:nvPr/>
        </p:nvSpPr>
        <p:spPr>
          <a:xfrm>
            <a:off x="6899337" y="537644"/>
            <a:ext cx="3270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u="sng" cap="small" noProof="0" dirty="0"/>
              <a:t>DSR-LS Framework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5DC0708-324E-3246-C8C8-C7C3C4B5BE99}"/>
              </a:ext>
            </a:extLst>
          </p:cNvPr>
          <p:cNvSpPr txBox="1"/>
          <p:nvPr/>
        </p:nvSpPr>
        <p:spPr>
          <a:xfrm>
            <a:off x="14494093" y="9130513"/>
            <a:ext cx="2450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cap="small" noProof="0" dirty="0"/>
              <a:t>Version: 2025-10-20</a:t>
            </a:r>
          </a:p>
        </p:txBody>
      </p:sp>
    </p:spTree>
    <p:extLst>
      <p:ext uri="{BB962C8B-B14F-4D97-AF65-F5344CB8AC3E}">
        <p14:creationId xmlns:p14="http://schemas.microsoft.com/office/powerpoint/2010/main" val="135897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352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DSR-LS Framework</dc:title>
  <dc:subject/>
  <dc:creator>Roy TAN Jun Yi</dc:creator>
  <cp:keywords/>
  <dc:description/>
  <cp:lastModifiedBy>Roy Tan</cp:lastModifiedBy>
  <cp:revision>2</cp:revision>
  <dcterms:created xsi:type="dcterms:W3CDTF">2025-10-20T14:37:02Z</dcterms:created>
  <dcterms:modified xsi:type="dcterms:W3CDTF">2025-10-20T15:31:30Z</dcterms:modified>
  <cp:category/>
</cp:coreProperties>
</file>