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12"/>
    <p:restoredTop sz="94658"/>
  </p:normalViewPr>
  <p:slideViewPr>
    <p:cSldViewPr snapToGrid="0" snapToObjects="1">
      <p:cViewPr varScale="1">
        <p:scale>
          <a:sx n="76" d="100"/>
          <a:sy n="76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F36D6-92DB-3845-8230-31D6CEFCC07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F16D-71F6-394B-B4BE-1EB4A987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E2CDDF-85A2-DF47-9B9D-6F08359ED716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7FD-C55C-1247-96CB-C7CD2280BC2E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3B8F-F8B2-EA4E-B1D5-447AD39390ED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25FA-6102-A244-AB2A-7C5F603FE2D6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8199-A0AB-6943-B8C2-2B53314A7427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483-E448-0342-9EBF-C4376FFDD2EA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E46-522D-DE4B-8003-07B39D5058E8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F0B4A4-303F-8048-88A8-8F3F6CB7BB7E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00B9B71-A4F6-B148-B361-55639CB95FD7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F63A-EEF0-0349-BF6B-AA47BD3B2F01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A43-BB41-6144-86F6-337A86A4E1BB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E99C-B4B9-5A4F-BFC5-64202A948BE0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8F8B-BD73-A046-8DF2-F8906C7F63C2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0A78-1F93-6B48-A77E-FC30BEC72006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9A07-6938-1F4B-BB6E-FBB677A0EA0E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940A-3A73-C046-BE6A-CBBFCF71796F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B7DF-EF62-AD40-81A4-9AA4DDEE3D0E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EDF3AE-91A9-5347-B1AF-9A075167AF48}" type="datetime1">
              <a:rPr lang="en-AU" smtClean="0"/>
              <a:t>28/5/20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EF5B-4026-8C43-B744-0C17F828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867" y="1063417"/>
            <a:ext cx="10394872" cy="2365584"/>
          </a:xfrm>
        </p:spPr>
        <p:txBody>
          <a:bodyPr/>
          <a:lstStyle/>
          <a:p>
            <a:r>
              <a:rPr lang="en-US" dirty="0"/>
              <a:t>RETAIL SALES IN NEW ZEALAND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CE20-C5CF-7D4B-A3B0-076DF908B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96221"/>
            <a:ext cx="8825658" cy="1281246"/>
          </a:xfrm>
        </p:spPr>
        <p:txBody>
          <a:bodyPr/>
          <a:lstStyle/>
          <a:p>
            <a:r>
              <a:rPr lang="en-US" dirty="0"/>
              <a:t>PUJA. (S3795543)</a:t>
            </a:r>
          </a:p>
          <a:p>
            <a:r>
              <a:rPr lang="en-US" dirty="0"/>
              <a:t>ROY WONG KHER YUNG (S3835352)</a:t>
            </a:r>
          </a:p>
          <a:p>
            <a:r>
              <a:rPr lang="en-US" dirty="0"/>
              <a:t>YEN-TING LIU (S3750625)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2B2630-71A7-B34F-A747-C4018FCD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8AE03-04DF-5A4F-8D71-F921226EF9E7}"/>
              </a:ext>
            </a:extLst>
          </p:cNvPr>
          <p:cNvSpPr txBox="1"/>
          <p:nvPr/>
        </p:nvSpPr>
        <p:spPr>
          <a:xfrm>
            <a:off x="1154955" y="3996267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GROUP 37</a:t>
            </a:r>
          </a:p>
        </p:txBody>
      </p:sp>
    </p:spTree>
    <p:extLst>
      <p:ext uri="{BB962C8B-B14F-4D97-AF65-F5344CB8AC3E}">
        <p14:creationId xmlns:p14="http://schemas.microsoft.com/office/powerpoint/2010/main" val="24959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9255C-B733-A04D-92BF-E448D39C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INITIAL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26C247-0DAC-AB4C-8FE1-6BECC9BF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37" y="2046540"/>
            <a:ext cx="6041090" cy="41910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7B41A76-1A68-984E-AACF-A9AD95E4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E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E"/>
              </a:solidFill>
            </a:endParaRPr>
          </a:p>
        </p:txBody>
      </p:sp>
      <p:pic>
        <p:nvPicPr>
          <p:cNvPr id="31" name="Content Placeholder 3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E2E90E9-0FE3-8C42-BF06-5E36DE92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964" y="2995064"/>
            <a:ext cx="4903456" cy="3661854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84BAE1-7D8A-9A45-9011-BB4E30A7F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55877" y="866765"/>
            <a:ext cx="2590800" cy="1663700"/>
          </a:xfrm>
        </p:spPr>
      </p:pic>
    </p:spTree>
    <p:extLst>
      <p:ext uri="{BB962C8B-B14F-4D97-AF65-F5344CB8AC3E}">
        <p14:creationId xmlns:p14="http://schemas.microsoft.com/office/powerpoint/2010/main" val="111392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4F469-198A-554B-897F-33DF7342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ADDING SEASONAL PARAMETER : D=1,P=1,Q=1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E7045828-F806-4022-B90A-620E3017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Presence of significant correlation at seasonal lag1 in ACF.</a:t>
            </a:r>
          </a:p>
          <a:p>
            <a:r>
              <a:rPr lang="en-US" dirty="0">
                <a:solidFill>
                  <a:srgbClr val="FFFFFE"/>
                </a:solidFill>
              </a:rPr>
              <a:t>Significant correlation at lag 1 and slightly significant correlation at seasonal lag 2 in PACF.</a:t>
            </a:r>
          </a:p>
          <a:p>
            <a:r>
              <a:rPr lang="en-US" dirty="0">
                <a:solidFill>
                  <a:srgbClr val="FFFFFE"/>
                </a:solidFill>
              </a:rPr>
              <a:t>We can go on with ordinary differencing .</a:t>
            </a:r>
          </a:p>
          <a:p>
            <a:r>
              <a:rPr lang="en-US" dirty="0">
                <a:solidFill>
                  <a:srgbClr val="FFFFFE"/>
                </a:solidFill>
              </a:rPr>
              <a:t>PS: Before differencing we did perform Log and Box-Cox transformation but they didn’t help with non-stationarity.</a:t>
            </a:r>
          </a:p>
          <a:p>
            <a:pPr marL="0" indent="0">
              <a:buNone/>
            </a:pPr>
            <a:r>
              <a:rPr lang="en-US" dirty="0">
                <a:solidFill>
                  <a:srgbClr val="FFFFFE"/>
                </a:solidFill>
              </a:rPr>
              <a:t>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2F446C-9489-E946-ACD6-D69FE69E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985017"/>
            <a:ext cx="5080000" cy="28310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6DB89A-8847-AF45-8B2D-1CD50B85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612" y="-164284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CA5B696-D629-E549-9CE3-817A4405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4" y="753647"/>
            <a:ext cx="4836722" cy="26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3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1F965E1-73FB-420B-8BCD-C599A0FB6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36326522-6EA4-46FE-BA3A-D5EABEC4B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484F3F9-15DA-4725-B203-AEA14754D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8B62F77A-9575-444F-8F01-36C4E3C2F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8E9B8-17B4-CF43-8777-01868790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ORDINAL</a:t>
            </a: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DIFFERENCING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d=1</a:t>
            </a:r>
          </a:p>
        </p:txBody>
      </p:sp>
      <p:pic>
        <p:nvPicPr>
          <p:cNvPr id="22" name="Picture 21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C0F8B73D-5553-1C4E-A35A-09032714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1" y="2358022"/>
            <a:ext cx="5471282" cy="3378517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72880-CF61-2946-AB99-9470174C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55" y="1843865"/>
            <a:ext cx="5207110" cy="372956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897AF3-1FE0-4264-B4A9-2D874A1E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60F677-0077-D542-8B84-BE431026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E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19115-30B8-3C4B-B59B-692BEC60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9" y="788985"/>
            <a:ext cx="3678042" cy="1141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MODEL SPECIFICATION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E63069D-E3EC-C04B-85AA-D7E6EACC9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8" b="1"/>
          <a:stretch/>
        </p:blipFill>
        <p:spPr>
          <a:xfrm>
            <a:off x="5046196" y="3922398"/>
            <a:ext cx="3113903" cy="2542304"/>
          </a:xfrm>
          <a:prstGeom prst="rect">
            <a:avLst/>
          </a:prstGeom>
        </p:spPr>
      </p:pic>
      <p:pic>
        <p:nvPicPr>
          <p:cNvPr id="11" name="Content Placeholder 10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F847C200-B6A0-F641-95DE-0D36606E3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1614" y="4122549"/>
            <a:ext cx="3626409" cy="23571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EDDA5-B7E0-F543-A768-C64715339C06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</a:rPr>
              <a:t>{SARIMA(1,1,0)X(1,1,1)_12}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1" dirty="0">
                <a:solidFill>
                  <a:srgbClr val="FFFFFE"/>
                </a:solidFill>
              </a:rPr>
              <a:t>{SARIMA(1,1,2)X(1,1,1)_12}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1" dirty="0">
                <a:solidFill>
                  <a:srgbClr val="FFFFFE"/>
                </a:solidFill>
              </a:rPr>
              <a:t>{SARIMA(1,1,3)X(1,1,1)_12}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</a:rPr>
              <a:t>{SARIMA(2,1,3)X(1,1,1)_12}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</a:rPr>
              <a:t>{SARIMA(2,1,4)X(1,1,1)_12}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E"/>
                </a:solidFill>
              </a:rPr>
              <a:t>{SARIMA(3,1,4)X(1,1,1)_12}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A2CB8-40A4-BD48-9BA4-44AAC7981055}"/>
              </a:ext>
            </a:extLst>
          </p:cNvPr>
          <p:cNvSpPr txBox="1"/>
          <p:nvPr/>
        </p:nvSpPr>
        <p:spPr>
          <a:xfrm>
            <a:off x="10617476" y="559253"/>
            <a:ext cx="41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D8F5B-887F-C344-B2CA-662ACA7D6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12" y="788985"/>
            <a:ext cx="5186188" cy="317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9C96F3-4646-CC44-A514-7DA96F9993B5}"/>
              </a:ext>
            </a:extLst>
          </p:cNvPr>
          <p:cNvSpPr txBox="1"/>
          <p:nvPr/>
        </p:nvSpPr>
        <p:spPr>
          <a:xfrm>
            <a:off x="5582860" y="464621"/>
            <a:ext cx="29323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SARIMA(1,1,3)x(1,1,1)_12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2894C85-9B99-864D-B9EB-F903C388C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9" y="4738812"/>
            <a:ext cx="3642502" cy="536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753A42-BDAD-CA4E-A857-22ACC2016F11}"/>
              </a:ext>
            </a:extLst>
          </p:cNvPr>
          <p:cNvSpPr txBox="1"/>
          <p:nvPr/>
        </p:nvSpPr>
        <p:spPr>
          <a:xfrm>
            <a:off x="797168" y="5275385"/>
            <a:ext cx="19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673065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C71BEEE-2A04-4630-8841-1AE546F1F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30E60FE8-A77A-44EE-B7E3-81B01B837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412B22F-25D2-40A9-BC17-BA6104E03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587536" y="274707"/>
            <a:ext cx="6053670" cy="6308587"/>
          </a:xfrm>
          <a:custGeom>
            <a:avLst/>
            <a:gdLst>
              <a:gd name="connsiteX0" fmla="*/ 6053670 w 6053670"/>
              <a:gd name="connsiteY0" fmla="*/ 1098 h 6308587"/>
              <a:gd name="connsiteX1" fmla="*/ 6053670 w 6053670"/>
              <a:gd name="connsiteY1" fmla="*/ 391760 h 6308587"/>
              <a:gd name="connsiteX2" fmla="*/ 6053670 w 6053670"/>
              <a:gd name="connsiteY2" fmla="*/ 1254558 h 6308587"/>
              <a:gd name="connsiteX3" fmla="*/ 6053670 w 6053670"/>
              <a:gd name="connsiteY3" fmla="*/ 6308587 h 6308587"/>
              <a:gd name="connsiteX4" fmla="*/ 0 w 6053670"/>
              <a:gd name="connsiteY4" fmla="*/ 6308587 h 6308587"/>
              <a:gd name="connsiteX5" fmla="*/ 0 w 6053670"/>
              <a:gd name="connsiteY5" fmla="*/ 1249853 h 6308587"/>
              <a:gd name="connsiteX6" fmla="*/ 0 w 6053670"/>
              <a:gd name="connsiteY6" fmla="*/ 391760 h 6308587"/>
              <a:gd name="connsiteX7" fmla="*/ 0 w 6053670"/>
              <a:gd name="connsiteY7" fmla="*/ 0 h 6308587"/>
              <a:gd name="connsiteX8" fmla="*/ 35717 w 6053670"/>
              <a:gd name="connsiteY8" fmla="*/ 5488 h 6308587"/>
              <a:gd name="connsiteX9" fmla="*/ 140445 w 6053670"/>
              <a:gd name="connsiteY9" fmla="*/ 21641 h 6308587"/>
              <a:gd name="connsiteX10" fmla="*/ 216722 w 6053670"/>
              <a:gd name="connsiteY10" fmla="*/ 32932 h 6308587"/>
              <a:gd name="connsiteX11" fmla="*/ 307527 w 6053670"/>
              <a:gd name="connsiteY11" fmla="*/ 44850 h 6308587"/>
              <a:gd name="connsiteX12" fmla="*/ 415282 w 6053670"/>
              <a:gd name="connsiteY12" fmla="*/ 59121 h 6308587"/>
              <a:gd name="connsiteX13" fmla="*/ 534539 w 6053670"/>
              <a:gd name="connsiteY13" fmla="*/ 74175 h 6308587"/>
              <a:gd name="connsiteX14" fmla="*/ 668931 w 6053670"/>
              <a:gd name="connsiteY14" fmla="*/ 90014 h 6308587"/>
              <a:gd name="connsiteX15" fmla="*/ 815430 w 6053670"/>
              <a:gd name="connsiteY15" fmla="*/ 106794 h 6308587"/>
              <a:gd name="connsiteX16" fmla="*/ 974641 w 6053670"/>
              <a:gd name="connsiteY16" fmla="*/ 123574 h 6308587"/>
              <a:gd name="connsiteX17" fmla="*/ 1144144 w 6053670"/>
              <a:gd name="connsiteY17" fmla="*/ 140667 h 6308587"/>
              <a:gd name="connsiteX18" fmla="*/ 1326965 w 6053670"/>
              <a:gd name="connsiteY18" fmla="*/ 156506 h 6308587"/>
              <a:gd name="connsiteX19" fmla="*/ 1518261 w 6053670"/>
              <a:gd name="connsiteY19" fmla="*/ 171717 h 6308587"/>
              <a:gd name="connsiteX20" fmla="*/ 1720453 w 6053670"/>
              <a:gd name="connsiteY20" fmla="*/ 185518 h 6308587"/>
              <a:gd name="connsiteX21" fmla="*/ 1931121 w 6053670"/>
              <a:gd name="connsiteY21" fmla="*/ 198690 h 6308587"/>
              <a:gd name="connsiteX22" fmla="*/ 2150869 w 6053670"/>
              <a:gd name="connsiteY22" fmla="*/ 211079 h 6308587"/>
              <a:gd name="connsiteX23" fmla="*/ 2263467 w 6053670"/>
              <a:gd name="connsiteY23" fmla="*/ 215470 h 6308587"/>
              <a:gd name="connsiteX24" fmla="*/ 2378487 w 6053670"/>
              <a:gd name="connsiteY24" fmla="*/ 220332 h 6308587"/>
              <a:gd name="connsiteX25" fmla="*/ 2495323 w 6053670"/>
              <a:gd name="connsiteY25" fmla="*/ 224879 h 6308587"/>
              <a:gd name="connsiteX26" fmla="*/ 2612764 w 6053670"/>
              <a:gd name="connsiteY26" fmla="*/ 227859 h 6308587"/>
              <a:gd name="connsiteX27" fmla="*/ 2732627 w 6053670"/>
              <a:gd name="connsiteY27" fmla="*/ 230525 h 6308587"/>
              <a:gd name="connsiteX28" fmla="*/ 2853700 w 6053670"/>
              <a:gd name="connsiteY28" fmla="*/ 233348 h 6308587"/>
              <a:gd name="connsiteX29" fmla="*/ 2977195 w 6053670"/>
              <a:gd name="connsiteY29" fmla="*/ 235229 h 6308587"/>
              <a:gd name="connsiteX30" fmla="*/ 3101901 w 6053670"/>
              <a:gd name="connsiteY30" fmla="*/ 235229 h 6308587"/>
              <a:gd name="connsiteX31" fmla="*/ 3227817 w 6053670"/>
              <a:gd name="connsiteY31" fmla="*/ 236170 h 6308587"/>
              <a:gd name="connsiteX32" fmla="*/ 3354944 w 6053670"/>
              <a:gd name="connsiteY32" fmla="*/ 235229 h 6308587"/>
              <a:gd name="connsiteX33" fmla="*/ 3483887 w 6053670"/>
              <a:gd name="connsiteY33" fmla="*/ 233348 h 6308587"/>
              <a:gd name="connsiteX34" fmla="*/ 3612830 w 6053670"/>
              <a:gd name="connsiteY34" fmla="*/ 231623 h 6308587"/>
              <a:gd name="connsiteX35" fmla="*/ 3743590 w 6053670"/>
              <a:gd name="connsiteY35" fmla="*/ 227859 h 6308587"/>
              <a:gd name="connsiteX36" fmla="*/ 3875560 w 6053670"/>
              <a:gd name="connsiteY36" fmla="*/ 223938 h 6308587"/>
              <a:gd name="connsiteX37" fmla="*/ 4007530 w 6053670"/>
              <a:gd name="connsiteY37" fmla="*/ 219391 h 6308587"/>
              <a:gd name="connsiteX38" fmla="*/ 4140710 w 6053670"/>
              <a:gd name="connsiteY38" fmla="*/ 212961 h 6308587"/>
              <a:gd name="connsiteX39" fmla="*/ 4275102 w 6053670"/>
              <a:gd name="connsiteY39" fmla="*/ 205277 h 6308587"/>
              <a:gd name="connsiteX40" fmla="*/ 4410098 w 6053670"/>
              <a:gd name="connsiteY40" fmla="*/ 197907 h 6308587"/>
              <a:gd name="connsiteX41" fmla="*/ 4545096 w 6053670"/>
              <a:gd name="connsiteY41" fmla="*/ 188498 h 6308587"/>
              <a:gd name="connsiteX42" fmla="*/ 4681909 w 6053670"/>
              <a:gd name="connsiteY42" fmla="*/ 177207 h 6308587"/>
              <a:gd name="connsiteX43" fmla="*/ 4816905 w 6053670"/>
              <a:gd name="connsiteY43" fmla="*/ 165916 h 6308587"/>
              <a:gd name="connsiteX44" fmla="*/ 4954323 w 6053670"/>
              <a:gd name="connsiteY44" fmla="*/ 152899 h 6308587"/>
              <a:gd name="connsiteX45" fmla="*/ 5092347 w 6053670"/>
              <a:gd name="connsiteY45" fmla="*/ 138629 h 6308587"/>
              <a:gd name="connsiteX46" fmla="*/ 5228555 w 6053670"/>
              <a:gd name="connsiteY46" fmla="*/ 123574 h 6308587"/>
              <a:gd name="connsiteX47" fmla="*/ 5366578 w 6053670"/>
              <a:gd name="connsiteY47" fmla="*/ 106010 h 6308587"/>
              <a:gd name="connsiteX48" fmla="*/ 5503997 w 6053670"/>
              <a:gd name="connsiteY48" fmla="*/ 87192 h 6308587"/>
              <a:gd name="connsiteX49" fmla="*/ 5642020 w 6053670"/>
              <a:gd name="connsiteY49" fmla="*/ 68530 h 6308587"/>
              <a:gd name="connsiteX50" fmla="*/ 5779438 w 6053670"/>
              <a:gd name="connsiteY50" fmla="*/ 46733 h 6308587"/>
              <a:gd name="connsiteX51" fmla="*/ 5916251 w 6053670"/>
              <a:gd name="connsiteY51" fmla="*/ 24464 h 630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6308587">
                <a:moveTo>
                  <a:pt x="6053670" y="1098"/>
                </a:moveTo>
                <a:lnTo>
                  <a:pt x="6053670" y="391760"/>
                </a:lnTo>
                <a:lnTo>
                  <a:pt x="6053670" y="1254558"/>
                </a:lnTo>
                <a:lnTo>
                  <a:pt x="6053670" y="6308587"/>
                </a:lnTo>
                <a:lnTo>
                  <a:pt x="0" y="6308587"/>
                </a:lnTo>
                <a:lnTo>
                  <a:pt x="0" y="1249853"/>
                </a:lnTo>
                <a:lnTo>
                  <a:pt x="0" y="39176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C03626F0-2392-4179-A852-925A78C9D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971630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2123F-E536-4843-8134-A1A1A24B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5" y="384431"/>
            <a:ext cx="5994243" cy="162232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Parameter Estimation  </a:t>
            </a:r>
            <a:r>
              <a:rPr lang="en-US" sz="3200" b="0" i="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{SARIMA(1,1,2)X(1,1,1)_12}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F5C244-6141-2F40-ACAC-1BF644CCF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06" y="1562757"/>
            <a:ext cx="2835355" cy="118376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62EBB84-F459-4D04-91C5-290D60EF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61981F-DE0D-5D4E-AA42-225BCC9DF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62" y="1543578"/>
            <a:ext cx="3285897" cy="1314358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CD3ECEC-8D36-844D-8B69-36B4DA2F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E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E"/>
              </a:solidFill>
            </a:endParaRPr>
          </a:p>
        </p:txBody>
      </p:sp>
      <p:pic>
        <p:nvPicPr>
          <p:cNvPr id="27" name="Content Placeholder 26" descr="A close up of a tool&#10;&#10;Description automatically generated">
            <a:extLst>
              <a:ext uri="{FF2B5EF4-FFF2-40B4-BE49-F238E27FC236}">
                <a16:creationId xmlns:a16="http://schemas.microsoft.com/office/drawing/2014/main" id="{F9311837-F427-644E-936B-94A1BCAFE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29" y="3429000"/>
            <a:ext cx="4805840" cy="2871489"/>
          </a:xfrm>
          <a:prstGeom prst="rect">
            <a:avLst/>
          </a:prstGeom>
        </p:spPr>
      </p:pic>
      <p:pic>
        <p:nvPicPr>
          <p:cNvPr id="32" name="Content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021D54-807A-4343-88F5-E648EA654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264" y="3299986"/>
            <a:ext cx="5994243" cy="31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0A100-1813-104B-8AAC-04726AA1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3867" y="3429000"/>
            <a:ext cx="2653616" cy="60113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FORECAST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902D0-F457-FB40-A039-4D9CF65FDE9A}"/>
              </a:ext>
            </a:extLst>
          </p:cNvPr>
          <p:cNvSpPr txBox="1"/>
          <p:nvPr/>
        </p:nvSpPr>
        <p:spPr>
          <a:xfrm>
            <a:off x="9202616" y="5801935"/>
            <a:ext cx="237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THANKYOU!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70B2-70F1-1C44-9CB5-35B3D68D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C12DB-33F7-4542-9F0E-6265E290D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517" y="568784"/>
            <a:ext cx="8069311" cy="5720432"/>
          </a:xfrm>
        </p:spPr>
      </p:pic>
    </p:spTree>
    <p:extLst>
      <p:ext uri="{BB962C8B-B14F-4D97-AF65-F5344CB8AC3E}">
        <p14:creationId xmlns:p14="http://schemas.microsoft.com/office/powerpoint/2010/main" val="274158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201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RETAIL SALES IN NEW ZEALAND</vt:lpstr>
      <vt:lpstr>INITIAL DATA</vt:lpstr>
      <vt:lpstr>ADDING SEASONAL PARAMETER : D=1,P=1,Q=1</vt:lpstr>
      <vt:lpstr>ORDINAL DIFFERENCING : d=1</vt:lpstr>
      <vt:lpstr>MODEL SPECIFICATION</vt:lpstr>
      <vt:lpstr>Parameter Estimation  {SARIMA(1,1,2)X(1,1,1)_12}</vt:lpstr>
      <vt:lpstr>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IN NEW ZEALAND</dc:title>
  <dc:creator>Roy Kher Yung Wong</dc:creator>
  <cp:lastModifiedBy>Yen Ting Liu</cp:lastModifiedBy>
  <cp:revision>8</cp:revision>
  <dcterms:created xsi:type="dcterms:W3CDTF">2020-05-28T04:05:00Z</dcterms:created>
  <dcterms:modified xsi:type="dcterms:W3CDTF">2020-05-28T07:38:26Z</dcterms:modified>
</cp:coreProperties>
</file>