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63" r:id="rId21"/>
    <p:sldId id="264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767" autoAdjust="0"/>
  </p:normalViewPr>
  <p:slideViewPr>
    <p:cSldViewPr>
      <p:cViewPr varScale="1">
        <p:scale>
          <a:sx n="68" d="100"/>
          <a:sy n="68" d="100"/>
        </p:scale>
        <p:origin x="616" y="52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551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855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57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tx2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6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59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44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  <a:solidFill>
            <a:schemeClr val="tx2"/>
          </a:solidFill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57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76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  <a:solidFill>
            <a:schemeClr val="tx2"/>
          </a:solidFill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  <a:grpFill/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grpFill/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grpFill/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10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80000"/>
        <a:buFont typeface="Wingdings 3" panose="05040102010807070707" pitchFamily="18" charset="2"/>
        <a:buChar char="u"/>
        <a:defRPr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4413" y="609600"/>
            <a:ext cx="457199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Shubham Bothara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chemeClr val="bg1"/>
                </a:solidFill>
              </a:rPr>
              <a:t>Subhadeep</a:t>
            </a:r>
            <a:r>
              <a:rPr lang="en-US" sz="2400" b="1" dirty="0">
                <a:solidFill>
                  <a:schemeClr val="bg1"/>
                </a:solidFill>
              </a:rPr>
              <a:t> Roy</a:t>
            </a:r>
          </a:p>
          <a:p>
            <a:pPr algn="r"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MATH 564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2412" y="609600"/>
            <a:ext cx="45719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chemeClr val="bg1"/>
                </a:solidFill>
              </a:rPr>
              <a:t>December 04 2017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Regression Analysis of US County Premature Mortality Rate</a:t>
            </a:r>
          </a:p>
        </p:txBody>
      </p:sp>
    </p:spTree>
    <p:extLst>
      <p:ext uri="{BB962C8B-B14F-4D97-AF65-F5344CB8AC3E}">
        <p14:creationId xmlns:p14="http://schemas.microsoft.com/office/powerpoint/2010/main" val="57531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86999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Basic Regression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30660-BFE2-4B8A-825B-52BE30446EF7}"/>
              </a:ext>
            </a:extLst>
          </p:cNvPr>
          <p:cNvSpPr txBox="1">
            <a:spLocks/>
          </p:cNvSpPr>
          <p:nvPr/>
        </p:nvSpPr>
        <p:spPr>
          <a:xfrm>
            <a:off x="1491007" y="2474843"/>
            <a:ext cx="9143996" cy="5334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Wingdings 3" panose="05040102010807070707" pitchFamily="18" charset="2"/>
              <a:buChar char="u"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Model Formula: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70E00-5324-49AE-8312-EFCDDD95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386" y="3230633"/>
            <a:ext cx="9925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53BCCD-A830-4B4F-B6A9-B8EF0C27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590800"/>
            <a:ext cx="7346157" cy="3692110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1E150D-C912-465C-BD53-7A6C21DC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10286999" cy="609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8000" b="1" dirty="0"/>
              <a:t>Basic Regression Model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8000" b="1" dirty="0"/>
              <a:t>Residual plot: Variance and Normality</a:t>
            </a:r>
            <a:endParaRPr lang="en-US" sz="8000" b="1" dirty="0"/>
          </a:p>
          <a:p>
            <a:pPr marL="800100" lvl="1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577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10286999" cy="609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000" b="1" dirty="0"/>
              <a:t>Basic Regression Model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/>
              <a:t>Residual plot: Variable scaling and Influential observations</a:t>
            </a:r>
            <a:endParaRPr lang="en-US" sz="20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DC6BF5-BD91-4E53-8F1C-60CE655D1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743200"/>
            <a:ext cx="7391399" cy="372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83182-DE42-436C-B636-637C93101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2819400"/>
            <a:ext cx="8153399" cy="37190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9A0B03-5B11-48C9-9771-72FAE149FA96}"/>
              </a:ext>
            </a:extLst>
          </p:cNvPr>
          <p:cNvSpPr/>
          <p:nvPr/>
        </p:nvSpPr>
        <p:spPr>
          <a:xfrm>
            <a:off x="1495688" y="1676400"/>
            <a:ext cx="87135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2000" b="1" dirty="0">
                <a:solidFill>
                  <a:schemeClr val="bg1"/>
                </a:solidFill>
              </a:rPr>
              <a:t>O</a:t>
            </a:r>
            <a:r>
              <a:rPr lang="en-US" sz="2000" b="1" dirty="0" err="1">
                <a:solidFill>
                  <a:schemeClr val="bg1"/>
                </a:solidFill>
              </a:rPr>
              <a:t>utlier</a:t>
            </a:r>
            <a:r>
              <a:rPr lang="en-US" sz="2000" b="1" dirty="0">
                <a:solidFill>
                  <a:schemeClr val="bg1"/>
                </a:solidFill>
              </a:rPr>
              <a:t> Detection and Removal: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Figure 1 shows </a:t>
            </a:r>
            <a:r>
              <a:rPr lang="en-IN" sz="2000" b="1" dirty="0" err="1">
                <a:solidFill>
                  <a:schemeClr val="bg1"/>
                </a:solidFill>
              </a:rPr>
              <a:t>Studentized</a:t>
            </a:r>
            <a:r>
              <a:rPr lang="en-IN" sz="2000" b="1" dirty="0">
                <a:solidFill>
                  <a:schemeClr val="bg1"/>
                </a:solidFill>
              </a:rPr>
              <a:t> Residual Distribution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Figure 2 shows Normality after removal of outliers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9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4E8F4-9651-4018-80CF-7E4E802A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895600"/>
            <a:ext cx="7400925" cy="38385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B1EAA3-AC28-48F0-8632-0126D797A193}"/>
              </a:ext>
            </a:extLst>
          </p:cNvPr>
          <p:cNvSpPr/>
          <p:nvPr/>
        </p:nvSpPr>
        <p:spPr>
          <a:xfrm>
            <a:off x="1522414" y="1633835"/>
            <a:ext cx="8010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2000" b="1" dirty="0">
                <a:solidFill>
                  <a:schemeClr val="bg1"/>
                </a:solidFill>
              </a:rPr>
              <a:t>Influential 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Shows Influential Observations using Cook’s distance identified by a cut-off (4/n-k-1)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AD05A-81F5-4494-BAD6-5EEF2779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12" y="1752600"/>
            <a:ext cx="4705350" cy="4238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900C57-C3BD-48BA-81AC-350EB5DFBF1C}"/>
              </a:ext>
            </a:extLst>
          </p:cNvPr>
          <p:cNvSpPr/>
          <p:nvPr/>
        </p:nvSpPr>
        <p:spPr>
          <a:xfrm>
            <a:off x="1522415" y="1752600"/>
            <a:ext cx="54863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2000" b="1" dirty="0">
                <a:solidFill>
                  <a:schemeClr val="bg1"/>
                </a:solidFill>
              </a:rPr>
              <a:t>Influential Observations: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Shows residual leverage after removal of influential observation.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The Cook’s boundary are more cornered.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B305A-D381-481B-BFF0-D79DA164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86" y="2938669"/>
            <a:ext cx="9010650" cy="38290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755774-4051-44FB-A7AF-636C41C622B8}"/>
              </a:ext>
            </a:extLst>
          </p:cNvPr>
          <p:cNvSpPr/>
          <p:nvPr/>
        </p:nvSpPr>
        <p:spPr>
          <a:xfrm>
            <a:off x="1525539" y="1655369"/>
            <a:ext cx="9645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2000" b="1" dirty="0">
                <a:solidFill>
                  <a:schemeClr val="bg1"/>
                </a:solidFill>
              </a:rPr>
              <a:t>Reducing heteroskedasticity (scaling):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Predictors and response variable were log scaled.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Response scaling produced the best results.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2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7E403-E8F6-4EAA-AD88-01E5BF69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3733800"/>
            <a:ext cx="8553450" cy="13049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7A16E-2A64-4632-8038-50390AE4BE01}"/>
              </a:ext>
            </a:extLst>
          </p:cNvPr>
          <p:cNvSpPr/>
          <p:nvPr/>
        </p:nvSpPr>
        <p:spPr>
          <a:xfrm>
            <a:off x="1522414" y="1720793"/>
            <a:ext cx="91754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2000" b="1" dirty="0">
                <a:solidFill>
                  <a:schemeClr val="bg1"/>
                </a:solidFill>
              </a:rPr>
              <a:t>Stepwise Regression: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Test if above performance can be achieved with less variables.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Bidirectional stepwise regression using minimum AIC.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Variables were reduced by 4.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Achieves Adjusted R-squared of 0.998</a:t>
            </a:r>
          </a:p>
        </p:txBody>
      </p:sp>
    </p:spTree>
    <p:extLst>
      <p:ext uri="{BB962C8B-B14F-4D97-AF65-F5344CB8AC3E}">
        <p14:creationId xmlns:p14="http://schemas.microsoft.com/office/powerpoint/2010/main" val="373629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7A16E-2A64-4632-8038-50390AE4BE01}"/>
              </a:ext>
            </a:extLst>
          </p:cNvPr>
          <p:cNvSpPr/>
          <p:nvPr/>
        </p:nvSpPr>
        <p:spPr>
          <a:xfrm>
            <a:off x="1522414" y="1720793"/>
            <a:ext cx="917540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IN" sz="2000" b="1" dirty="0">
                <a:solidFill>
                  <a:schemeClr val="bg1"/>
                </a:solidFill>
              </a:rPr>
              <a:t>Model Comparison: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</a:rPr>
              <a:t>Base model vs Final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95F82-F157-4821-AA09-ADE63D08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659512"/>
            <a:ext cx="4876800" cy="343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AA4AD-EABE-4334-9B58-35CF99A6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0" y="2659512"/>
            <a:ext cx="4870345" cy="343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1A071-3BDA-455F-9310-88F3B23AEEC5}"/>
              </a:ext>
            </a:extLst>
          </p:cNvPr>
          <p:cNvSpPr/>
          <p:nvPr/>
        </p:nvSpPr>
        <p:spPr>
          <a:xfrm>
            <a:off x="1598612" y="1828800"/>
            <a:ext cx="9753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Model performance was improved from 0.97 to 0.99 by performing residual analysis.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Chi-squared on model performance indicated stepwise performed less better than final model but at the expense of more variables.</a:t>
            </a:r>
            <a:r>
              <a:rPr lang="en-US" sz="2200" b="1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T</a:t>
            </a:r>
            <a:r>
              <a:rPr lang="en-US" sz="2200" b="1" dirty="0">
                <a:solidFill>
                  <a:schemeClr val="bg1"/>
                </a:solidFill>
              </a:rPr>
              <a:t>he models were compared on residual sum of squared.</a:t>
            </a:r>
          </a:p>
          <a:p>
            <a:pPr marL="342900" indent="-3429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T</a:t>
            </a:r>
            <a:r>
              <a:rPr lang="en-US" sz="2200" b="1" dirty="0">
                <a:solidFill>
                  <a:schemeClr val="bg1"/>
                </a:solidFill>
              </a:rPr>
              <a:t>he model performance can be further checked 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bg1"/>
                </a:solidFill>
              </a:rPr>
              <a:t>If HIV rate was not dummied, instead imputed using KNN.</a:t>
            </a:r>
          </a:p>
          <a:p>
            <a:pPr marL="800100" lvl="1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bg1"/>
                </a:solidFill>
              </a:rPr>
              <a:t>U</a:t>
            </a:r>
            <a:r>
              <a:rPr lang="en-US" sz="2200" b="1" dirty="0">
                <a:solidFill>
                  <a:schemeClr val="bg1"/>
                </a:solidFill>
              </a:rPr>
              <a:t>sing different scale functions.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5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134599" cy="4267200"/>
          </a:xfrm>
        </p:spPr>
        <p:txBody>
          <a:bodyPr>
            <a:normAutofit/>
          </a:bodyPr>
          <a:lstStyle/>
          <a:p>
            <a:r>
              <a:rPr lang="en-US" b="1" dirty="0"/>
              <a:t>Project description</a:t>
            </a:r>
          </a:p>
          <a:p>
            <a:r>
              <a:rPr lang="en-US" b="1" dirty="0"/>
              <a:t>Data Cleaning</a:t>
            </a:r>
          </a:p>
          <a:p>
            <a:r>
              <a:rPr lang="en-US" b="1" dirty="0"/>
              <a:t>Data Analysis</a:t>
            </a:r>
          </a:p>
          <a:p>
            <a:r>
              <a:rPr lang="en-US" b="1" dirty="0"/>
              <a:t>Models</a:t>
            </a:r>
          </a:p>
          <a:p>
            <a:r>
              <a:rPr lang="en-US" b="1" dirty="0"/>
              <a:t>Key Findings	</a:t>
            </a:r>
          </a:p>
          <a:p>
            <a:r>
              <a:rPr lang="en-US" b="1" dirty="0"/>
              <a:t>Conclusion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10529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2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86999" cy="3505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800" b="1" dirty="0"/>
              <a:t>Motivation:</a:t>
            </a:r>
            <a:r>
              <a:rPr lang="en-US" sz="2800" dirty="0"/>
              <a:t> </a:t>
            </a:r>
            <a:endParaRPr lang="en-US" sz="2800" b="1" dirty="0"/>
          </a:p>
          <a:p>
            <a:pPr marL="274320" indent="-274320">
              <a:lnSpc>
                <a:spcPct val="100000"/>
              </a:lnSpc>
              <a:spcBef>
                <a:spcPts val="1800"/>
              </a:spcBef>
              <a:buFont typeface="Wingdings 3" panose="05040102010807070707" pitchFamily="18" charset="2"/>
              <a:buChar char="u"/>
            </a:pPr>
            <a:r>
              <a:rPr lang="en-US" sz="2000" b="1" dirty="0"/>
              <a:t>County Health Rankings measure the health of all US counties.</a:t>
            </a:r>
          </a:p>
          <a:p>
            <a:pPr marL="274320" indent="-274320">
              <a:lnSpc>
                <a:spcPct val="100000"/>
              </a:lnSpc>
              <a:spcBef>
                <a:spcPts val="1800"/>
              </a:spcBef>
              <a:buFont typeface="Wingdings 3" panose="05040102010807070707" pitchFamily="18" charset="2"/>
              <a:buChar char="u"/>
            </a:pPr>
            <a:r>
              <a:rPr lang="en-US" sz="2000" dirty="0"/>
              <a:t> </a:t>
            </a:r>
            <a:r>
              <a:rPr lang="en-US" sz="2000" b="1" dirty="0"/>
              <a:t>Mortality measure YPLL (Years of Potential Life Lost) of each US county is an indicator for corrective action.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sz="2000" b="1" dirty="0"/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pPr>
              <a:lnSpc>
                <a:spcPct val="100000"/>
              </a:lnSpc>
            </a:pPr>
            <a:r>
              <a:rPr lang="en-US" sz="2800" b="1" dirty="0"/>
              <a:t>Objective:</a:t>
            </a:r>
            <a:r>
              <a:rPr lang="en-US" sz="2800" dirty="0"/>
              <a:t> </a:t>
            </a:r>
          </a:p>
          <a:p>
            <a:pPr marL="274320" indent="-274320">
              <a:lnSpc>
                <a:spcPct val="100000"/>
              </a:lnSpc>
              <a:spcBef>
                <a:spcPts val="1800"/>
              </a:spcBef>
              <a:buFont typeface="Wingdings 3" panose="05040102010807070707" pitchFamily="18" charset="2"/>
              <a:buChar char="u"/>
            </a:pPr>
            <a:r>
              <a:rPr lang="en-US" sz="2000" b="1" dirty="0"/>
              <a:t>To predict and understand the factors that correlate with YPLL.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223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86999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The YPLL </a:t>
            </a:r>
            <a:r>
              <a:rPr lang="en-US" sz="2200" b="1" dirty="0"/>
              <a:t>data</a:t>
            </a:r>
            <a:r>
              <a:rPr lang="en-US" b="1" dirty="0"/>
              <a:t> had the following structure: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3A858-CC19-4D37-9A87-60F7515B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2590800"/>
            <a:ext cx="92773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9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72C-6B61-4848-A167-A922165D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9143996" cy="2362201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US" b="1" dirty="0"/>
              <a:t>Population</a:t>
            </a:r>
          </a:p>
          <a:p>
            <a:pPr lvl="1"/>
            <a:r>
              <a:rPr lang="en-US" b="1" dirty="0"/>
              <a:t>&lt; 1865 and over</a:t>
            </a:r>
          </a:p>
          <a:p>
            <a:pPr lvl="1"/>
            <a:r>
              <a:rPr lang="en-US" b="1" dirty="0"/>
              <a:t>African American</a:t>
            </a:r>
          </a:p>
          <a:p>
            <a:pPr lvl="1"/>
            <a:r>
              <a:rPr lang="en-US" b="1" dirty="0"/>
              <a:t>Female</a:t>
            </a:r>
          </a:p>
          <a:p>
            <a:pPr lvl="1"/>
            <a:r>
              <a:rPr lang="en-US" b="1" dirty="0"/>
              <a:t>Rural</a:t>
            </a:r>
          </a:p>
          <a:p>
            <a:pPr lvl="1"/>
            <a:r>
              <a:rPr lang="en-US" b="1" dirty="0"/>
              <a:t>%Diabetes</a:t>
            </a:r>
          </a:p>
          <a:p>
            <a:pPr lvl="1"/>
            <a:r>
              <a:rPr lang="en-US" b="1" dirty="0"/>
              <a:t>HIV rate</a:t>
            </a:r>
          </a:p>
          <a:p>
            <a:pPr lvl="1"/>
            <a:r>
              <a:rPr lang="en-US" b="1" dirty="0"/>
              <a:t>Physical Inactivity</a:t>
            </a:r>
          </a:p>
          <a:p>
            <a:pPr lvl="1"/>
            <a:r>
              <a:rPr lang="en-US" b="1" dirty="0"/>
              <a:t>mental health provider rate</a:t>
            </a:r>
          </a:p>
          <a:p>
            <a:pPr lvl="1"/>
            <a:r>
              <a:rPr lang="en-US" b="1" dirty="0"/>
              <a:t>median household income</a:t>
            </a:r>
          </a:p>
          <a:p>
            <a:pPr lvl="1"/>
            <a:r>
              <a:rPr lang="en-US" b="1" dirty="0"/>
              <a:t>% high housing costs</a:t>
            </a:r>
          </a:p>
          <a:p>
            <a:pPr lvl="1"/>
            <a:r>
              <a:rPr lang="en-US" b="1" dirty="0"/>
              <a:t>% Free lunch</a:t>
            </a:r>
          </a:p>
          <a:p>
            <a:pPr lvl="1"/>
            <a:r>
              <a:rPr lang="en-US" b="1" dirty="0"/>
              <a:t>% child Illiteracy</a:t>
            </a:r>
          </a:p>
          <a:p>
            <a:pPr lvl="1"/>
            <a:r>
              <a:rPr lang="en-US" b="1" dirty="0"/>
              <a:t>% Drive Alone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9143997" cy="76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200" b="1" dirty="0"/>
              <a:t>The additional measures considered for correlation with YPLL include: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5336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772C-6B61-4848-A167-A922165D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2413" y="1905000"/>
            <a:ext cx="9143996" cy="3657599"/>
          </a:xfrm>
        </p:spPr>
        <p:txBody>
          <a:bodyPr numCol="1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b="1" dirty="0"/>
              <a:t>The records marked as unreliable were omitted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Records with cumulative state data and missing YPLL were removed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Child Literacy Rate, Rural and Free lunch had &lt;1% missing information. So these were also dropped.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HIV Rate still had &gt;22 % missing values. But as it is an important predictor variable, it couldn’t be ignored. It was bucketed into 5 Levels – Not Available, Very Low, Low, High, Very High.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All the predictors were assigned proper data types.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Dummy Variables were created for factor variables.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04302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2" y="1905000"/>
            <a:ext cx="10286999" cy="533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/>
              <a:t>The final </a:t>
            </a:r>
            <a:r>
              <a:rPr lang="en-US" b="1" dirty="0" err="1"/>
              <a:t>dataframe</a:t>
            </a:r>
            <a:r>
              <a:rPr lang="en-US" b="1" dirty="0"/>
              <a:t> after cleaning looked as follows: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50CB4-B23F-4A69-8B2E-3C8F44A1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4" y="3048000"/>
            <a:ext cx="10925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4" y="2225674"/>
            <a:ext cx="3200400" cy="198120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Correlation plot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/>
              <a:t>N</a:t>
            </a:r>
            <a:r>
              <a:rPr lang="en-US" b="1" dirty="0"/>
              <a:t>o high collinearity of concern</a:t>
            </a:r>
          </a:p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/>
              <a:t>Highest collinearity observed is 0.8 which seems obvious</a:t>
            </a:r>
            <a:endParaRPr lang="en-US" b="1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5E767-7AE8-43B9-BF84-4F4011E82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12" y="1830387"/>
            <a:ext cx="5981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2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522414" y="1858273"/>
            <a:ext cx="3505200" cy="9906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1800"/>
              </a:spcBef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b="1" dirty="0"/>
              <a:t>D</a:t>
            </a:r>
            <a:r>
              <a:rPr lang="en-US" b="1" dirty="0" err="1"/>
              <a:t>istribution</a:t>
            </a:r>
            <a:r>
              <a:rPr lang="en-US" b="1" dirty="0"/>
              <a:t> of response variable.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F913F-01B1-4407-BDEC-D908BCD2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13" y="1858273"/>
            <a:ext cx="5562600" cy="46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 presentation" id="{61936DD2-5F1E-4CE5-AB4B-725D35FC9179}" vid="{60FEA300-D151-4B21-9955-901AC34D046A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7Grunge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98950B5-7B6B-4C28-8458-CAB8EA4CB2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scientific report presentation</Template>
  <TotalTime>0</TotalTime>
  <Words>493</Words>
  <Application>Microsoft Office PowerPoint</Application>
  <PresentationFormat>Custom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Century Gothic</vt:lpstr>
      <vt:lpstr>Wingdings</vt:lpstr>
      <vt:lpstr>Wingdings 3</vt:lpstr>
      <vt:lpstr>Student presentation</vt:lpstr>
      <vt:lpstr>Regression Analysis of US County Premature Mortality Rate</vt:lpstr>
      <vt:lpstr>Overview</vt:lpstr>
      <vt:lpstr>Project Description</vt:lpstr>
      <vt:lpstr>Data Cleaning</vt:lpstr>
      <vt:lpstr>Data Cleaning</vt:lpstr>
      <vt:lpstr>Data Cleaning</vt:lpstr>
      <vt:lpstr>Data Cleaning</vt:lpstr>
      <vt:lpstr>Data Analysis</vt:lpstr>
      <vt:lpstr>Data Analysis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Models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2017-12-03T04:43:10Z</dcterms:created>
  <dcterms:modified xsi:type="dcterms:W3CDTF">2017-12-04T03:36:54Z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TC034605859991</vt:lpwstr>
  </property>
</Properties>
</file>