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3"/>
  </p:notesMasterIdLst>
  <p:handoutMasterIdLst>
    <p:handoutMasterId r:id="rId24"/>
  </p:handoutMasterIdLst>
  <p:sldIdLst>
    <p:sldId id="256" r:id="rId3"/>
    <p:sldId id="257" r:id="rId4"/>
    <p:sldId id="258" r:id="rId5"/>
    <p:sldId id="265" r:id="rId6"/>
    <p:sldId id="266" r:id="rId7"/>
    <p:sldId id="267" r:id="rId8"/>
    <p:sldId id="268" r:id="rId9"/>
    <p:sldId id="269" r:id="rId10"/>
    <p:sldId id="270" r:id="rId11"/>
    <p:sldId id="274" r:id="rId12"/>
    <p:sldId id="277" r:id="rId13"/>
    <p:sldId id="278" r:id="rId14"/>
    <p:sldId id="279" r:id="rId15"/>
    <p:sldId id="280" r:id="rId16"/>
    <p:sldId id="281" r:id="rId17"/>
    <p:sldId id="282" r:id="rId18"/>
    <p:sldId id="284" r:id="rId19"/>
    <p:sldId id="285" r:id="rId20"/>
    <p:sldId id="263" r:id="rId21"/>
    <p:sldId id="264"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67" autoAdjust="0"/>
  </p:normalViewPr>
  <p:slideViewPr>
    <p:cSldViewPr>
      <p:cViewPr varScale="1">
        <p:scale>
          <a:sx n="64" d="100"/>
          <a:sy n="64" d="100"/>
        </p:scale>
        <p:origin x="752" y="36"/>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12/3/2017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 The major goal of the rankings is to raise awareness about many factors that influence health and subsequently take corrective actions. A good indicator of the mortality measure for each county is YPLL (years of potential life lost) which indicates the cumulative years lost (typically calculated using predefined standards) due to premature death  YPLL data for each US county is available under general public license but without any supporting data. But, YPLL can be regressed if combined with external demographic data which well may act as a supporting evidence to a preventable action. </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99146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12/3/2017</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3" y="609600"/>
            <a:ext cx="4571999" cy="1089529"/>
          </a:xfrm>
          <a:prstGeom prst="rect">
            <a:avLst/>
          </a:prstGeom>
          <a:noFill/>
        </p:spPr>
        <p:txBody>
          <a:bodyPr wrap="square" rtlCol="0">
            <a:spAutoFit/>
          </a:bodyPr>
          <a:lstStyle/>
          <a:p>
            <a:pPr algn="r">
              <a:lnSpc>
                <a:spcPct val="90000"/>
              </a:lnSpc>
            </a:pPr>
            <a:r>
              <a:rPr lang="en-US" sz="2400" b="1" dirty="0">
                <a:solidFill>
                  <a:schemeClr val="bg1"/>
                </a:solidFill>
              </a:rPr>
              <a:t>Shubham Bothara</a:t>
            </a:r>
            <a:br>
              <a:rPr lang="en-US" sz="2400" b="1" dirty="0">
                <a:solidFill>
                  <a:schemeClr val="bg1"/>
                </a:solidFill>
              </a:rPr>
            </a:br>
            <a:r>
              <a:rPr lang="en-US" sz="2400" b="1" dirty="0" err="1">
                <a:solidFill>
                  <a:schemeClr val="bg1"/>
                </a:solidFill>
              </a:rPr>
              <a:t>Subhadeep</a:t>
            </a:r>
            <a:r>
              <a:rPr lang="en-US" sz="2400" b="1" dirty="0">
                <a:solidFill>
                  <a:schemeClr val="bg1"/>
                </a:solidFill>
              </a:rPr>
              <a:t> Roy</a:t>
            </a:r>
          </a:p>
          <a:p>
            <a:pPr algn="r">
              <a:lnSpc>
                <a:spcPct val="90000"/>
              </a:lnSpc>
            </a:pPr>
            <a:r>
              <a:rPr lang="en-US" sz="2400" b="1" dirty="0">
                <a:solidFill>
                  <a:schemeClr val="bg1"/>
                </a:solidFill>
              </a:rPr>
              <a:t>MATH 564</a:t>
            </a:r>
          </a:p>
        </p:txBody>
      </p:sp>
      <p:sp>
        <p:nvSpPr>
          <p:cNvPr id="7" name="TextBox 6"/>
          <p:cNvSpPr txBox="1"/>
          <p:nvPr/>
        </p:nvSpPr>
        <p:spPr>
          <a:xfrm>
            <a:off x="1522412" y="609600"/>
            <a:ext cx="4571999" cy="424732"/>
          </a:xfrm>
          <a:prstGeom prst="rect">
            <a:avLst/>
          </a:prstGeom>
          <a:noFill/>
        </p:spPr>
        <p:txBody>
          <a:bodyPr wrap="square" rtlCol="0">
            <a:spAutoFit/>
          </a:bodyPr>
          <a:lstStyle/>
          <a:p>
            <a:pPr>
              <a:lnSpc>
                <a:spcPct val="90000"/>
              </a:lnSpc>
            </a:pPr>
            <a:r>
              <a:rPr lang="en-US" sz="2400" b="1" dirty="0">
                <a:solidFill>
                  <a:schemeClr val="bg1"/>
                </a:solidFill>
              </a:rPr>
              <a:t>December 04 2017</a:t>
            </a:r>
          </a:p>
        </p:txBody>
      </p:sp>
      <p:sp>
        <p:nvSpPr>
          <p:cNvPr id="4" name="Title 3"/>
          <p:cNvSpPr>
            <a:spLocks noGrp="1"/>
          </p:cNvSpPr>
          <p:nvPr>
            <p:ph type="ctrTitle"/>
          </p:nvPr>
        </p:nvSpPr>
        <p:spPr/>
        <p:txBody>
          <a:bodyPr/>
          <a:lstStyle/>
          <a:p>
            <a:r>
              <a:rPr lang="en-US" sz="4400" b="1" dirty="0"/>
              <a:t>Regression Analysis of US County Premature Mortality Rate</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522412" y="1905000"/>
            <a:ext cx="10286999" cy="533400"/>
          </a:xfrm>
        </p:spPr>
        <p:txBody>
          <a:bodyPr>
            <a:normAutofit/>
          </a:bodyPr>
          <a:lstStyle/>
          <a:p>
            <a:pPr>
              <a:lnSpc>
                <a:spcPct val="100000"/>
              </a:lnSpc>
              <a:spcBef>
                <a:spcPts val="1800"/>
              </a:spcBef>
            </a:pPr>
            <a:r>
              <a:rPr lang="en-US" b="1" dirty="0"/>
              <a:t>Basic Regression Model</a:t>
            </a:r>
          </a:p>
        </p:txBody>
      </p:sp>
      <p:sp>
        <p:nvSpPr>
          <p:cNvPr id="2" name="Title 1"/>
          <p:cNvSpPr>
            <a:spLocks noGrp="1"/>
          </p:cNvSpPr>
          <p:nvPr>
            <p:ph type="title"/>
          </p:nvPr>
        </p:nvSpPr>
        <p:spPr/>
        <p:txBody>
          <a:bodyPr/>
          <a:lstStyle/>
          <a:p>
            <a:r>
              <a:rPr lang="en-US" b="1" dirty="0"/>
              <a:t>Models</a:t>
            </a:r>
          </a:p>
        </p:txBody>
      </p:sp>
      <p:sp>
        <p:nvSpPr>
          <p:cNvPr id="5" name="Content Placeholder 2">
            <a:extLst>
              <a:ext uri="{FF2B5EF4-FFF2-40B4-BE49-F238E27FC236}">
                <a16:creationId xmlns:a16="http://schemas.microsoft.com/office/drawing/2014/main" id="{DD530660-BFE2-4B8A-825B-52BE30446EF7}"/>
              </a:ext>
            </a:extLst>
          </p:cNvPr>
          <p:cNvSpPr txBox="1">
            <a:spLocks/>
          </p:cNvSpPr>
          <p:nvPr/>
        </p:nvSpPr>
        <p:spPr>
          <a:xfrm>
            <a:off x="1491007" y="2474843"/>
            <a:ext cx="9143996" cy="533400"/>
          </a:xfrm>
          <a:prstGeom prst="rect">
            <a:avLst/>
          </a:prstGeom>
        </p:spPr>
        <p:txBody>
          <a:bodyPr vert="horz" lIns="91440" tIns="45720" rIns="91440" bIns="45720" numCol="2" rtlCol="0">
            <a:normAutofit/>
          </a:bodyPr>
          <a:lst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7pPr>
            <a:lvl8pPr marL="1956816"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baseline="0">
                <a:solidFill>
                  <a:schemeClr val="bg1"/>
                </a:solidFill>
                <a:latin typeface="+mn-lt"/>
                <a:ea typeface="+mn-ea"/>
                <a:cs typeface="+mn-cs"/>
              </a:defRPr>
            </a:lvl8pPr>
            <a:lvl9pPr marL="1956816"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baseline="0">
                <a:solidFill>
                  <a:schemeClr val="bg1"/>
                </a:solidFill>
                <a:latin typeface="+mn-lt"/>
                <a:ea typeface="+mn-ea"/>
                <a:cs typeface="+mn-cs"/>
              </a:defRPr>
            </a:lvl9pPr>
          </a:lstStyle>
          <a:p>
            <a:pPr lvl="1"/>
            <a:r>
              <a:rPr lang="en-US" b="1" dirty="0"/>
              <a:t>Model Formula:</a:t>
            </a:r>
          </a:p>
        </p:txBody>
      </p:sp>
      <p:pic>
        <p:nvPicPr>
          <p:cNvPr id="8" name="Picture 7">
            <a:extLst>
              <a:ext uri="{FF2B5EF4-FFF2-40B4-BE49-F238E27FC236}">
                <a16:creationId xmlns:a16="http://schemas.microsoft.com/office/drawing/2014/main" id="{67A70E00-5324-49AE-8312-EFCDDD95AB91}"/>
              </a:ext>
            </a:extLst>
          </p:cNvPr>
          <p:cNvPicPr>
            <a:picLocks noChangeAspect="1"/>
          </p:cNvPicPr>
          <p:nvPr/>
        </p:nvPicPr>
        <p:blipFill>
          <a:blip r:embed="rId2"/>
          <a:stretch>
            <a:fillRect/>
          </a:stretch>
        </p:blipFill>
        <p:spPr>
          <a:xfrm>
            <a:off x="1703386" y="3230633"/>
            <a:ext cx="9925050" cy="1238250"/>
          </a:xfrm>
          <a:prstGeom prst="rect">
            <a:avLst/>
          </a:prstGeom>
        </p:spPr>
      </p:pic>
    </p:spTree>
    <p:extLst>
      <p:ext uri="{BB962C8B-B14F-4D97-AF65-F5344CB8AC3E}">
        <p14:creationId xmlns:p14="http://schemas.microsoft.com/office/powerpoint/2010/main" val="33923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p>
        </p:txBody>
      </p:sp>
      <p:pic>
        <p:nvPicPr>
          <p:cNvPr id="3" name="Picture 2">
            <a:extLst>
              <a:ext uri="{FF2B5EF4-FFF2-40B4-BE49-F238E27FC236}">
                <a16:creationId xmlns:a16="http://schemas.microsoft.com/office/drawing/2014/main" id="{3E53BCCD-A830-4B4F-B6A9-B8EF0C270853}"/>
              </a:ext>
            </a:extLst>
          </p:cNvPr>
          <p:cNvPicPr>
            <a:picLocks noChangeAspect="1"/>
          </p:cNvPicPr>
          <p:nvPr/>
        </p:nvPicPr>
        <p:blipFill>
          <a:blip r:embed="rId2"/>
          <a:stretch>
            <a:fillRect/>
          </a:stretch>
        </p:blipFill>
        <p:spPr>
          <a:xfrm>
            <a:off x="1979612" y="2590800"/>
            <a:ext cx="7346157" cy="3692110"/>
          </a:xfrm>
          <a:prstGeom prst="rect">
            <a:avLst/>
          </a:prstGeom>
        </p:spPr>
      </p:pic>
      <p:sp>
        <p:nvSpPr>
          <p:cNvPr id="8" name="Text Placeholder 5">
            <a:extLst>
              <a:ext uri="{FF2B5EF4-FFF2-40B4-BE49-F238E27FC236}">
                <a16:creationId xmlns:a16="http://schemas.microsoft.com/office/drawing/2014/main" id="{D11E150D-C912-465C-BD53-7A6C21DCE092}"/>
              </a:ext>
            </a:extLst>
          </p:cNvPr>
          <p:cNvSpPr>
            <a:spLocks noGrp="1"/>
          </p:cNvSpPr>
          <p:nvPr>
            <p:ph type="body" idx="1"/>
          </p:nvPr>
        </p:nvSpPr>
        <p:spPr>
          <a:xfrm>
            <a:off x="1522412" y="1828800"/>
            <a:ext cx="10286999" cy="609600"/>
          </a:xfrm>
        </p:spPr>
        <p:txBody>
          <a:bodyPr>
            <a:normAutofit fontScale="25000" lnSpcReduction="20000"/>
          </a:bodyPr>
          <a:lstStyle/>
          <a:p>
            <a:pPr>
              <a:lnSpc>
                <a:spcPct val="100000"/>
              </a:lnSpc>
              <a:spcBef>
                <a:spcPts val="1800"/>
              </a:spcBef>
            </a:pPr>
            <a:r>
              <a:rPr lang="en-US" sz="8000" b="1" dirty="0"/>
              <a:t>Basic Regression Model</a:t>
            </a:r>
          </a:p>
          <a:p>
            <a:pPr marL="342900" indent="-342900">
              <a:lnSpc>
                <a:spcPct val="100000"/>
              </a:lnSpc>
              <a:spcBef>
                <a:spcPts val="1800"/>
              </a:spcBef>
              <a:buClr>
                <a:schemeClr val="bg1"/>
              </a:buClr>
              <a:buFont typeface="Wingdings" panose="05000000000000000000" pitchFamily="2" charset="2"/>
              <a:buChar char="Ø"/>
            </a:pPr>
            <a:r>
              <a:rPr lang="en-IN" sz="8000" b="1" dirty="0"/>
              <a:t>Residual plot: Variance and Normality</a:t>
            </a:r>
            <a:endParaRPr lang="en-US" sz="8000" b="1" dirty="0"/>
          </a:p>
          <a:p>
            <a:pPr marL="800100" lvl="1" indent="-342900">
              <a:lnSpc>
                <a:spcPct val="100000"/>
              </a:lnSpc>
              <a:spcBef>
                <a:spcPts val="1800"/>
              </a:spcBef>
              <a:buClr>
                <a:schemeClr val="bg1"/>
              </a:buClr>
              <a:buFont typeface="Wingdings" panose="05000000000000000000" pitchFamily="2" charset="2"/>
              <a:buChar char="Ø"/>
            </a:pPr>
            <a:endParaRPr lang="en-US" b="1" dirty="0"/>
          </a:p>
        </p:txBody>
      </p:sp>
    </p:spTree>
    <p:extLst>
      <p:ext uri="{BB962C8B-B14F-4D97-AF65-F5344CB8AC3E}">
        <p14:creationId xmlns:p14="http://schemas.microsoft.com/office/powerpoint/2010/main" val="176577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522412" y="1828800"/>
            <a:ext cx="10286999" cy="609600"/>
          </a:xfrm>
        </p:spPr>
        <p:txBody>
          <a:bodyPr>
            <a:noAutofit/>
          </a:bodyPr>
          <a:lstStyle/>
          <a:p>
            <a:pPr>
              <a:lnSpc>
                <a:spcPct val="100000"/>
              </a:lnSpc>
              <a:spcBef>
                <a:spcPts val="1800"/>
              </a:spcBef>
            </a:pPr>
            <a:r>
              <a:rPr lang="en-US" sz="2000" b="1" dirty="0"/>
              <a:t>Basic Regression Model</a:t>
            </a:r>
          </a:p>
          <a:p>
            <a:pPr marL="342900" indent="-342900">
              <a:lnSpc>
                <a:spcPct val="100000"/>
              </a:lnSpc>
              <a:spcBef>
                <a:spcPts val="1800"/>
              </a:spcBef>
              <a:buClr>
                <a:schemeClr val="bg1"/>
              </a:buClr>
              <a:buFont typeface="Wingdings" panose="05000000000000000000" pitchFamily="2" charset="2"/>
              <a:buChar char="Ø"/>
            </a:pPr>
            <a:r>
              <a:rPr lang="en-IN" sz="2000" b="1" dirty="0"/>
              <a:t>Residual plot: Variable scaling and Influential observations</a:t>
            </a:r>
            <a:endParaRPr lang="en-US" sz="2000" b="1" dirty="0"/>
          </a:p>
        </p:txBody>
      </p:sp>
      <p:sp>
        <p:nvSpPr>
          <p:cNvPr id="2" name="Title 1"/>
          <p:cNvSpPr>
            <a:spLocks noGrp="1"/>
          </p:cNvSpPr>
          <p:nvPr>
            <p:ph type="title"/>
          </p:nvPr>
        </p:nvSpPr>
        <p:spPr/>
        <p:txBody>
          <a:bodyPr/>
          <a:lstStyle/>
          <a:p>
            <a:r>
              <a:rPr lang="en-US" b="1" dirty="0"/>
              <a:t>Models</a:t>
            </a:r>
          </a:p>
        </p:txBody>
      </p:sp>
      <p:pic>
        <p:nvPicPr>
          <p:cNvPr id="4" name="Picture 3">
            <a:extLst>
              <a:ext uri="{FF2B5EF4-FFF2-40B4-BE49-F238E27FC236}">
                <a16:creationId xmlns:a16="http://schemas.microsoft.com/office/drawing/2014/main" id="{EBDC6BF5-BD91-4E53-8F1C-60CE655D17C9}"/>
              </a:ext>
            </a:extLst>
          </p:cNvPr>
          <p:cNvPicPr>
            <a:picLocks noChangeAspect="1"/>
          </p:cNvPicPr>
          <p:nvPr/>
        </p:nvPicPr>
        <p:blipFill>
          <a:blip r:embed="rId2"/>
          <a:stretch>
            <a:fillRect/>
          </a:stretch>
        </p:blipFill>
        <p:spPr>
          <a:xfrm>
            <a:off x="1979612" y="2743200"/>
            <a:ext cx="7391399" cy="3725923"/>
          </a:xfrm>
          <a:prstGeom prst="rect">
            <a:avLst/>
          </a:prstGeom>
        </p:spPr>
      </p:pic>
    </p:spTree>
    <p:extLst>
      <p:ext uri="{BB962C8B-B14F-4D97-AF65-F5344CB8AC3E}">
        <p14:creationId xmlns:p14="http://schemas.microsoft.com/office/powerpoint/2010/main" val="71126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p>
        </p:txBody>
      </p:sp>
      <p:pic>
        <p:nvPicPr>
          <p:cNvPr id="3" name="Picture 2">
            <a:extLst>
              <a:ext uri="{FF2B5EF4-FFF2-40B4-BE49-F238E27FC236}">
                <a16:creationId xmlns:a16="http://schemas.microsoft.com/office/drawing/2014/main" id="{73983182-DE42-436C-B636-637C93101886}"/>
              </a:ext>
            </a:extLst>
          </p:cNvPr>
          <p:cNvPicPr>
            <a:picLocks noChangeAspect="1"/>
          </p:cNvPicPr>
          <p:nvPr/>
        </p:nvPicPr>
        <p:blipFill>
          <a:blip r:embed="rId2"/>
          <a:stretch>
            <a:fillRect/>
          </a:stretch>
        </p:blipFill>
        <p:spPr>
          <a:xfrm>
            <a:off x="1979612" y="2819400"/>
            <a:ext cx="8153399" cy="3719094"/>
          </a:xfrm>
          <a:prstGeom prst="rect">
            <a:avLst/>
          </a:prstGeom>
        </p:spPr>
      </p:pic>
      <p:sp>
        <p:nvSpPr>
          <p:cNvPr id="9" name="Rectangle 8">
            <a:extLst>
              <a:ext uri="{FF2B5EF4-FFF2-40B4-BE49-F238E27FC236}">
                <a16:creationId xmlns:a16="http://schemas.microsoft.com/office/drawing/2014/main" id="{639A0B03-5B11-48C9-9771-72FAE149FA96}"/>
              </a:ext>
            </a:extLst>
          </p:cNvPr>
          <p:cNvSpPr/>
          <p:nvPr/>
        </p:nvSpPr>
        <p:spPr>
          <a:xfrm>
            <a:off x="1495688" y="1676400"/>
            <a:ext cx="8713524" cy="1015663"/>
          </a:xfrm>
          <a:prstGeom prst="rect">
            <a:avLst/>
          </a:prstGeom>
        </p:spPr>
        <p:txBody>
          <a:bodyPr wrap="square">
            <a:spAutoFit/>
          </a:bodyPr>
          <a:lstStyle/>
          <a:p>
            <a:pPr>
              <a:lnSpc>
                <a:spcPct val="100000"/>
              </a:lnSpc>
              <a:spcBef>
                <a:spcPts val="1800"/>
              </a:spcBef>
            </a:pPr>
            <a:r>
              <a:rPr lang="en-IN" sz="2000" b="1" dirty="0">
                <a:solidFill>
                  <a:schemeClr val="bg1"/>
                </a:solidFill>
              </a:rPr>
              <a:t>O</a:t>
            </a:r>
            <a:r>
              <a:rPr lang="en-US" sz="2000" b="1" dirty="0" err="1">
                <a:solidFill>
                  <a:schemeClr val="bg1"/>
                </a:solidFill>
              </a:rPr>
              <a:t>utlier</a:t>
            </a:r>
            <a:r>
              <a:rPr lang="en-US" sz="2000" b="1" dirty="0">
                <a:solidFill>
                  <a:schemeClr val="bg1"/>
                </a:solidFill>
              </a:rPr>
              <a:t> Detection and Removal:</a:t>
            </a:r>
          </a:p>
          <a:p>
            <a:pPr marL="342900" indent="-342900">
              <a:lnSpc>
                <a:spcPct val="100000"/>
              </a:lnSpc>
              <a:buClr>
                <a:schemeClr val="bg1"/>
              </a:buClr>
              <a:buFont typeface="Wingdings" panose="05000000000000000000" pitchFamily="2" charset="2"/>
              <a:buChar char="Ø"/>
            </a:pPr>
            <a:r>
              <a:rPr lang="en-IN" sz="2000" b="1" dirty="0">
                <a:solidFill>
                  <a:schemeClr val="bg1"/>
                </a:solidFill>
              </a:rPr>
              <a:t>Figure 1 shows </a:t>
            </a:r>
            <a:r>
              <a:rPr lang="en-IN" sz="2000" b="1" dirty="0" err="1">
                <a:solidFill>
                  <a:schemeClr val="bg1"/>
                </a:solidFill>
              </a:rPr>
              <a:t>Studentized</a:t>
            </a:r>
            <a:r>
              <a:rPr lang="en-IN" sz="2000" b="1" dirty="0">
                <a:solidFill>
                  <a:schemeClr val="bg1"/>
                </a:solidFill>
              </a:rPr>
              <a:t> Residual Distribution</a:t>
            </a:r>
          </a:p>
          <a:p>
            <a:pPr marL="342900" indent="-342900">
              <a:lnSpc>
                <a:spcPct val="100000"/>
              </a:lnSpc>
              <a:buClr>
                <a:schemeClr val="bg1"/>
              </a:buClr>
              <a:buFont typeface="Wingdings" panose="05000000000000000000" pitchFamily="2" charset="2"/>
              <a:buChar char="Ø"/>
            </a:pPr>
            <a:r>
              <a:rPr lang="en-IN" sz="2000" b="1" dirty="0">
                <a:solidFill>
                  <a:schemeClr val="bg1"/>
                </a:solidFill>
              </a:rPr>
              <a:t>Figure 2 shows Normality after removal of outliers</a:t>
            </a:r>
            <a:endParaRPr lang="en-US" sz="2000" b="1" dirty="0">
              <a:solidFill>
                <a:schemeClr val="bg1"/>
              </a:solidFill>
            </a:endParaRPr>
          </a:p>
        </p:txBody>
      </p:sp>
    </p:spTree>
    <p:extLst>
      <p:ext uri="{BB962C8B-B14F-4D97-AF65-F5344CB8AC3E}">
        <p14:creationId xmlns:p14="http://schemas.microsoft.com/office/powerpoint/2010/main" val="97199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p>
        </p:txBody>
      </p:sp>
      <p:pic>
        <p:nvPicPr>
          <p:cNvPr id="4" name="Picture 3">
            <a:extLst>
              <a:ext uri="{FF2B5EF4-FFF2-40B4-BE49-F238E27FC236}">
                <a16:creationId xmlns:a16="http://schemas.microsoft.com/office/drawing/2014/main" id="{1B84E8F4-9651-4018-80CF-7E4E802AB251}"/>
              </a:ext>
            </a:extLst>
          </p:cNvPr>
          <p:cNvPicPr>
            <a:picLocks noChangeAspect="1"/>
          </p:cNvPicPr>
          <p:nvPr/>
        </p:nvPicPr>
        <p:blipFill>
          <a:blip r:embed="rId2"/>
          <a:stretch>
            <a:fillRect/>
          </a:stretch>
        </p:blipFill>
        <p:spPr>
          <a:xfrm>
            <a:off x="2132012" y="2895600"/>
            <a:ext cx="7400925" cy="3838576"/>
          </a:xfrm>
          <a:prstGeom prst="rect">
            <a:avLst/>
          </a:prstGeom>
        </p:spPr>
      </p:pic>
      <p:sp>
        <p:nvSpPr>
          <p:cNvPr id="8" name="Rectangle 7">
            <a:extLst>
              <a:ext uri="{FF2B5EF4-FFF2-40B4-BE49-F238E27FC236}">
                <a16:creationId xmlns:a16="http://schemas.microsoft.com/office/drawing/2014/main" id="{BDB1EAA3-AC28-48F0-8632-0126D797A193}"/>
              </a:ext>
            </a:extLst>
          </p:cNvPr>
          <p:cNvSpPr/>
          <p:nvPr/>
        </p:nvSpPr>
        <p:spPr>
          <a:xfrm>
            <a:off x="1522414" y="1633835"/>
            <a:ext cx="8010523" cy="1015663"/>
          </a:xfrm>
          <a:prstGeom prst="rect">
            <a:avLst/>
          </a:prstGeom>
        </p:spPr>
        <p:txBody>
          <a:bodyPr wrap="square">
            <a:spAutoFit/>
          </a:bodyPr>
          <a:lstStyle/>
          <a:p>
            <a:pPr>
              <a:lnSpc>
                <a:spcPct val="100000"/>
              </a:lnSpc>
              <a:spcBef>
                <a:spcPts val="1800"/>
              </a:spcBef>
            </a:pPr>
            <a:r>
              <a:rPr lang="en-IN" sz="2000" b="1" dirty="0">
                <a:solidFill>
                  <a:schemeClr val="bg1"/>
                </a:solidFill>
              </a:rPr>
              <a:t>Influential Observations:</a:t>
            </a:r>
            <a:endParaRPr lang="en-US" sz="2000" b="1" dirty="0">
              <a:solidFill>
                <a:schemeClr val="bg1"/>
              </a:solidFill>
            </a:endParaRPr>
          </a:p>
          <a:p>
            <a:pPr marL="342900" indent="-342900">
              <a:lnSpc>
                <a:spcPct val="100000"/>
              </a:lnSpc>
              <a:buClr>
                <a:schemeClr val="bg1"/>
              </a:buClr>
              <a:buFont typeface="Wingdings" panose="05000000000000000000" pitchFamily="2" charset="2"/>
              <a:buChar char="Ø"/>
            </a:pPr>
            <a:r>
              <a:rPr lang="en-IN" sz="2000" b="1" dirty="0">
                <a:solidFill>
                  <a:schemeClr val="bg1"/>
                </a:solidFill>
              </a:rPr>
              <a:t>Shows Influential Observations using Cook’s distance identified by a cut-off (4/n-k-1)</a:t>
            </a:r>
            <a:endParaRPr lang="en-US" sz="2000" b="1" dirty="0">
              <a:solidFill>
                <a:schemeClr val="bg1"/>
              </a:solidFill>
            </a:endParaRPr>
          </a:p>
        </p:txBody>
      </p:sp>
    </p:spTree>
    <p:extLst>
      <p:ext uri="{BB962C8B-B14F-4D97-AF65-F5344CB8AC3E}">
        <p14:creationId xmlns:p14="http://schemas.microsoft.com/office/powerpoint/2010/main" val="324744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p>
        </p:txBody>
      </p:sp>
      <p:pic>
        <p:nvPicPr>
          <p:cNvPr id="3" name="Picture 2">
            <a:extLst>
              <a:ext uri="{FF2B5EF4-FFF2-40B4-BE49-F238E27FC236}">
                <a16:creationId xmlns:a16="http://schemas.microsoft.com/office/drawing/2014/main" id="{E38AD05A-81F5-4494-BAD6-5EEF27792B5C}"/>
              </a:ext>
            </a:extLst>
          </p:cNvPr>
          <p:cNvPicPr>
            <a:picLocks noChangeAspect="1"/>
          </p:cNvPicPr>
          <p:nvPr/>
        </p:nvPicPr>
        <p:blipFill>
          <a:blip r:embed="rId2"/>
          <a:stretch>
            <a:fillRect/>
          </a:stretch>
        </p:blipFill>
        <p:spPr>
          <a:xfrm>
            <a:off x="7085012" y="1752600"/>
            <a:ext cx="4705350" cy="4238625"/>
          </a:xfrm>
          <a:prstGeom prst="rect">
            <a:avLst/>
          </a:prstGeom>
        </p:spPr>
      </p:pic>
      <p:sp>
        <p:nvSpPr>
          <p:cNvPr id="8" name="Rectangle 7">
            <a:extLst>
              <a:ext uri="{FF2B5EF4-FFF2-40B4-BE49-F238E27FC236}">
                <a16:creationId xmlns:a16="http://schemas.microsoft.com/office/drawing/2014/main" id="{07900C57-C3BD-48BA-81AC-350EB5DFBF1C}"/>
              </a:ext>
            </a:extLst>
          </p:cNvPr>
          <p:cNvSpPr/>
          <p:nvPr/>
        </p:nvSpPr>
        <p:spPr>
          <a:xfrm>
            <a:off x="1522415" y="1752600"/>
            <a:ext cx="5486398" cy="1631216"/>
          </a:xfrm>
          <a:prstGeom prst="rect">
            <a:avLst/>
          </a:prstGeom>
        </p:spPr>
        <p:txBody>
          <a:bodyPr wrap="square">
            <a:spAutoFit/>
          </a:bodyPr>
          <a:lstStyle/>
          <a:p>
            <a:pPr>
              <a:lnSpc>
                <a:spcPct val="100000"/>
              </a:lnSpc>
              <a:spcBef>
                <a:spcPts val="1800"/>
              </a:spcBef>
            </a:pPr>
            <a:r>
              <a:rPr lang="en-IN" sz="2000" b="1" dirty="0">
                <a:solidFill>
                  <a:schemeClr val="bg1"/>
                </a:solidFill>
              </a:rPr>
              <a:t>Influential Observations:</a:t>
            </a:r>
            <a:endParaRPr lang="en-US" sz="2000" b="1" dirty="0">
              <a:solidFill>
                <a:schemeClr val="bg1"/>
              </a:solidFill>
            </a:endParaRPr>
          </a:p>
          <a:p>
            <a:pPr marL="342900" indent="-342900">
              <a:lnSpc>
                <a:spcPct val="100000"/>
              </a:lnSpc>
              <a:buClr>
                <a:schemeClr val="bg1"/>
              </a:buClr>
              <a:buFont typeface="Wingdings" panose="05000000000000000000" pitchFamily="2" charset="2"/>
              <a:buChar char="Ø"/>
            </a:pPr>
            <a:r>
              <a:rPr lang="en-IN" sz="2000" b="1" dirty="0">
                <a:solidFill>
                  <a:schemeClr val="bg1"/>
                </a:solidFill>
              </a:rPr>
              <a:t>Shows residual leverage after removal of influential observation.</a:t>
            </a:r>
          </a:p>
          <a:p>
            <a:pPr marL="342900" indent="-342900">
              <a:lnSpc>
                <a:spcPct val="100000"/>
              </a:lnSpc>
              <a:buClr>
                <a:schemeClr val="bg1"/>
              </a:buClr>
              <a:buFont typeface="Wingdings" panose="05000000000000000000" pitchFamily="2" charset="2"/>
              <a:buChar char="Ø"/>
            </a:pPr>
            <a:r>
              <a:rPr lang="en-IN" sz="2000" b="1" dirty="0">
                <a:solidFill>
                  <a:schemeClr val="bg1"/>
                </a:solidFill>
              </a:rPr>
              <a:t>The Cook’s boundary are more cornered.</a:t>
            </a:r>
            <a:endParaRPr lang="en-US" sz="2000" b="1" dirty="0">
              <a:solidFill>
                <a:schemeClr val="bg1"/>
              </a:solidFill>
            </a:endParaRPr>
          </a:p>
        </p:txBody>
      </p:sp>
    </p:spTree>
    <p:extLst>
      <p:ext uri="{BB962C8B-B14F-4D97-AF65-F5344CB8AC3E}">
        <p14:creationId xmlns:p14="http://schemas.microsoft.com/office/powerpoint/2010/main" val="195153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p>
        </p:txBody>
      </p:sp>
      <p:pic>
        <p:nvPicPr>
          <p:cNvPr id="4" name="Picture 3">
            <a:extLst>
              <a:ext uri="{FF2B5EF4-FFF2-40B4-BE49-F238E27FC236}">
                <a16:creationId xmlns:a16="http://schemas.microsoft.com/office/drawing/2014/main" id="{5A8B305A-D381-481B-BFF0-D79DA1646F07}"/>
              </a:ext>
            </a:extLst>
          </p:cNvPr>
          <p:cNvPicPr>
            <a:picLocks noChangeAspect="1"/>
          </p:cNvPicPr>
          <p:nvPr/>
        </p:nvPicPr>
        <p:blipFill>
          <a:blip r:embed="rId2"/>
          <a:stretch>
            <a:fillRect/>
          </a:stretch>
        </p:blipFill>
        <p:spPr>
          <a:xfrm>
            <a:off x="2160586" y="2938669"/>
            <a:ext cx="9010650" cy="3829050"/>
          </a:xfrm>
          <a:prstGeom prst="rect">
            <a:avLst/>
          </a:prstGeom>
        </p:spPr>
      </p:pic>
      <p:sp>
        <p:nvSpPr>
          <p:cNvPr id="8" name="Rectangle 7">
            <a:extLst>
              <a:ext uri="{FF2B5EF4-FFF2-40B4-BE49-F238E27FC236}">
                <a16:creationId xmlns:a16="http://schemas.microsoft.com/office/drawing/2014/main" id="{27755774-4051-44FB-A7AF-636C41C622B8}"/>
              </a:ext>
            </a:extLst>
          </p:cNvPr>
          <p:cNvSpPr/>
          <p:nvPr/>
        </p:nvSpPr>
        <p:spPr>
          <a:xfrm>
            <a:off x="1525539" y="1655369"/>
            <a:ext cx="9645697" cy="1015663"/>
          </a:xfrm>
          <a:prstGeom prst="rect">
            <a:avLst/>
          </a:prstGeom>
        </p:spPr>
        <p:txBody>
          <a:bodyPr wrap="square">
            <a:spAutoFit/>
          </a:bodyPr>
          <a:lstStyle/>
          <a:p>
            <a:pPr>
              <a:lnSpc>
                <a:spcPct val="100000"/>
              </a:lnSpc>
              <a:spcBef>
                <a:spcPts val="1800"/>
              </a:spcBef>
            </a:pPr>
            <a:r>
              <a:rPr lang="en-IN" sz="2000" b="1" dirty="0">
                <a:solidFill>
                  <a:schemeClr val="bg1"/>
                </a:solidFill>
              </a:rPr>
              <a:t>Reducing heteroskedasticity (scaling):</a:t>
            </a:r>
            <a:endParaRPr lang="en-US" sz="2000" b="1" dirty="0">
              <a:solidFill>
                <a:schemeClr val="bg1"/>
              </a:solidFill>
            </a:endParaRPr>
          </a:p>
          <a:p>
            <a:pPr marL="342900" indent="-342900">
              <a:lnSpc>
                <a:spcPct val="100000"/>
              </a:lnSpc>
              <a:buClr>
                <a:schemeClr val="bg1"/>
              </a:buClr>
              <a:buFont typeface="Wingdings" panose="05000000000000000000" pitchFamily="2" charset="2"/>
              <a:buChar char="Ø"/>
            </a:pPr>
            <a:r>
              <a:rPr lang="en-IN" sz="2000" b="1" dirty="0">
                <a:solidFill>
                  <a:schemeClr val="bg1"/>
                </a:solidFill>
              </a:rPr>
              <a:t>Predictors and response variable were log scaled.</a:t>
            </a:r>
          </a:p>
          <a:p>
            <a:pPr marL="342900" indent="-342900">
              <a:lnSpc>
                <a:spcPct val="100000"/>
              </a:lnSpc>
              <a:buClr>
                <a:schemeClr val="bg1"/>
              </a:buClr>
              <a:buFont typeface="Wingdings" panose="05000000000000000000" pitchFamily="2" charset="2"/>
              <a:buChar char="Ø"/>
            </a:pPr>
            <a:r>
              <a:rPr lang="en-IN" sz="2000" b="1" dirty="0">
                <a:solidFill>
                  <a:schemeClr val="bg1"/>
                </a:solidFill>
              </a:rPr>
              <a:t>Response scaling produced the best results.</a:t>
            </a:r>
            <a:endParaRPr lang="en-US" sz="2000" b="1" dirty="0">
              <a:solidFill>
                <a:schemeClr val="bg1"/>
              </a:solidFill>
            </a:endParaRPr>
          </a:p>
        </p:txBody>
      </p:sp>
    </p:spTree>
    <p:extLst>
      <p:ext uri="{BB962C8B-B14F-4D97-AF65-F5344CB8AC3E}">
        <p14:creationId xmlns:p14="http://schemas.microsoft.com/office/powerpoint/2010/main" val="373222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p>
        </p:txBody>
      </p:sp>
      <p:pic>
        <p:nvPicPr>
          <p:cNvPr id="4" name="Picture 3">
            <a:extLst>
              <a:ext uri="{FF2B5EF4-FFF2-40B4-BE49-F238E27FC236}">
                <a16:creationId xmlns:a16="http://schemas.microsoft.com/office/drawing/2014/main" id="{83B7E403-E8F6-4EAA-AD88-01E5BF69A89C}"/>
              </a:ext>
            </a:extLst>
          </p:cNvPr>
          <p:cNvPicPr>
            <a:picLocks noChangeAspect="1"/>
          </p:cNvPicPr>
          <p:nvPr/>
        </p:nvPicPr>
        <p:blipFill>
          <a:blip r:embed="rId2"/>
          <a:stretch>
            <a:fillRect/>
          </a:stretch>
        </p:blipFill>
        <p:spPr>
          <a:xfrm>
            <a:off x="1979612" y="3733800"/>
            <a:ext cx="8553450" cy="1304925"/>
          </a:xfrm>
          <a:prstGeom prst="rect">
            <a:avLst/>
          </a:prstGeom>
        </p:spPr>
      </p:pic>
      <p:sp>
        <p:nvSpPr>
          <p:cNvPr id="8" name="Rectangle 7">
            <a:extLst>
              <a:ext uri="{FF2B5EF4-FFF2-40B4-BE49-F238E27FC236}">
                <a16:creationId xmlns:a16="http://schemas.microsoft.com/office/drawing/2014/main" id="{84F7A16E-2A64-4632-8038-50390AE4BE01}"/>
              </a:ext>
            </a:extLst>
          </p:cNvPr>
          <p:cNvSpPr/>
          <p:nvPr/>
        </p:nvSpPr>
        <p:spPr>
          <a:xfrm>
            <a:off x="1522414" y="1720793"/>
            <a:ext cx="9175404" cy="1631216"/>
          </a:xfrm>
          <a:prstGeom prst="rect">
            <a:avLst/>
          </a:prstGeom>
        </p:spPr>
        <p:txBody>
          <a:bodyPr wrap="square">
            <a:spAutoFit/>
          </a:bodyPr>
          <a:lstStyle/>
          <a:p>
            <a:pPr>
              <a:lnSpc>
                <a:spcPct val="100000"/>
              </a:lnSpc>
              <a:spcBef>
                <a:spcPts val="1800"/>
              </a:spcBef>
            </a:pPr>
            <a:r>
              <a:rPr lang="en-IN" sz="2000" b="1" dirty="0">
                <a:solidFill>
                  <a:schemeClr val="bg1"/>
                </a:solidFill>
              </a:rPr>
              <a:t>Stepwise Regression:</a:t>
            </a:r>
            <a:endParaRPr lang="en-US" sz="2000" b="1" dirty="0">
              <a:solidFill>
                <a:schemeClr val="bg1"/>
              </a:solidFill>
            </a:endParaRPr>
          </a:p>
          <a:p>
            <a:pPr marL="342900" indent="-342900">
              <a:lnSpc>
                <a:spcPct val="100000"/>
              </a:lnSpc>
              <a:buClr>
                <a:schemeClr val="bg1"/>
              </a:buClr>
              <a:buFont typeface="Wingdings" panose="05000000000000000000" pitchFamily="2" charset="2"/>
              <a:buChar char="Ø"/>
            </a:pPr>
            <a:r>
              <a:rPr lang="en-IN" sz="2000" b="1" dirty="0">
                <a:solidFill>
                  <a:schemeClr val="bg1"/>
                </a:solidFill>
              </a:rPr>
              <a:t>Test if above performance can be achieved with less variables.</a:t>
            </a:r>
          </a:p>
          <a:p>
            <a:pPr marL="342900" indent="-342900">
              <a:lnSpc>
                <a:spcPct val="100000"/>
              </a:lnSpc>
              <a:buClr>
                <a:schemeClr val="bg1"/>
              </a:buClr>
              <a:buFont typeface="Wingdings" panose="05000000000000000000" pitchFamily="2" charset="2"/>
              <a:buChar char="Ø"/>
            </a:pPr>
            <a:r>
              <a:rPr lang="en-IN" sz="2000" b="1" dirty="0">
                <a:solidFill>
                  <a:schemeClr val="bg1"/>
                </a:solidFill>
              </a:rPr>
              <a:t>Bidirectional stepwise regression using minimum AIC.</a:t>
            </a:r>
          </a:p>
          <a:p>
            <a:pPr marL="342900" indent="-342900">
              <a:lnSpc>
                <a:spcPct val="100000"/>
              </a:lnSpc>
              <a:buClr>
                <a:schemeClr val="bg1"/>
              </a:buClr>
              <a:buFont typeface="Wingdings" panose="05000000000000000000" pitchFamily="2" charset="2"/>
              <a:buChar char="Ø"/>
            </a:pPr>
            <a:r>
              <a:rPr lang="en-IN" sz="2000" b="1" dirty="0">
                <a:solidFill>
                  <a:schemeClr val="bg1"/>
                </a:solidFill>
              </a:rPr>
              <a:t>Variables were reduced by 4.</a:t>
            </a:r>
          </a:p>
          <a:p>
            <a:pPr marL="342900" indent="-342900">
              <a:lnSpc>
                <a:spcPct val="100000"/>
              </a:lnSpc>
              <a:buClr>
                <a:schemeClr val="bg1"/>
              </a:buClr>
              <a:buFont typeface="Wingdings" panose="05000000000000000000" pitchFamily="2" charset="2"/>
              <a:buChar char="Ø"/>
            </a:pPr>
            <a:r>
              <a:rPr lang="en-IN" sz="2000" b="1" dirty="0">
                <a:solidFill>
                  <a:schemeClr val="bg1"/>
                </a:solidFill>
              </a:rPr>
              <a:t>Achieves Adjusted R-squared of 0.998</a:t>
            </a:r>
          </a:p>
        </p:txBody>
      </p:sp>
    </p:spTree>
    <p:extLst>
      <p:ext uri="{BB962C8B-B14F-4D97-AF65-F5344CB8AC3E}">
        <p14:creationId xmlns:p14="http://schemas.microsoft.com/office/powerpoint/2010/main" val="373629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p>
        </p:txBody>
      </p:sp>
      <p:sp>
        <p:nvSpPr>
          <p:cNvPr id="8" name="Rectangle 7">
            <a:extLst>
              <a:ext uri="{FF2B5EF4-FFF2-40B4-BE49-F238E27FC236}">
                <a16:creationId xmlns:a16="http://schemas.microsoft.com/office/drawing/2014/main" id="{84F7A16E-2A64-4632-8038-50390AE4BE01}"/>
              </a:ext>
            </a:extLst>
          </p:cNvPr>
          <p:cNvSpPr/>
          <p:nvPr/>
        </p:nvSpPr>
        <p:spPr>
          <a:xfrm>
            <a:off x="1522414" y="1720793"/>
            <a:ext cx="9175404" cy="938719"/>
          </a:xfrm>
          <a:prstGeom prst="rect">
            <a:avLst/>
          </a:prstGeom>
        </p:spPr>
        <p:txBody>
          <a:bodyPr wrap="square">
            <a:spAutoFit/>
          </a:bodyPr>
          <a:lstStyle/>
          <a:p>
            <a:pPr>
              <a:lnSpc>
                <a:spcPct val="100000"/>
              </a:lnSpc>
              <a:spcBef>
                <a:spcPts val="1800"/>
              </a:spcBef>
            </a:pPr>
            <a:r>
              <a:rPr lang="en-IN" sz="2000" b="1" dirty="0">
                <a:solidFill>
                  <a:schemeClr val="bg1"/>
                </a:solidFill>
              </a:rPr>
              <a:t>Model Comparison:</a:t>
            </a:r>
          </a:p>
          <a:p>
            <a:pPr marL="342900" indent="-342900">
              <a:lnSpc>
                <a:spcPct val="100000"/>
              </a:lnSpc>
              <a:spcBef>
                <a:spcPts val="1800"/>
              </a:spcBef>
              <a:buClr>
                <a:schemeClr val="bg1"/>
              </a:buClr>
              <a:buFont typeface="Wingdings" panose="05000000000000000000" pitchFamily="2" charset="2"/>
              <a:buChar char="Ø"/>
            </a:pPr>
            <a:r>
              <a:rPr lang="en-IN" sz="2000" b="1" dirty="0">
                <a:solidFill>
                  <a:schemeClr val="bg1"/>
                </a:solidFill>
              </a:rPr>
              <a:t>Base model vs Final Model</a:t>
            </a:r>
          </a:p>
        </p:txBody>
      </p:sp>
      <p:pic>
        <p:nvPicPr>
          <p:cNvPr id="3" name="Picture 2">
            <a:extLst>
              <a:ext uri="{FF2B5EF4-FFF2-40B4-BE49-F238E27FC236}">
                <a16:creationId xmlns:a16="http://schemas.microsoft.com/office/drawing/2014/main" id="{37A95F82-F157-4821-AA09-ADE63D085373}"/>
              </a:ext>
            </a:extLst>
          </p:cNvPr>
          <p:cNvPicPr>
            <a:picLocks noChangeAspect="1"/>
          </p:cNvPicPr>
          <p:nvPr/>
        </p:nvPicPr>
        <p:blipFill>
          <a:blip r:embed="rId2"/>
          <a:stretch>
            <a:fillRect/>
          </a:stretch>
        </p:blipFill>
        <p:spPr>
          <a:xfrm>
            <a:off x="1674812" y="2659512"/>
            <a:ext cx="4876800" cy="3436488"/>
          </a:xfrm>
          <a:prstGeom prst="rect">
            <a:avLst/>
          </a:prstGeom>
        </p:spPr>
      </p:pic>
      <p:pic>
        <p:nvPicPr>
          <p:cNvPr id="5" name="Picture 4">
            <a:extLst>
              <a:ext uri="{FF2B5EF4-FFF2-40B4-BE49-F238E27FC236}">
                <a16:creationId xmlns:a16="http://schemas.microsoft.com/office/drawing/2014/main" id="{2A3AA4AD-EABE-4334-9B58-35CF99A610B8}"/>
              </a:ext>
            </a:extLst>
          </p:cNvPr>
          <p:cNvPicPr>
            <a:picLocks noChangeAspect="1"/>
          </p:cNvPicPr>
          <p:nvPr/>
        </p:nvPicPr>
        <p:blipFill>
          <a:blip r:embed="rId3"/>
          <a:stretch>
            <a:fillRect/>
          </a:stretch>
        </p:blipFill>
        <p:spPr>
          <a:xfrm>
            <a:off x="6704010" y="2659512"/>
            <a:ext cx="4870345" cy="3436488"/>
          </a:xfrm>
          <a:prstGeom prst="rect">
            <a:avLst/>
          </a:prstGeom>
        </p:spPr>
      </p:pic>
    </p:spTree>
    <p:extLst>
      <p:ext uri="{BB962C8B-B14F-4D97-AF65-F5344CB8AC3E}">
        <p14:creationId xmlns:p14="http://schemas.microsoft.com/office/powerpoint/2010/main" val="17154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6" name="Rectangle 5">
            <a:extLst>
              <a:ext uri="{FF2B5EF4-FFF2-40B4-BE49-F238E27FC236}">
                <a16:creationId xmlns:a16="http://schemas.microsoft.com/office/drawing/2014/main" id="{B8D1A071-3BDA-455F-9310-88F3B23AEEC5}"/>
              </a:ext>
            </a:extLst>
          </p:cNvPr>
          <p:cNvSpPr/>
          <p:nvPr/>
        </p:nvSpPr>
        <p:spPr>
          <a:xfrm>
            <a:off x="1598612" y="1828800"/>
            <a:ext cx="9753600" cy="2800767"/>
          </a:xfrm>
          <a:prstGeom prst="rect">
            <a:avLst/>
          </a:prstGeom>
        </p:spPr>
        <p:txBody>
          <a:bodyPr wrap="square">
            <a:spAutoFit/>
          </a:bodyPr>
          <a:lstStyle/>
          <a:p>
            <a:pPr marL="342900" indent="-342900">
              <a:lnSpc>
                <a:spcPct val="100000"/>
              </a:lnSpc>
              <a:buClr>
                <a:schemeClr val="bg1"/>
              </a:buClr>
              <a:buFont typeface="Wingdings" panose="05000000000000000000" pitchFamily="2" charset="2"/>
              <a:buChar char="Ø"/>
            </a:pPr>
            <a:r>
              <a:rPr lang="en-IN" sz="2200" b="1" dirty="0">
                <a:solidFill>
                  <a:schemeClr val="bg1"/>
                </a:solidFill>
              </a:rPr>
              <a:t>Model performance was improved from 0.97 to 0.99 by performing residual analysis.</a:t>
            </a:r>
          </a:p>
          <a:p>
            <a:pPr marL="342900" indent="-342900">
              <a:lnSpc>
                <a:spcPct val="100000"/>
              </a:lnSpc>
              <a:buClr>
                <a:schemeClr val="bg1"/>
              </a:buClr>
              <a:buFont typeface="Wingdings" panose="05000000000000000000" pitchFamily="2" charset="2"/>
              <a:buChar char="Ø"/>
            </a:pPr>
            <a:r>
              <a:rPr lang="en-IN" sz="2200" b="1" dirty="0">
                <a:solidFill>
                  <a:schemeClr val="bg1"/>
                </a:solidFill>
              </a:rPr>
              <a:t>Chi-squared on model performance indicated stepwise performed less better than final model but at the expense of more variables.</a:t>
            </a:r>
            <a:r>
              <a:rPr lang="en-US" sz="2200" b="1" dirty="0">
                <a:solidFill>
                  <a:schemeClr val="bg1"/>
                </a:solidFill>
              </a:rPr>
              <a:t> </a:t>
            </a:r>
          </a:p>
          <a:p>
            <a:pPr marL="342900" indent="-342900">
              <a:lnSpc>
                <a:spcPct val="100000"/>
              </a:lnSpc>
              <a:buClr>
                <a:schemeClr val="bg1"/>
              </a:buClr>
              <a:buFont typeface="Wingdings" panose="05000000000000000000" pitchFamily="2" charset="2"/>
              <a:buChar char="Ø"/>
            </a:pPr>
            <a:r>
              <a:rPr lang="en-IN" sz="2200" b="1" dirty="0">
                <a:solidFill>
                  <a:schemeClr val="bg1"/>
                </a:solidFill>
              </a:rPr>
              <a:t>T</a:t>
            </a:r>
            <a:r>
              <a:rPr lang="en-US" sz="2200" b="1" dirty="0">
                <a:solidFill>
                  <a:schemeClr val="bg1"/>
                </a:solidFill>
              </a:rPr>
              <a:t>he models were compared on residual sum of squared.</a:t>
            </a:r>
          </a:p>
          <a:p>
            <a:pPr marL="342900" indent="-342900">
              <a:lnSpc>
                <a:spcPct val="100000"/>
              </a:lnSpc>
              <a:buClr>
                <a:schemeClr val="bg1"/>
              </a:buClr>
              <a:buFont typeface="Wingdings" panose="05000000000000000000" pitchFamily="2" charset="2"/>
              <a:buChar char="Ø"/>
            </a:pPr>
            <a:r>
              <a:rPr lang="en-IN" sz="2200" b="1" dirty="0">
                <a:solidFill>
                  <a:schemeClr val="bg1"/>
                </a:solidFill>
              </a:rPr>
              <a:t>T</a:t>
            </a:r>
            <a:r>
              <a:rPr lang="en-US" sz="2200" b="1" dirty="0">
                <a:solidFill>
                  <a:schemeClr val="bg1"/>
                </a:solidFill>
              </a:rPr>
              <a:t>he model performance can be further checked </a:t>
            </a:r>
          </a:p>
          <a:p>
            <a:pPr marL="800100" lvl="1" indent="-342900">
              <a:buClr>
                <a:schemeClr val="bg1"/>
              </a:buClr>
              <a:buFont typeface="Wingdings" panose="05000000000000000000" pitchFamily="2" charset="2"/>
              <a:buChar char="Ø"/>
            </a:pPr>
            <a:r>
              <a:rPr lang="en-US" sz="2200" b="1" dirty="0">
                <a:solidFill>
                  <a:schemeClr val="bg1"/>
                </a:solidFill>
              </a:rPr>
              <a:t>If HIV rate was not dummied, instead imputed using KNN.</a:t>
            </a:r>
          </a:p>
          <a:p>
            <a:pPr marL="800100" lvl="1" indent="-342900">
              <a:buClr>
                <a:schemeClr val="bg1"/>
              </a:buClr>
              <a:buFont typeface="Wingdings" panose="05000000000000000000" pitchFamily="2" charset="2"/>
              <a:buChar char="Ø"/>
            </a:pPr>
            <a:r>
              <a:rPr lang="en-IN" sz="2200" b="1" dirty="0">
                <a:solidFill>
                  <a:schemeClr val="bg1"/>
                </a:solidFill>
              </a:rPr>
              <a:t>U</a:t>
            </a:r>
            <a:r>
              <a:rPr lang="en-US" sz="2200" b="1" dirty="0">
                <a:solidFill>
                  <a:schemeClr val="bg1"/>
                </a:solidFill>
              </a:rPr>
              <a:t>sing different scale functions.</a:t>
            </a:r>
            <a:endParaRPr lang="en-IN" sz="2200" b="1" dirty="0">
              <a:solidFill>
                <a:schemeClr val="bg1"/>
              </a:solidFill>
            </a:endParaRPr>
          </a:p>
        </p:txBody>
      </p:sp>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2413" y="1905000"/>
            <a:ext cx="10134599" cy="4267200"/>
          </a:xfrm>
        </p:spPr>
        <p:txBody>
          <a:bodyPr>
            <a:normAutofit/>
          </a:bodyPr>
          <a:lstStyle/>
          <a:p>
            <a:r>
              <a:rPr lang="en-US" sz="2800" b="1" dirty="0"/>
              <a:t>Project description</a:t>
            </a:r>
          </a:p>
          <a:p>
            <a:r>
              <a:rPr lang="en-US" sz="2800" b="1" dirty="0"/>
              <a:t>Data Cleaning</a:t>
            </a:r>
          </a:p>
          <a:p>
            <a:r>
              <a:rPr lang="en-US" sz="2800" b="1" dirty="0"/>
              <a:t>Data Analysis</a:t>
            </a:r>
          </a:p>
          <a:p>
            <a:r>
              <a:rPr lang="en-US" sz="2800" b="1" dirty="0"/>
              <a:t>Models	</a:t>
            </a:r>
          </a:p>
          <a:p>
            <a:r>
              <a:rPr lang="en-US" sz="2800" b="1" dirty="0"/>
              <a:t>Conclusion</a:t>
            </a:r>
          </a:p>
        </p:txBody>
      </p:sp>
      <p:sp>
        <p:nvSpPr>
          <p:cNvPr id="2" name="Title 1"/>
          <p:cNvSpPr>
            <a:spLocks noGrp="1"/>
          </p:cNvSpPr>
          <p:nvPr>
            <p:ph type="title"/>
          </p:nvPr>
        </p:nvSpPr>
        <p:spPr/>
        <p:txBody>
          <a:bodyPr/>
          <a:lstStyle/>
          <a:p>
            <a:r>
              <a:rPr lang="en-US" b="1" dirty="0"/>
              <a:t>Overview</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52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522412" y="1905000"/>
            <a:ext cx="10286999" cy="3505200"/>
          </a:xfrm>
        </p:spPr>
        <p:txBody>
          <a:bodyPr>
            <a:normAutofit lnSpcReduction="10000"/>
          </a:bodyPr>
          <a:lstStyle/>
          <a:p>
            <a:pPr>
              <a:lnSpc>
                <a:spcPct val="100000"/>
              </a:lnSpc>
              <a:spcBef>
                <a:spcPts val="1800"/>
              </a:spcBef>
            </a:pPr>
            <a:r>
              <a:rPr lang="en-US" sz="2800" b="1" dirty="0"/>
              <a:t>Motivation:</a:t>
            </a:r>
            <a:r>
              <a:rPr lang="en-US" sz="2800" dirty="0"/>
              <a:t> </a:t>
            </a:r>
            <a:endParaRPr lang="en-US" sz="2800" b="1" dirty="0"/>
          </a:p>
          <a:p>
            <a:pPr marL="274320" indent="-274320">
              <a:lnSpc>
                <a:spcPct val="100000"/>
              </a:lnSpc>
              <a:spcBef>
                <a:spcPts val="1800"/>
              </a:spcBef>
              <a:buFont typeface="Wingdings 3" panose="05040102010807070707" pitchFamily="18" charset="2"/>
              <a:buChar char="u"/>
            </a:pPr>
            <a:r>
              <a:rPr lang="en-US" sz="2000" b="1" dirty="0"/>
              <a:t>County Health Rankings measure the health of all US counties.</a:t>
            </a:r>
          </a:p>
          <a:p>
            <a:pPr marL="274320" indent="-274320">
              <a:lnSpc>
                <a:spcPct val="100000"/>
              </a:lnSpc>
              <a:spcBef>
                <a:spcPts val="1800"/>
              </a:spcBef>
              <a:buFont typeface="Wingdings 3" panose="05040102010807070707" pitchFamily="18" charset="2"/>
              <a:buChar char="u"/>
            </a:pPr>
            <a:r>
              <a:rPr lang="en-US" sz="2000" b="1" dirty="0"/>
              <a:t>Mortality measure YPLL (Years of Potential Life Lost) of each US county is an indicator for corrective action.</a:t>
            </a:r>
          </a:p>
          <a:p>
            <a:pPr>
              <a:lnSpc>
                <a:spcPct val="100000"/>
              </a:lnSpc>
              <a:spcBef>
                <a:spcPts val="1800"/>
              </a:spcBef>
            </a:pPr>
            <a:endParaRPr lang="en-US" sz="2000" b="1" dirty="0"/>
          </a:p>
          <a:p>
            <a:pPr>
              <a:lnSpc>
                <a:spcPct val="100000"/>
              </a:lnSpc>
            </a:pPr>
            <a:endParaRPr lang="en-US" sz="2000" b="1" dirty="0"/>
          </a:p>
          <a:p>
            <a:pPr>
              <a:lnSpc>
                <a:spcPct val="100000"/>
              </a:lnSpc>
            </a:pPr>
            <a:r>
              <a:rPr lang="en-US" sz="2800" b="1" dirty="0"/>
              <a:t>Objective:</a:t>
            </a:r>
            <a:r>
              <a:rPr lang="en-US" sz="2800" dirty="0"/>
              <a:t> </a:t>
            </a:r>
          </a:p>
          <a:p>
            <a:pPr marL="274320" indent="-274320">
              <a:lnSpc>
                <a:spcPct val="100000"/>
              </a:lnSpc>
              <a:spcBef>
                <a:spcPts val="1800"/>
              </a:spcBef>
              <a:buFont typeface="Wingdings 3" panose="05040102010807070707" pitchFamily="18" charset="2"/>
              <a:buChar char="u"/>
            </a:pPr>
            <a:r>
              <a:rPr lang="en-US" sz="2000" b="1" dirty="0"/>
              <a:t>To predict and understand the factors that correlate with YPLL.</a:t>
            </a:r>
          </a:p>
        </p:txBody>
      </p:sp>
      <p:sp>
        <p:nvSpPr>
          <p:cNvPr id="2" name="Title 1"/>
          <p:cNvSpPr>
            <a:spLocks noGrp="1"/>
          </p:cNvSpPr>
          <p:nvPr>
            <p:ph type="title"/>
          </p:nvPr>
        </p:nvSpPr>
        <p:spPr/>
        <p:txBody>
          <a:bodyPr/>
          <a:lstStyle/>
          <a:p>
            <a:r>
              <a:rPr lang="en-US" b="1" dirty="0"/>
              <a:t>Project Description</a:t>
            </a: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522412" y="1905000"/>
            <a:ext cx="10286999" cy="533400"/>
          </a:xfrm>
        </p:spPr>
        <p:txBody>
          <a:bodyPr>
            <a:normAutofit/>
          </a:bodyPr>
          <a:lstStyle/>
          <a:p>
            <a:pPr>
              <a:lnSpc>
                <a:spcPct val="100000"/>
              </a:lnSpc>
              <a:spcBef>
                <a:spcPts val="1800"/>
              </a:spcBef>
            </a:pPr>
            <a:r>
              <a:rPr lang="en-US" b="1" dirty="0"/>
              <a:t>The YPLL </a:t>
            </a:r>
            <a:r>
              <a:rPr lang="en-US" sz="2200" b="1" dirty="0"/>
              <a:t>data</a:t>
            </a:r>
            <a:r>
              <a:rPr lang="en-US" b="1" dirty="0"/>
              <a:t> had the following structure:</a:t>
            </a:r>
          </a:p>
        </p:txBody>
      </p:sp>
      <p:sp>
        <p:nvSpPr>
          <p:cNvPr id="2" name="Title 1"/>
          <p:cNvSpPr>
            <a:spLocks noGrp="1"/>
          </p:cNvSpPr>
          <p:nvPr>
            <p:ph type="title"/>
          </p:nvPr>
        </p:nvSpPr>
        <p:spPr/>
        <p:txBody>
          <a:bodyPr/>
          <a:lstStyle/>
          <a:p>
            <a:r>
              <a:rPr lang="en-US" b="1" dirty="0"/>
              <a:t>Data Cleaning</a:t>
            </a:r>
          </a:p>
        </p:txBody>
      </p:sp>
      <p:pic>
        <p:nvPicPr>
          <p:cNvPr id="5" name="Picture 4">
            <a:extLst>
              <a:ext uri="{FF2B5EF4-FFF2-40B4-BE49-F238E27FC236}">
                <a16:creationId xmlns:a16="http://schemas.microsoft.com/office/drawing/2014/main" id="{9453A858-CC19-4D37-9A87-60F7515BDDCC}"/>
              </a:ext>
            </a:extLst>
          </p:cNvPr>
          <p:cNvPicPr>
            <a:picLocks noChangeAspect="1"/>
          </p:cNvPicPr>
          <p:nvPr/>
        </p:nvPicPr>
        <p:blipFill>
          <a:blip r:embed="rId2"/>
          <a:stretch>
            <a:fillRect/>
          </a:stretch>
        </p:blipFill>
        <p:spPr>
          <a:xfrm>
            <a:off x="1522412" y="2590800"/>
            <a:ext cx="9277350" cy="2962275"/>
          </a:xfrm>
          <a:prstGeom prst="rect">
            <a:avLst/>
          </a:prstGeom>
        </p:spPr>
      </p:pic>
    </p:spTree>
    <p:extLst>
      <p:ext uri="{BB962C8B-B14F-4D97-AF65-F5344CB8AC3E}">
        <p14:creationId xmlns:p14="http://schemas.microsoft.com/office/powerpoint/2010/main" val="348199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0772C-6B61-4848-A167-A922165D848B}"/>
              </a:ext>
            </a:extLst>
          </p:cNvPr>
          <p:cNvSpPr>
            <a:spLocks noGrp="1"/>
          </p:cNvSpPr>
          <p:nvPr>
            <p:ph sz="half" idx="2"/>
          </p:nvPr>
        </p:nvSpPr>
        <p:spPr>
          <a:xfrm>
            <a:off x="1522413" y="2819399"/>
            <a:ext cx="9143996" cy="2362201"/>
          </a:xfrm>
        </p:spPr>
        <p:txBody>
          <a:bodyPr numCol="2">
            <a:normAutofit fontScale="92500" lnSpcReduction="20000"/>
          </a:bodyPr>
          <a:lstStyle/>
          <a:p>
            <a:pPr lvl="1"/>
            <a:r>
              <a:rPr lang="en-US" b="1" dirty="0"/>
              <a:t>Population</a:t>
            </a:r>
          </a:p>
          <a:p>
            <a:pPr lvl="1"/>
            <a:r>
              <a:rPr lang="en-US" b="1" dirty="0"/>
              <a:t>&lt; 18</a:t>
            </a:r>
          </a:p>
          <a:p>
            <a:pPr lvl="1"/>
            <a:r>
              <a:rPr lang="en-US" b="1" dirty="0"/>
              <a:t>65 and over</a:t>
            </a:r>
          </a:p>
          <a:p>
            <a:pPr lvl="1"/>
            <a:r>
              <a:rPr lang="en-US" b="1" dirty="0"/>
              <a:t>African American</a:t>
            </a:r>
          </a:p>
          <a:p>
            <a:pPr lvl="1"/>
            <a:r>
              <a:rPr lang="en-US" b="1" dirty="0"/>
              <a:t>Female</a:t>
            </a:r>
          </a:p>
          <a:p>
            <a:pPr lvl="1"/>
            <a:r>
              <a:rPr lang="en-US" b="1" dirty="0"/>
              <a:t>Rural</a:t>
            </a:r>
          </a:p>
          <a:p>
            <a:pPr lvl="1"/>
            <a:r>
              <a:rPr lang="en-US" b="1" dirty="0"/>
              <a:t>%Diabetes</a:t>
            </a:r>
          </a:p>
          <a:p>
            <a:pPr lvl="1"/>
            <a:r>
              <a:rPr lang="en-US" b="1" dirty="0"/>
              <a:t>HIV rate</a:t>
            </a:r>
          </a:p>
          <a:p>
            <a:pPr lvl="1"/>
            <a:r>
              <a:rPr lang="en-US" b="1" dirty="0"/>
              <a:t>Physical Inactivity</a:t>
            </a:r>
          </a:p>
          <a:p>
            <a:pPr lvl="1"/>
            <a:r>
              <a:rPr lang="en-US" b="1" dirty="0"/>
              <a:t>mental health provider rate</a:t>
            </a:r>
          </a:p>
          <a:p>
            <a:pPr lvl="1"/>
            <a:r>
              <a:rPr lang="en-US" b="1" dirty="0"/>
              <a:t>median household income</a:t>
            </a:r>
          </a:p>
          <a:p>
            <a:pPr lvl="1"/>
            <a:r>
              <a:rPr lang="en-US" b="1" dirty="0"/>
              <a:t>% high housing costs</a:t>
            </a:r>
          </a:p>
          <a:p>
            <a:pPr lvl="1"/>
            <a:r>
              <a:rPr lang="en-US" b="1" dirty="0"/>
              <a:t>% Free lunch</a:t>
            </a:r>
          </a:p>
          <a:p>
            <a:pPr lvl="1"/>
            <a:r>
              <a:rPr lang="en-US" b="1" dirty="0"/>
              <a:t>% child Illiteracy</a:t>
            </a:r>
          </a:p>
          <a:p>
            <a:pPr lvl="1"/>
            <a:r>
              <a:rPr lang="en-US" b="1" dirty="0"/>
              <a:t>% Drive Alone</a:t>
            </a:r>
          </a:p>
        </p:txBody>
      </p:sp>
      <p:sp>
        <p:nvSpPr>
          <p:cNvPr id="6" name="Text Placeholder 5"/>
          <p:cNvSpPr>
            <a:spLocks noGrp="1"/>
          </p:cNvSpPr>
          <p:nvPr>
            <p:ph type="body" idx="1"/>
          </p:nvPr>
        </p:nvSpPr>
        <p:spPr>
          <a:xfrm>
            <a:off x="1522412" y="1905000"/>
            <a:ext cx="9143997" cy="762000"/>
          </a:xfrm>
        </p:spPr>
        <p:txBody>
          <a:bodyPr>
            <a:normAutofit/>
          </a:bodyPr>
          <a:lstStyle/>
          <a:p>
            <a:pPr>
              <a:lnSpc>
                <a:spcPct val="100000"/>
              </a:lnSpc>
              <a:spcBef>
                <a:spcPts val="1800"/>
              </a:spcBef>
            </a:pPr>
            <a:r>
              <a:rPr lang="en-US" sz="2200" b="1" dirty="0"/>
              <a:t>The additional measures (demography) were also considered for predicting </a:t>
            </a:r>
            <a:r>
              <a:rPr lang="en-US" sz="2200" b="1"/>
              <a:t>YPLL which includes:</a:t>
            </a:r>
            <a:endParaRPr lang="en-US" sz="2200" b="1" dirty="0"/>
          </a:p>
        </p:txBody>
      </p:sp>
      <p:sp>
        <p:nvSpPr>
          <p:cNvPr id="2" name="Title 1"/>
          <p:cNvSpPr>
            <a:spLocks noGrp="1"/>
          </p:cNvSpPr>
          <p:nvPr>
            <p:ph type="title"/>
          </p:nvPr>
        </p:nvSpPr>
        <p:spPr/>
        <p:txBody>
          <a:bodyPr/>
          <a:lstStyle/>
          <a:p>
            <a:r>
              <a:rPr lang="en-US" b="1" dirty="0"/>
              <a:t>Data Cleaning</a:t>
            </a:r>
          </a:p>
        </p:txBody>
      </p:sp>
    </p:spTree>
    <p:extLst>
      <p:ext uri="{BB962C8B-B14F-4D97-AF65-F5344CB8AC3E}">
        <p14:creationId xmlns:p14="http://schemas.microsoft.com/office/powerpoint/2010/main" val="53367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0772C-6B61-4848-A167-A922165D848B}"/>
              </a:ext>
            </a:extLst>
          </p:cNvPr>
          <p:cNvSpPr>
            <a:spLocks noGrp="1"/>
          </p:cNvSpPr>
          <p:nvPr>
            <p:ph sz="half" idx="2"/>
          </p:nvPr>
        </p:nvSpPr>
        <p:spPr>
          <a:xfrm>
            <a:off x="1522413" y="1905000"/>
            <a:ext cx="9143996" cy="3657599"/>
          </a:xfrm>
        </p:spPr>
        <p:txBody>
          <a:bodyPr numCol="1">
            <a:normAutofit fontScale="92500" lnSpcReduction="20000"/>
          </a:bodyPr>
          <a:lstStyle/>
          <a:p>
            <a:pPr>
              <a:lnSpc>
                <a:spcPct val="110000"/>
              </a:lnSpc>
            </a:pPr>
            <a:r>
              <a:rPr lang="en-US" sz="2000" b="1" dirty="0"/>
              <a:t>The records marked as unreliable were omitted</a:t>
            </a:r>
          </a:p>
          <a:p>
            <a:pPr>
              <a:lnSpc>
                <a:spcPct val="110000"/>
              </a:lnSpc>
            </a:pPr>
            <a:r>
              <a:rPr lang="en-US" sz="2000" b="1" dirty="0"/>
              <a:t>Records with cumulative state data and missing YPLL were removed</a:t>
            </a:r>
          </a:p>
          <a:p>
            <a:pPr>
              <a:lnSpc>
                <a:spcPct val="110000"/>
              </a:lnSpc>
            </a:pPr>
            <a:r>
              <a:rPr lang="en-US" sz="2000" b="1" dirty="0"/>
              <a:t>Child Literacy Rate, Rural and Free lunch had &lt;1% missing information. So these were also dropped.</a:t>
            </a:r>
          </a:p>
          <a:p>
            <a:pPr>
              <a:lnSpc>
                <a:spcPct val="110000"/>
              </a:lnSpc>
            </a:pPr>
            <a:r>
              <a:rPr lang="en-US" sz="2000" b="1" dirty="0"/>
              <a:t>HIV Rate still had &gt;22 % missing values. But as it is an important predictor variable, it couldn’t be ignored. It was bucketed into 5 Levels – Not Available, Very Low, Low, High, Very High.</a:t>
            </a:r>
          </a:p>
          <a:p>
            <a:pPr>
              <a:lnSpc>
                <a:spcPct val="110000"/>
              </a:lnSpc>
            </a:pPr>
            <a:r>
              <a:rPr lang="en-US" sz="2000" b="1" dirty="0"/>
              <a:t>All the predictors were assigned proper data types.</a:t>
            </a:r>
          </a:p>
          <a:p>
            <a:pPr>
              <a:lnSpc>
                <a:spcPct val="110000"/>
              </a:lnSpc>
            </a:pPr>
            <a:r>
              <a:rPr lang="en-US" sz="2000" b="1" dirty="0"/>
              <a:t>Dummy Variables were created for factor variables.</a:t>
            </a:r>
          </a:p>
        </p:txBody>
      </p:sp>
      <p:sp>
        <p:nvSpPr>
          <p:cNvPr id="2" name="Title 1"/>
          <p:cNvSpPr>
            <a:spLocks noGrp="1"/>
          </p:cNvSpPr>
          <p:nvPr>
            <p:ph type="title"/>
          </p:nvPr>
        </p:nvSpPr>
        <p:spPr/>
        <p:txBody>
          <a:bodyPr/>
          <a:lstStyle/>
          <a:p>
            <a:r>
              <a:rPr lang="en-US" b="1" dirty="0"/>
              <a:t>Data Cleaning</a:t>
            </a:r>
          </a:p>
        </p:txBody>
      </p:sp>
    </p:spTree>
    <p:extLst>
      <p:ext uri="{BB962C8B-B14F-4D97-AF65-F5344CB8AC3E}">
        <p14:creationId xmlns:p14="http://schemas.microsoft.com/office/powerpoint/2010/main" val="304302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522412" y="1905000"/>
            <a:ext cx="10286999" cy="533400"/>
          </a:xfrm>
        </p:spPr>
        <p:txBody>
          <a:bodyPr>
            <a:normAutofit/>
          </a:bodyPr>
          <a:lstStyle/>
          <a:p>
            <a:pPr>
              <a:lnSpc>
                <a:spcPct val="100000"/>
              </a:lnSpc>
              <a:spcBef>
                <a:spcPts val="1800"/>
              </a:spcBef>
            </a:pPr>
            <a:r>
              <a:rPr lang="en-US" b="1" dirty="0"/>
              <a:t>The final </a:t>
            </a:r>
            <a:r>
              <a:rPr lang="en-US" b="1" dirty="0" err="1"/>
              <a:t>dataframe</a:t>
            </a:r>
            <a:r>
              <a:rPr lang="en-US" b="1" dirty="0"/>
              <a:t> after cleaning looked as follows:</a:t>
            </a:r>
          </a:p>
        </p:txBody>
      </p:sp>
      <p:sp>
        <p:nvSpPr>
          <p:cNvPr id="2" name="Title 1"/>
          <p:cNvSpPr>
            <a:spLocks noGrp="1"/>
          </p:cNvSpPr>
          <p:nvPr>
            <p:ph type="title"/>
          </p:nvPr>
        </p:nvSpPr>
        <p:spPr/>
        <p:txBody>
          <a:bodyPr/>
          <a:lstStyle/>
          <a:p>
            <a:r>
              <a:rPr lang="en-US" b="1" dirty="0"/>
              <a:t>Data Cleaning</a:t>
            </a:r>
          </a:p>
        </p:txBody>
      </p:sp>
      <p:pic>
        <p:nvPicPr>
          <p:cNvPr id="3" name="Picture 2">
            <a:extLst>
              <a:ext uri="{FF2B5EF4-FFF2-40B4-BE49-F238E27FC236}">
                <a16:creationId xmlns:a16="http://schemas.microsoft.com/office/drawing/2014/main" id="{A1D50CB4-B23F-4A69-8B2E-3C8F44A184DF}"/>
              </a:ext>
            </a:extLst>
          </p:cNvPr>
          <p:cNvPicPr>
            <a:picLocks noChangeAspect="1"/>
          </p:cNvPicPr>
          <p:nvPr/>
        </p:nvPicPr>
        <p:blipFill>
          <a:blip r:embed="rId2"/>
          <a:stretch>
            <a:fillRect/>
          </a:stretch>
        </p:blipFill>
        <p:spPr>
          <a:xfrm>
            <a:off x="1598612" y="3048000"/>
            <a:ext cx="9958387" cy="1905000"/>
          </a:xfrm>
          <a:prstGeom prst="rect">
            <a:avLst/>
          </a:prstGeom>
        </p:spPr>
      </p:pic>
    </p:spTree>
    <p:extLst>
      <p:ext uri="{BB962C8B-B14F-4D97-AF65-F5344CB8AC3E}">
        <p14:creationId xmlns:p14="http://schemas.microsoft.com/office/powerpoint/2010/main" val="247899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522414" y="2225674"/>
            <a:ext cx="3200400" cy="1981200"/>
          </a:xfrm>
        </p:spPr>
        <p:txBody>
          <a:bodyPr>
            <a:normAutofit fontScale="77500" lnSpcReduction="20000"/>
          </a:bodyPr>
          <a:lstStyle/>
          <a:p>
            <a:pPr marL="342900" indent="-342900">
              <a:lnSpc>
                <a:spcPct val="100000"/>
              </a:lnSpc>
              <a:spcBef>
                <a:spcPts val="1800"/>
              </a:spcBef>
              <a:buClr>
                <a:schemeClr val="bg1"/>
              </a:buClr>
              <a:buFont typeface="Wingdings" panose="05000000000000000000" pitchFamily="2" charset="2"/>
              <a:buChar char="Ø"/>
            </a:pPr>
            <a:r>
              <a:rPr lang="en-US" b="1" dirty="0"/>
              <a:t>Correlation plot</a:t>
            </a:r>
          </a:p>
          <a:p>
            <a:pPr marL="342900" indent="-342900">
              <a:lnSpc>
                <a:spcPct val="100000"/>
              </a:lnSpc>
              <a:spcBef>
                <a:spcPts val="1800"/>
              </a:spcBef>
              <a:buClr>
                <a:schemeClr val="bg1"/>
              </a:buClr>
              <a:buFont typeface="Wingdings" panose="05000000000000000000" pitchFamily="2" charset="2"/>
              <a:buChar char="Ø"/>
            </a:pPr>
            <a:r>
              <a:rPr lang="en-IN" b="1" dirty="0"/>
              <a:t>N</a:t>
            </a:r>
            <a:r>
              <a:rPr lang="en-US" b="1" dirty="0"/>
              <a:t>o high collinearity of concern</a:t>
            </a:r>
          </a:p>
          <a:p>
            <a:pPr marL="342900" indent="-342900">
              <a:lnSpc>
                <a:spcPct val="100000"/>
              </a:lnSpc>
              <a:spcBef>
                <a:spcPts val="1800"/>
              </a:spcBef>
              <a:buClr>
                <a:schemeClr val="bg1"/>
              </a:buClr>
              <a:buFont typeface="Wingdings" panose="05000000000000000000" pitchFamily="2" charset="2"/>
              <a:buChar char="Ø"/>
            </a:pPr>
            <a:r>
              <a:rPr lang="en-IN" b="1" dirty="0"/>
              <a:t>Highest collinearity observed is 0.8 which seems obvious</a:t>
            </a:r>
            <a:endParaRPr lang="en-US" b="1" dirty="0"/>
          </a:p>
          <a:p>
            <a:pPr>
              <a:lnSpc>
                <a:spcPct val="100000"/>
              </a:lnSpc>
              <a:spcBef>
                <a:spcPts val="1800"/>
              </a:spcBef>
            </a:pPr>
            <a:endParaRPr lang="en-US" b="1" dirty="0"/>
          </a:p>
          <a:p>
            <a:pPr>
              <a:lnSpc>
                <a:spcPct val="100000"/>
              </a:lnSpc>
              <a:spcBef>
                <a:spcPts val="1800"/>
              </a:spcBef>
            </a:pPr>
            <a:endParaRPr lang="en-US" b="1" dirty="0"/>
          </a:p>
        </p:txBody>
      </p:sp>
      <p:sp>
        <p:nvSpPr>
          <p:cNvPr id="2" name="Title 1"/>
          <p:cNvSpPr>
            <a:spLocks noGrp="1"/>
          </p:cNvSpPr>
          <p:nvPr>
            <p:ph type="title"/>
          </p:nvPr>
        </p:nvSpPr>
        <p:spPr/>
        <p:txBody>
          <a:bodyPr/>
          <a:lstStyle/>
          <a:p>
            <a:r>
              <a:rPr lang="en-US" b="1" dirty="0"/>
              <a:t>Data Analysis</a:t>
            </a:r>
          </a:p>
        </p:txBody>
      </p:sp>
      <p:pic>
        <p:nvPicPr>
          <p:cNvPr id="3" name="Picture 2">
            <a:extLst>
              <a:ext uri="{FF2B5EF4-FFF2-40B4-BE49-F238E27FC236}">
                <a16:creationId xmlns:a16="http://schemas.microsoft.com/office/drawing/2014/main" id="{A6C5E767-7AE8-43B9-BF84-4F4011E82E5C}"/>
              </a:ext>
            </a:extLst>
          </p:cNvPr>
          <p:cNvPicPr>
            <a:picLocks noChangeAspect="1"/>
          </p:cNvPicPr>
          <p:nvPr/>
        </p:nvPicPr>
        <p:blipFill>
          <a:blip r:embed="rId2"/>
          <a:stretch>
            <a:fillRect/>
          </a:stretch>
        </p:blipFill>
        <p:spPr>
          <a:xfrm>
            <a:off x="4875212" y="1830387"/>
            <a:ext cx="5981700" cy="4752975"/>
          </a:xfrm>
          <a:prstGeom prst="rect">
            <a:avLst/>
          </a:prstGeom>
        </p:spPr>
      </p:pic>
    </p:spTree>
    <p:extLst>
      <p:ext uri="{BB962C8B-B14F-4D97-AF65-F5344CB8AC3E}">
        <p14:creationId xmlns:p14="http://schemas.microsoft.com/office/powerpoint/2010/main" val="257572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522414" y="1858273"/>
            <a:ext cx="3505200" cy="990600"/>
          </a:xfrm>
        </p:spPr>
        <p:txBody>
          <a:bodyPr>
            <a:normAutofit/>
          </a:bodyPr>
          <a:lstStyle/>
          <a:p>
            <a:pPr marL="342900" indent="-342900">
              <a:lnSpc>
                <a:spcPct val="100000"/>
              </a:lnSpc>
              <a:spcBef>
                <a:spcPts val="1800"/>
              </a:spcBef>
              <a:buClr>
                <a:schemeClr val="bg1"/>
              </a:buClr>
              <a:buFont typeface="Wingdings" panose="05000000000000000000" pitchFamily="2" charset="2"/>
              <a:buChar char="Ø"/>
            </a:pPr>
            <a:r>
              <a:rPr lang="en-IN" b="1" dirty="0"/>
              <a:t>D</a:t>
            </a:r>
            <a:r>
              <a:rPr lang="en-US" b="1" dirty="0" err="1"/>
              <a:t>istribution</a:t>
            </a:r>
            <a:r>
              <a:rPr lang="en-US" b="1" dirty="0"/>
              <a:t> of response variable.</a:t>
            </a:r>
          </a:p>
        </p:txBody>
      </p:sp>
      <p:sp>
        <p:nvSpPr>
          <p:cNvPr id="2" name="Title 1"/>
          <p:cNvSpPr>
            <a:spLocks noGrp="1"/>
          </p:cNvSpPr>
          <p:nvPr>
            <p:ph type="title"/>
          </p:nvPr>
        </p:nvSpPr>
        <p:spPr/>
        <p:txBody>
          <a:bodyPr/>
          <a:lstStyle/>
          <a:p>
            <a:r>
              <a:rPr lang="en-US" b="1" dirty="0"/>
              <a:t>Data Analysis</a:t>
            </a:r>
          </a:p>
        </p:txBody>
      </p:sp>
      <p:pic>
        <p:nvPicPr>
          <p:cNvPr id="4" name="Picture 3">
            <a:extLst>
              <a:ext uri="{FF2B5EF4-FFF2-40B4-BE49-F238E27FC236}">
                <a16:creationId xmlns:a16="http://schemas.microsoft.com/office/drawing/2014/main" id="{1F6F913F-01B1-4407-BDEC-D908BCD2E7D9}"/>
              </a:ext>
            </a:extLst>
          </p:cNvPr>
          <p:cNvPicPr>
            <a:picLocks noChangeAspect="1"/>
          </p:cNvPicPr>
          <p:nvPr/>
        </p:nvPicPr>
        <p:blipFill>
          <a:blip r:embed="rId2"/>
          <a:stretch>
            <a:fillRect/>
          </a:stretch>
        </p:blipFill>
        <p:spPr>
          <a:xfrm>
            <a:off x="5103813" y="1858273"/>
            <a:ext cx="5562600" cy="4694927"/>
          </a:xfrm>
          <a:prstGeom prst="rect">
            <a:avLst/>
          </a:prstGeom>
        </p:spPr>
      </p:pic>
    </p:spTree>
    <p:extLst>
      <p:ext uri="{BB962C8B-B14F-4D97-AF65-F5344CB8AC3E}">
        <p14:creationId xmlns:p14="http://schemas.microsoft.com/office/powerpoint/2010/main" val="130981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599</Words>
  <Application>Microsoft Office PowerPoint</Application>
  <PresentationFormat>Custom</PresentationFormat>
  <Paragraphs>95</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Century Gothic</vt:lpstr>
      <vt:lpstr>Wingdings</vt:lpstr>
      <vt:lpstr>Wingdings 3</vt:lpstr>
      <vt:lpstr>Student presentation</vt:lpstr>
      <vt:lpstr>Regression Analysis of US County Premature Mortality Rate</vt:lpstr>
      <vt:lpstr>Overview</vt:lpstr>
      <vt:lpstr>Project Description</vt:lpstr>
      <vt:lpstr>Data Cleaning</vt:lpstr>
      <vt:lpstr>Data Cleaning</vt:lpstr>
      <vt:lpstr>Data Cleaning</vt:lpstr>
      <vt:lpstr>Data Cleaning</vt:lpstr>
      <vt:lpstr>Data Analysis</vt:lpstr>
      <vt:lpstr>Data Analysis</vt:lpstr>
      <vt:lpstr>Models</vt:lpstr>
      <vt:lpstr>Models</vt:lpstr>
      <vt:lpstr>Models</vt:lpstr>
      <vt:lpstr>Models</vt:lpstr>
      <vt:lpstr>Models</vt:lpstr>
      <vt:lpstr>Models</vt:lpstr>
      <vt:lpstr>Models</vt:lpstr>
      <vt:lpstr>Models</vt:lpstr>
      <vt:lpstr>Models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2017-12-03T04:43:10Z</dcterms:created>
  <dcterms:modified xsi:type="dcterms:W3CDTF">2017-12-04T16:49:55Z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