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20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61" r:id="rId11"/>
    <p:sldId id="263" r:id="rId12"/>
    <p:sldId id="264" r:id="rId13"/>
    <p:sldId id="267" r:id="rId14"/>
    <p:sldId id="266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99" autoAdjust="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196123147092"/>
          <c:y val="3.4623799573432902E-2"/>
          <c:w val="0.81310238603829443"/>
          <c:h val="0.7734637710438703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Left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numFmt formatCode="#,##0.0;[White]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Measure.READM30HIPKNEE</c:v>
                </c:pt>
                <c:pt idx="1">
                  <c:v>NHC 1 Rated Count</c:v>
                </c:pt>
                <c:pt idx="2">
                  <c:v>NHC 3 Rated Count</c:v>
                </c:pt>
                <c:pt idx="3">
                  <c:v>NHC 4 Rated Count</c:v>
                </c:pt>
                <c:pt idx="4">
                  <c:v>NHC 5 Rated Count</c:v>
                </c:pt>
                <c:pt idx="5">
                  <c:v>NHC.OwnTyp.For.profit...Corporation</c:v>
                </c:pt>
                <c:pt idx="6">
                  <c:v>HHC 3 Rated Count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-3.2806600000000001</c:v>
                </c:pt>
                <c:pt idx="6">
                  <c:v>-2.23495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B5-45F2-B704-CB5177EB2D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Right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Measure.READM30HIPKNEE</c:v>
                </c:pt>
                <c:pt idx="1">
                  <c:v>NHC 1 Rated Count</c:v>
                </c:pt>
                <c:pt idx="2">
                  <c:v>NHC 3 Rated Count</c:v>
                </c:pt>
                <c:pt idx="3">
                  <c:v>NHC 4 Rated Count</c:v>
                </c:pt>
                <c:pt idx="4">
                  <c:v>NHC 5 Rated Count</c:v>
                </c:pt>
                <c:pt idx="5">
                  <c:v>NHC.OwnTyp.For.profit...Corporation</c:v>
                </c:pt>
                <c:pt idx="6">
                  <c:v>HHC 3 Rated Count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0.10381</c:v>
                </c:pt>
                <c:pt idx="1">
                  <c:v>1.0118100000000001</c:v>
                </c:pt>
                <c:pt idx="2">
                  <c:v>1.05582</c:v>
                </c:pt>
                <c:pt idx="3">
                  <c:v>1.0677000000000001</c:v>
                </c:pt>
                <c:pt idx="4">
                  <c:v>1.0993200000000001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B5-45F2-B704-CB5177EB2D1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28626656"/>
        <c:axId val="328623912"/>
      </c:barChart>
      <c:catAx>
        <c:axId val="3286266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623912"/>
        <c:crossesAt val="0"/>
        <c:auto val="0"/>
        <c:lblAlgn val="ctr"/>
        <c:lblOffset val="100"/>
        <c:noMultiLvlLbl val="0"/>
      </c:catAx>
      <c:valAx>
        <c:axId val="328623912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crossAx val="3286266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808488326019406"/>
          <c:y val="0.8373237363109467"/>
          <c:w val="0.15010060325601937"/>
          <c:h val="6.6062797810206145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306EE-3030-4497-AC61-84AF65B8043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9B7C9-2D86-4356-9F7E-1A5368658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40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Count of high risk healthcare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9B7C9-2D86-4356-9F7E-1A53686580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7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CAE6-585F-41A6-9AEA-C2BCACF4CE66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BA3C-7B14-4B02-BCC9-5545369D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9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CAE6-585F-41A6-9AEA-C2BCACF4CE66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BA3C-7B14-4B02-BCC9-5545369D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5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CAE6-585F-41A6-9AEA-C2BCACF4CE66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BA3C-7B14-4B02-BCC9-5545369D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18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CAE6-585F-41A6-9AEA-C2BCACF4CE66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BA3C-7B14-4B02-BCC9-5545369D63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4845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CAE6-585F-41A6-9AEA-C2BCACF4CE66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BA3C-7B14-4B02-BCC9-5545369D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23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CAE6-585F-41A6-9AEA-C2BCACF4CE66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BA3C-7B14-4B02-BCC9-5545369D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15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CAE6-585F-41A6-9AEA-C2BCACF4CE66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BA3C-7B14-4B02-BCC9-5545369D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29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CAE6-585F-41A6-9AEA-C2BCACF4CE66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BA3C-7B14-4B02-BCC9-5545369D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8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CAE6-585F-41A6-9AEA-C2BCACF4CE66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BA3C-7B14-4B02-BCC9-5545369D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85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433476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CAE6-585F-41A6-9AEA-C2BCACF4CE66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BA3C-7B14-4B02-BCC9-5545369D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0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CAE6-585F-41A6-9AEA-C2BCACF4CE66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BA3C-7B14-4B02-BCC9-5545369D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CAE6-585F-41A6-9AEA-C2BCACF4CE66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BA3C-7B14-4B02-BCC9-5545369D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0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CAE6-585F-41A6-9AEA-C2BCACF4CE66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BA3C-7B14-4B02-BCC9-5545369D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9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CAE6-585F-41A6-9AEA-C2BCACF4CE66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BA3C-7B14-4B02-BCC9-5545369D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5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CAE6-585F-41A6-9AEA-C2BCACF4CE66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BA3C-7B14-4B02-BCC9-5545369D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1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CAE6-585F-41A6-9AEA-C2BCACF4CE66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BA3C-7B14-4B02-BCC9-5545369D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3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CAE6-585F-41A6-9AEA-C2BCACF4CE66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BA3C-7B14-4B02-BCC9-5545369D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2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18CAE6-585F-41A6-9AEA-C2BCACF4CE66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5BA3C-7B14-4B02-BCC9-5545369D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30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identlycochrane.net/putting-the-i-into-discharge-planning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medicare.gov/" TargetMode="External"/><Relationship Id="rId2" Type="http://schemas.openxmlformats.org/officeDocument/2006/relationships/hyperlink" Target="http://www.cms.gov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hyperlink" Target="../Documents/CodeBase/Datasets/Prepared/DischargePlan.xlsx" TargetMode="External"/><Relationship Id="rId4" Type="http://schemas.openxmlformats.org/officeDocument/2006/relationships/hyperlink" Target="https://www.ncbi.nlm.nih.gov/pmc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3930-B7C1-4966-8129-C890AB14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434" y="3712070"/>
            <a:ext cx="9004027" cy="1400530"/>
          </a:xfrm>
        </p:spPr>
        <p:txBody>
          <a:bodyPr>
            <a:noAutofit/>
          </a:bodyPr>
          <a:lstStyle/>
          <a:p>
            <a:r>
              <a:rPr lang="en-IN" dirty="0"/>
              <a:t>Discharge Planner Analytics Case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EB649-8592-4AD1-99A8-53EA3402281E}"/>
              </a:ext>
            </a:extLst>
          </p:cNvPr>
          <p:cNvSpPr txBox="1"/>
          <p:nvPr/>
        </p:nvSpPr>
        <p:spPr>
          <a:xfrm>
            <a:off x="9747315" y="5910606"/>
            <a:ext cx="1809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Roy Subhadeep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47E22D-3B81-4E28-B954-E2E5CAF3E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7566" y="241527"/>
            <a:ext cx="3967368" cy="264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96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D8C0-E102-4A3A-A338-A4DCE9C7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133" y="322821"/>
            <a:ext cx="4204355" cy="848882"/>
          </a:xfrm>
        </p:spPr>
        <p:txBody>
          <a:bodyPr/>
          <a:lstStyle/>
          <a:p>
            <a:r>
              <a:rPr lang="en-IN" sz="3600" dirty="0"/>
              <a:t>Data Extraction</a:t>
            </a:r>
            <a:endParaRPr lang="en-US" sz="3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FF64AB-5773-4F1F-B66B-D5A3C7476E35}"/>
              </a:ext>
            </a:extLst>
          </p:cNvPr>
          <p:cNvCxnSpPr>
            <a:cxnSpLocks/>
          </p:cNvCxnSpPr>
          <p:nvPr/>
        </p:nvCxnSpPr>
        <p:spPr>
          <a:xfrm>
            <a:off x="2716155" y="4492101"/>
            <a:ext cx="1323136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95700A8-8509-4E07-A69A-DBF8CD49E2B1}"/>
              </a:ext>
            </a:extLst>
          </p:cNvPr>
          <p:cNvSpPr/>
          <p:nvPr/>
        </p:nvSpPr>
        <p:spPr bwMode="gray">
          <a:xfrm>
            <a:off x="5811331" y="1748606"/>
            <a:ext cx="2842475" cy="1005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/>
                </a:solidFill>
              </a:rPr>
              <a:t>Star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/>
                </a:solidFill>
              </a:rPr>
              <a:t>Type of ownership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/>
                </a:solidFill>
              </a:rPr>
              <a:t>Location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7523EE-2E56-4438-87DA-D44CAF5D85A8}"/>
              </a:ext>
            </a:extLst>
          </p:cNvPr>
          <p:cNvSpPr/>
          <p:nvPr/>
        </p:nvSpPr>
        <p:spPr bwMode="gray">
          <a:xfrm>
            <a:off x="5795524" y="2864772"/>
            <a:ext cx="2858282" cy="10058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/>
                </a:solidFill>
              </a:rPr>
              <a:t>Star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/>
                </a:solidFill>
              </a:rPr>
              <a:t>Type of ownership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/>
                </a:solidFill>
              </a:rPr>
              <a:t>Location</a:t>
            </a:r>
            <a:endParaRPr lang="en-US" sz="1400" b="1" dirty="0">
              <a:solidFill>
                <a:schemeClr val="tx1"/>
              </a:solidFill>
            </a:endParaRPr>
          </a:p>
          <a:p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06301B-C05E-4EDB-99E9-FF7BD550986F}"/>
              </a:ext>
            </a:extLst>
          </p:cNvPr>
          <p:cNvSpPr/>
          <p:nvPr/>
        </p:nvSpPr>
        <p:spPr bwMode="gray">
          <a:xfrm>
            <a:off x="5811331" y="5109775"/>
            <a:ext cx="2842475" cy="1005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/>
                </a:solidFill>
              </a:rPr>
              <a:t>Excess Readmission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/>
                </a:solidFill>
              </a:rPr>
              <a:t>Measure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/>
                </a:solidFill>
              </a:rPr>
              <a:t>Location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E95FF8A4-4FEC-4566-B1C6-CD37033304C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67265" y="1392059"/>
            <a:ext cx="4114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019175"/>
            <a:r>
              <a:rPr lang="en-US" sz="1200" dirty="0"/>
              <a:t>               </a:t>
            </a:r>
            <a:r>
              <a:rPr lang="en-US" sz="1600" dirty="0"/>
              <a:t>Key Measures for scoring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2E9C41-7D99-4E16-997C-9617D2E97C9A}"/>
              </a:ext>
            </a:extLst>
          </p:cNvPr>
          <p:cNvCxnSpPr>
            <a:cxnSpLocks/>
          </p:cNvCxnSpPr>
          <p:nvPr/>
        </p:nvCxnSpPr>
        <p:spPr bwMode="gray">
          <a:xfrm>
            <a:off x="3825133" y="2744734"/>
            <a:ext cx="0" cy="323539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21F9D4-0BDA-4F2B-9DE8-DA29566362AB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 bwMode="gray">
          <a:xfrm>
            <a:off x="4039291" y="3870612"/>
            <a:ext cx="0" cy="1240603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D825C2F-EF98-4D75-AAB2-CE3ED20E48B8}"/>
              </a:ext>
            </a:extLst>
          </p:cNvPr>
          <p:cNvSpPr/>
          <p:nvPr/>
        </p:nvSpPr>
        <p:spPr bwMode="gray">
          <a:xfrm>
            <a:off x="3054096" y="5111215"/>
            <a:ext cx="1970390" cy="100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IN" sz="1200" b="1" dirty="0"/>
              <a:t>HOSPITALS COMPARE</a:t>
            </a:r>
            <a:endParaRPr lang="en-US" sz="12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6DEC83-D12F-48EC-841F-A79ED472B4ED}"/>
              </a:ext>
            </a:extLst>
          </p:cNvPr>
          <p:cNvSpPr/>
          <p:nvPr/>
        </p:nvSpPr>
        <p:spPr bwMode="gray">
          <a:xfrm>
            <a:off x="3047893" y="1748606"/>
            <a:ext cx="1976594" cy="100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sz="1200" b="1" dirty="0"/>
              <a:t>HOME HEALTH AGENCIES COMPARE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85E5E4-CD47-4F12-9C60-1EDC5B49B483}"/>
              </a:ext>
            </a:extLst>
          </p:cNvPr>
          <p:cNvSpPr/>
          <p:nvPr/>
        </p:nvSpPr>
        <p:spPr bwMode="gray">
          <a:xfrm>
            <a:off x="3054095" y="2866212"/>
            <a:ext cx="1970391" cy="100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sz="1200" b="1" dirty="0"/>
              <a:t>NURSING FACILITIES COMPARE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1373B0-854E-46EF-9C45-5F88F96D5B37}"/>
              </a:ext>
            </a:extLst>
          </p:cNvPr>
          <p:cNvSpPr/>
          <p:nvPr/>
        </p:nvSpPr>
        <p:spPr bwMode="gray">
          <a:xfrm>
            <a:off x="959923" y="3990154"/>
            <a:ext cx="1770393" cy="100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sz="1200" b="1" dirty="0"/>
              <a:t>DATA SOURCE</a:t>
            </a:r>
          </a:p>
          <a:p>
            <a:r>
              <a:rPr lang="en-US" sz="1200" dirty="0">
                <a:solidFill>
                  <a:schemeClr val="bg1"/>
                </a:solidFill>
              </a:rPr>
              <a:t>Data.medicare.gov 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EFE14772-EA34-43AD-A9D5-5AF9852C215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801278" y="1381020"/>
            <a:ext cx="19765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019175"/>
            <a:r>
              <a:rPr lang="en-US" sz="1200" dirty="0"/>
              <a:t>      </a:t>
            </a:r>
            <a:r>
              <a:rPr lang="en-US" sz="1600" dirty="0"/>
              <a:t>Data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ACC9CA-BD03-44F6-ACF9-21DC56380948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>
            <a:off x="5024487" y="2250806"/>
            <a:ext cx="786844" cy="72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F45F36-D35D-42DA-B1D4-C558FAAFF3F0}"/>
              </a:ext>
            </a:extLst>
          </p:cNvPr>
          <p:cNvCxnSpPr>
            <a:cxnSpLocks/>
          </p:cNvCxnSpPr>
          <p:nvPr/>
        </p:nvCxnSpPr>
        <p:spPr>
          <a:xfrm>
            <a:off x="5034457" y="3334583"/>
            <a:ext cx="786844" cy="72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7911C7-7A32-4CDC-A417-38D362B8401E}"/>
              </a:ext>
            </a:extLst>
          </p:cNvPr>
          <p:cNvCxnSpPr>
            <a:cxnSpLocks/>
          </p:cNvCxnSpPr>
          <p:nvPr/>
        </p:nvCxnSpPr>
        <p:spPr>
          <a:xfrm>
            <a:off x="5008680" y="5612695"/>
            <a:ext cx="786844" cy="72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9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61FAD5-F069-4EA0-A290-AD19BB571571}"/>
              </a:ext>
            </a:extLst>
          </p:cNvPr>
          <p:cNvSpPr txBox="1"/>
          <p:nvPr/>
        </p:nvSpPr>
        <p:spPr>
          <a:xfrm>
            <a:off x="1196392" y="784341"/>
            <a:ext cx="418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Rated Home Health Agencies in Philadelphia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E8DCD-1B1C-4FC4-B008-47FF3C68A7BA}"/>
              </a:ext>
            </a:extLst>
          </p:cNvPr>
          <p:cNvSpPr txBox="1"/>
          <p:nvPr/>
        </p:nvSpPr>
        <p:spPr>
          <a:xfrm>
            <a:off x="6573430" y="784341"/>
            <a:ext cx="418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Rated Local Skilled Nursing Facilities in Philadelphia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7758F6-6C44-4295-A4F9-121A0C3E53A1}"/>
              </a:ext>
            </a:extLst>
          </p:cNvPr>
          <p:cNvSpPr/>
          <p:nvPr/>
        </p:nvSpPr>
        <p:spPr>
          <a:xfrm>
            <a:off x="3599683" y="223117"/>
            <a:ext cx="5065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Concentration of Rated Facilities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1A3721-47DE-47B0-A952-BD60CBEB7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02" y="1425854"/>
            <a:ext cx="3763820" cy="4368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CBBAB-A08B-4AA5-9716-8AC980E10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789" y="1430672"/>
            <a:ext cx="3872073" cy="4363841"/>
          </a:xfrm>
          <a:prstGeom prst="rect">
            <a:avLst/>
          </a:prstGeom>
        </p:spPr>
      </p:pic>
      <p:sp>
        <p:nvSpPr>
          <p:cNvPr id="14" name="AutoShape 3">
            <a:extLst>
              <a:ext uri="{FF2B5EF4-FFF2-40B4-BE49-F238E27FC236}">
                <a16:creationId xmlns:a16="http://schemas.microsoft.com/office/drawing/2014/main" id="{BA7F39C4-5B33-444A-B1B3-A552F39EF9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85216" y="5982050"/>
            <a:ext cx="2194560" cy="576241"/>
          </a:xfrm>
          <a:prstGeom prst="chevron">
            <a:avLst>
              <a:gd name="adj" fmla="val 34952"/>
            </a:avLst>
          </a:prstGeom>
          <a:solidFill>
            <a:schemeClr val="bg2">
              <a:lumMod val="9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/>
          <a:p>
            <a:pPr algn="ctr">
              <a:lnSpc>
                <a:spcPct val="106000"/>
              </a:lnSpc>
            </a:pPr>
            <a:r>
              <a:rPr lang="en-IN" sz="1600" dirty="0"/>
              <a:t>Data Extraction</a:t>
            </a:r>
            <a:endParaRPr lang="en-US" sz="1600" dirty="0"/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33354F78-B0C4-4E63-9AD4-3A5F798324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59395" y="5982050"/>
            <a:ext cx="2194560" cy="576241"/>
          </a:xfrm>
          <a:prstGeom prst="chevron">
            <a:avLst>
              <a:gd name="adj" fmla="val 34975"/>
            </a:avLst>
          </a:prstGeom>
          <a:solidFill>
            <a:schemeClr val="accent1"/>
          </a:solidFill>
          <a:ln w="12700" cap="rnd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/>
          <a:p>
            <a:pPr algn="ctr">
              <a:lnSpc>
                <a:spcPct val="106000"/>
              </a:lnSpc>
            </a:pPr>
            <a:r>
              <a:rPr lang="en-IN" sz="1600" dirty="0">
                <a:solidFill>
                  <a:schemeClr val="bg1"/>
                </a:solidFill>
              </a:rPr>
              <a:t>Exploratory Data Analysis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E7EE8E73-3EEE-41B3-9C0A-469EDF08AC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833574" y="5982050"/>
            <a:ext cx="2194560" cy="576241"/>
          </a:xfrm>
          <a:prstGeom prst="chevron">
            <a:avLst>
              <a:gd name="adj" fmla="val 34975"/>
            </a:avLst>
          </a:prstGeom>
          <a:solidFill>
            <a:schemeClr val="bg2">
              <a:lumMod val="9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en-IN" sz="1600" dirty="0"/>
              <a:t>S</a:t>
            </a:r>
            <a:r>
              <a:rPr lang="en-US" sz="1600" dirty="0" err="1"/>
              <a:t>tatistical</a:t>
            </a:r>
            <a:r>
              <a:rPr lang="en-US" sz="1600" dirty="0"/>
              <a:t> Tests</a:t>
            </a:r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AECEA900-D474-401E-A583-F9861CFD4C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07753" y="5982050"/>
            <a:ext cx="2194560" cy="576241"/>
          </a:xfrm>
          <a:prstGeom prst="chevron">
            <a:avLst>
              <a:gd name="adj" fmla="val 34975"/>
            </a:avLst>
          </a:prstGeom>
          <a:solidFill>
            <a:schemeClr val="bg2">
              <a:lumMod val="9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en-IN" sz="1600" dirty="0"/>
              <a:t>R</a:t>
            </a:r>
            <a:r>
              <a:rPr lang="en-US" sz="1600" dirty="0" err="1"/>
              <a:t>esults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906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61FAD5-F069-4EA0-A290-AD19BB571571}"/>
              </a:ext>
            </a:extLst>
          </p:cNvPr>
          <p:cNvSpPr txBox="1"/>
          <p:nvPr/>
        </p:nvSpPr>
        <p:spPr>
          <a:xfrm>
            <a:off x="4926818" y="1572338"/>
            <a:ext cx="27560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Excess re-admission ration in hospitals is highest among HIP KNEE.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E8DCD-1B1C-4FC4-B008-47FF3C68A7BA}"/>
              </a:ext>
            </a:extLst>
          </p:cNvPr>
          <p:cNvSpPr txBox="1"/>
          <p:nvPr/>
        </p:nvSpPr>
        <p:spPr>
          <a:xfrm>
            <a:off x="4542019" y="3103728"/>
            <a:ext cx="2747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Distribution of Excess readmission rates among hospitals.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7758F6-6C44-4295-A4F9-121A0C3E53A1}"/>
              </a:ext>
            </a:extLst>
          </p:cNvPr>
          <p:cNvSpPr/>
          <p:nvPr/>
        </p:nvSpPr>
        <p:spPr>
          <a:xfrm>
            <a:off x="4668895" y="368061"/>
            <a:ext cx="2728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Data Distribution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0D87C2-3141-4C8F-A82C-B132DAE0D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92" y="1470578"/>
            <a:ext cx="3421930" cy="2469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21A2DF-45D9-4664-80B5-C42C72B36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674" y="1470577"/>
            <a:ext cx="3573298" cy="245702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879420-D812-44BB-86A8-D0A019764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281737"/>
              </p:ext>
            </p:extLst>
          </p:nvPr>
        </p:nvGraphicFramePr>
        <p:xfrm>
          <a:off x="4364608" y="2378575"/>
          <a:ext cx="3318235" cy="641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235">
                  <a:extLst>
                    <a:ext uri="{9D8B030D-6E8A-4147-A177-3AD203B41FA5}">
                      <a16:colId xmlns:a16="http://schemas.microsoft.com/office/drawing/2014/main" val="1997503616"/>
                    </a:ext>
                  </a:extLst>
                </a:gridCol>
              </a:tblGrid>
              <a:tr h="3205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 Min.     1st Qu.  Median    Mean   3rd Qu.    Max.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805283891"/>
                  </a:ext>
                </a:extLst>
              </a:tr>
              <a:tr h="320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0.8709  0.9949  1.0416      1.0474  1.0853     1.2889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633862677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FD1FE883-B4AE-4F10-B624-10CFC83DC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292" y="4364610"/>
            <a:ext cx="3421929" cy="23989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7430D9-AFD1-4E8A-8CFF-A5A84B383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5872" y="4364610"/>
            <a:ext cx="3581099" cy="23989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DE16FF-0A56-474F-BFB8-28F1B59C7C59}"/>
              </a:ext>
            </a:extLst>
          </p:cNvPr>
          <p:cNvSpPr txBox="1"/>
          <p:nvPr/>
        </p:nvSpPr>
        <p:spPr>
          <a:xfrm>
            <a:off x="4926817" y="4518250"/>
            <a:ext cx="2756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Postal code associated risk factors.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0B986-DD76-483C-B19D-AEC183D64E2B}"/>
              </a:ext>
            </a:extLst>
          </p:cNvPr>
          <p:cNvSpPr txBox="1"/>
          <p:nvPr/>
        </p:nvSpPr>
        <p:spPr>
          <a:xfrm>
            <a:off x="4519841" y="6065030"/>
            <a:ext cx="2449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Postal code distribution of Home Health &amp; Nursing Facility.</a:t>
            </a:r>
            <a:endParaRPr lang="en-US" sz="1400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7EADFB23-DB60-4B18-885B-167A2D82F7EA}"/>
              </a:ext>
            </a:extLst>
          </p:cNvPr>
          <p:cNvSpPr>
            <a:spLocks/>
          </p:cNvSpPr>
          <p:nvPr/>
        </p:nvSpPr>
        <p:spPr bwMode="auto">
          <a:xfrm rot="5400000">
            <a:off x="7007721" y="6128571"/>
            <a:ext cx="779614" cy="570631"/>
          </a:xfrm>
          <a:custGeom>
            <a:avLst/>
            <a:gdLst>
              <a:gd name="T0" fmla="*/ 835 w 835"/>
              <a:gd name="T1" fmla="*/ 113 h 211"/>
              <a:gd name="T2" fmla="*/ 417 w 835"/>
              <a:gd name="T3" fmla="*/ 0 h 211"/>
              <a:gd name="T4" fmla="*/ 0 w 835"/>
              <a:gd name="T5" fmla="*/ 113 h 211"/>
              <a:gd name="T6" fmla="*/ 156 w 835"/>
              <a:gd name="T7" fmla="*/ 113 h 211"/>
              <a:gd name="T8" fmla="*/ 156 w 835"/>
              <a:gd name="T9" fmla="*/ 211 h 211"/>
              <a:gd name="T10" fmla="*/ 679 w 835"/>
              <a:gd name="T11" fmla="*/ 211 h 211"/>
              <a:gd name="T12" fmla="*/ 679 w 835"/>
              <a:gd name="T13" fmla="*/ 113 h 211"/>
              <a:gd name="T14" fmla="*/ 835 w 835"/>
              <a:gd name="T15" fmla="*/ 113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5" h="211">
                <a:moveTo>
                  <a:pt x="835" y="113"/>
                </a:moveTo>
                <a:lnTo>
                  <a:pt x="417" y="0"/>
                </a:lnTo>
                <a:lnTo>
                  <a:pt x="0" y="113"/>
                </a:lnTo>
                <a:lnTo>
                  <a:pt x="156" y="113"/>
                </a:lnTo>
                <a:lnTo>
                  <a:pt x="156" y="211"/>
                </a:lnTo>
                <a:lnTo>
                  <a:pt x="679" y="211"/>
                </a:lnTo>
                <a:lnTo>
                  <a:pt x="679" y="113"/>
                </a:lnTo>
                <a:lnTo>
                  <a:pt x="835" y="11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700B3CD-0C48-4516-A161-78E1145A09D0}"/>
              </a:ext>
            </a:extLst>
          </p:cNvPr>
          <p:cNvSpPr>
            <a:spLocks/>
          </p:cNvSpPr>
          <p:nvPr/>
        </p:nvSpPr>
        <p:spPr bwMode="auto">
          <a:xfrm rot="16200000">
            <a:off x="4152212" y="4526632"/>
            <a:ext cx="779614" cy="570631"/>
          </a:xfrm>
          <a:custGeom>
            <a:avLst/>
            <a:gdLst>
              <a:gd name="T0" fmla="*/ 835 w 835"/>
              <a:gd name="T1" fmla="*/ 113 h 211"/>
              <a:gd name="T2" fmla="*/ 417 w 835"/>
              <a:gd name="T3" fmla="*/ 0 h 211"/>
              <a:gd name="T4" fmla="*/ 0 w 835"/>
              <a:gd name="T5" fmla="*/ 113 h 211"/>
              <a:gd name="T6" fmla="*/ 156 w 835"/>
              <a:gd name="T7" fmla="*/ 113 h 211"/>
              <a:gd name="T8" fmla="*/ 156 w 835"/>
              <a:gd name="T9" fmla="*/ 211 h 211"/>
              <a:gd name="T10" fmla="*/ 679 w 835"/>
              <a:gd name="T11" fmla="*/ 211 h 211"/>
              <a:gd name="T12" fmla="*/ 679 w 835"/>
              <a:gd name="T13" fmla="*/ 113 h 211"/>
              <a:gd name="T14" fmla="*/ 835 w 835"/>
              <a:gd name="T15" fmla="*/ 113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5" h="211">
                <a:moveTo>
                  <a:pt x="835" y="113"/>
                </a:moveTo>
                <a:lnTo>
                  <a:pt x="417" y="0"/>
                </a:lnTo>
                <a:lnTo>
                  <a:pt x="0" y="113"/>
                </a:lnTo>
                <a:lnTo>
                  <a:pt x="156" y="113"/>
                </a:lnTo>
                <a:lnTo>
                  <a:pt x="156" y="211"/>
                </a:lnTo>
                <a:lnTo>
                  <a:pt x="679" y="211"/>
                </a:lnTo>
                <a:lnTo>
                  <a:pt x="679" y="113"/>
                </a:lnTo>
                <a:lnTo>
                  <a:pt x="835" y="11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D513345-D84E-4199-A997-CFA9E2E9AED3}"/>
              </a:ext>
            </a:extLst>
          </p:cNvPr>
          <p:cNvSpPr>
            <a:spLocks/>
          </p:cNvSpPr>
          <p:nvPr/>
        </p:nvSpPr>
        <p:spPr bwMode="auto">
          <a:xfrm rot="5400000">
            <a:off x="7007720" y="3209374"/>
            <a:ext cx="779614" cy="570631"/>
          </a:xfrm>
          <a:custGeom>
            <a:avLst/>
            <a:gdLst>
              <a:gd name="T0" fmla="*/ 835 w 835"/>
              <a:gd name="T1" fmla="*/ 113 h 211"/>
              <a:gd name="T2" fmla="*/ 417 w 835"/>
              <a:gd name="T3" fmla="*/ 0 h 211"/>
              <a:gd name="T4" fmla="*/ 0 w 835"/>
              <a:gd name="T5" fmla="*/ 113 h 211"/>
              <a:gd name="T6" fmla="*/ 156 w 835"/>
              <a:gd name="T7" fmla="*/ 113 h 211"/>
              <a:gd name="T8" fmla="*/ 156 w 835"/>
              <a:gd name="T9" fmla="*/ 211 h 211"/>
              <a:gd name="T10" fmla="*/ 679 w 835"/>
              <a:gd name="T11" fmla="*/ 211 h 211"/>
              <a:gd name="T12" fmla="*/ 679 w 835"/>
              <a:gd name="T13" fmla="*/ 113 h 211"/>
              <a:gd name="T14" fmla="*/ 835 w 835"/>
              <a:gd name="T15" fmla="*/ 113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5" h="211">
                <a:moveTo>
                  <a:pt x="835" y="113"/>
                </a:moveTo>
                <a:lnTo>
                  <a:pt x="417" y="0"/>
                </a:lnTo>
                <a:lnTo>
                  <a:pt x="0" y="113"/>
                </a:lnTo>
                <a:lnTo>
                  <a:pt x="156" y="113"/>
                </a:lnTo>
                <a:lnTo>
                  <a:pt x="156" y="211"/>
                </a:lnTo>
                <a:lnTo>
                  <a:pt x="679" y="211"/>
                </a:lnTo>
                <a:lnTo>
                  <a:pt x="679" y="113"/>
                </a:lnTo>
                <a:lnTo>
                  <a:pt x="835" y="11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4D155041-B22F-4144-880E-855DCA8E23AE}"/>
              </a:ext>
            </a:extLst>
          </p:cNvPr>
          <p:cNvSpPr>
            <a:spLocks/>
          </p:cNvSpPr>
          <p:nvPr/>
        </p:nvSpPr>
        <p:spPr bwMode="auto">
          <a:xfrm rot="16200000">
            <a:off x="4203560" y="1600089"/>
            <a:ext cx="779614" cy="570631"/>
          </a:xfrm>
          <a:custGeom>
            <a:avLst/>
            <a:gdLst>
              <a:gd name="T0" fmla="*/ 835 w 835"/>
              <a:gd name="T1" fmla="*/ 113 h 211"/>
              <a:gd name="T2" fmla="*/ 417 w 835"/>
              <a:gd name="T3" fmla="*/ 0 h 211"/>
              <a:gd name="T4" fmla="*/ 0 w 835"/>
              <a:gd name="T5" fmla="*/ 113 h 211"/>
              <a:gd name="T6" fmla="*/ 156 w 835"/>
              <a:gd name="T7" fmla="*/ 113 h 211"/>
              <a:gd name="T8" fmla="*/ 156 w 835"/>
              <a:gd name="T9" fmla="*/ 211 h 211"/>
              <a:gd name="T10" fmla="*/ 679 w 835"/>
              <a:gd name="T11" fmla="*/ 211 h 211"/>
              <a:gd name="T12" fmla="*/ 679 w 835"/>
              <a:gd name="T13" fmla="*/ 113 h 211"/>
              <a:gd name="T14" fmla="*/ 835 w 835"/>
              <a:gd name="T15" fmla="*/ 113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5" h="211">
                <a:moveTo>
                  <a:pt x="835" y="113"/>
                </a:moveTo>
                <a:lnTo>
                  <a:pt x="417" y="0"/>
                </a:lnTo>
                <a:lnTo>
                  <a:pt x="0" y="113"/>
                </a:lnTo>
                <a:lnTo>
                  <a:pt x="156" y="113"/>
                </a:lnTo>
                <a:lnTo>
                  <a:pt x="156" y="211"/>
                </a:lnTo>
                <a:lnTo>
                  <a:pt x="679" y="211"/>
                </a:lnTo>
                <a:lnTo>
                  <a:pt x="679" y="113"/>
                </a:lnTo>
                <a:lnTo>
                  <a:pt x="835" y="11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363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8BBAD5-91F1-44BD-A2AB-667B41DC6C1B}"/>
              </a:ext>
            </a:extLst>
          </p:cNvPr>
          <p:cNvSpPr/>
          <p:nvPr/>
        </p:nvSpPr>
        <p:spPr>
          <a:xfrm>
            <a:off x="4589497" y="336240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Model Plan </a:t>
            </a:r>
            <a:endParaRPr lang="en-US" sz="2400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F86AA7F7-EF6F-402E-8385-AA981D37595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831885" y="777425"/>
            <a:ext cx="1097280" cy="237744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88900" tIns="88900" rIns="88900" bIns="88900"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50" charset="-128"/>
              </a:rPr>
              <a:t>Merge Data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DCA2D790-1024-4847-BE2E-F774B0F8CEB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831885" y="1906125"/>
            <a:ext cx="1097280" cy="237744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88900" tIns="88900" rIns="88900" bIns="88900"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50" charset="-128"/>
              </a:rPr>
              <a:t>Create Scoring Metrics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106FD65D-E539-4032-A040-37B4656CEE1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831885" y="3034825"/>
            <a:ext cx="1097280" cy="237744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88900" tIns="88900" rIns="88900" bIns="88900"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50" charset="-128"/>
              </a:rPr>
              <a:t>Preprocess &amp; Fit Model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E438FEE-0BC6-4880-8468-E962355B14E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831885" y="4163524"/>
            <a:ext cx="1097280" cy="237744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88900" tIns="88900" rIns="88900" bIns="88900"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50" charset="-128"/>
              </a:rPr>
              <a:t>Statistical test validation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7DE9A0-3FB5-46C0-8D95-4D75F497F1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93991" y="1413675"/>
            <a:ext cx="3776663" cy="8229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/>
          <a:p>
            <a:pPr>
              <a:buSzPct val="100000"/>
            </a:pPr>
            <a:r>
              <a:rPr lang="en-IN" sz="1100" dirty="0">
                <a:solidFill>
                  <a:schemeClr val="bg1"/>
                </a:solidFill>
                <a:cs typeface="Arial" charset="0"/>
              </a:rPr>
              <a:t>Home Health and Nursing facilities were merged to hospital data (primary).  </a:t>
            </a:r>
            <a:endParaRPr lang="en-US" sz="11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06827-F064-4521-918A-2075AB4B623B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38137" y="2556676"/>
            <a:ext cx="3775075" cy="8229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/>
          <a:p>
            <a:pPr>
              <a:buSzPct val="100000"/>
            </a:pPr>
            <a:r>
              <a:rPr lang="en-IN" sz="1100" dirty="0">
                <a:solidFill>
                  <a:schemeClr val="bg1"/>
                </a:solidFill>
                <a:cs typeface="Arial" charset="0"/>
              </a:rPr>
              <a:t>Score the model on: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  <a:cs typeface="Arial" charset="0"/>
              </a:rPr>
              <a:t>Count of nearby Home Health for 1-5 ratings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  <a:cs typeface="Arial" charset="0"/>
              </a:rPr>
              <a:t>Count of Nearby Nursing for 1-5 ratings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  <a:cs typeface="Arial" charset="0"/>
              </a:rPr>
              <a:t>Count of Ownership Type &amp; measure type </a:t>
            </a:r>
            <a:endParaRPr lang="en-US" sz="11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DE144A-D6A6-4305-81DA-1B086DBACD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27315" y="3699677"/>
            <a:ext cx="3776662" cy="8229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/>
          <a:p>
            <a:pPr>
              <a:buSzPct val="100000"/>
            </a:pPr>
            <a:r>
              <a:rPr lang="en-IN" sz="1100" dirty="0">
                <a:solidFill>
                  <a:schemeClr val="bg1"/>
                </a:solidFill>
                <a:cs typeface="Arial" charset="0"/>
              </a:rPr>
              <a:t>Identify multicollinearity &amp; feature scaling.</a:t>
            </a:r>
          </a:p>
          <a:p>
            <a:pPr>
              <a:buSzPct val="100000"/>
            </a:pPr>
            <a:r>
              <a:rPr lang="en-IN" sz="1100" dirty="0">
                <a:solidFill>
                  <a:schemeClr val="bg1"/>
                </a:solidFill>
                <a:cs typeface="Arial" charset="0"/>
              </a:rPr>
              <a:t>Score model.</a:t>
            </a:r>
            <a:endParaRPr lang="en-US" sz="11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CCF800-9882-4A80-8E48-6B8ABAA71F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86907" y="4842678"/>
            <a:ext cx="3776663" cy="8229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/>
          <a:p>
            <a:pPr>
              <a:buSzPct val="100000"/>
            </a:pPr>
            <a:r>
              <a:rPr lang="en-IN" sz="1100" dirty="0">
                <a:solidFill>
                  <a:schemeClr val="bg1"/>
                </a:solidFill>
                <a:cs typeface="Arial" charset="0"/>
              </a:rPr>
              <a:t>Validate model and run statistical tests.</a:t>
            </a:r>
            <a:endParaRPr lang="en-US" sz="1100" dirty="0">
              <a:solidFill>
                <a:schemeClr val="bg1"/>
              </a:solidFill>
              <a:cs typeface="Arial" charset="0"/>
            </a:endParaRPr>
          </a:p>
        </p:txBody>
      </p:sp>
      <p:cxnSp>
        <p:nvCxnSpPr>
          <p:cNvPr id="19" name="Elbow Connector 7">
            <a:extLst>
              <a:ext uri="{FF2B5EF4-FFF2-40B4-BE49-F238E27FC236}">
                <a16:creationId xmlns:a16="http://schemas.microsoft.com/office/drawing/2014/main" id="{43A2D3F7-2CC6-49A6-A72D-CE4373A2FA77}"/>
              </a:ext>
            </a:extLst>
          </p:cNvPr>
          <p:cNvCxnSpPr/>
          <p:nvPr/>
        </p:nvCxnSpPr>
        <p:spPr>
          <a:xfrm rot="16200000" flipH="1">
            <a:off x="4498057" y="2328075"/>
            <a:ext cx="731520" cy="548640"/>
          </a:xfrm>
          <a:prstGeom prst="bentConnector2">
            <a:avLst/>
          </a:prstGeom>
          <a:noFill/>
          <a:ln w="6350">
            <a:solidFill>
              <a:schemeClr val="accent6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20" name="Elbow Connector 8">
            <a:extLst>
              <a:ext uri="{FF2B5EF4-FFF2-40B4-BE49-F238E27FC236}">
                <a16:creationId xmlns:a16="http://schemas.microsoft.com/office/drawing/2014/main" id="{6312AE1E-939D-479D-8471-8934015B5BB3}"/>
              </a:ext>
            </a:extLst>
          </p:cNvPr>
          <p:cNvCxnSpPr/>
          <p:nvPr/>
        </p:nvCxnSpPr>
        <p:spPr>
          <a:xfrm rot="16200000" flipH="1">
            <a:off x="5587235" y="3471076"/>
            <a:ext cx="731520" cy="548640"/>
          </a:xfrm>
          <a:prstGeom prst="bentConnector2">
            <a:avLst/>
          </a:prstGeom>
          <a:noFill/>
          <a:ln w="6350">
            <a:solidFill>
              <a:schemeClr val="accent6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21" name="Elbow Connector 9">
            <a:extLst>
              <a:ext uri="{FF2B5EF4-FFF2-40B4-BE49-F238E27FC236}">
                <a16:creationId xmlns:a16="http://schemas.microsoft.com/office/drawing/2014/main" id="{6468EEAA-8264-4546-9E4E-2E0EF716516B}"/>
              </a:ext>
            </a:extLst>
          </p:cNvPr>
          <p:cNvCxnSpPr/>
          <p:nvPr/>
        </p:nvCxnSpPr>
        <p:spPr>
          <a:xfrm rot="16200000" flipH="1">
            <a:off x="6746827" y="4614077"/>
            <a:ext cx="731520" cy="548640"/>
          </a:xfrm>
          <a:prstGeom prst="bentConnector2">
            <a:avLst/>
          </a:prstGeom>
          <a:noFill/>
          <a:ln w="6350">
            <a:solidFill>
              <a:schemeClr val="accent6"/>
            </a:solidFill>
            <a:round/>
            <a:headEnd type="none" w="med" len="med"/>
            <a:tailEnd type="triangle" w="med" len="med"/>
          </a:ln>
        </p:spPr>
      </p:cxnSp>
      <p:sp>
        <p:nvSpPr>
          <p:cNvPr id="14" name="AutoShape 3">
            <a:extLst>
              <a:ext uri="{FF2B5EF4-FFF2-40B4-BE49-F238E27FC236}">
                <a16:creationId xmlns:a16="http://schemas.microsoft.com/office/drawing/2014/main" id="{CD14C2D8-2AAE-4E51-9BED-32EB484120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24973" y="6012537"/>
            <a:ext cx="2194560" cy="576241"/>
          </a:xfrm>
          <a:prstGeom prst="chevron">
            <a:avLst>
              <a:gd name="adj" fmla="val 34952"/>
            </a:avLst>
          </a:prstGeom>
          <a:solidFill>
            <a:schemeClr val="bg2">
              <a:lumMod val="9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/>
          <a:p>
            <a:pPr algn="ctr">
              <a:lnSpc>
                <a:spcPct val="106000"/>
              </a:lnSpc>
            </a:pPr>
            <a:r>
              <a:rPr lang="en-IN" sz="1600" dirty="0"/>
              <a:t>Data Extraction</a:t>
            </a:r>
            <a:endParaRPr lang="en-US" sz="1600" dirty="0"/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2D9EAFB0-4DE0-416C-B0C2-6DA33B8680D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99152" y="6012537"/>
            <a:ext cx="2194560" cy="576241"/>
          </a:xfrm>
          <a:prstGeom prst="chevron">
            <a:avLst>
              <a:gd name="adj" fmla="val 34975"/>
            </a:avLst>
          </a:prstGeom>
          <a:solidFill>
            <a:schemeClr val="bg2">
              <a:lumMod val="9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en-IN" sz="1600" dirty="0"/>
              <a:t>Exploratory Data Analysis</a:t>
            </a:r>
            <a:endParaRPr lang="en-US" sz="1600" dirty="0"/>
          </a:p>
        </p:txBody>
      </p:sp>
      <p:sp>
        <p:nvSpPr>
          <p:cNvPr id="22" name="AutoShape 5">
            <a:extLst>
              <a:ext uri="{FF2B5EF4-FFF2-40B4-BE49-F238E27FC236}">
                <a16:creationId xmlns:a16="http://schemas.microsoft.com/office/drawing/2014/main" id="{EB78D112-DD34-44C9-B662-8525EB388B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873331" y="6012537"/>
            <a:ext cx="2194560" cy="576241"/>
          </a:xfrm>
          <a:prstGeom prst="chevron">
            <a:avLst>
              <a:gd name="adj" fmla="val 34975"/>
            </a:avLst>
          </a:prstGeom>
          <a:solidFill>
            <a:schemeClr val="accent1"/>
          </a:solidFill>
          <a:ln w="12700" cap="rnd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/>
          <a:p>
            <a:pPr algn="ctr">
              <a:lnSpc>
                <a:spcPct val="106000"/>
              </a:lnSpc>
            </a:pPr>
            <a:r>
              <a:rPr lang="en-IN" sz="1600" dirty="0">
                <a:solidFill>
                  <a:schemeClr val="bg1"/>
                </a:solidFill>
              </a:rPr>
              <a:t>S</a:t>
            </a:r>
            <a:r>
              <a:rPr lang="en-US" sz="1600" dirty="0" err="1">
                <a:solidFill>
                  <a:schemeClr val="bg1"/>
                </a:solidFill>
              </a:rPr>
              <a:t>tatistical</a:t>
            </a:r>
            <a:r>
              <a:rPr lang="en-US" sz="1600" dirty="0">
                <a:solidFill>
                  <a:schemeClr val="bg1"/>
                </a:solidFill>
              </a:rPr>
              <a:t> Tests</a:t>
            </a:r>
          </a:p>
        </p:txBody>
      </p:sp>
      <p:sp>
        <p:nvSpPr>
          <p:cNvPr id="23" name="AutoShape 6">
            <a:extLst>
              <a:ext uri="{FF2B5EF4-FFF2-40B4-BE49-F238E27FC236}">
                <a16:creationId xmlns:a16="http://schemas.microsoft.com/office/drawing/2014/main" id="{1E57F5DC-B115-42ED-8682-9A651B6FFB2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47510" y="6012537"/>
            <a:ext cx="2194560" cy="576241"/>
          </a:xfrm>
          <a:prstGeom prst="chevron">
            <a:avLst>
              <a:gd name="adj" fmla="val 34975"/>
            </a:avLst>
          </a:prstGeom>
          <a:solidFill>
            <a:schemeClr val="bg2">
              <a:lumMod val="9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en-IN" sz="1600" dirty="0"/>
              <a:t>R</a:t>
            </a:r>
            <a:r>
              <a:rPr lang="en-US" sz="1600" dirty="0" err="1"/>
              <a:t>esults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945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Placeholder 38">
            <a:extLst>
              <a:ext uri="{FF2B5EF4-FFF2-40B4-BE49-F238E27FC236}">
                <a16:creationId xmlns:a16="http://schemas.microsoft.com/office/drawing/2014/main" id="{F2707E7C-1602-436B-A2A7-C9134F7B8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0239243"/>
              </p:ext>
            </p:extLst>
          </p:nvPr>
        </p:nvGraphicFramePr>
        <p:xfrm>
          <a:off x="3373372" y="1262725"/>
          <a:ext cx="7702534" cy="3867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8389993-A742-473E-A31F-0B2429086FAD}"/>
              </a:ext>
            </a:extLst>
          </p:cNvPr>
          <p:cNvSpPr/>
          <p:nvPr/>
        </p:nvSpPr>
        <p:spPr>
          <a:xfrm>
            <a:off x="4099303" y="383374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Feature Importance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4498F-6B69-4D13-9D59-1BFEBAF7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372" y="5638575"/>
            <a:ext cx="7702534" cy="638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3B2DE6-7F09-4D95-8AA9-5AF90A8D931B}"/>
              </a:ext>
            </a:extLst>
          </p:cNvPr>
          <p:cNvSpPr/>
          <p:nvPr/>
        </p:nvSpPr>
        <p:spPr>
          <a:xfrm>
            <a:off x="5802615" y="5202842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Model scores using AIC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1ACDFA-B49D-45CB-A2A2-95EC5F8E3CB6}"/>
              </a:ext>
            </a:extLst>
          </p:cNvPr>
          <p:cNvSpPr txBox="1"/>
          <p:nvPr/>
        </p:nvSpPr>
        <p:spPr>
          <a:xfrm>
            <a:off x="67363" y="1190004"/>
            <a:ext cx="33060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Output using AIC indicate it’s a dependable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Positive coefficients of high rated nursing facilities is questionable. However, ANOVA indicates there are no significant differences in means.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be attributed to inadequate amount 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03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23BD03-B6E2-4F08-9A9C-7216ED040525}"/>
              </a:ext>
            </a:extLst>
          </p:cNvPr>
          <p:cNvSpPr/>
          <p:nvPr/>
        </p:nvSpPr>
        <p:spPr>
          <a:xfrm>
            <a:off x="3945501" y="371677"/>
            <a:ext cx="4214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Facility Recommendations 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816E4-F3E3-474F-87A4-676328BCD09C}"/>
              </a:ext>
            </a:extLst>
          </p:cNvPr>
          <p:cNvSpPr txBox="1"/>
          <p:nvPr/>
        </p:nvSpPr>
        <p:spPr>
          <a:xfrm>
            <a:off x="432190" y="1085310"/>
            <a:ext cx="10782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Results indicate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number of highly rated facilities nearby is insignificant.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“For profit – Corporation” Nursing Home ownership type greatly reduce the hospital readmissions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Joint replacement measure should be considered as a high risk category.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E5D66F-E083-4F65-A23B-867AD762AFB6}"/>
              </a:ext>
            </a:extLst>
          </p:cNvPr>
          <p:cNvGrpSpPr/>
          <p:nvPr/>
        </p:nvGrpSpPr>
        <p:grpSpPr>
          <a:xfrm>
            <a:off x="1668129" y="2665240"/>
            <a:ext cx="8424246" cy="3082418"/>
            <a:chOff x="895350" y="1976438"/>
            <a:chExt cx="7388225" cy="2882900"/>
          </a:xfrm>
        </p:grpSpPr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8A0986BC-FD4E-4D8A-B1CE-7DBA2AA94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3000" y="3622676"/>
              <a:ext cx="2060575" cy="1236662"/>
            </a:xfrm>
            <a:custGeom>
              <a:avLst/>
              <a:gdLst>
                <a:gd name="T0" fmla="*/ 0 w 1297"/>
                <a:gd name="T1" fmla="*/ 0 h 779"/>
                <a:gd name="T2" fmla="*/ 1486869 w 1297"/>
                <a:gd name="T3" fmla="*/ 0 h 779"/>
                <a:gd name="T4" fmla="*/ 1486869 w 1297"/>
                <a:gd name="T5" fmla="*/ 544512 h 779"/>
                <a:gd name="T6" fmla="*/ 1930865 w 1297"/>
                <a:gd name="T7" fmla="*/ 550862 h 779"/>
                <a:gd name="T8" fmla="*/ 1930865 w 1297"/>
                <a:gd name="T9" fmla="*/ 411162 h 779"/>
                <a:gd name="T10" fmla="*/ 2230304 w 1297"/>
                <a:gd name="T11" fmla="*/ 800100 h 779"/>
                <a:gd name="T12" fmla="*/ 1930865 w 1297"/>
                <a:gd name="T13" fmla="*/ 1235075 h 779"/>
                <a:gd name="T14" fmla="*/ 1932586 w 1297"/>
                <a:gd name="T15" fmla="*/ 1098550 h 779"/>
                <a:gd name="T16" fmla="*/ 817434 w 1297"/>
                <a:gd name="T17" fmla="*/ 1093787 h 779"/>
                <a:gd name="T18" fmla="*/ 817434 w 1297"/>
                <a:gd name="T19" fmla="*/ 549275 h 779"/>
                <a:gd name="T20" fmla="*/ 0 w 1297"/>
                <a:gd name="T21" fmla="*/ 549275 h 779"/>
                <a:gd name="T22" fmla="*/ 0 w 1297"/>
                <a:gd name="T23" fmla="*/ 0 h 7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7"/>
                <a:gd name="T37" fmla="*/ 0 h 779"/>
                <a:gd name="T38" fmla="*/ 1297 w 1297"/>
                <a:gd name="T39" fmla="*/ 779 h 77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7" h="779">
                  <a:moveTo>
                    <a:pt x="0" y="0"/>
                  </a:moveTo>
                  <a:lnTo>
                    <a:pt x="864" y="0"/>
                  </a:lnTo>
                  <a:lnTo>
                    <a:pt x="864" y="343"/>
                  </a:lnTo>
                  <a:lnTo>
                    <a:pt x="1122" y="347"/>
                  </a:lnTo>
                  <a:lnTo>
                    <a:pt x="1122" y="259"/>
                  </a:lnTo>
                  <a:lnTo>
                    <a:pt x="1296" y="504"/>
                  </a:lnTo>
                  <a:lnTo>
                    <a:pt x="1122" y="778"/>
                  </a:lnTo>
                  <a:lnTo>
                    <a:pt x="1123" y="692"/>
                  </a:lnTo>
                  <a:lnTo>
                    <a:pt x="475" y="689"/>
                  </a:lnTo>
                  <a:lnTo>
                    <a:pt x="475" y="346"/>
                  </a:lnTo>
                  <a:lnTo>
                    <a:pt x="0" y="346"/>
                  </a:lnTo>
                  <a:lnTo>
                    <a:pt x="0" y="0"/>
                  </a:lnTo>
                </a:path>
              </a:pathLst>
            </a:custGeom>
            <a:solidFill>
              <a:schemeClr val="tx1">
                <a:lumMod val="65000"/>
              </a:schemeClr>
            </a:solidFill>
            <a:ln w="9525">
              <a:noFill/>
              <a:round/>
              <a:headEnd type="none" w="sm" len="sm"/>
              <a:tailEnd type="none" w="sm" len="sm"/>
            </a:ln>
          </p:spPr>
          <p:txBody>
            <a:bodyPr lIns="36000" tIns="36000" rIns="36000" bIns="36000" anchor="ctr"/>
            <a:lstStyle/>
            <a:p>
              <a:pPr>
                <a:defRPr/>
              </a:pPr>
              <a:endParaRPr lang="en-US" sz="1400" b="1" dirty="0"/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894F7BDA-2F12-4B9A-86CC-447A255AB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099" y="3771901"/>
              <a:ext cx="1078992" cy="300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536575">
                <a:lnSpc>
                  <a:spcPct val="90000"/>
                </a:lnSpc>
              </a:pPr>
              <a:r>
                <a:rPr lang="en-US" altLang="ja-JP" sz="1200" b="1" dirty="0">
                  <a:solidFill>
                    <a:schemeClr val="bg1"/>
                  </a:solidFill>
                  <a:ea typeface="ＭＳ Ｐゴシック" charset="-128"/>
                </a:rPr>
                <a:t>Distance</a:t>
              </a:r>
            </a:p>
            <a:p>
              <a:pPr algn="ctr" defTabSz="536575">
                <a:lnSpc>
                  <a:spcPct val="90000"/>
                </a:lnSpc>
              </a:pPr>
              <a:r>
                <a:rPr lang="en-IN" altLang="ja-JP" sz="1200" b="1" dirty="0">
                  <a:solidFill>
                    <a:schemeClr val="bg1"/>
                  </a:solidFill>
                  <a:ea typeface="ＭＳ Ｐゴシック" charset="-128"/>
                </a:rPr>
                <a:t>M</a:t>
              </a:r>
              <a:r>
                <a:rPr lang="en-US" altLang="ja-JP" sz="1200" b="1" dirty="0" err="1">
                  <a:solidFill>
                    <a:schemeClr val="bg1"/>
                  </a:solidFill>
                  <a:ea typeface="ＭＳ Ｐゴシック" charset="-128"/>
                </a:rPr>
                <a:t>etric</a:t>
              </a:r>
              <a:endParaRPr lang="en-US" altLang="ja-JP" sz="1200" b="1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7826B5B8-5631-4745-AB1D-58A6C1098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825" y="3074988"/>
              <a:ext cx="2058988" cy="1235075"/>
            </a:xfrm>
            <a:custGeom>
              <a:avLst/>
              <a:gdLst>
                <a:gd name="T0" fmla="*/ 0 w 1297"/>
                <a:gd name="T1" fmla="*/ 0 h 778"/>
                <a:gd name="T2" fmla="*/ 1485811 w 1297"/>
                <a:gd name="T3" fmla="*/ 0 h 778"/>
                <a:gd name="T4" fmla="*/ 1485811 w 1297"/>
                <a:gd name="T5" fmla="*/ 544513 h 778"/>
                <a:gd name="T6" fmla="*/ 1929491 w 1297"/>
                <a:gd name="T7" fmla="*/ 549275 h 778"/>
                <a:gd name="T8" fmla="*/ 1929491 w 1297"/>
                <a:gd name="T9" fmla="*/ 411163 h 778"/>
                <a:gd name="T10" fmla="*/ 2228717 w 1297"/>
                <a:gd name="T11" fmla="*/ 800100 h 778"/>
                <a:gd name="T12" fmla="*/ 1929491 w 1297"/>
                <a:gd name="T13" fmla="*/ 1233488 h 778"/>
                <a:gd name="T14" fmla="*/ 1931211 w 1297"/>
                <a:gd name="T15" fmla="*/ 1096963 h 778"/>
                <a:gd name="T16" fmla="*/ 816852 w 1297"/>
                <a:gd name="T17" fmla="*/ 1092200 h 778"/>
                <a:gd name="T18" fmla="*/ 816852 w 1297"/>
                <a:gd name="T19" fmla="*/ 547688 h 778"/>
                <a:gd name="T20" fmla="*/ 0 w 1297"/>
                <a:gd name="T21" fmla="*/ 547688 h 778"/>
                <a:gd name="T22" fmla="*/ 0 w 1297"/>
                <a:gd name="T23" fmla="*/ 0 h 77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7"/>
                <a:gd name="T37" fmla="*/ 0 h 778"/>
                <a:gd name="T38" fmla="*/ 1297 w 1297"/>
                <a:gd name="T39" fmla="*/ 778 h 77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7" h="778">
                  <a:moveTo>
                    <a:pt x="0" y="0"/>
                  </a:moveTo>
                  <a:lnTo>
                    <a:pt x="864" y="0"/>
                  </a:lnTo>
                  <a:lnTo>
                    <a:pt x="864" y="343"/>
                  </a:lnTo>
                  <a:lnTo>
                    <a:pt x="1122" y="346"/>
                  </a:lnTo>
                  <a:lnTo>
                    <a:pt x="1122" y="259"/>
                  </a:lnTo>
                  <a:lnTo>
                    <a:pt x="1296" y="504"/>
                  </a:lnTo>
                  <a:lnTo>
                    <a:pt x="1122" y="777"/>
                  </a:lnTo>
                  <a:lnTo>
                    <a:pt x="1123" y="691"/>
                  </a:lnTo>
                  <a:lnTo>
                    <a:pt x="475" y="688"/>
                  </a:lnTo>
                  <a:lnTo>
                    <a:pt x="475" y="345"/>
                  </a:lnTo>
                  <a:lnTo>
                    <a:pt x="0" y="345"/>
                  </a:lnTo>
                  <a:lnTo>
                    <a:pt x="0" y="0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 w="9525">
              <a:noFill/>
              <a:round/>
              <a:headEnd type="none" w="sm" len="sm"/>
              <a:tailEnd type="none" w="sm" len="sm"/>
            </a:ln>
          </p:spPr>
          <p:txBody>
            <a:bodyPr wrap="none" lIns="36000" tIns="36000" rIns="36000" bIns="36000" anchor="ctr"/>
            <a:lstStyle/>
            <a:p>
              <a:pPr>
                <a:defRPr/>
              </a:pPr>
              <a:endParaRPr lang="en-US" sz="1400" b="1" dirty="0"/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129D7E4E-9F78-4BD5-8C93-2C36AAD71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3219451"/>
              <a:ext cx="1078992" cy="285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536575">
                <a:lnSpc>
                  <a:spcPct val="90000"/>
                </a:lnSpc>
              </a:pPr>
              <a:r>
                <a:rPr lang="en-US" altLang="ja-JP" sz="1200" b="1" dirty="0">
                  <a:solidFill>
                    <a:schemeClr val="bg1"/>
                  </a:solidFill>
                  <a:ea typeface="ＭＳ Ｐゴシック" charset="-128"/>
                </a:rPr>
                <a:t>&gt; Average/best Rated</a:t>
              </a: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FAA0D07-CFDA-42C3-B7FD-C05FB68C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475" y="2525713"/>
              <a:ext cx="2058988" cy="1236663"/>
            </a:xfrm>
            <a:custGeom>
              <a:avLst/>
              <a:gdLst>
                <a:gd name="T0" fmla="*/ 0 w 1297"/>
                <a:gd name="T1" fmla="*/ 0 h 779"/>
                <a:gd name="T2" fmla="*/ 2147483647 w 1297"/>
                <a:gd name="T3" fmla="*/ 0 h 779"/>
                <a:gd name="T4" fmla="*/ 2147483647 w 1297"/>
                <a:gd name="T5" fmla="*/ 2147483647 h 779"/>
                <a:gd name="T6" fmla="*/ 2147483647 w 1297"/>
                <a:gd name="T7" fmla="*/ 2147483647 h 779"/>
                <a:gd name="T8" fmla="*/ 2147483647 w 1297"/>
                <a:gd name="T9" fmla="*/ 2147483647 h 779"/>
                <a:gd name="T10" fmla="*/ 2147483647 w 1297"/>
                <a:gd name="T11" fmla="*/ 2147483647 h 779"/>
                <a:gd name="T12" fmla="*/ 2147483647 w 1297"/>
                <a:gd name="T13" fmla="*/ 2147483647 h 779"/>
                <a:gd name="T14" fmla="*/ 2147483647 w 1297"/>
                <a:gd name="T15" fmla="*/ 2147483647 h 779"/>
                <a:gd name="T16" fmla="*/ 2147483647 w 1297"/>
                <a:gd name="T17" fmla="*/ 2147483647 h 779"/>
                <a:gd name="T18" fmla="*/ 2147483647 w 1297"/>
                <a:gd name="T19" fmla="*/ 2147483647 h 779"/>
                <a:gd name="T20" fmla="*/ 0 w 1297"/>
                <a:gd name="T21" fmla="*/ 2147483647 h 779"/>
                <a:gd name="T22" fmla="*/ 0 w 1297"/>
                <a:gd name="T23" fmla="*/ 0 h 7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7"/>
                <a:gd name="T37" fmla="*/ 0 h 779"/>
                <a:gd name="T38" fmla="*/ 1297 w 1297"/>
                <a:gd name="T39" fmla="*/ 779 h 77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7" h="779">
                  <a:moveTo>
                    <a:pt x="0" y="0"/>
                  </a:moveTo>
                  <a:lnTo>
                    <a:pt x="864" y="0"/>
                  </a:lnTo>
                  <a:lnTo>
                    <a:pt x="864" y="343"/>
                  </a:lnTo>
                  <a:lnTo>
                    <a:pt x="1122" y="347"/>
                  </a:lnTo>
                  <a:lnTo>
                    <a:pt x="1122" y="259"/>
                  </a:lnTo>
                  <a:lnTo>
                    <a:pt x="1296" y="504"/>
                  </a:lnTo>
                  <a:lnTo>
                    <a:pt x="1122" y="778"/>
                  </a:lnTo>
                  <a:lnTo>
                    <a:pt x="1123" y="692"/>
                  </a:lnTo>
                  <a:lnTo>
                    <a:pt x="475" y="689"/>
                  </a:lnTo>
                  <a:lnTo>
                    <a:pt x="475" y="346"/>
                  </a:lnTo>
                  <a:lnTo>
                    <a:pt x="0" y="346"/>
                  </a:lnTo>
                  <a:lnTo>
                    <a:pt x="0" y="0"/>
                  </a:lnTo>
                </a:path>
              </a:pathLst>
            </a:custGeom>
            <a:solidFill>
              <a:schemeClr val="tx1">
                <a:lumMod val="85000"/>
              </a:schemeClr>
            </a:solidFill>
            <a:ln w="9525">
              <a:noFill/>
              <a:round/>
              <a:headEnd type="none" w="sm" len="sm"/>
              <a:tailEnd type="none" w="sm" len="sm"/>
            </a:ln>
          </p:spPr>
          <p:txBody>
            <a:bodyPr wrap="none" lIns="36000" tIns="36000" rIns="36000" bIns="36000" anchor="ctr"/>
            <a:lstStyle/>
            <a:p>
              <a:endParaRPr lang="en-US" sz="1400" b="1" dirty="0"/>
            </a:p>
          </p:txBody>
        </p:sp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id="{484D94D6-CEC3-49A7-8646-7D29544AB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288" y="2594769"/>
              <a:ext cx="1078992" cy="428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536575">
                <a:lnSpc>
                  <a:spcPct val="90000"/>
                </a:lnSpc>
              </a:pPr>
              <a:r>
                <a:rPr lang="en-IN" sz="1200" b="1" dirty="0">
                  <a:solidFill>
                    <a:schemeClr val="bg1"/>
                  </a:solidFill>
                </a:rPr>
                <a:t>For profit – Corporation” ownership type</a:t>
              </a:r>
              <a:endParaRPr lang="en-US" altLang="ja-JP" sz="1200" b="1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6DACF87A-90B8-4899-BF40-5876D40B1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350" y="1976438"/>
              <a:ext cx="2039938" cy="1236663"/>
            </a:xfrm>
            <a:custGeom>
              <a:avLst/>
              <a:gdLst>
                <a:gd name="T0" fmla="*/ 0 w 1297"/>
                <a:gd name="T1" fmla="*/ 0 h 779"/>
                <a:gd name="T2" fmla="*/ 2147483647 w 1297"/>
                <a:gd name="T3" fmla="*/ 0 h 779"/>
                <a:gd name="T4" fmla="*/ 2147483647 w 1297"/>
                <a:gd name="T5" fmla="*/ 2147483647 h 779"/>
                <a:gd name="T6" fmla="*/ 2147483647 w 1297"/>
                <a:gd name="T7" fmla="*/ 2147483647 h 779"/>
                <a:gd name="T8" fmla="*/ 2147483647 w 1297"/>
                <a:gd name="T9" fmla="*/ 2147483647 h 779"/>
                <a:gd name="T10" fmla="*/ 2147483647 w 1297"/>
                <a:gd name="T11" fmla="*/ 2147483647 h 779"/>
                <a:gd name="T12" fmla="*/ 2147483647 w 1297"/>
                <a:gd name="T13" fmla="*/ 2147483647 h 779"/>
                <a:gd name="T14" fmla="*/ 2147483647 w 1297"/>
                <a:gd name="T15" fmla="*/ 2147483647 h 779"/>
                <a:gd name="T16" fmla="*/ 2147483647 w 1297"/>
                <a:gd name="T17" fmla="*/ 2147483647 h 779"/>
                <a:gd name="T18" fmla="*/ 2147483647 w 1297"/>
                <a:gd name="T19" fmla="*/ 2147483647 h 779"/>
                <a:gd name="T20" fmla="*/ 0 w 1297"/>
                <a:gd name="T21" fmla="*/ 2147483647 h 779"/>
                <a:gd name="T22" fmla="*/ 0 w 1297"/>
                <a:gd name="T23" fmla="*/ 0 h 7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7"/>
                <a:gd name="T37" fmla="*/ 0 h 779"/>
                <a:gd name="T38" fmla="*/ 1297 w 1297"/>
                <a:gd name="T39" fmla="*/ 779 h 77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7" h="779">
                  <a:moveTo>
                    <a:pt x="0" y="0"/>
                  </a:moveTo>
                  <a:lnTo>
                    <a:pt x="864" y="0"/>
                  </a:lnTo>
                  <a:lnTo>
                    <a:pt x="864" y="343"/>
                  </a:lnTo>
                  <a:lnTo>
                    <a:pt x="1122" y="347"/>
                  </a:lnTo>
                  <a:lnTo>
                    <a:pt x="1122" y="259"/>
                  </a:lnTo>
                  <a:lnTo>
                    <a:pt x="1296" y="504"/>
                  </a:lnTo>
                  <a:lnTo>
                    <a:pt x="1122" y="778"/>
                  </a:lnTo>
                  <a:lnTo>
                    <a:pt x="1123" y="692"/>
                  </a:lnTo>
                  <a:lnTo>
                    <a:pt x="475" y="689"/>
                  </a:lnTo>
                  <a:lnTo>
                    <a:pt x="475" y="346"/>
                  </a:lnTo>
                  <a:lnTo>
                    <a:pt x="0" y="346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9525">
              <a:noFill/>
              <a:round/>
              <a:headEnd type="none" w="sm" len="sm"/>
              <a:tailEnd type="none" w="sm" len="sm"/>
            </a:ln>
          </p:spPr>
          <p:txBody>
            <a:bodyPr lIns="36000" tIns="36000" rIns="36000" bIns="36000" anchor="ctr"/>
            <a:lstStyle/>
            <a:p>
              <a:endParaRPr lang="en-US" sz="1400" b="1" dirty="0"/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C7A8012F-78A1-409B-A717-361B448734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95350" y="2122488"/>
              <a:ext cx="1338263" cy="142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536575">
                <a:lnSpc>
                  <a:spcPct val="90000"/>
                </a:lnSpc>
              </a:pPr>
              <a:r>
                <a:rPr lang="en-US" altLang="ja-JP" sz="1200" b="1" dirty="0">
                  <a:solidFill>
                    <a:schemeClr val="bg1"/>
                  </a:solidFill>
                  <a:ea typeface="ＭＳ Ｐゴシック" charset="-128"/>
                </a:rPr>
                <a:t>Facility?</a:t>
              </a:r>
            </a:p>
          </p:txBody>
        </p:sp>
      </p:grpSp>
      <p:sp>
        <p:nvSpPr>
          <p:cNvPr id="13" name="AutoShape 3">
            <a:extLst>
              <a:ext uri="{FF2B5EF4-FFF2-40B4-BE49-F238E27FC236}">
                <a16:creationId xmlns:a16="http://schemas.microsoft.com/office/drawing/2014/main" id="{5E792406-5E2E-4652-9F17-B7C6E7CA4E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75277" y="5852841"/>
            <a:ext cx="2194560" cy="576241"/>
          </a:xfrm>
          <a:prstGeom prst="chevron">
            <a:avLst>
              <a:gd name="adj" fmla="val 34952"/>
            </a:avLst>
          </a:prstGeom>
          <a:solidFill>
            <a:schemeClr val="bg2">
              <a:lumMod val="9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/>
          <a:p>
            <a:pPr algn="ctr">
              <a:lnSpc>
                <a:spcPct val="106000"/>
              </a:lnSpc>
            </a:pPr>
            <a:r>
              <a:rPr lang="en-IN" sz="1600" dirty="0"/>
              <a:t>Data Extraction</a:t>
            </a:r>
            <a:endParaRPr lang="en-US" sz="1600" dirty="0"/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7E589AAC-0A73-430E-9808-41645E2DA0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49456" y="5852841"/>
            <a:ext cx="2194560" cy="576241"/>
          </a:xfrm>
          <a:prstGeom prst="chevron">
            <a:avLst>
              <a:gd name="adj" fmla="val 34975"/>
            </a:avLst>
          </a:prstGeom>
          <a:solidFill>
            <a:schemeClr val="bg2">
              <a:lumMod val="9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en-IN" sz="1600" dirty="0"/>
              <a:t>Exploratory Data Analysis</a:t>
            </a:r>
            <a:endParaRPr lang="en-US" sz="1600" dirty="0"/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F6656A81-135B-42DC-AC91-1EFCC68A1D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823635" y="5852841"/>
            <a:ext cx="2194560" cy="576241"/>
          </a:xfrm>
          <a:prstGeom prst="chevron">
            <a:avLst>
              <a:gd name="adj" fmla="val 34975"/>
            </a:avLst>
          </a:prstGeom>
          <a:solidFill>
            <a:schemeClr val="bg2">
              <a:lumMod val="9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en-IN" sz="1600" dirty="0"/>
              <a:t>S</a:t>
            </a:r>
            <a:r>
              <a:rPr lang="en-US" sz="1600" dirty="0" err="1"/>
              <a:t>tatistical</a:t>
            </a:r>
            <a:r>
              <a:rPr lang="en-US" sz="1600" dirty="0"/>
              <a:t> Tests</a:t>
            </a: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7BC651D6-39CC-4A1F-BBAD-918E993534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97814" y="5852841"/>
            <a:ext cx="2194560" cy="576241"/>
          </a:xfrm>
          <a:prstGeom prst="chevron">
            <a:avLst>
              <a:gd name="adj" fmla="val 34975"/>
            </a:avLst>
          </a:prstGeom>
          <a:solidFill>
            <a:schemeClr val="accent1"/>
          </a:solidFill>
          <a:ln w="12700" cap="rnd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/>
          <a:p>
            <a:pPr algn="ctr">
              <a:lnSpc>
                <a:spcPct val="106000"/>
              </a:lnSpc>
            </a:pPr>
            <a:r>
              <a:rPr lang="en-IN" sz="1600" dirty="0">
                <a:solidFill>
                  <a:schemeClr val="bg1"/>
                </a:solidFill>
              </a:rPr>
              <a:t>R</a:t>
            </a:r>
            <a:r>
              <a:rPr lang="en-US" sz="1600" dirty="0" err="1">
                <a:solidFill>
                  <a:schemeClr val="bg1"/>
                </a:solidFill>
              </a:rPr>
              <a:t>esults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34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23BD03-B6E2-4F08-9A9C-7216ED040525}"/>
              </a:ext>
            </a:extLst>
          </p:cNvPr>
          <p:cNvSpPr/>
          <p:nvPr/>
        </p:nvSpPr>
        <p:spPr>
          <a:xfrm>
            <a:off x="3945501" y="371677"/>
            <a:ext cx="3725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Recommendation Plan </a:t>
            </a:r>
            <a:endParaRPr lang="en-US" sz="2400" dirty="0"/>
          </a:p>
        </p:txBody>
      </p:sp>
      <p:cxnSp>
        <p:nvCxnSpPr>
          <p:cNvPr id="13" name="Elbow Connector 137">
            <a:extLst>
              <a:ext uri="{FF2B5EF4-FFF2-40B4-BE49-F238E27FC236}">
                <a16:creationId xmlns:a16="http://schemas.microsoft.com/office/drawing/2014/main" id="{2051750E-E088-40FE-A9D4-CE6563B2A9EE}"/>
              </a:ext>
            </a:extLst>
          </p:cNvPr>
          <p:cNvCxnSpPr>
            <a:stCxn id="35" idx="2"/>
            <a:endCxn id="76" idx="0"/>
          </p:cNvCxnSpPr>
          <p:nvPr/>
        </p:nvCxnSpPr>
        <p:spPr>
          <a:xfrm rot="16200000" flipH="1">
            <a:off x="6864390" y="849826"/>
            <a:ext cx="517442" cy="3028314"/>
          </a:xfrm>
          <a:prstGeom prst="bentConnector3">
            <a:avLst>
              <a:gd name="adj1" fmla="val 85038"/>
            </a:avLst>
          </a:prstGeom>
          <a:ln w="6350">
            <a:solidFill>
              <a:srgbClr val="BBB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0">
            <a:extLst>
              <a:ext uri="{FF2B5EF4-FFF2-40B4-BE49-F238E27FC236}">
                <a16:creationId xmlns:a16="http://schemas.microsoft.com/office/drawing/2014/main" id="{8FDEA0F0-C8A9-414D-A4E4-CE592D61D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343" y="1678077"/>
            <a:ext cx="1554480" cy="274320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1"/>
          <a:lstStyle/>
          <a:p>
            <a:pPr defTabSz="957263"/>
            <a:r>
              <a:rPr lang="en-US" sz="1000" dirty="0">
                <a:solidFill>
                  <a:schemeClr val="bg1"/>
                </a:solidFill>
              </a:rPr>
              <a:t>Post – acute care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6F50FA-4207-45DC-8A24-A0C3A107D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343" y="1951432"/>
            <a:ext cx="1554480" cy="502920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/>
          <a:lstStyle/>
          <a:p>
            <a:pPr defTabSz="957998">
              <a:spcBef>
                <a:spcPts val="300"/>
              </a:spcBef>
              <a:spcAft>
                <a:spcPts val="0"/>
              </a:spcAft>
              <a:defRPr/>
            </a:pPr>
            <a:r>
              <a:rPr lang="en-IN" sz="1000" dirty="0">
                <a:latin typeface="Arial"/>
                <a:cs typeface="+mn-cs"/>
              </a:rPr>
              <a:t>Skilled Nursing Facility</a:t>
            </a:r>
            <a:endParaRPr lang="en-US" sz="1000" dirty="0">
              <a:latin typeface="Arial"/>
              <a:cs typeface="+mn-cs"/>
            </a:endParaRPr>
          </a:p>
        </p:txBody>
      </p:sp>
      <p:cxnSp>
        <p:nvCxnSpPr>
          <p:cNvPr id="16" name="AutoShape 16">
            <a:extLst>
              <a:ext uri="{FF2B5EF4-FFF2-40B4-BE49-F238E27FC236}">
                <a16:creationId xmlns:a16="http://schemas.microsoft.com/office/drawing/2014/main" id="{4D411C36-2CAD-4B63-91FB-498621E1EA50}"/>
              </a:ext>
            </a:extLst>
          </p:cNvPr>
          <p:cNvCxnSpPr>
            <a:cxnSpLocks noChangeShapeType="1"/>
            <a:stCxn id="35" idx="2"/>
            <a:endCxn id="15" idx="3"/>
          </p:cNvCxnSpPr>
          <p:nvPr/>
        </p:nvCxnSpPr>
        <p:spPr bwMode="auto">
          <a:xfrm rot="5400000">
            <a:off x="4943574" y="1537512"/>
            <a:ext cx="97630" cy="1233131"/>
          </a:xfrm>
          <a:prstGeom prst="bentConnector2">
            <a:avLst/>
          </a:prstGeom>
          <a:noFill/>
          <a:ln w="6350">
            <a:solidFill>
              <a:srgbClr val="BBBCBC"/>
            </a:solidFill>
            <a:miter lim="800000"/>
            <a:headEnd type="none" w="sm" len="sm"/>
            <a:tailEnd type="none" w="med" len="lg"/>
          </a:ln>
        </p:spPr>
      </p:cxnSp>
      <p:cxnSp>
        <p:nvCxnSpPr>
          <p:cNvPr id="17" name="AutoShape 17">
            <a:extLst>
              <a:ext uri="{FF2B5EF4-FFF2-40B4-BE49-F238E27FC236}">
                <a16:creationId xmlns:a16="http://schemas.microsoft.com/office/drawing/2014/main" id="{29D7D60B-FDE8-4D20-BD8B-77073B3B59EA}"/>
              </a:ext>
            </a:extLst>
          </p:cNvPr>
          <p:cNvCxnSpPr>
            <a:cxnSpLocks noChangeShapeType="1"/>
            <a:stCxn id="71" idx="2"/>
            <a:endCxn id="64" idx="1"/>
          </p:cNvCxnSpPr>
          <p:nvPr/>
        </p:nvCxnSpPr>
        <p:spPr bwMode="auto">
          <a:xfrm rot="5400000">
            <a:off x="1819070" y="3318184"/>
            <a:ext cx="290921" cy="437450"/>
          </a:xfrm>
          <a:prstGeom prst="bentConnector4">
            <a:avLst>
              <a:gd name="adj1" fmla="val 26426"/>
              <a:gd name="adj2" fmla="val 152257"/>
            </a:avLst>
          </a:prstGeom>
          <a:noFill/>
          <a:ln w="6350">
            <a:solidFill>
              <a:srgbClr val="BBBCBC"/>
            </a:solidFill>
            <a:miter lim="800000"/>
            <a:headEnd type="none" w="sm" len="sm"/>
            <a:tailEnd type="none" w="med" len="lg"/>
          </a:ln>
        </p:spPr>
      </p:cxnSp>
      <p:cxnSp>
        <p:nvCxnSpPr>
          <p:cNvPr id="27" name="Elbow Connector 125">
            <a:extLst>
              <a:ext uri="{FF2B5EF4-FFF2-40B4-BE49-F238E27FC236}">
                <a16:creationId xmlns:a16="http://schemas.microsoft.com/office/drawing/2014/main" id="{83A96F8D-588D-4224-A99D-3E3B2931F893}"/>
              </a:ext>
            </a:extLst>
          </p:cNvPr>
          <p:cNvCxnSpPr>
            <a:stCxn id="37" idx="1"/>
            <a:endCxn id="35" idx="2"/>
          </p:cNvCxnSpPr>
          <p:nvPr/>
        </p:nvCxnSpPr>
        <p:spPr>
          <a:xfrm rot="10800000">
            <a:off x="5608955" y="2105262"/>
            <a:ext cx="1248553" cy="97630"/>
          </a:xfrm>
          <a:prstGeom prst="bentConnector2">
            <a:avLst/>
          </a:prstGeom>
          <a:ln w="6350">
            <a:solidFill>
              <a:srgbClr val="BBB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128">
            <a:extLst>
              <a:ext uri="{FF2B5EF4-FFF2-40B4-BE49-F238E27FC236}">
                <a16:creationId xmlns:a16="http://schemas.microsoft.com/office/drawing/2014/main" id="{34E6B88B-A042-4166-B96B-7E2B4520C1A4}"/>
              </a:ext>
            </a:extLst>
          </p:cNvPr>
          <p:cNvCxnSpPr>
            <a:stCxn id="35" idx="2"/>
            <a:endCxn id="70" idx="0"/>
          </p:cNvCxnSpPr>
          <p:nvPr/>
        </p:nvCxnSpPr>
        <p:spPr>
          <a:xfrm rot="5400000">
            <a:off x="3637384" y="651134"/>
            <a:ext cx="517442" cy="3425699"/>
          </a:xfrm>
          <a:prstGeom prst="bentConnector3">
            <a:avLst>
              <a:gd name="adj1" fmla="val 85039"/>
            </a:avLst>
          </a:prstGeom>
          <a:ln w="6350">
            <a:solidFill>
              <a:srgbClr val="BBB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31">
            <a:extLst>
              <a:ext uri="{FF2B5EF4-FFF2-40B4-BE49-F238E27FC236}">
                <a16:creationId xmlns:a16="http://schemas.microsoft.com/office/drawing/2014/main" id="{B5C3BD24-4C50-4E8C-8D55-86C51725F603}"/>
              </a:ext>
            </a:extLst>
          </p:cNvPr>
          <p:cNvCxnSpPr>
            <a:stCxn id="35" idx="2"/>
            <a:endCxn id="74" idx="0"/>
          </p:cNvCxnSpPr>
          <p:nvPr/>
        </p:nvCxnSpPr>
        <p:spPr>
          <a:xfrm rot="5400000">
            <a:off x="4713053" y="1726803"/>
            <a:ext cx="517442" cy="1274361"/>
          </a:xfrm>
          <a:prstGeom prst="bentConnector3">
            <a:avLst>
              <a:gd name="adj1" fmla="val 85039"/>
            </a:avLst>
          </a:prstGeom>
          <a:ln w="6350">
            <a:solidFill>
              <a:srgbClr val="BBB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34">
            <a:extLst>
              <a:ext uri="{FF2B5EF4-FFF2-40B4-BE49-F238E27FC236}">
                <a16:creationId xmlns:a16="http://schemas.microsoft.com/office/drawing/2014/main" id="{089E82DD-FA48-478C-A3D3-A8F01C99C8F7}"/>
              </a:ext>
            </a:extLst>
          </p:cNvPr>
          <p:cNvCxnSpPr>
            <a:stCxn id="35" idx="2"/>
            <a:endCxn id="72" idx="0"/>
          </p:cNvCxnSpPr>
          <p:nvPr/>
        </p:nvCxnSpPr>
        <p:spPr>
          <a:xfrm rot="16200000" flipH="1">
            <a:off x="5788721" y="1925494"/>
            <a:ext cx="517442" cy="876977"/>
          </a:xfrm>
          <a:prstGeom prst="bentConnector3">
            <a:avLst>
              <a:gd name="adj1" fmla="val 85039"/>
            </a:avLst>
          </a:prstGeom>
          <a:ln w="6350">
            <a:solidFill>
              <a:srgbClr val="BBB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AutoShape 17">
            <a:extLst>
              <a:ext uri="{FF2B5EF4-FFF2-40B4-BE49-F238E27FC236}">
                <a16:creationId xmlns:a16="http://schemas.microsoft.com/office/drawing/2014/main" id="{9A752CC7-E6F7-40EA-80AE-879CE2063086}"/>
              </a:ext>
            </a:extLst>
          </p:cNvPr>
          <p:cNvCxnSpPr>
            <a:cxnSpLocks noChangeShapeType="1"/>
            <a:stCxn id="75" idx="2"/>
            <a:endCxn id="68" idx="1"/>
          </p:cNvCxnSpPr>
          <p:nvPr/>
        </p:nvCxnSpPr>
        <p:spPr bwMode="auto">
          <a:xfrm rot="5400000">
            <a:off x="3980928" y="3328704"/>
            <a:ext cx="290921" cy="416411"/>
          </a:xfrm>
          <a:prstGeom prst="bentConnector4">
            <a:avLst>
              <a:gd name="adj1" fmla="val 26426"/>
              <a:gd name="adj2" fmla="val 151743"/>
            </a:avLst>
          </a:prstGeom>
          <a:noFill/>
          <a:ln w="6350">
            <a:solidFill>
              <a:srgbClr val="BBBCBC"/>
            </a:solidFill>
            <a:miter lim="800000"/>
            <a:headEnd type="none" w="sm" len="sm"/>
            <a:tailEnd type="none" w="med" len="lg"/>
          </a:ln>
        </p:spPr>
      </p:cxnSp>
      <p:cxnSp>
        <p:nvCxnSpPr>
          <p:cNvPr id="32" name="AutoShape 17">
            <a:extLst>
              <a:ext uri="{FF2B5EF4-FFF2-40B4-BE49-F238E27FC236}">
                <a16:creationId xmlns:a16="http://schemas.microsoft.com/office/drawing/2014/main" id="{7FAF9DEE-8093-4163-9136-C0876FB4D3BF}"/>
              </a:ext>
            </a:extLst>
          </p:cNvPr>
          <p:cNvCxnSpPr>
            <a:cxnSpLocks noChangeShapeType="1"/>
            <a:stCxn id="73" idx="2"/>
            <a:endCxn id="66" idx="1"/>
          </p:cNvCxnSpPr>
          <p:nvPr/>
        </p:nvCxnSpPr>
        <p:spPr bwMode="auto">
          <a:xfrm rot="5400000">
            <a:off x="6142785" y="3339223"/>
            <a:ext cx="290921" cy="395372"/>
          </a:xfrm>
          <a:prstGeom prst="bentConnector4">
            <a:avLst>
              <a:gd name="adj1" fmla="val 26426"/>
              <a:gd name="adj2" fmla="val 154496"/>
            </a:avLst>
          </a:prstGeom>
          <a:noFill/>
          <a:ln w="6350">
            <a:solidFill>
              <a:srgbClr val="BBBCBC"/>
            </a:solidFill>
            <a:miter lim="800000"/>
            <a:headEnd type="none" w="sm" len="sm"/>
            <a:tailEnd type="none" w="med" len="lg"/>
          </a:ln>
        </p:spPr>
      </p:cxnSp>
      <p:cxnSp>
        <p:nvCxnSpPr>
          <p:cNvPr id="33" name="AutoShape 17">
            <a:extLst>
              <a:ext uri="{FF2B5EF4-FFF2-40B4-BE49-F238E27FC236}">
                <a16:creationId xmlns:a16="http://schemas.microsoft.com/office/drawing/2014/main" id="{D58450EC-5CFE-4A51-8BC7-05E454AADF66}"/>
              </a:ext>
            </a:extLst>
          </p:cNvPr>
          <p:cNvCxnSpPr>
            <a:cxnSpLocks noChangeShapeType="1"/>
            <a:stCxn id="77" idx="2"/>
            <a:endCxn id="50" idx="1"/>
          </p:cNvCxnSpPr>
          <p:nvPr/>
        </p:nvCxnSpPr>
        <p:spPr bwMode="auto">
          <a:xfrm rot="5400000">
            <a:off x="8304643" y="3349744"/>
            <a:ext cx="290921" cy="374331"/>
          </a:xfrm>
          <a:prstGeom prst="bentConnector4">
            <a:avLst>
              <a:gd name="adj1" fmla="val 26426"/>
              <a:gd name="adj2" fmla="val 157559"/>
            </a:avLst>
          </a:prstGeom>
          <a:noFill/>
          <a:ln w="6350">
            <a:solidFill>
              <a:srgbClr val="BBBCBC"/>
            </a:solidFill>
            <a:miter lim="800000"/>
            <a:headEnd type="none" w="sm" len="sm"/>
            <a:tailEnd type="none" w="med" len="lg"/>
          </a:ln>
        </p:spPr>
      </p:cxnSp>
      <p:sp>
        <p:nvSpPr>
          <p:cNvPr id="34" name="Text Box 10">
            <a:extLst>
              <a:ext uri="{FF2B5EF4-FFF2-40B4-BE49-F238E27FC236}">
                <a16:creationId xmlns:a16="http://schemas.microsoft.com/office/drawing/2014/main" id="{15B495B9-76CB-4E22-9B61-53CD96917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1714" y="1336764"/>
            <a:ext cx="1554480" cy="27432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1"/>
          <a:lstStyle/>
          <a:p>
            <a:pPr defTabSz="957263"/>
            <a:r>
              <a:rPr lang="en-IN" sz="1000" dirty="0">
                <a:solidFill>
                  <a:schemeClr val="bg1"/>
                </a:solidFill>
              </a:rPr>
              <a:t>H</a:t>
            </a:r>
            <a:r>
              <a:rPr lang="en-US" sz="1000" dirty="0" err="1">
                <a:solidFill>
                  <a:schemeClr val="bg1"/>
                </a:solidFill>
              </a:rPr>
              <a:t>ospitals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C5CD20-2B2C-4A04-9F24-173FD4A73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1714" y="1602342"/>
            <a:ext cx="1554480" cy="502920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/>
          <a:lstStyle/>
          <a:p>
            <a:pPr marL="359623" indent="-359623" defTabSz="957998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000" dirty="0">
                <a:latin typeface="Arial"/>
                <a:cs typeface="+mn-cs"/>
              </a:rPr>
              <a:t>Reducing re-admissions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5667CBFD-2CAA-4CE7-B532-FC759FE87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507" y="1678077"/>
            <a:ext cx="1554480" cy="274320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1"/>
          <a:lstStyle/>
          <a:p>
            <a:pPr defTabSz="957263"/>
            <a:r>
              <a:rPr lang="en-US" sz="1000" dirty="0">
                <a:solidFill>
                  <a:schemeClr val="bg1"/>
                </a:solidFill>
              </a:rPr>
              <a:t>Post – acute care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1D4C60-CE0E-4D29-85FA-C00619ED8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507" y="1951432"/>
            <a:ext cx="1554480" cy="502920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/>
          <a:lstStyle/>
          <a:p>
            <a:pPr marL="359623" indent="-359623" defTabSz="957998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000" dirty="0">
                <a:latin typeface="Arial"/>
                <a:cs typeface="+mn-cs"/>
              </a:rPr>
              <a:t>Home Health Agencies</a:t>
            </a:r>
          </a:p>
        </p:txBody>
      </p:sp>
      <p:cxnSp>
        <p:nvCxnSpPr>
          <p:cNvPr id="43" name="AutoShape 17">
            <a:extLst>
              <a:ext uri="{FF2B5EF4-FFF2-40B4-BE49-F238E27FC236}">
                <a16:creationId xmlns:a16="http://schemas.microsoft.com/office/drawing/2014/main" id="{B945D3FF-C0BE-413C-A921-F435C6533BE3}"/>
              </a:ext>
            </a:extLst>
          </p:cNvPr>
          <p:cNvCxnSpPr>
            <a:cxnSpLocks noChangeShapeType="1"/>
            <a:stCxn id="50" idx="1"/>
            <a:endCxn id="48" idx="1"/>
          </p:cNvCxnSpPr>
          <p:nvPr/>
        </p:nvCxnSpPr>
        <p:spPr bwMode="auto">
          <a:xfrm rot="10800000" flipV="1">
            <a:off x="8262937" y="3682370"/>
            <a:ext cx="12700" cy="740664"/>
          </a:xfrm>
          <a:prstGeom prst="bentConnector3">
            <a:avLst>
              <a:gd name="adj1" fmla="val 1800000"/>
            </a:avLst>
          </a:prstGeom>
          <a:noFill/>
          <a:ln w="6350">
            <a:solidFill>
              <a:srgbClr val="BBBCBC"/>
            </a:solidFill>
            <a:miter lim="800000"/>
            <a:headEnd type="none" w="sm" len="sm"/>
            <a:tailEnd type="none" w="med" len="lg"/>
          </a:ln>
        </p:spPr>
      </p:cxnSp>
      <p:cxnSp>
        <p:nvCxnSpPr>
          <p:cNvPr id="44" name="AutoShape 17">
            <a:extLst>
              <a:ext uri="{FF2B5EF4-FFF2-40B4-BE49-F238E27FC236}">
                <a16:creationId xmlns:a16="http://schemas.microsoft.com/office/drawing/2014/main" id="{D75DE74C-FE4A-4D24-99DD-1CA11C3C9F45}"/>
              </a:ext>
            </a:extLst>
          </p:cNvPr>
          <p:cNvCxnSpPr>
            <a:cxnSpLocks noChangeShapeType="1"/>
            <a:stCxn id="66" idx="1"/>
            <a:endCxn id="60" idx="1"/>
          </p:cNvCxnSpPr>
          <p:nvPr/>
        </p:nvCxnSpPr>
        <p:spPr bwMode="auto">
          <a:xfrm rot="10800000" flipV="1">
            <a:off x="6090559" y="3682370"/>
            <a:ext cx="12700" cy="740664"/>
          </a:xfrm>
          <a:prstGeom prst="bentConnector3">
            <a:avLst>
              <a:gd name="adj1" fmla="val 1800000"/>
            </a:avLst>
          </a:prstGeom>
          <a:noFill/>
          <a:ln w="6350">
            <a:solidFill>
              <a:srgbClr val="BBBCBC"/>
            </a:solidFill>
            <a:miter lim="800000"/>
            <a:headEnd type="none" w="sm" len="sm"/>
            <a:tailEnd type="none" w="med" len="lg"/>
          </a:ln>
        </p:spPr>
      </p:cxnSp>
      <p:cxnSp>
        <p:nvCxnSpPr>
          <p:cNvPr id="45" name="AutoShape 17">
            <a:extLst>
              <a:ext uri="{FF2B5EF4-FFF2-40B4-BE49-F238E27FC236}">
                <a16:creationId xmlns:a16="http://schemas.microsoft.com/office/drawing/2014/main" id="{85A90782-5A90-4750-9473-535EE18FC5E3}"/>
              </a:ext>
            </a:extLst>
          </p:cNvPr>
          <p:cNvCxnSpPr>
            <a:cxnSpLocks noChangeShapeType="1"/>
            <a:stCxn id="68" idx="1"/>
            <a:endCxn id="62" idx="1"/>
          </p:cNvCxnSpPr>
          <p:nvPr/>
        </p:nvCxnSpPr>
        <p:spPr bwMode="auto">
          <a:xfrm rot="10800000" flipV="1">
            <a:off x="3918182" y="3682370"/>
            <a:ext cx="12700" cy="740664"/>
          </a:xfrm>
          <a:prstGeom prst="bentConnector3">
            <a:avLst>
              <a:gd name="adj1" fmla="val 1800000"/>
            </a:avLst>
          </a:prstGeom>
          <a:noFill/>
          <a:ln w="6350">
            <a:solidFill>
              <a:srgbClr val="BBBCBC"/>
            </a:solidFill>
            <a:miter lim="800000"/>
            <a:headEnd type="none" w="sm" len="sm"/>
            <a:tailEnd type="none" w="med" len="lg"/>
          </a:ln>
        </p:spPr>
      </p:cxnSp>
      <p:sp>
        <p:nvSpPr>
          <p:cNvPr id="48" name="Text Box 10">
            <a:extLst>
              <a:ext uri="{FF2B5EF4-FFF2-40B4-BE49-F238E27FC236}">
                <a16:creationId xmlns:a16="http://schemas.microsoft.com/office/drawing/2014/main" id="{C905D8D3-D5BF-4D64-826D-649455A2B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2937" y="4285874"/>
            <a:ext cx="1554480" cy="274320"/>
          </a:xfrm>
          <a:prstGeom prst="rect">
            <a:avLst/>
          </a:prstGeom>
          <a:solidFill>
            <a:schemeClr val="accent6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1"/>
          <a:lstStyle/>
          <a:p>
            <a:pPr defTabSz="957263"/>
            <a:r>
              <a:rPr lang="en-IN" sz="1000" dirty="0">
                <a:solidFill>
                  <a:schemeClr val="bg1"/>
                </a:solidFill>
              </a:rPr>
              <a:t>STAR RATE 4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2500E0-C62F-4F93-97B9-E43414316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937" y="4560685"/>
            <a:ext cx="1554480" cy="365760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/>
          <a:lstStyle/>
          <a:p>
            <a:pPr marL="359623" indent="-359623" defTabSz="957998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900" dirty="0">
                <a:latin typeface="Arial"/>
                <a:cs typeface="+mn-cs"/>
              </a:rPr>
              <a:t>HOLY REDEEMER, TEMPLE HEALTH</a:t>
            </a:r>
          </a:p>
        </p:txBody>
      </p:sp>
      <p:sp>
        <p:nvSpPr>
          <p:cNvPr id="50" name="Text Box 10">
            <a:extLst>
              <a:ext uri="{FF2B5EF4-FFF2-40B4-BE49-F238E27FC236}">
                <a16:creationId xmlns:a16="http://schemas.microsoft.com/office/drawing/2014/main" id="{78FF7635-E6C9-4D67-9EB6-88840D48C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2937" y="3545210"/>
            <a:ext cx="1554480" cy="274320"/>
          </a:xfrm>
          <a:prstGeom prst="rect">
            <a:avLst/>
          </a:prstGeom>
          <a:solidFill>
            <a:schemeClr val="accent6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1"/>
          <a:lstStyle/>
          <a:p>
            <a:pPr defTabSz="957263"/>
            <a:r>
              <a:rPr lang="en-IN" sz="1000" dirty="0">
                <a:solidFill>
                  <a:schemeClr val="bg1"/>
                </a:solidFill>
              </a:rPr>
              <a:t>STAR RATE 3.5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CD913B-8A72-4C7D-BAF3-ECBC4DC18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937" y="3820021"/>
            <a:ext cx="1554480" cy="365760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/>
          <a:lstStyle/>
          <a:p>
            <a:pPr marL="359623" indent="-359623" defTabSz="957998">
              <a:spcBef>
                <a:spcPts val="300"/>
              </a:spcBef>
              <a:spcAft>
                <a:spcPts val="0"/>
              </a:spcAft>
              <a:defRPr/>
            </a:pPr>
            <a:r>
              <a:rPr lang="en-IN" sz="1000" dirty="0">
                <a:latin typeface="Arial"/>
              </a:rPr>
              <a:t>V</a:t>
            </a:r>
            <a:r>
              <a:rPr lang="en-US" sz="1000" dirty="0">
                <a:latin typeface="Arial"/>
              </a:rPr>
              <a:t>NA, BAYADA</a:t>
            </a:r>
            <a:endParaRPr lang="en-US" sz="1000" dirty="0">
              <a:latin typeface="Arial"/>
              <a:cs typeface="+mn-cs"/>
            </a:endParaRPr>
          </a:p>
        </p:txBody>
      </p:sp>
      <p:sp>
        <p:nvSpPr>
          <p:cNvPr id="60" name="Text Box 10">
            <a:extLst>
              <a:ext uri="{FF2B5EF4-FFF2-40B4-BE49-F238E27FC236}">
                <a16:creationId xmlns:a16="http://schemas.microsoft.com/office/drawing/2014/main" id="{ED7A9E8A-7703-499D-ABF8-5D699F936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0559" y="4285874"/>
            <a:ext cx="1554480" cy="274320"/>
          </a:xfrm>
          <a:prstGeom prst="rect">
            <a:avLst/>
          </a:prstGeom>
          <a:solidFill>
            <a:schemeClr val="accent6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1"/>
          <a:lstStyle/>
          <a:p>
            <a:pPr defTabSz="957263"/>
            <a:r>
              <a:rPr lang="en-IN" sz="1000" dirty="0">
                <a:solidFill>
                  <a:schemeClr val="bg1"/>
                </a:solidFill>
              </a:rPr>
              <a:t>STAR RATE 4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4519550-DA94-454E-95A2-320266EDC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559" y="4560685"/>
            <a:ext cx="1554480" cy="365760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/>
          <a:lstStyle/>
          <a:p>
            <a:pPr marL="359623" indent="-359623" defTabSz="957998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000" dirty="0">
                <a:latin typeface="Arial"/>
                <a:cs typeface="+mn-cs"/>
              </a:rPr>
              <a:t>VITAL SUPPORT</a:t>
            </a:r>
          </a:p>
        </p:txBody>
      </p:sp>
      <p:sp>
        <p:nvSpPr>
          <p:cNvPr id="62" name="Text Box 10">
            <a:extLst>
              <a:ext uri="{FF2B5EF4-FFF2-40B4-BE49-F238E27FC236}">
                <a16:creationId xmlns:a16="http://schemas.microsoft.com/office/drawing/2014/main" id="{4BC66CF8-168D-44B8-A6EC-381B63C06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182" y="4285874"/>
            <a:ext cx="1554480" cy="274320"/>
          </a:xfrm>
          <a:prstGeom prst="rect">
            <a:avLst/>
          </a:prstGeom>
          <a:solidFill>
            <a:schemeClr val="accent6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1"/>
          <a:lstStyle/>
          <a:p>
            <a:pPr defTabSz="957263"/>
            <a:r>
              <a:rPr lang="en-IN" sz="1000" dirty="0">
                <a:solidFill>
                  <a:schemeClr val="bg1"/>
                </a:solidFill>
              </a:rPr>
              <a:t>STAR RATE 3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E24BFE-BDF2-4206-A9EC-9B452E4CD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182" y="4560685"/>
            <a:ext cx="1554480" cy="365760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/>
          <a:lstStyle/>
          <a:p>
            <a:pPr marL="359623" indent="-359623" defTabSz="957998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900" dirty="0">
                <a:latin typeface="Arial"/>
                <a:cs typeface="+mn-cs"/>
              </a:rPr>
              <a:t>SPRINGS WATERMARK</a:t>
            </a:r>
          </a:p>
        </p:txBody>
      </p:sp>
      <p:sp>
        <p:nvSpPr>
          <p:cNvPr id="64" name="Text Box 10">
            <a:extLst>
              <a:ext uri="{FF2B5EF4-FFF2-40B4-BE49-F238E27FC236}">
                <a16:creationId xmlns:a16="http://schemas.microsoft.com/office/drawing/2014/main" id="{7A90AC93-506C-4C6D-AE30-8B40D084C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805" y="3545210"/>
            <a:ext cx="1554480" cy="274320"/>
          </a:xfrm>
          <a:prstGeom prst="rect">
            <a:avLst/>
          </a:prstGeom>
          <a:solidFill>
            <a:schemeClr val="accent6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1"/>
          <a:lstStyle/>
          <a:p>
            <a:pPr defTabSz="957263"/>
            <a:r>
              <a:rPr lang="en-IN" sz="1000" dirty="0">
                <a:solidFill>
                  <a:schemeClr val="bg1"/>
                </a:solidFill>
              </a:rPr>
              <a:t>STAR RATE 4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C246ABB-66E2-494B-98DA-377C6CE36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805" y="3819529"/>
            <a:ext cx="1554480" cy="366252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/>
          <a:lstStyle/>
          <a:p>
            <a:pPr marL="359623" indent="-359623" defTabSz="957998">
              <a:spcBef>
                <a:spcPts val="300"/>
              </a:spcBef>
              <a:spcAft>
                <a:spcPts val="0"/>
              </a:spcAft>
              <a:defRPr/>
            </a:pPr>
            <a:r>
              <a:rPr lang="en-IN" sz="800" dirty="0">
                <a:latin typeface="Arial"/>
              </a:rPr>
              <a:t>CENTENNIAL HEALTHCARE</a:t>
            </a:r>
            <a:endParaRPr lang="en-US" sz="800" dirty="0">
              <a:latin typeface="Arial"/>
              <a:cs typeface="+mn-cs"/>
            </a:endParaRPr>
          </a:p>
        </p:txBody>
      </p:sp>
      <p:sp>
        <p:nvSpPr>
          <p:cNvPr id="66" name="Text Box 10">
            <a:extLst>
              <a:ext uri="{FF2B5EF4-FFF2-40B4-BE49-F238E27FC236}">
                <a16:creationId xmlns:a16="http://schemas.microsoft.com/office/drawing/2014/main" id="{F32CB6BB-D746-4BEC-ACEE-D34BB1F00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0559" y="3545210"/>
            <a:ext cx="1554480" cy="274320"/>
          </a:xfrm>
          <a:prstGeom prst="rect">
            <a:avLst/>
          </a:prstGeom>
          <a:solidFill>
            <a:schemeClr val="accent6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1"/>
          <a:lstStyle/>
          <a:p>
            <a:pPr defTabSz="957263"/>
            <a:r>
              <a:rPr lang="en-IN" sz="1000" dirty="0">
                <a:solidFill>
                  <a:schemeClr val="bg1"/>
                </a:solidFill>
              </a:rPr>
              <a:t>STAR RATE 5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248D290-834C-4354-A2DE-3CAD5E384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559" y="3820021"/>
            <a:ext cx="1554480" cy="365760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/>
          <a:lstStyle/>
          <a:p>
            <a:pPr marL="359623" indent="-359623" defTabSz="957998">
              <a:spcBef>
                <a:spcPts val="300"/>
              </a:spcBef>
              <a:defRPr/>
            </a:pPr>
            <a:r>
              <a:rPr lang="en-IN" sz="1000" dirty="0">
                <a:latin typeface="Arial"/>
              </a:rPr>
              <a:t>DEER MEADOWS</a:t>
            </a:r>
            <a:endParaRPr lang="en-US" sz="1000" dirty="0">
              <a:latin typeface="Arial"/>
            </a:endParaRPr>
          </a:p>
        </p:txBody>
      </p:sp>
      <p:sp>
        <p:nvSpPr>
          <p:cNvPr id="68" name="Text Box 10">
            <a:extLst>
              <a:ext uri="{FF2B5EF4-FFF2-40B4-BE49-F238E27FC236}">
                <a16:creationId xmlns:a16="http://schemas.microsoft.com/office/drawing/2014/main" id="{06E5E426-239A-431F-8F1D-0486EE374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182" y="3545210"/>
            <a:ext cx="1554480" cy="274320"/>
          </a:xfrm>
          <a:prstGeom prst="rect">
            <a:avLst/>
          </a:prstGeom>
          <a:solidFill>
            <a:schemeClr val="accent6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1"/>
          <a:lstStyle/>
          <a:p>
            <a:pPr defTabSz="957263"/>
            <a:r>
              <a:rPr lang="en-IN" sz="1000" dirty="0">
                <a:solidFill>
                  <a:schemeClr val="bg1"/>
                </a:solidFill>
              </a:rPr>
              <a:t>STAR RATE 3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1259D0-2A01-4E21-A44A-544E3D7CD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182" y="3820021"/>
            <a:ext cx="1554480" cy="365760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/>
          <a:lstStyle/>
          <a:p>
            <a:pPr marL="359623" indent="-359623" defTabSz="957998">
              <a:spcBef>
                <a:spcPts val="300"/>
              </a:spcBef>
              <a:spcAft>
                <a:spcPts val="0"/>
              </a:spcAft>
              <a:defRPr/>
            </a:pPr>
            <a:r>
              <a:rPr lang="en-IN" sz="900" dirty="0">
                <a:latin typeface="Arial"/>
              </a:rPr>
              <a:t>O</a:t>
            </a:r>
            <a:r>
              <a:rPr lang="en-US" sz="900" dirty="0">
                <a:latin typeface="Arial"/>
              </a:rPr>
              <a:t>AKWOOD HEALTH</a:t>
            </a:r>
            <a:endParaRPr lang="en-US" sz="900" dirty="0">
              <a:latin typeface="Arial"/>
              <a:cs typeface="+mn-cs"/>
            </a:endParaRPr>
          </a:p>
        </p:txBody>
      </p:sp>
      <p:sp>
        <p:nvSpPr>
          <p:cNvPr id="70" name="Text Box 10">
            <a:extLst>
              <a:ext uri="{FF2B5EF4-FFF2-40B4-BE49-F238E27FC236}">
                <a16:creationId xmlns:a16="http://schemas.microsoft.com/office/drawing/2014/main" id="{B32491F5-975D-4234-AAA2-AAD1E6528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015" y="2622704"/>
            <a:ext cx="1554480" cy="274320"/>
          </a:xfrm>
          <a:prstGeom prst="rect">
            <a:avLst/>
          </a:prstGeom>
          <a:solidFill>
            <a:schemeClr val="accent3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1"/>
          <a:lstStyle/>
          <a:p>
            <a:pPr defTabSz="957263"/>
            <a:r>
              <a:rPr lang="en-US" sz="1000" dirty="0">
                <a:solidFill>
                  <a:schemeClr val="bg1"/>
                </a:solidFill>
              </a:rPr>
              <a:t>Readmission Risk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3E6F96D-1BCD-433D-82A0-BA80D556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015" y="2888529"/>
            <a:ext cx="1554480" cy="502920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/>
          <a:lstStyle/>
          <a:p>
            <a:pPr marL="359623" indent="-359623" algn="ctr" defTabSz="957998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000" dirty="0">
                <a:latin typeface="Arial"/>
                <a:cs typeface="+mn-cs"/>
              </a:rPr>
              <a:t>High</a:t>
            </a:r>
          </a:p>
        </p:txBody>
      </p:sp>
      <p:sp>
        <p:nvSpPr>
          <p:cNvPr id="72" name="Text Box 10">
            <a:extLst>
              <a:ext uri="{FF2B5EF4-FFF2-40B4-BE49-F238E27FC236}">
                <a16:creationId xmlns:a16="http://schemas.microsoft.com/office/drawing/2014/main" id="{27B7B37D-4949-48D0-938F-0CDA4E586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691" y="2622704"/>
            <a:ext cx="1554480" cy="274320"/>
          </a:xfrm>
          <a:prstGeom prst="rect">
            <a:avLst/>
          </a:prstGeom>
          <a:solidFill>
            <a:schemeClr val="accent3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1"/>
          <a:lstStyle/>
          <a:p>
            <a:pPr defTabSz="957263"/>
            <a:r>
              <a:rPr lang="en-US" sz="1000" dirty="0">
                <a:solidFill>
                  <a:schemeClr val="bg1"/>
                </a:solidFill>
              </a:rPr>
              <a:t>Readmission Risk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63165B-7E09-43AF-9661-357457739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691" y="2888529"/>
            <a:ext cx="1554480" cy="502920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/>
          <a:lstStyle/>
          <a:p>
            <a:pPr marL="359623" indent="-359623" algn="ctr" defTabSz="957998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000" dirty="0">
                <a:latin typeface="Arial"/>
                <a:cs typeface="+mn-cs"/>
              </a:rPr>
              <a:t>High</a:t>
            </a:r>
          </a:p>
          <a:p>
            <a:pPr marL="359623" indent="-359623" algn="ctr" defTabSz="957998">
              <a:spcBef>
                <a:spcPts val="300"/>
              </a:spcBef>
              <a:defRPr/>
            </a:pPr>
            <a:r>
              <a:rPr lang="en-IN" sz="1000" dirty="0">
                <a:latin typeface="Arial"/>
              </a:rPr>
              <a:t>(Distance Factor</a:t>
            </a:r>
            <a:r>
              <a:rPr lang="en-US" sz="1000" dirty="0">
                <a:latin typeface="Arial"/>
              </a:rPr>
              <a:t>)</a:t>
            </a:r>
          </a:p>
        </p:txBody>
      </p:sp>
      <p:sp>
        <p:nvSpPr>
          <p:cNvPr id="74" name="Text Box 10">
            <a:extLst>
              <a:ext uri="{FF2B5EF4-FFF2-40B4-BE49-F238E27FC236}">
                <a16:creationId xmlns:a16="http://schemas.microsoft.com/office/drawing/2014/main" id="{9CBAFBC8-2D61-4B5E-A894-F7DB7B3C8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353" y="2622704"/>
            <a:ext cx="1554480" cy="274320"/>
          </a:xfrm>
          <a:prstGeom prst="rect">
            <a:avLst/>
          </a:prstGeom>
          <a:solidFill>
            <a:schemeClr val="accent3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1"/>
          <a:lstStyle/>
          <a:p>
            <a:pPr defTabSz="957263"/>
            <a:r>
              <a:rPr lang="en-US" sz="1000" dirty="0">
                <a:solidFill>
                  <a:schemeClr val="bg1"/>
                </a:solidFill>
              </a:rPr>
              <a:t>Readmission Risk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CBC0D78-B408-4864-B4A1-3D1D96FAB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353" y="2888529"/>
            <a:ext cx="1554480" cy="502920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/>
          <a:lstStyle/>
          <a:p>
            <a:pPr marL="359623" indent="-359623" algn="ctr" defTabSz="957998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000" dirty="0">
                <a:latin typeface="Arial"/>
                <a:cs typeface="+mn-cs"/>
              </a:rPr>
              <a:t>Medium/Low</a:t>
            </a:r>
          </a:p>
          <a:p>
            <a:pPr marL="359623" indent="-359623" algn="ctr" defTabSz="957998">
              <a:spcBef>
                <a:spcPts val="300"/>
              </a:spcBef>
              <a:spcAft>
                <a:spcPts val="0"/>
              </a:spcAft>
              <a:defRPr/>
            </a:pPr>
            <a:r>
              <a:rPr lang="en-IN" sz="1000" dirty="0">
                <a:latin typeface="Arial"/>
              </a:rPr>
              <a:t>(Distance Factor</a:t>
            </a:r>
            <a:r>
              <a:rPr lang="en-US" sz="1000" dirty="0">
                <a:latin typeface="Arial"/>
              </a:rPr>
              <a:t>)</a:t>
            </a:r>
            <a:endParaRPr lang="en-US" sz="1000" dirty="0">
              <a:latin typeface="Arial"/>
              <a:cs typeface="+mn-cs"/>
            </a:endParaRPr>
          </a:p>
        </p:txBody>
      </p:sp>
      <p:sp>
        <p:nvSpPr>
          <p:cNvPr id="76" name="Text Box 10">
            <a:extLst>
              <a:ext uri="{FF2B5EF4-FFF2-40B4-BE49-F238E27FC236}">
                <a16:creationId xmlns:a16="http://schemas.microsoft.com/office/drawing/2014/main" id="{362C8CA0-9079-474F-9C04-A14D4F1E7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028" y="2622704"/>
            <a:ext cx="1554480" cy="274320"/>
          </a:xfrm>
          <a:prstGeom prst="rect">
            <a:avLst/>
          </a:prstGeom>
          <a:solidFill>
            <a:schemeClr val="accent3"/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88900" tIns="88900" rIns="88900" bIns="88900" anchor="ctr" anchorCtr="1"/>
          <a:lstStyle/>
          <a:p>
            <a:pPr defTabSz="957263"/>
            <a:r>
              <a:rPr lang="en-US" sz="1000" dirty="0">
                <a:solidFill>
                  <a:schemeClr val="bg1"/>
                </a:solidFill>
              </a:rPr>
              <a:t>Readmission Risk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12EA2B-85C8-49F5-9F99-F23C8C7C5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28" y="2888529"/>
            <a:ext cx="1554480" cy="502920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lIns="88900" tIns="88900" rIns="88900" bIns="88900" anchor="t"/>
          <a:lstStyle/>
          <a:p>
            <a:pPr marL="359623" indent="-359623" algn="ctr" defTabSz="957998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000" dirty="0">
                <a:latin typeface="Arial"/>
                <a:cs typeface="+mn-cs"/>
              </a:rPr>
              <a:t>Medium/Low</a:t>
            </a:r>
          </a:p>
          <a:p>
            <a:pPr marL="359623" indent="-359623" algn="ctr" defTabSz="957998">
              <a:spcBef>
                <a:spcPts val="300"/>
              </a:spcBef>
              <a:defRPr/>
            </a:pPr>
            <a:r>
              <a:rPr lang="en-IN" sz="1000" dirty="0">
                <a:latin typeface="Arial"/>
              </a:rPr>
              <a:t>(Distance Factor</a:t>
            </a:r>
            <a:r>
              <a:rPr lang="en-US" sz="1000" dirty="0">
                <a:latin typeface="Arial"/>
              </a:rPr>
              <a:t>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9A11765-3CA3-44FA-834D-D26BC2E03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331" y="5496334"/>
            <a:ext cx="4202938" cy="251814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 type="none" w="sm" len="sm"/>
            <a:tailEnd/>
          </a:ln>
        </p:spPr>
        <p:txBody>
          <a:bodyPr wrap="square" lIns="88900" tIns="88900" rIns="88900" bIns="88900" anchor="ctr">
            <a:noAutofit/>
          </a:bodyPr>
          <a:lstStyle/>
          <a:p>
            <a:pPr algn="ctr">
              <a:defRPr/>
            </a:pPr>
            <a:r>
              <a:rPr lang="en-IN" altLang="ja-JP" sz="1000" b="1" dirty="0">
                <a:solidFill>
                  <a:schemeClr val="bg1"/>
                </a:solidFill>
                <a:ea typeface="ＭＳ Ｐゴシック" pitchFamily="50" charset="-128"/>
              </a:rPr>
              <a:t>‘For Profit – Corporation’ only</a:t>
            </a:r>
            <a:endParaRPr lang="en-US" altLang="ja-JP" sz="1000" b="1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19954B3-5C39-4EED-A889-1C74C18C2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559" y="5496334"/>
            <a:ext cx="4202938" cy="251814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 type="none" w="sm" len="sm"/>
            <a:tailEnd/>
          </a:ln>
        </p:spPr>
        <p:txBody>
          <a:bodyPr wrap="square" lIns="88900" tIns="88900" rIns="88900" bIns="88900" anchor="ctr">
            <a:noAutofit/>
          </a:bodyPr>
          <a:lstStyle/>
          <a:p>
            <a:pPr algn="ctr">
              <a:defRPr/>
            </a:pPr>
            <a:r>
              <a:rPr lang="en-IN" altLang="ja-JP" sz="1000" b="1" dirty="0">
                <a:solidFill>
                  <a:schemeClr val="bg1"/>
                </a:solidFill>
                <a:ea typeface="ＭＳ Ｐゴシック" pitchFamily="50" charset="-128"/>
              </a:rPr>
              <a:t>Non Profit Others, Proprietary</a:t>
            </a:r>
            <a:endParaRPr lang="en-US" altLang="ja-JP" sz="1000" b="1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82" name="Freeform 6">
            <a:extLst>
              <a:ext uri="{FF2B5EF4-FFF2-40B4-BE49-F238E27FC236}">
                <a16:creationId xmlns:a16="http://schemas.microsoft.com/office/drawing/2014/main" id="{CEDC5E2F-D9E7-41F5-9D2D-EC80EE31CA9B}"/>
              </a:ext>
            </a:extLst>
          </p:cNvPr>
          <p:cNvSpPr>
            <a:spLocks/>
          </p:cNvSpPr>
          <p:nvPr/>
        </p:nvSpPr>
        <p:spPr bwMode="auto">
          <a:xfrm>
            <a:off x="2724887" y="5161371"/>
            <a:ext cx="1325563" cy="334963"/>
          </a:xfrm>
          <a:custGeom>
            <a:avLst/>
            <a:gdLst>
              <a:gd name="T0" fmla="*/ 835 w 835"/>
              <a:gd name="T1" fmla="*/ 113 h 211"/>
              <a:gd name="T2" fmla="*/ 417 w 835"/>
              <a:gd name="T3" fmla="*/ 0 h 211"/>
              <a:gd name="T4" fmla="*/ 0 w 835"/>
              <a:gd name="T5" fmla="*/ 113 h 211"/>
              <a:gd name="T6" fmla="*/ 156 w 835"/>
              <a:gd name="T7" fmla="*/ 113 h 211"/>
              <a:gd name="T8" fmla="*/ 156 w 835"/>
              <a:gd name="T9" fmla="*/ 211 h 211"/>
              <a:gd name="T10" fmla="*/ 679 w 835"/>
              <a:gd name="T11" fmla="*/ 211 h 211"/>
              <a:gd name="T12" fmla="*/ 679 w 835"/>
              <a:gd name="T13" fmla="*/ 113 h 211"/>
              <a:gd name="T14" fmla="*/ 835 w 835"/>
              <a:gd name="T15" fmla="*/ 113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5" h="211">
                <a:moveTo>
                  <a:pt x="835" y="113"/>
                </a:moveTo>
                <a:lnTo>
                  <a:pt x="417" y="0"/>
                </a:lnTo>
                <a:lnTo>
                  <a:pt x="0" y="113"/>
                </a:lnTo>
                <a:lnTo>
                  <a:pt x="156" y="113"/>
                </a:lnTo>
                <a:lnTo>
                  <a:pt x="156" y="211"/>
                </a:lnTo>
                <a:lnTo>
                  <a:pt x="679" y="211"/>
                </a:lnTo>
                <a:lnTo>
                  <a:pt x="679" y="113"/>
                </a:lnTo>
                <a:lnTo>
                  <a:pt x="835" y="11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547E0C10-840D-4653-A61A-824B07F2B8F5}"/>
              </a:ext>
            </a:extLst>
          </p:cNvPr>
          <p:cNvSpPr>
            <a:spLocks/>
          </p:cNvSpPr>
          <p:nvPr/>
        </p:nvSpPr>
        <p:spPr bwMode="auto">
          <a:xfrm>
            <a:off x="7197246" y="5161371"/>
            <a:ext cx="1325563" cy="334963"/>
          </a:xfrm>
          <a:custGeom>
            <a:avLst/>
            <a:gdLst>
              <a:gd name="T0" fmla="*/ 835 w 835"/>
              <a:gd name="T1" fmla="*/ 113 h 211"/>
              <a:gd name="T2" fmla="*/ 417 w 835"/>
              <a:gd name="T3" fmla="*/ 0 h 211"/>
              <a:gd name="T4" fmla="*/ 0 w 835"/>
              <a:gd name="T5" fmla="*/ 113 h 211"/>
              <a:gd name="T6" fmla="*/ 156 w 835"/>
              <a:gd name="T7" fmla="*/ 113 h 211"/>
              <a:gd name="T8" fmla="*/ 156 w 835"/>
              <a:gd name="T9" fmla="*/ 211 h 211"/>
              <a:gd name="T10" fmla="*/ 679 w 835"/>
              <a:gd name="T11" fmla="*/ 211 h 211"/>
              <a:gd name="T12" fmla="*/ 679 w 835"/>
              <a:gd name="T13" fmla="*/ 113 h 211"/>
              <a:gd name="T14" fmla="*/ 835 w 835"/>
              <a:gd name="T15" fmla="*/ 113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5" h="211">
                <a:moveTo>
                  <a:pt x="835" y="113"/>
                </a:moveTo>
                <a:lnTo>
                  <a:pt x="417" y="0"/>
                </a:lnTo>
                <a:lnTo>
                  <a:pt x="0" y="113"/>
                </a:lnTo>
                <a:lnTo>
                  <a:pt x="156" y="113"/>
                </a:lnTo>
                <a:lnTo>
                  <a:pt x="156" y="211"/>
                </a:lnTo>
                <a:lnTo>
                  <a:pt x="679" y="211"/>
                </a:lnTo>
                <a:lnTo>
                  <a:pt x="679" y="113"/>
                </a:lnTo>
                <a:lnTo>
                  <a:pt x="835" y="11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623C42-3158-45B6-9F13-4D2329400B14}"/>
              </a:ext>
            </a:extLst>
          </p:cNvPr>
          <p:cNvCxnSpPr>
            <a:cxnSpLocks/>
          </p:cNvCxnSpPr>
          <p:nvPr/>
        </p:nvCxnSpPr>
        <p:spPr>
          <a:xfrm>
            <a:off x="5608953" y="2545237"/>
            <a:ext cx="0" cy="3202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574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23BD03-B6E2-4F08-9A9C-7216ED040525}"/>
              </a:ext>
            </a:extLst>
          </p:cNvPr>
          <p:cNvSpPr/>
          <p:nvPr/>
        </p:nvSpPr>
        <p:spPr>
          <a:xfrm>
            <a:off x="5020157" y="362250"/>
            <a:ext cx="1954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References 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BB4C63-1D6F-432C-B43C-8AF4862FC09F}"/>
              </a:ext>
            </a:extLst>
          </p:cNvPr>
          <p:cNvSpPr txBox="1"/>
          <p:nvPr/>
        </p:nvSpPr>
        <p:spPr>
          <a:xfrm>
            <a:off x="1404594" y="1404594"/>
            <a:ext cx="7277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Recommendation Plan Metrics: (hyperlink embedded)</a:t>
            </a:r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E1BB96-E31C-4CA5-B341-1D5F621E1E78}"/>
              </a:ext>
            </a:extLst>
          </p:cNvPr>
          <p:cNvSpPr txBox="1"/>
          <p:nvPr/>
        </p:nvSpPr>
        <p:spPr>
          <a:xfrm>
            <a:off x="1404594" y="4648985"/>
            <a:ext cx="7277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www.cms.gov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www.data.medicare.gov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https://www.ncbi.nlm.nih.gov/pmc</a:t>
            </a:r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  <p:pic>
        <p:nvPicPr>
          <p:cNvPr id="4" name="Picture 3">
            <a:hlinkClick r:id="rId5" action="ppaction://hlinkfile"/>
            <a:extLst>
              <a:ext uri="{FF2B5EF4-FFF2-40B4-BE49-F238E27FC236}">
                <a16:creationId xmlns:a16="http://schemas.microsoft.com/office/drawing/2014/main" id="{AD5E8517-A734-4B20-9942-A69D9B6AF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6569" y="1784451"/>
            <a:ext cx="8861196" cy="278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3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23BD03-B6E2-4F08-9A9C-7216ED040525}"/>
              </a:ext>
            </a:extLst>
          </p:cNvPr>
          <p:cNvSpPr/>
          <p:nvPr/>
        </p:nvSpPr>
        <p:spPr>
          <a:xfrm>
            <a:off x="5180413" y="3039462"/>
            <a:ext cx="1901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Questions?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151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96850" y="320072"/>
            <a:ext cx="11188700" cy="757255"/>
          </a:xfrm>
        </p:spPr>
        <p:txBody>
          <a:bodyPr/>
          <a:lstStyle/>
          <a:p>
            <a:pPr algn="ctr"/>
            <a:r>
              <a:rPr lang="en-US" sz="4200" dirty="0"/>
              <a:t>Agenda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26807-30F7-4200-9444-53ED396C9866}"/>
              </a:ext>
            </a:extLst>
          </p:cNvPr>
          <p:cNvGrpSpPr/>
          <p:nvPr/>
        </p:nvGrpSpPr>
        <p:grpSpPr>
          <a:xfrm>
            <a:off x="2464902" y="1084782"/>
            <a:ext cx="7837968" cy="4096300"/>
            <a:chOff x="1914525" y="1741145"/>
            <a:chExt cx="8413747" cy="4096300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 rot="5400000">
              <a:off x="2554605" y="1276081"/>
              <a:ext cx="1097280" cy="2377440"/>
            </a:xfrm>
            <a:prstGeom prst="chevron">
              <a:avLst>
                <a:gd name="adj" fmla="val 25000"/>
              </a:avLst>
            </a:prstGeom>
            <a:solidFill>
              <a:schemeClr val="accent4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lIns="88900" tIns="88900" rIns="88900" bIns="88900" anchor="ctr"/>
            <a:lstStyle/>
            <a:p>
              <a:pPr algn="ctr">
                <a:defRPr/>
              </a:pPr>
              <a:r>
                <a:rPr lang="en-US" sz="1600" dirty="0">
                  <a:ea typeface="ＭＳ Ｐゴシック" pitchFamily="50" charset="-128"/>
                </a:rPr>
                <a:t>The Challenge</a:t>
              </a: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5400000">
              <a:off x="2554605" y="2628507"/>
              <a:ext cx="1097280" cy="2377440"/>
            </a:xfrm>
            <a:prstGeom prst="chevron">
              <a:avLst>
                <a:gd name="adj" fmla="val 25000"/>
              </a:avLst>
            </a:prstGeom>
            <a:solidFill>
              <a:schemeClr val="accent4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lIns="88900" tIns="88900" rIns="88900" bIns="88900" anchor="ctr"/>
            <a:lstStyle/>
            <a:p>
              <a:pPr algn="ctr"/>
              <a:r>
                <a:rPr lang="en-US" sz="1600" dirty="0">
                  <a:ea typeface="ＭＳ Ｐゴシック" pitchFamily="50" charset="-128"/>
                </a:rPr>
                <a:t>Data Analytics</a:t>
              </a: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 rot="5400000">
              <a:off x="2554605" y="4100085"/>
              <a:ext cx="1097280" cy="2377440"/>
            </a:xfrm>
            <a:prstGeom prst="chevron">
              <a:avLst>
                <a:gd name="adj" fmla="val 25000"/>
              </a:avLst>
            </a:prstGeom>
            <a:solidFill>
              <a:schemeClr val="accent4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lIns="88900" tIns="88900" rIns="88900" bIns="88900" anchor="ctr"/>
            <a:lstStyle/>
            <a:p>
              <a:pPr algn="ctr"/>
              <a:r>
                <a:rPr lang="en-US" sz="1600" dirty="0">
                  <a:ea typeface="ＭＳ Ｐゴシック" pitchFamily="50" charset="-128"/>
                </a:rPr>
                <a:t>Recommendations</a:t>
              </a:r>
            </a:p>
          </p:txBody>
        </p:sp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4476112" y="1741145"/>
              <a:ext cx="5852160" cy="146193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1600" lvl="1" indent="-101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  <a:p>
              <a:pPr marL="101600" lvl="1" indent="-101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Discuss the challenge and analyze ways of tackling it with real data.</a:t>
              </a:r>
            </a:p>
            <a:p>
              <a:pPr marL="101600" lvl="1" indent="-101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Discuss the assumptions and limitations on which the data analytics in based on</a:t>
              </a:r>
            </a:p>
            <a:p>
              <a:pPr marL="101600" lvl="1" indent="-101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4476112" y="3054408"/>
              <a:ext cx="5852160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1600" lvl="1" indent="-101600">
                <a:spcBef>
                  <a:spcPts val="600"/>
                </a:spcBef>
                <a:buSzPct val="100000"/>
                <a:buFont typeface="Arial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4476111" y="3624421"/>
              <a:ext cx="5852160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1600" lvl="1" indent="-101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Discuss the data sources and the models used</a:t>
              </a:r>
            </a:p>
          </p:txBody>
        </p:sp>
      </p:grpSp>
      <p:sp>
        <p:nvSpPr>
          <p:cNvPr id="13" name="Text Placeholder 5"/>
          <p:cNvSpPr txBox="1">
            <a:spLocks/>
          </p:cNvSpPr>
          <p:nvPr/>
        </p:nvSpPr>
        <p:spPr>
          <a:xfrm>
            <a:off x="4851191" y="4437452"/>
            <a:ext cx="58521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lvl="1" indent="-1016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Analyze the results and discuss the recommendations</a:t>
            </a: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CCEB1F4C-C1E7-4B82-A28A-9AA30D4394F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073884" y="4867994"/>
            <a:ext cx="996781" cy="2214745"/>
          </a:xfrm>
          <a:prstGeom prst="chevron">
            <a:avLst>
              <a:gd name="adj" fmla="val 25000"/>
            </a:avLst>
          </a:prstGeom>
          <a:solidFill>
            <a:schemeClr val="accent4"/>
          </a:solidFill>
          <a:ln w="6350" algn="ctr">
            <a:noFill/>
            <a:miter lim="800000"/>
            <a:headEnd/>
            <a:tailEnd/>
          </a:ln>
        </p:spPr>
        <p:txBody>
          <a:bodyPr rot="10800000" vert="eaVert" lIns="88900" tIns="88900" rIns="88900" bIns="88900" anchor="ctr"/>
          <a:lstStyle/>
          <a:p>
            <a:pPr algn="ctr"/>
            <a:r>
              <a:rPr lang="en-US" sz="1600" dirty="0">
                <a:ea typeface="ＭＳ Ｐゴシック" pitchFamily="50" charset="-128"/>
              </a:rPr>
              <a:t>Q&amp;A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E9AB6171-0810-4562-A7C1-D1DED5ECD648}"/>
              </a:ext>
            </a:extLst>
          </p:cNvPr>
          <p:cNvSpPr txBox="1">
            <a:spLocks/>
          </p:cNvSpPr>
          <p:nvPr/>
        </p:nvSpPr>
        <p:spPr>
          <a:xfrm>
            <a:off x="4851191" y="5799125"/>
            <a:ext cx="545167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lvl="1" indent="-1016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Your favorite part</a:t>
            </a:r>
          </a:p>
        </p:txBody>
      </p:sp>
    </p:spTree>
    <p:extLst>
      <p:ext uri="{BB962C8B-B14F-4D97-AF65-F5344CB8AC3E}">
        <p14:creationId xmlns:p14="http://schemas.microsoft.com/office/powerpoint/2010/main" val="5631342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1757A3-C62F-4CF6-8ACC-9328177F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Challenge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18F7-923A-47B4-9A40-832D654E55E6}"/>
              </a:ext>
            </a:extLst>
          </p:cNvPr>
          <p:cNvSpPr txBox="1"/>
          <p:nvPr/>
        </p:nvSpPr>
        <p:spPr>
          <a:xfrm>
            <a:off x="501650" y="1656522"/>
            <a:ext cx="956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Helping Dorothy make more informed decisions while planning discharges </a:t>
            </a:r>
          </a:p>
        </p:txBody>
      </p:sp>
      <p:pic>
        <p:nvPicPr>
          <p:cNvPr id="7" name="Picture 2" descr="Image result for ask">
            <a:extLst>
              <a:ext uri="{FF2B5EF4-FFF2-40B4-BE49-F238E27FC236}">
                <a16:creationId xmlns:a16="http://schemas.microsoft.com/office/drawing/2014/main" id="{4F644FA8-78D8-4404-AD3D-7173257C4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39" t="14294" r="9593" b="14162"/>
          <a:stretch/>
        </p:blipFill>
        <p:spPr bwMode="auto">
          <a:xfrm>
            <a:off x="1135871" y="3030775"/>
            <a:ext cx="3044279" cy="27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3A8164-42AF-4380-9BDB-83CBA09D0767}"/>
              </a:ext>
            </a:extLst>
          </p:cNvPr>
          <p:cNvSpPr txBox="1"/>
          <p:nvPr/>
        </p:nvSpPr>
        <p:spPr>
          <a:xfrm>
            <a:off x="1057490" y="2507555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28855"/>
            <a:r>
              <a:rPr lang="en-US" sz="2800" b="1" dirty="0">
                <a:latin typeface="Calibri"/>
              </a:rPr>
              <a:t>It all begins with 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D66F6-E69D-488A-A50B-E0266001FB3A}"/>
              </a:ext>
            </a:extLst>
          </p:cNvPr>
          <p:cNvSpPr txBox="1"/>
          <p:nvPr/>
        </p:nvSpPr>
        <p:spPr>
          <a:xfrm>
            <a:off x="5897218" y="2619981"/>
            <a:ext cx="62947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does Dorothy need help?</a:t>
            </a:r>
          </a:p>
          <a:p>
            <a:r>
              <a:rPr lang="en-US" sz="2000" b="1" dirty="0"/>
              <a:t>	</a:t>
            </a:r>
          </a:p>
          <a:p>
            <a:r>
              <a:rPr lang="en-US" dirty="0"/>
              <a:t>How can I best help Dorothy?</a:t>
            </a:r>
          </a:p>
          <a:p>
            <a:endParaRPr lang="en-US" dirty="0"/>
          </a:p>
          <a:p>
            <a:r>
              <a:rPr lang="en-US" dirty="0"/>
              <a:t>What do I need to help Dorothy?</a:t>
            </a:r>
          </a:p>
          <a:p>
            <a:endParaRPr lang="en-US" dirty="0"/>
          </a:p>
          <a:p>
            <a:r>
              <a:rPr lang="en-US" dirty="0"/>
              <a:t>What do I have NOW to help Dorothy?</a:t>
            </a:r>
          </a:p>
          <a:p>
            <a:endParaRPr lang="en-US" dirty="0"/>
          </a:p>
          <a:p>
            <a:r>
              <a:rPr lang="en-US" dirty="0"/>
              <a:t>How do I propose to help Dorothy?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711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1757A3-C62F-4CF6-8ACC-9328177F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Challenge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18F7-923A-47B4-9A40-832D654E55E6}"/>
              </a:ext>
            </a:extLst>
          </p:cNvPr>
          <p:cNvSpPr txBox="1"/>
          <p:nvPr/>
        </p:nvSpPr>
        <p:spPr>
          <a:xfrm>
            <a:off x="501650" y="1656522"/>
            <a:ext cx="956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Helping Dorothy make more informed decisions while planning discharges </a:t>
            </a:r>
          </a:p>
        </p:txBody>
      </p:sp>
      <p:pic>
        <p:nvPicPr>
          <p:cNvPr id="7" name="Picture 2" descr="Image result for ask">
            <a:extLst>
              <a:ext uri="{FF2B5EF4-FFF2-40B4-BE49-F238E27FC236}">
                <a16:creationId xmlns:a16="http://schemas.microsoft.com/office/drawing/2014/main" id="{4F644FA8-78D8-4404-AD3D-7173257C4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39" t="14294" r="9593" b="14162"/>
          <a:stretch/>
        </p:blipFill>
        <p:spPr bwMode="auto">
          <a:xfrm>
            <a:off x="1135871" y="3030775"/>
            <a:ext cx="3044279" cy="27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3A8164-42AF-4380-9BDB-83CBA09D0767}"/>
              </a:ext>
            </a:extLst>
          </p:cNvPr>
          <p:cNvSpPr txBox="1"/>
          <p:nvPr/>
        </p:nvSpPr>
        <p:spPr>
          <a:xfrm>
            <a:off x="1057490" y="2507555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28855"/>
            <a:r>
              <a:rPr lang="en-US" sz="2800" b="1" dirty="0">
                <a:latin typeface="Calibri"/>
              </a:rPr>
              <a:t>It all begins with 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D66F6-E69D-488A-A50B-E0266001FB3A}"/>
              </a:ext>
            </a:extLst>
          </p:cNvPr>
          <p:cNvSpPr txBox="1"/>
          <p:nvPr/>
        </p:nvSpPr>
        <p:spPr>
          <a:xfrm>
            <a:off x="5512904" y="2619981"/>
            <a:ext cx="66790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Why does Dorothy need help?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To reduce readmission rate &amp; avoid steep fine</a:t>
            </a:r>
          </a:p>
          <a:p>
            <a:endParaRPr lang="en-US" sz="2000" b="1" dirty="0"/>
          </a:p>
          <a:p>
            <a:endParaRPr lang="en-US" sz="2000" dirty="0"/>
          </a:p>
          <a:p>
            <a:r>
              <a:rPr lang="en-IN" sz="2000" dirty="0"/>
              <a:t>Fact: </a:t>
            </a:r>
          </a:p>
          <a:p>
            <a:r>
              <a:rPr lang="en-IN" sz="2000" dirty="0"/>
              <a:t>In 2011, approximately 25% of nursing home residents experienced hospitalizations. 21% of Medicare Fee-for-Service beneficiaries were readmitted within 30 days</a:t>
            </a:r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5565302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1757A3-C62F-4CF6-8ACC-9328177F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18F7-923A-47B4-9A40-832D654E55E6}"/>
              </a:ext>
            </a:extLst>
          </p:cNvPr>
          <p:cNvSpPr txBox="1"/>
          <p:nvPr/>
        </p:nvSpPr>
        <p:spPr>
          <a:xfrm>
            <a:off x="501650" y="1656522"/>
            <a:ext cx="956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Helping Dorothy make more informed decisions while planning discharges </a:t>
            </a:r>
          </a:p>
        </p:txBody>
      </p:sp>
      <p:pic>
        <p:nvPicPr>
          <p:cNvPr id="7" name="Picture 2" descr="Image result for ask">
            <a:extLst>
              <a:ext uri="{FF2B5EF4-FFF2-40B4-BE49-F238E27FC236}">
                <a16:creationId xmlns:a16="http://schemas.microsoft.com/office/drawing/2014/main" id="{4F644FA8-78D8-4404-AD3D-7173257C4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39" t="14294" r="9593" b="14162"/>
          <a:stretch/>
        </p:blipFill>
        <p:spPr bwMode="auto">
          <a:xfrm>
            <a:off x="1135871" y="3030775"/>
            <a:ext cx="3044279" cy="27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3A8164-42AF-4380-9BDB-83CBA09D0767}"/>
              </a:ext>
            </a:extLst>
          </p:cNvPr>
          <p:cNvSpPr txBox="1"/>
          <p:nvPr/>
        </p:nvSpPr>
        <p:spPr>
          <a:xfrm>
            <a:off x="1057490" y="2507555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28855"/>
            <a:r>
              <a:rPr lang="en-US" sz="2800" b="1" dirty="0">
                <a:latin typeface="Calibri"/>
              </a:rPr>
              <a:t>It all begins with 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D66F6-E69D-488A-A50B-E0266001FB3A}"/>
              </a:ext>
            </a:extLst>
          </p:cNvPr>
          <p:cNvSpPr txBox="1"/>
          <p:nvPr/>
        </p:nvSpPr>
        <p:spPr>
          <a:xfrm>
            <a:off x="5897218" y="2410817"/>
            <a:ext cx="62947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r>
              <a:rPr lang="en-US" sz="2000" b="1" dirty="0"/>
              <a:t>How can I best help Dorothy?</a:t>
            </a:r>
          </a:p>
          <a:p>
            <a:endParaRPr lang="en-US" sz="2000" b="1" dirty="0"/>
          </a:p>
          <a:p>
            <a:r>
              <a:rPr lang="en-US" sz="2000" dirty="0"/>
              <a:t>By creating a Predictive model which she can use in real time to generate recommendations on nursing facilities &amp; home health agencies by inputting Patient’s data </a:t>
            </a:r>
          </a:p>
        </p:txBody>
      </p:sp>
    </p:spTree>
    <p:extLst>
      <p:ext uri="{BB962C8B-B14F-4D97-AF65-F5344CB8AC3E}">
        <p14:creationId xmlns:p14="http://schemas.microsoft.com/office/powerpoint/2010/main" val="17029195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1757A3-C62F-4CF6-8ACC-9328177F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Challenge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18F7-923A-47B4-9A40-832D654E55E6}"/>
              </a:ext>
            </a:extLst>
          </p:cNvPr>
          <p:cNvSpPr txBox="1"/>
          <p:nvPr/>
        </p:nvSpPr>
        <p:spPr>
          <a:xfrm>
            <a:off x="501650" y="1656522"/>
            <a:ext cx="956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Helping Dorothy make more informed decisions while planning discharges </a:t>
            </a:r>
          </a:p>
        </p:txBody>
      </p:sp>
      <p:pic>
        <p:nvPicPr>
          <p:cNvPr id="7" name="Picture 2" descr="Image result for ask">
            <a:extLst>
              <a:ext uri="{FF2B5EF4-FFF2-40B4-BE49-F238E27FC236}">
                <a16:creationId xmlns:a16="http://schemas.microsoft.com/office/drawing/2014/main" id="{4F644FA8-78D8-4404-AD3D-7173257C4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39" t="14294" r="9593" b="14162"/>
          <a:stretch/>
        </p:blipFill>
        <p:spPr bwMode="auto">
          <a:xfrm>
            <a:off x="1135871" y="3030775"/>
            <a:ext cx="3044279" cy="27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3A8164-42AF-4380-9BDB-83CBA09D0767}"/>
              </a:ext>
            </a:extLst>
          </p:cNvPr>
          <p:cNvSpPr txBox="1"/>
          <p:nvPr/>
        </p:nvSpPr>
        <p:spPr>
          <a:xfrm>
            <a:off x="1057490" y="2507555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28855"/>
            <a:r>
              <a:rPr lang="en-US" sz="2800" b="1" dirty="0">
                <a:latin typeface="Calibri"/>
              </a:rPr>
              <a:t>It all begins with 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D66F6-E69D-488A-A50B-E0266001FB3A}"/>
              </a:ext>
            </a:extLst>
          </p:cNvPr>
          <p:cNvSpPr txBox="1"/>
          <p:nvPr/>
        </p:nvSpPr>
        <p:spPr>
          <a:xfrm>
            <a:off x="5565914" y="2679294"/>
            <a:ext cx="62947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do I need to help Dorothy?</a:t>
            </a:r>
          </a:p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Access to historic patient data of the hospital including patient’s medical history and family records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Access to the hospital re-admission data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Access to the geographic location of the hospital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A</a:t>
            </a:r>
            <a:r>
              <a:rPr lang="en-US" sz="2000" dirty="0" err="1"/>
              <a:t>ccess</a:t>
            </a:r>
            <a:r>
              <a:rPr lang="en-US" sz="2000" dirty="0"/>
              <a:t> to post acute care facilities’ data </a:t>
            </a:r>
          </a:p>
        </p:txBody>
      </p:sp>
    </p:spTree>
    <p:extLst>
      <p:ext uri="{BB962C8B-B14F-4D97-AF65-F5344CB8AC3E}">
        <p14:creationId xmlns:p14="http://schemas.microsoft.com/office/powerpoint/2010/main" val="38206576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1757A3-C62F-4CF6-8ACC-9328177F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Challenge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18F7-923A-47B4-9A40-832D654E55E6}"/>
              </a:ext>
            </a:extLst>
          </p:cNvPr>
          <p:cNvSpPr txBox="1"/>
          <p:nvPr/>
        </p:nvSpPr>
        <p:spPr>
          <a:xfrm>
            <a:off x="501650" y="1656522"/>
            <a:ext cx="956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Helping Dorothy make more informed decisions while planning discharges </a:t>
            </a:r>
          </a:p>
        </p:txBody>
      </p:sp>
      <p:pic>
        <p:nvPicPr>
          <p:cNvPr id="7" name="Picture 2" descr="Image result for ask">
            <a:extLst>
              <a:ext uri="{FF2B5EF4-FFF2-40B4-BE49-F238E27FC236}">
                <a16:creationId xmlns:a16="http://schemas.microsoft.com/office/drawing/2014/main" id="{4F644FA8-78D8-4404-AD3D-7173257C4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39" t="14294" r="9593" b="14162"/>
          <a:stretch/>
        </p:blipFill>
        <p:spPr bwMode="auto">
          <a:xfrm>
            <a:off x="1135871" y="3030775"/>
            <a:ext cx="3044279" cy="27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3A8164-42AF-4380-9BDB-83CBA09D0767}"/>
              </a:ext>
            </a:extLst>
          </p:cNvPr>
          <p:cNvSpPr txBox="1"/>
          <p:nvPr/>
        </p:nvSpPr>
        <p:spPr>
          <a:xfrm>
            <a:off x="1057490" y="2507555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28855"/>
            <a:r>
              <a:rPr lang="en-US" sz="2800" b="1" dirty="0">
                <a:latin typeface="Calibri"/>
              </a:rPr>
              <a:t>It all begins with 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D66F6-E69D-488A-A50B-E0266001FB3A}"/>
              </a:ext>
            </a:extLst>
          </p:cNvPr>
          <p:cNvSpPr txBox="1"/>
          <p:nvPr/>
        </p:nvSpPr>
        <p:spPr>
          <a:xfrm>
            <a:off x="5071620" y="2672989"/>
            <a:ext cx="67967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r>
              <a:rPr lang="en-US" sz="2000" b="1" dirty="0"/>
              <a:t>What do I have NOW to help Dorothy?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dirty="0"/>
              <a:t>Hospital &amp; Post Acute Care facilities data</a:t>
            </a:r>
          </a:p>
          <a:p>
            <a:endParaRPr lang="en-US" dirty="0"/>
          </a:p>
          <a:p>
            <a:r>
              <a:rPr lang="en-US" sz="2000" b="1" dirty="0"/>
              <a:t>How do I propose to help Dorothy?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dirty="0"/>
              <a:t>By identifying important factors influencing re-admission rates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747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1757A3-C62F-4CF6-8ACC-9328177F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Challenge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18F7-923A-47B4-9A40-832D654E55E6}"/>
              </a:ext>
            </a:extLst>
          </p:cNvPr>
          <p:cNvSpPr txBox="1"/>
          <p:nvPr/>
        </p:nvSpPr>
        <p:spPr>
          <a:xfrm>
            <a:off x="501650" y="1656522"/>
            <a:ext cx="956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Helping Dorothy make more informed decisions while planning discharges </a:t>
            </a:r>
          </a:p>
        </p:txBody>
      </p:sp>
      <p:pic>
        <p:nvPicPr>
          <p:cNvPr id="7" name="Picture 2" descr="Image result for ask">
            <a:extLst>
              <a:ext uri="{FF2B5EF4-FFF2-40B4-BE49-F238E27FC236}">
                <a16:creationId xmlns:a16="http://schemas.microsoft.com/office/drawing/2014/main" id="{4F644FA8-78D8-4404-AD3D-7173257C4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39" t="14294" r="9593" b="14162"/>
          <a:stretch/>
        </p:blipFill>
        <p:spPr bwMode="auto">
          <a:xfrm>
            <a:off x="1135871" y="3030775"/>
            <a:ext cx="3044279" cy="27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3A8164-42AF-4380-9BDB-83CBA09D0767}"/>
              </a:ext>
            </a:extLst>
          </p:cNvPr>
          <p:cNvSpPr txBox="1"/>
          <p:nvPr/>
        </p:nvSpPr>
        <p:spPr>
          <a:xfrm>
            <a:off x="1057490" y="2507555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28855"/>
            <a:r>
              <a:rPr lang="en-US" sz="2800" b="1" dirty="0">
                <a:latin typeface="Calibri"/>
              </a:rPr>
              <a:t>It all begins with 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D66F6-E69D-488A-A50B-E0266001FB3A}"/>
              </a:ext>
            </a:extLst>
          </p:cNvPr>
          <p:cNvSpPr txBox="1"/>
          <p:nvPr/>
        </p:nvSpPr>
        <p:spPr>
          <a:xfrm>
            <a:off x="5071620" y="2672989"/>
            <a:ext cx="661872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Scope - 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600" dirty="0"/>
              <a:t>Scope of analysis is limited to hospitals and post acute care facilities in Philadelphia, PA.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600" dirty="0"/>
              <a:t>All hospitals in Philadelphia were considered.</a:t>
            </a:r>
          </a:p>
          <a:p>
            <a:endParaRPr lang="en-IN" dirty="0"/>
          </a:p>
          <a:p>
            <a:r>
              <a:rPr lang="en-IN" sz="2000" b="1" dirty="0"/>
              <a:t>Assumptions -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600" dirty="0"/>
              <a:t>Patient’s home locations assumed to be the hospital’s location.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9920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D8C0-E102-4A3A-A338-A4DCE9C7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362" y="386498"/>
            <a:ext cx="4421172" cy="841765"/>
          </a:xfrm>
        </p:spPr>
        <p:txBody>
          <a:bodyPr/>
          <a:lstStyle/>
          <a:p>
            <a:r>
              <a:rPr lang="en-IN" sz="3600" dirty="0"/>
              <a:t>Data Analytics</a:t>
            </a:r>
            <a:endParaRPr lang="en-US" sz="3600" dirty="0"/>
          </a:p>
        </p:txBody>
      </p:sp>
      <p:sp>
        <p:nvSpPr>
          <p:cNvPr id="18" name="AutoShape 3">
            <a:extLst>
              <a:ext uri="{FF2B5EF4-FFF2-40B4-BE49-F238E27FC236}">
                <a16:creationId xmlns:a16="http://schemas.microsoft.com/office/drawing/2014/main" id="{90392AF8-067C-4C0E-952D-7332720FA3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36569" y="3225091"/>
            <a:ext cx="2264403" cy="1054678"/>
          </a:xfrm>
          <a:prstGeom prst="chevron">
            <a:avLst>
              <a:gd name="adj" fmla="val 34952"/>
            </a:avLst>
          </a:prstGeom>
          <a:solidFill>
            <a:schemeClr val="accent1"/>
          </a:solidFill>
          <a:ln w="12700" cap="rnd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en-IN" sz="1600" dirty="0">
                <a:solidFill>
                  <a:schemeClr val="bg1"/>
                </a:solidFill>
              </a:rPr>
              <a:t>Data Extraction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AutoShape 4">
            <a:extLst>
              <a:ext uri="{FF2B5EF4-FFF2-40B4-BE49-F238E27FC236}">
                <a16:creationId xmlns:a16="http://schemas.microsoft.com/office/drawing/2014/main" id="{E0D258CC-6DD6-4B39-B47F-06FEF6D19B3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10748" y="3225091"/>
            <a:ext cx="2264403" cy="1054678"/>
          </a:xfrm>
          <a:prstGeom prst="chevron">
            <a:avLst>
              <a:gd name="adj" fmla="val 34975"/>
            </a:avLst>
          </a:prstGeom>
          <a:solidFill>
            <a:schemeClr val="bg2">
              <a:lumMod val="9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en-IN" sz="1600" dirty="0"/>
              <a:t>Exploratory Data Analysis</a:t>
            </a:r>
            <a:endParaRPr lang="en-US" sz="1600" dirty="0"/>
          </a:p>
        </p:txBody>
      </p:sp>
      <p:sp>
        <p:nvSpPr>
          <p:cNvPr id="27" name="AutoShape 5">
            <a:extLst>
              <a:ext uri="{FF2B5EF4-FFF2-40B4-BE49-F238E27FC236}">
                <a16:creationId xmlns:a16="http://schemas.microsoft.com/office/drawing/2014/main" id="{1D8BD416-B765-4E91-8E34-F63688A4E7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84927" y="3225091"/>
            <a:ext cx="2264403" cy="1054678"/>
          </a:xfrm>
          <a:prstGeom prst="chevron">
            <a:avLst>
              <a:gd name="adj" fmla="val 34975"/>
            </a:avLst>
          </a:prstGeom>
          <a:solidFill>
            <a:schemeClr val="bg2">
              <a:lumMod val="9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en-IN" sz="1600" dirty="0"/>
              <a:t>S</a:t>
            </a:r>
            <a:r>
              <a:rPr lang="en-US" sz="1600" dirty="0" err="1"/>
              <a:t>tatistical</a:t>
            </a:r>
            <a:r>
              <a:rPr lang="en-US" sz="1600" dirty="0"/>
              <a:t> Tests</a:t>
            </a:r>
          </a:p>
        </p:txBody>
      </p:sp>
      <p:sp>
        <p:nvSpPr>
          <p:cNvPr id="28" name="AutoShape 6">
            <a:extLst>
              <a:ext uri="{FF2B5EF4-FFF2-40B4-BE49-F238E27FC236}">
                <a16:creationId xmlns:a16="http://schemas.microsoft.com/office/drawing/2014/main" id="{B05214AF-D2C3-4212-A9B6-72009492A3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759106" y="3225091"/>
            <a:ext cx="2264403" cy="1054678"/>
          </a:xfrm>
          <a:prstGeom prst="chevron">
            <a:avLst>
              <a:gd name="adj" fmla="val 34975"/>
            </a:avLst>
          </a:prstGeom>
          <a:solidFill>
            <a:schemeClr val="bg2">
              <a:lumMod val="9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/>
          <a:p>
            <a:pPr algn="ctr">
              <a:lnSpc>
                <a:spcPct val="106000"/>
              </a:lnSpc>
              <a:defRPr/>
            </a:pPr>
            <a:r>
              <a:rPr lang="en-IN" sz="1600" dirty="0"/>
              <a:t>R</a:t>
            </a:r>
            <a:r>
              <a:rPr lang="en-US" sz="1600" dirty="0" err="1"/>
              <a:t>esults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7254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1977</TotalTime>
  <Words>833</Words>
  <Application>Microsoft Office PowerPoint</Application>
  <PresentationFormat>Widescreen</PresentationFormat>
  <Paragraphs>190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Century Gothic</vt:lpstr>
      <vt:lpstr>Wingdings</vt:lpstr>
      <vt:lpstr>Wingdings 3</vt:lpstr>
      <vt:lpstr>Ion</vt:lpstr>
      <vt:lpstr>Discharge Planner Analytics Case </vt:lpstr>
      <vt:lpstr>PowerPoint Presentation</vt:lpstr>
      <vt:lpstr>The Challenge </vt:lpstr>
      <vt:lpstr>The Challenge </vt:lpstr>
      <vt:lpstr>The Challenge </vt:lpstr>
      <vt:lpstr>The Challenge </vt:lpstr>
      <vt:lpstr>The Challenge </vt:lpstr>
      <vt:lpstr>The Challenge </vt:lpstr>
      <vt:lpstr>Data Analytics</vt:lpstr>
      <vt:lpstr>Data Extraction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Care Discharge Planner</dc:title>
  <dc:creator>Subhadeep Roy</dc:creator>
  <cp:lastModifiedBy>Subhadeep Roy</cp:lastModifiedBy>
  <cp:revision>133</cp:revision>
  <dcterms:created xsi:type="dcterms:W3CDTF">2018-02-01T01:08:31Z</dcterms:created>
  <dcterms:modified xsi:type="dcterms:W3CDTF">2018-02-02T14:49:29Z</dcterms:modified>
</cp:coreProperties>
</file>