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58" r:id="rId4"/>
    <p:sldId id="261" r:id="rId5"/>
    <p:sldId id="262" r:id="rId6"/>
    <p:sldId id="263" r:id="rId7"/>
    <p:sldId id="265" r:id="rId8"/>
    <p:sldId id="266" r:id="rId9"/>
    <p:sldId id="277" r:id="rId10"/>
    <p:sldId id="270" r:id="rId11"/>
    <p:sldId id="267" r:id="rId12"/>
    <p:sldId id="268" r:id="rId13"/>
    <p:sldId id="269" r:id="rId14"/>
    <p:sldId id="271" r:id="rId15"/>
    <p:sldId id="272" r:id="rId16"/>
    <p:sldId id="274" r:id="rId17"/>
    <p:sldId id="275" r:id="rId18"/>
    <p:sldId id="276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81" autoAdjust="0"/>
    <p:restoredTop sz="93899" autoAdjust="0"/>
  </p:normalViewPr>
  <p:slideViewPr>
    <p:cSldViewPr snapToGrid="0">
      <p:cViewPr varScale="1">
        <p:scale>
          <a:sx n="64" d="100"/>
          <a:sy n="64" d="100"/>
        </p:scale>
        <p:origin x="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0679D-160B-44A7-BA78-C15F72D5D129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5DDD6-168C-4C9A-A185-68FDD844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7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5DDD6-168C-4C9A-A185-68FDD84484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31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Centre of Medicare and Medicaid services; Centre for disease control and prevention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5DDD6-168C-4C9A-A185-68FDD84484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ms.gov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onder.cdc.gov/controller/datarequest/D76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628" y="1117601"/>
            <a:ext cx="4354443" cy="32715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604" y="2308458"/>
            <a:ext cx="8825658" cy="2677648"/>
          </a:xfrm>
        </p:spPr>
        <p:txBody>
          <a:bodyPr/>
          <a:lstStyle/>
          <a:p>
            <a:r>
              <a:rPr lang="en-IN" b="1" dirty="0"/>
              <a:t>Opiate Prescription Overdoses</a:t>
            </a:r>
            <a:br>
              <a:rPr lang="en-IN" b="1" dirty="0"/>
            </a:br>
            <a:br>
              <a:rPr lang="en-IN" b="1" dirty="0"/>
            </a:br>
            <a:r>
              <a:rPr lang="en-IN" sz="2400" b="1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CSP/MATH 571 DATA PREPARATION AND ANALYSIS</a:t>
            </a:r>
            <a:endParaRPr lang="en-US" sz="1800" b="1" cap="all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4004" y="5003624"/>
            <a:ext cx="9987527" cy="861420"/>
          </a:xfrm>
        </p:spPr>
        <p:txBody>
          <a:bodyPr/>
          <a:lstStyle/>
          <a:p>
            <a:r>
              <a:rPr lang="en-IN" dirty="0"/>
              <a:t>															</a:t>
            </a:r>
            <a:r>
              <a:rPr lang="en-IN" b="1" dirty="0"/>
              <a:t>Roy SUBHADEEP	</a:t>
            </a:r>
          </a:p>
          <a:p>
            <a:r>
              <a:rPr lang="en-IN" b="1" dirty="0"/>
              <a:t>															BOTHARA SHUBHAM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5349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4875" y="629151"/>
            <a:ext cx="8825658" cy="784870"/>
          </a:xfrm>
        </p:spPr>
        <p:txBody>
          <a:bodyPr/>
          <a:lstStyle/>
          <a:p>
            <a:r>
              <a:rPr lang="en-IN" sz="4400" b="1" dirty="0"/>
              <a:t>				Modelling</a:t>
            </a:r>
            <a:endParaRPr lang="en-US" sz="4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4" y="1414021"/>
            <a:ext cx="8825658" cy="37047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1154955" y="1838228"/>
            <a:ext cx="10232624" cy="2601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800" b="1" cap="none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18906" y="1414022"/>
            <a:ext cx="9431346" cy="4496584"/>
          </a:xfrm>
        </p:spPr>
        <p:txBody>
          <a:bodyPr>
            <a:normAutofit/>
          </a:bodyPr>
          <a:lstStyle/>
          <a:p>
            <a:r>
              <a:rPr lang="en-IN" sz="2800" b="1" cap="none" dirty="0">
                <a:solidFill>
                  <a:schemeClr val="bg2"/>
                </a:solidFill>
              </a:rPr>
              <a:t>Transforming data prior to modelling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Scoring categorical variables :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Data set contains important factor variables which is likely to contribute to predictions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Gender, State, Specialty of doctors are the identified as important columns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250 columns are numeric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One-hot encoding: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Categorical columns are binary encoded using dummies library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Model matrix loses the advantages of a data frame so it was avoided.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Final data set after encoding consists of 496 columns</a:t>
            </a:r>
            <a:endParaRPr lang="en-IN" b="1" cap="none" dirty="0">
              <a:solidFill>
                <a:schemeClr val="bg1"/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IN" b="1" cap="non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cap="none" dirty="0">
              <a:solidFill>
                <a:schemeClr val="bg1"/>
              </a:solidFill>
            </a:endParaRPr>
          </a:p>
          <a:p>
            <a:endParaRPr lang="en-IN" b="1" cap="none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4875" y="629151"/>
            <a:ext cx="8825658" cy="784870"/>
          </a:xfrm>
        </p:spPr>
        <p:txBody>
          <a:bodyPr/>
          <a:lstStyle/>
          <a:p>
            <a:r>
              <a:rPr lang="en-IN" sz="4400" b="1" dirty="0"/>
              <a:t>				Modelling</a:t>
            </a:r>
            <a:endParaRPr lang="en-US" sz="4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4" y="1414021"/>
            <a:ext cx="8825658" cy="37047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1154955" y="1838228"/>
            <a:ext cx="10232624" cy="2601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800" b="1" cap="none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18906" y="1414022"/>
            <a:ext cx="9431346" cy="4496584"/>
          </a:xfrm>
        </p:spPr>
        <p:txBody>
          <a:bodyPr>
            <a:normAutofit lnSpcReduction="10000"/>
          </a:bodyPr>
          <a:lstStyle/>
          <a:p>
            <a:r>
              <a:rPr lang="en-IN" sz="2800" b="1" cap="none" dirty="0">
                <a:solidFill>
                  <a:schemeClr val="bg2"/>
                </a:solidFill>
              </a:rPr>
              <a:t>Performance tuning and results: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Random Forest :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Cross validation using caret train control and grid tuning</a:t>
            </a:r>
            <a:endParaRPr lang="en-IN" b="1" dirty="0">
              <a:solidFill>
                <a:schemeClr val="bg1"/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High Accuracy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Feature importance</a:t>
            </a:r>
            <a:endParaRPr lang="en-IN" b="1" cap="non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Logistic Regression: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Cross validation using caret train control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Ease of understanding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Lasso GLM: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Identify important features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Cross validate using </a:t>
            </a:r>
            <a:r>
              <a:rPr lang="en-IN" b="1" dirty="0" err="1">
                <a:solidFill>
                  <a:schemeClr val="bg1"/>
                </a:solidFill>
              </a:rPr>
              <a:t>glmnet</a:t>
            </a:r>
            <a:r>
              <a:rPr lang="en-IN" b="1" dirty="0">
                <a:solidFill>
                  <a:schemeClr val="bg1"/>
                </a:solidFill>
              </a:rPr>
              <a:t> to find optimum lambda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Downside is high cross validation training time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IN" b="1" cap="non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cap="none" dirty="0">
              <a:solidFill>
                <a:schemeClr val="bg1"/>
              </a:solidFill>
            </a:endParaRPr>
          </a:p>
          <a:p>
            <a:endParaRPr lang="en-IN" b="1" cap="none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66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4875" y="629151"/>
            <a:ext cx="8825658" cy="784870"/>
          </a:xfrm>
        </p:spPr>
        <p:txBody>
          <a:bodyPr/>
          <a:lstStyle/>
          <a:p>
            <a:r>
              <a:rPr lang="en-IN" sz="4400" b="1" dirty="0"/>
              <a:t>				Modelling</a:t>
            </a:r>
            <a:endParaRPr lang="en-US" sz="4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4" y="1414021"/>
            <a:ext cx="8825658" cy="37047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1154955" y="1838228"/>
            <a:ext cx="10232624" cy="2601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800" b="1" cap="none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18906" y="1508289"/>
            <a:ext cx="9431346" cy="4553145"/>
          </a:xfrm>
        </p:spPr>
        <p:txBody>
          <a:bodyPr>
            <a:normAutofit fontScale="92500" lnSpcReduction="10000"/>
          </a:bodyPr>
          <a:lstStyle/>
          <a:p>
            <a:r>
              <a:rPr lang="en-IN" sz="2800" b="1" cap="none" dirty="0">
                <a:solidFill>
                  <a:schemeClr val="bg2"/>
                </a:solidFill>
              </a:rPr>
              <a:t>Performance tuning and results:</a:t>
            </a:r>
            <a:endParaRPr lang="en-IN" b="1" cap="non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K nearest neighbour: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Cross validated using caret train control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Scaled using caret pre-Process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Best performed at K=23</a:t>
            </a:r>
            <a:endParaRPr lang="en-IN" b="1" cap="non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Naïve Bayes: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Easy to understand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Doesn’t take correlated drug columns into account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Used default parameters without </a:t>
            </a:r>
            <a:r>
              <a:rPr lang="en-IN" b="1" cap="none" dirty="0" err="1">
                <a:solidFill>
                  <a:schemeClr val="bg1"/>
                </a:solidFill>
              </a:rPr>
              <a:t>laplace</a:t>
            </a:r>
            <a:r>
              <a:rPr lang="en-IN" b="1" cap="none" dirty="0">
                <a:solidFill>
                  <a:schemeClr val="bg1"/>
                </a:solidFill>
              </a:rPr>
              <a:t> smoothing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Downside was it performed very poorly</a:t>
            </a:r>
            <a:endParaRPr lang="en-IN" b="1" cap="non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Stochastic Gradient Boosting: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Blazing fast training time.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By far the best performing model.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cap="none" dirty="0">
              <a:solidFill>
                <a:schemeClr val="bg1"/>
              </a:solidFill>
            </a:endParaRPr>
          </a:p>
          <a:p>
            <a:endParaRPr lang="en-IN" b="1" cap="none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902" y="1838228"/>
            <a:ext cx="4437536" cy="22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04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4875" y="629151"/>
            <a:ext cx="8825658" cy="784870"/>
          </a:xfrm>
        </p:spPr>
        <p:txBody>
          <a:bodyPr/>
          <a:lstStyle/>
          <a:p>
            <a:r>
              <a:rPr lang="en-IN" sz="4400" b="1" dirty="0"/>
              <a:t>				Modelling</a:t>
            </a:r>
            <a:endParaRPr lang="en-US" sz="4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4" y="1414021"/>
            <a:ext cx="8825658" cy="37047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1154955" y="1838228"/>
            <a:ext cx="10232624" cy="2601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800" b="1" cap="none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91003" y="1414021"/>
            <a:ext cx="4031143" cy="4722828"/>
          </a:xfrm>
        </p:spPr>
        <p:txBody>
          <a:bodyPr>
            <a:normAutofit lnSpcReduction="10000"/>
          </a:bodyPr>
          <a:lstStyle/>
          <a:p>
            <a:r>
              <a:rPr lang="en-IN" sz="2800" b="1" cap="none" dirty="0">
                <a:solidFill>
                  <a:schemeClr val="bg2"/>
                </a:solidFill>
              </a:rPr>
              <a:t>Feature Importance: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Shows important columns identified by random forest.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Differs slightly from feature importance by other models.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Instead of individual drugs, compounds looks more in action.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 err="1">
                <a:solidFill>
                  <a:schemeClr val="bg1"/>
                </a:solidFill>
              </a:rPr>
              <a:t>Acetamenophen</a:t>
            </a:r>
            <a:r>
              <a:rPr lang="en-IN" b="1" cap="none" dirty="0">
                <a:solidFill>
                  <a:schemeClr val="bg1"/>
                </a:solidFill>
              </a:rPr>
              <a:t> and HCL are identified to be the compounded drugs contributing more.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Other models do identify few specialties and states as the most important feature.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cap="none" dirty="0">
              <a:solidFill>
                <a:schemeClr val="bg1"/>
              </a:solidFill>
            </a:endParaRPr>
          </a:p>
          <a:p>
            <a:endParaRPr lang="en-IN" b="1" cap="non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cap="none" dirty="0">
              <a:solidFill>
                <a:schemeClr val="bg1"/>
              </a:solidFill>
            </a:endParaRPr>
          </a:p>
          <a:p>
            <a:endParaRPr lang="en-IN" b="1" cap="none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438" y="1791092"/>
            <a:ext cx="6729384" cy="437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02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4875" y="629151"/>
            <a:ext cx="8825658" cy="784870"/>
          </a:xfrm>
        </p:spPr>
        <p:txBody>
          <a:bodyPr/>
          <a:lstStyle/>
          <a:p>
            <a:r>
              <a:rPr lang="en-IN" sz="4400" b="1" dirty="0"/>
              <a:t>				Modelling</a:t>
            </a:r>
            <a:endParaRPr lang="en-US" sz="4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4" y="1414021"/>
            <a:ext cx="8825658" cy="37047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1154955" y="1838228"/>
            <a:ext cx="10232624" cy="2601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800" b="1" cap="none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18907" y="1508289"/>
            <a:ext cx="4670024" cy="4553145"/>
          </a:xfrm>
        </p:spPr>
        <p:txBody>
          <a:bodyPr>
            <a:normAutofit lnSpcReduction="10000"/>
          </a:bodyPr>
          <a:lstStyle/>
          <a:p>
            <a:r>
              <a:rPr lang="en-IN" sz="2800" b="1" cap="none" dirty="0">
                <a:solidFill>
                  <a:schemeClr val="bg2"/>
                </a:solidFill>
              </a:rPr>
              <a:t>Ensemble Technique:</a:t>
            </a:r>
            <a:endParaRPr lang="en-IN" b="1" cap="non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H2o package is used for stacking.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Performance tuned parameters from standalone models are used in stacking instead of cross validating again.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Base model wrappers are created for each models and parameters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Meta learner used is logistic regression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Base models are passed as a list to stack on meta learner.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Model performance measured was better than standalone models.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cap="none" dirty="0">
              <a:solidFill>
                <a:schemeClr val="bg1"/>
              </a:solidFill>
            </a:endParaRPr>
          </a:p>
          <a:p>
            <a:endParaRPr lang="en-IN" b="1" cap="none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931" y="2376928"/>
            <a:ext cx="5562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9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2195" y="716004"/>
            <a:ext cx="8825658" cy="784870"/>
          </a:xfrm>
        </p:spPr>
        <p:txBody>
          <a:bodyPr/>
          <a:lstStyle/>
          <a:p>
            <a:r>
              <a:rPr lang="en-IN" sz="4400" b="1" dirty="0"/>
              <a:t>				Model Performance</a:t>
            </a:r>
            <a:endParaRPr lang="en-US" sz="4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4" y="1414021"/>
            <a:ext cx="8825658" cy="37047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1154955" y="1838228"/>
            <a:ext cx="10232624" cy="2601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800" b="1" cap="none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111" y="1727121"/>
            <a:ext cx="7579728" cy="44673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7713" y="1755368"/>
            <a:ext cx="330039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</a:rPr>
              <a:t>The figure shows comparative model performance of base models and ensemble</a:t>
            </a:r>
            <a:r>
              <a:rPr lang="en-IN" b="1" dirty="0">
                <a:solidFill>
                  <a:schemeClr val="bg1"/>
                </a:solidFill>
              </a:rPr>
              <a:t>.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</a:rPr>
              <a:t>Considering the accuracy and model fit time, ensemble and stochastic gradient boost is a winner.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12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767" y="629151"/>
            <a:ext cx="11227324" cy="784870"/>
          </a:xfrm>
        </p:spPr>
        <p:txBody>
          <a:bodyPr/>
          <a:lstStyle/>
          <a:p>
            <a:pPr algn="ctr"/>
            <a:r>
              <a:rPr lang="en-IN" sz="4400" b="1" dirty="0"/>
              <a:t>Issues</a:t>
            </a:r>
            <a:endParaRPr lang="en-US" sz="4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4" y="1414021"/>
            <a:ext cx="8825658" cy="37047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1154955" y="1838228"/>
            <a:ext cx="10232624" cy="2601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800" b="1" cap="none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18906" y="1508289"/>
            <a:ext cx="9431346" cy="455314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Data Set: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Features and the data size along with hardware limitations  increased the runtime to days.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Data set required a lot of cleaning to bring it to a suitable format.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Merging and Data validation was cumbersome.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Cross validation time on some models was very high even with 5 folds and no repeats.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Memory issues.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Collinearity: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Due to presence of feature “</a:t>
            </a:r>
            <a:r>
              <a:rPr lang="en-IN" b="1" dirty="0" err="1">
                <a:solidFill>
                  <a:schemeClr val="bg1"/>
                </a:solidFill>
              </a:rPr>
              <a:t>opioid_claims</a:t>
            </a:r>
            <a:r>
              <a:rPr lang="en-IN" b="1" dirty="0">
                <a:solidFill>
                  <a:schemeClr val="bg1"/>
                </a:solidFill>
              </a:rPr>
              <a:t>/refills” all models gave 100% accuracy. More investigation is needed.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The model performed realistically after removing the column.</a:t>
            </a:r>
          </a:p>
          <a:p>
            <a:pPr lvl="1" algn="l"/>
            <a:endParaRPr lang="en-IN" b="1" cap="none" dirty="0">
              <a:solidFill>
                <a:schemeClr val="bg1"/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IN" b="1" cap="none" dirty="0">
              <a:solidFill>
                <a:schemeClr val="bg1"/>
              </a:solidFill>
            </a:endParaRPr>
          </a:p>
          <a:p>
            <a:endParaRPr lang="en-IN" b="1" cap="none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18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629151"/>
            <a:ext cx="11208470" cy="784870"/>
          </a:xfrm>
        </p:spPr>
        <p:txBody>
          <a:bodyPr/>
          <a:lstStyle/>
          <a:p>
            <a:pPr algn="ctr"/>
            <a:r>
              <a:rPr lang="en-IN" sz="4400" b="1" dirty="0"/>
              <a:t>Summary</a:t>
            </a:r>
            <a:endParaRPr lang="en-US" sz="4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4" y="1414021"/>
            <a:ext cx="8825658" cy="37047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1154955" y="1838228"/>
            <a:ext cx="10232624" cy="2601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800" b="1" cap="none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18906" y="1508289"/>
            <a:ext cx="9431346" cy="455314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b="1" cap="non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The consumption of opioids is higher amongst white race across all age groups.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Compounded drugs are to be watched out for.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Male doctors are more inclined to prescribing opiates.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The boundary states looks more prone to opioid overdose deaths.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The ensemble model is good predictor of opioid prescriptions with 94.4% accuracy and AUC 97.2%. Stochastic gradient boost works best as a base model.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cap="non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cap="non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cap="none" dirty="0">
              <a:solidFill>
                <a:schemeClr val="bg1"/>
              </a:solidFill>
            </a:endParaRPr>
          </a:p>
          <a:p>
            <a:endParaRPr lang="en-IN" b="1" cap="none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9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629151"/>
            <a:ext cx="11274458" cy="784870"/>
          </a:xfrm>
        </p:spPr>
        <p:txBody>
          <a:bodyPr/>
          <a:lstStyle/>
          <a:p>
            <a:pPr algn="ctr"/>
            <a:r>
              <a:rPr lang="en-IN" sz="4400" b="1" dirty="0"/>
              <a:t>Next Steps</a:t>
            </a:r>
            <a:endParaRPr lang="en-US" sz="4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4" y="1414021"/>
            <a:ext cx="8825658" cy="37047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1154955" y="1838228"/>
            <a:ext cx="10232624" cy="2601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800" b="1" cap="none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18906" y="1508289"/>
            <a:ext cx="5174934" cy="455314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b="1" cap="non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High number of refills must be related to higher overdose deaths as well as addictions. But this could not be linked to the demographic data. Further investigation is needed.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There is a relation between opioid deaths and the prescriber’s speciality. Some of the selected specialities are counter intuitive. Domain knowledge will be helpful.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Model performance can be further improved. Zero variance columns could have been removed beforehand and sub-setting to top 250 drugs could have been expanded.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cap="none" dirty="0">
              <a:solidFill>
                <a:schemeClr val="bg1"/>
              </a:solidFill>
            </a:endParaRPr>
          </a:p>
          <a:p>
            <a:endParaRPr lang="en-IN" b="1" cap="none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603" y="1875418"/>
            <a:ext cx="4437976" cy="38188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80184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438" y="2746692"/>
            <a:ext cx="8825658" cy="784870"/>
          </a:xfrm>
        </p:spPr>
        <p:txBody>
          <a:bodyPr/>
          <a:lstStyle/>
          <a:p>
            <a:pPr algn="ctr"/>
            <a:r>
              <a:rPr lang="en-IN" sz="4400" b="1" dirty="0"/>
              <a:t>Thank You</a:t>
            </a:r>
            <a:endParaRPr lang="en-US" sz="4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4" y="1414021"/>
            <a:ext cx="8825658" cy="37047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1154955" y="1838228"/>
            <a:ext cx="10232624" cy="2601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800" b="1" cap="none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31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576" y="629151"/>
            <a:ext cx="8825658" cy="784870"/>
          </a:xfrm>
        </p:spPr>
        <p:txBody>
          <a:bodyPr/>
          <a:lstStyle/>
          <a:p>
            <a:r>
              <a:rPr lang="en-IN" sz="4400" b="1" dirty="0"/>
              <a:t>				Problem Statement</a:t>
            </a:r>
            <a:endParaRPr lang="en-US" sz="4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4" y="1414021"/>
            <a:ext cx="8825658" cy="37047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4955" y="1838227"/>
            <a:ext cx="6018548" cy="3800573"/>
          </a:xfrm>
        </p:spPr>
        <p:txBody>
          <a:bodyPr>
            <a:normAutofit fontScale="92500" lnSpcReduction="10000"/>
          </a:bodyPr>
          <a:lstStyle/>
          <a:p>
            <a:r>
              <a:rPr lang="en-IN" sz="2800" b="1" cap="none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Motivation: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Overdose fatalities is a well-known problem across 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Active area of research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cap="none" dirty="0">
              <a:solidFill>
                <a:schemeClr val="bg1"/>
              </a:solidFill>
            </a:endParaRPr>
          </a:p>
          <a:p>
            <a:r>
              <a:rPr lang="en-IN" sz="2800" b="1" cap="none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Scope of analysis: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Detecting primary sources of opiate prescriptions.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Statistical findings on demography.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Detection of important drugs and prescribers.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Examine overdose deaths in race and age groups.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503" y="2537381"/>
            <a:ext cx="4481922" cy="22409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0087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438" y="629151"/>
            <a:ext cx="8825658" cy="784870"/>
          </a:xfrm>
        </p:spPr>
        <p:txBody>
          <a:bodyPr/>
          <a:lstStyle/>
          <a:p>
            <a:r>
              <a:rPr lang="en-IN" sz="4400" b="1" dirty="0"/>
              <a:t>				Data Extraction</a:t>
            </a:r>
            <a:endParaRPr lang="en-US" sz="4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4" y="1414021"/>
            <a:ext cx="8825658" cy="37047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4955" y="1838227"/>
            <a:ext cx="10232624" cy="3800573"/>
          </a:xfrm>
        </p:spPr>
        <p:txBody>
          <a:bodyPr>
            <a:normAutofit fontScale="92500" lnSpcReduction="10000"/>
          </a:bodyPr>
          <a:lstStyle/>
          <a:p>
            <a:r>
              <a:rPr lang="en-IN" sz="2800" b="1" cap="none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Data Extraction</a:t>
            </a:r>
            <a:r>
              <a:rPr lang="en-IN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Prescriber data - </a:t>
            </a:r>
            <a:r>
              <a:rPr lang="en-IN" b="1" cap="none" dirty="0">
                <a:solidFill>
                  <a:schemeClr val="bg1"/>
                </a:solidFill>
                <a:hlinkClick r:id="rId3"/>
              </a:rPr>
              <a:t>https://www.cms.gov/</a:t>
            </a:r>
            <a:endParaRPr lang="en-IN" b="1" cap="non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Opioid/Non-Opioid Drug Category information - </a:t>
            </a:r>
            <a:r>
              <a:rPr lang="en-IN" b="1" cap="none" dirty="0">
                <a:solidFill>
                  <a:schemeClr val="bg1"/>
                </a:solidFill>
                <a:hlinkClick r:id="rId3"/>
              </a:rPr>
              <a:t>https://www.cms.gov/</a:t>
            </a:r>
            <a:endParaRPr lang="en-IN" b="1" cap="non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Demography data - </a:t>
            </a:r>
            <a:r>
              <a:rPr lang="en-IN" b="1" cap="none" dirty="0">
                <a:solidFill>
                  <a:schemeClr val="bg1"/>
                </a:solidFill>
                <a:hlinkClick r:id="rId4"/>
              </a:rPr>
              <a:t>https://wonder.cdc.gov/controller/datarequest/D76</a:t>
            </a:r>
            <a:endParaRPr lang="en-IN" b="1" cap="none" dirty="0">
              <a:solidFill>
                <a:schemeClr val="bg1"/>
              </a:solidFill>
            </a:endParaRPr>
          </a:p>
          <a:p>
            <a:endParaRPr lang="en-IN" sz="2800" b="1" cap="none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r>
              <a:rPr lang="en-IN" sz="2800" b="1" cap="none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Data Format: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Medicaid Part D prescription information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3 GB of text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Flattened structure with no primary keys</a:t>
            </a:r>
          </a:p>
          <a:p>
            <a:endParaRPr lang="en-IN" sz="2800" b="1" cap="none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6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438" y="587007"/>
            <a:ext cx="8825658" cy="784870"/>
          </a:xfrm>
        </p:spPr>
        <p:txBody>
          <a:bodyPr/>
          <a:lstStyle/>
          <a:p>
            <a:r>
              <a:rPr lang="en-IN" sz="4400" b="1" dirty="0"/>
              <a:t>				Data Cleaning</a:t>
            </a:r>
            <a:endParaRPr lang="en-US" sz="4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4" y="1414021"/>
            <a:ext cx="8825658" cy="37047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4955" y="1310327"/>
            <a:ext cx="10232624" cy="4581426"/>
          </a:xfrm>
        </p:spPr>
        <p:txBody>
          <a:bodyPr>
            <a:normAutofit fontScale="77500" lnSpcReduction="20000"/>
          </a:bodyPr>
          <a:lstStyle/>
          <a:p>
            <a:r>
              <a:rPr lang="en-IN" sz="2800" b="1" cap="none" dirty="0">
                <a:solidFill>
                  <a:schemeClr val="bg2"/>
                </a:solidFill>
              </a:rPr>
              <a:t>Libraries used</a:t>
            </a:r>
            <a:r>
              <a:rPr lang="en-IN" sz="2800" b="1" dirty="0">
                <a:solidFill>
                  <a:schemeClr val="bg2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 err="1">
                <a:solidFill>
                  <a:schemeClr val="bg1"/>
                </a:solidFill>
              </a:rPr>
              <a:t>Dplyr</a:t>
            </a:r>
            <a:r>
              <a:rPr lang="en-IN" b="1" cap="none" dirty="0">
                <a:solidFill>
                  <a:schemeClr val="bg1"/>
                </a:solidFill>
              </a:rPr>
              <a:t>, </a:t>
            </a:r>
            <a:r>
              <a:rPr lang="en-IN" b="1" cap="none" dirty="0" err="1">
                <a:solidFill>
                  <a:schemeClr val="bg1"/>
                </a:solidFill>
              </a:rPr>
              <a:t>tidyr</a:t>
            </a:r>
            <a:r>
              <a:rPr lang="en-IN" b="1" cap="none" dirty="0">
                <a:solidFill>
                  <a:schemeClr val="bg1"/>
                </a:solidFill>
              </a:rPr>
              <a:t>, </a:t>
            </a:r>
            <a:r>
              <a:rPr lang="en-IN" b="1" cap="none" dirty="0" err="1">
                <a:solidFill>
                  <a:schemeClr val="bg1"/>
                </a:solidFill>
              </a:rPr>
              <a:t>rvest</a:t>
            </a:r>
            <a:r>
              <a:rPr lang="en-IN" b="1" cap="none" dirty="0">
                <a:solidFill>
                  <a:schemeClr val="bg1"/>
                </a:solidFill>
              </a:rPr>
              <a:t>, </a:t>
            </a:r>
            <a:r>
              <a:rPr lang="en-IN" b="1" cap="none" dirty="0" err="1">
                <a:solidFill>
                  <a:schemeClr val="bg1"/>
                </a:solidFill>
              </a:rPr>
              <a:t>amelia</a:t>
            </a:r>
            <a:endParaRPr lang="en-IN" b="1" cap="non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cap="none" dirty="0">
              <a:solidFill>
                <a:schemeClr val="bg1"/>
              </a:solidFill>
            </a:endParaRPr>
          </a:p>
          <a:p>
            <a:r>
              <a:rPr lang="en-IN" sz="2800" b="1" cap="none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Formatting</a:t>
            </a:r>
            <a:r>
              <a:rPr lang="en-IN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Prescriber data normalized to one NPI id per row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Each drug prescribed is now a column for each NPI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Most commonly prescribed 250 / 2500 drugs are selected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Match with Opioid drugs to create a binary target label</a:t>
            </a:r>
          </a:p>
          <a:p>
            <a:endParaRPr lang="en-IN" sz="2800" b="1" cap="none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r>
              <a:rPr lang="en-IN" sz="2800" b="1" cap="none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Cleaning: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Incorrect number of states and abbreviations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Handling missing gender, doctor specialty and NA values in claims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Removal of prescribed opioid drugs from data set as it makes prediction obvious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cap="none" dirty="0">
                <a:solidFill>
                  <a:schemeClr val="bg1"/>
                </a:solidFill>
              </a:rPr>
              <a:t>Assigning correct column types</a:t>
            </a:r>
          </a:p>
          <a:p>
            <a:endParaRPr lang="en-IN" sz="2800" b="1" cap="none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6" y="1833790"/>
            <a:ext cx="4701023" cy="281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0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398" y="1564853"/>
            <a:ext cx="5499706" cy="4741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438" y="587007"/>
            <a:ext cx="8825658" cy="784870"/>
          </a:xfrm>
        </p:spPr>
        <p:txBody>
          <a:bodyPr/>
          <a:lstStyle/>
          <a:p>
            <a:r>
              <a:rPr lang="en-IN" sz="4400" b="1" dirty="0"/>
              <a:t>				Data Analysis</a:t>
            </a:r>
            <a:endParaRPr lang="en-US" sz="4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4" y="1414021"/>
            <a:ext cx="8825658" cy="37047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4956" y="1310326"/>
            <a:ext cx="4940308" cy="4741681"/>
          </a:xfrm>
        </p:spPr>
        <p:txBody>
          <a:bodyPr>
            <a:normAutofit/>
          </a:bodyPr>
          <a:lstStyle/>
          <a:p>
            <a:r>
              <a:rPr lang="en-IN" sz="2800" b="1" cap="none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Correlation </a:t>
            </a:r>
            <a:r>
              <a:rPr lang="en-IN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IN" sz="1700" b="1" cap="none" dirty="0">
                <a:solidFill>
                  <a:schemeClr val="bg1"/>
                </a:solidFill>
              </a:rPr>
              <a:t>Correlation between drugs when Opioid is prescribed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IN" sz="1700" b="1" cap="none" dirty="0">
                <a:solidFill>
                  <a:schemeClr val="bg1"/>
                </a:solidFill>
              </a:rPr>
              <a:t>Top 20 correlations are plotted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IN" sz="1700" b="1" cap="none" dirty="0">
                <a:solidFill>
                  <a:schemeClr val="bg1"/>
                </a:solidFill>
              </a:rPr>
              <a:t>Dot indicates compound drugs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IN" sz="1700" b="1" cap="none" dirty="0">
                <a:solidFill>
                  <a:schemeClr val="bg1"/>
                </a:solidFill>
              </a:rPr>
              <a:t>High value for Furosemide - </a:t>
            </a:r>
            <a:r>
              <a:rPr lang="en-IN" sz="1700" b="1" cap="none" dirty="0" err="1">
                <a:solidFill>
                  <a:schemeClr val="bg1"/>
                </a:solidFill>
              </a:rPr>
              <a:t>potassium.chloride</a:t>
            </a:r>
            <a:endParaRPr lang="en-IN" sz="1700" b="1" cap="none" dirty="0">
              <a:solidFill>
                <a:schemeClr val="bg1"/>
              </a:solidFill>
            </a:endParaRP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IN" sz="1700" b="1" cap="none" dirty="0">
                <a:solidFill>
                  <a:schemeClr val="bg1"/>
                </a:solidFill>
              </a:rPr>
              <a:t>High value Furosemide - </a:t>
            </a:r>
            <a:r>
              <a:rPr lang="en-IN" sz="1700" b="1" cap="none" dirty="0" err="1">
                <a:solidFill>
                  <a:schemeClr val="bg1"/>
                </a:solidFill>
              </a:rPr>
              <a:t>Metoprolol.tartate</a:t>
            </a:r>
            <a:endParaRPr lang="en-IN" sz="1700" b="1" cap="none" dirty="0">
              <a:solidFill>
                <a:schemeClr val="bg1"/>
              </a:solidFill>
            </a:endParaRP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IN" sz="1700" b="1" cap="none" dirty="0">
                <a:solidFill>
                  <a:schemeClr val="bg1"/>
                </a:solidFill>
              </a:rPr>
              <a:t>Above drugs are highly used for congestive heart failures</a:t>
            </a:r>
          </a:p>
          <a:p>
            <a:endParaRPr lang="en-IN" sz="2800" b="1" cap="none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46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438" y="587007"/>
            <a:ext cx="8825658" cy="784870"/>
          </a:xfrm>
        </p:spPr>
        <p:txBody>
          <a:bodyPr/>
          <a:lstStyle/>
          <a:p>
            <a:r>
              <a:rPr lang="en-IN" sz="4400" b="1" dirty="0"/>
              <a:t>				Data Analysis</a:t>
            </a:r>
            <a:endParaRPr lang="en-US" sz="4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4" y="1414021"/>
            <a:ext cx="8825658" cy="37047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4956" y="4873660"/>
            <a:ext cx="10072368" cy="1338605"/>
          </a:xfrm>
        </p:spPr>
        <p:txBody>
          <a:bodyPr>
            <a:normAutofit fontScale="92500" lnSpcReduction="20000"/>
          </a:bodyPr>
          <a:lstStyle/>
          <a:p>
            <a:r>
              <a:rPr lang="en-IN" sz="2800" b="1" cap="none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Bar Plot </a:t>
            </a:r>
            <a:r>
              <a:rPr lang="en-IN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IN" sz="1700" b="1" cap="none" dirty="0">
                <a:solidFill>
                  <a:schemeClr val="bg1"/>
                </a:solidFill>
              </a:rPr>
              <a:t>Plot between opioid/non-opioid prescribers per state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IN" sz="1700" b="1" cap="none" dirty="0">
                <a:solidFill>
                  <a:schemeClr val="bg1"/>
                </a:solidFill>
              </a:rPr>
              <a:t>Line plot indicates opioid related deaths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IN" sz="1700" b="1" cap="none" dirty="0">
                <a:solidFill>
                  <a:schemeClr val="bg1"/>
                </a:solidFill>
              </a:rPr>
              <a:t>CA, NY have higher opioid prescriptions as well as deaths.</a:t>
            </a:r>
          </a:p>
          <a:p>
            <a:endParaRPr lang="en-IN" sz="2800" b="1" cap="none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72" y="1414021"/>
            <a:ext cx="9935852" cy="329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5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438" y="587007"/>
            <a:ext cx="8825658" cy="784870"/>
          </a:xfrm>
        </p:spPr>
        <p:txBody>
          <a:bodyPr/>
          <a:lstStyle/>
          <a:p>
            <a:r>
              <a:rPr lang="en-IN" sz="4400" b="1" dirty="0"/>
              <a:t>				Data Analysis</a:t>
            </a:r>
            <a:endParaRPr lang="en-US" sz="4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4" y="1414021"/>
            <a:ext cx="8825658" cy="37047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85496" y="1736521"/>
            <a:ext cx="5036184" cy="3963239"/>
          </a:xfrm>
        </p:spPr>
        <p:txBody>
          <a:bodyPr>
            <a:normAutofit/>
          </a:bodyPr>
          <a:lstStyle/>
          <a:p>
            <a:r>
              <a:rPr lang="en-IN" sz="2800" b="1" cap="none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Bar Plot </a:t>
            </a:r>
            <a:r>
              <a:rPr lang="en-IN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sz="1700" b="1" cap="none" dirty="0">
                <a:solidFill>
                  <a:schemeClr val="bg1"/>
                </a:solidFill>
              </a:rPr>
              <a:t>Plot describes the relationship between Doctors prescribing opioid drugs and non-opioid drugs based on their gender.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sz="1700" b="1" cap="none" dirty="0">
                <a:solidFill>
                  <a:schemeClr val="bg1"/>
                </a:solidFill>
              </a:rPr>
              <a:t>It can be seen that percentage of male opioid prescribers is higher than female prescribers. 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680" y="1371877"/>
            <a:ext cx="5744527" cy="494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1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438" y="587007"/>
            <a:ext cx="8825658" cy="784870"/>
          </a:xfrm>
        </p:spPr>
        <p:txBody>
          <a:bodyPr/>
          <a:lstStyle/>
          <a:p>
            <a:r>
              <a:rPr lang="en-IN" sz="4400" b="1" dirty="0"/>
              <a:t>				Data Analysis</a:t>
            </a:r>
            <a:endParaRPr lang="en-US" sz="4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4" y="1414021"/>
            <a:ext cx="8825658" cy="37047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07554" y="5322114"/>
            <a:ext cx="9520457" cy="701613"/>
          </a:xfrm>
        </p:spPr>
        <p:txBody>
          <a:bodyPr>
            <a:normAutofit fontScale="85000" lnSpcReduction="20000"/>
          </a:bodyPr>
          <a:lstStyle/>
          <a:p>
            <a:r>
              <a:rPr lang="en-IN" sz="2800" b="1" cap="none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Bar Plot </a:t>
            </a:r>
            <a:r>
              <a:rPr lang="en-IN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IN" sz="2000" b="1" cap="none" dirty="0">
                <a:solidFill>
                  <a:schemeClr val="bg1"/>
                </a:solidFill>
              </a:rPr>
              <a:t>The graphs plots opioid deaths across age group and is filled based on the race</a:t>
            </a:r>
            <a:r>
              <a:rPr lang="en-IN" sz="2800" b="1" cap="none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. </a:t>
            </a:r>
          </a:p>
          <a:p>
            <a:endParaRPr lang="en-IN" b="1" cap="none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73" y="1483654"/>
            <a:ext cx="7124988" cy="367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438" y="587007"/>
            <a:ext cx="8825658" cy="784870"/>
          </a:xfrm>
        </p:spPr>
        <p:txBody>
          <a:bodyPr/>
          <a:lstStyle/>
          <a:p>
            <a:r>
              <a:rPr lang="en-IN" sz="4400" b="1" dirty="0"/>
              <a:t>				Data Analysis</a:t>
            </a:r>
            <a:endParaRPr lang="en-US" sz="4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4" y="1414021"/>
            <a:ext cx="8825658" cy="37047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07554" y="5322114"/>
            <a:ext cx="9520457" cy="70161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IN" sz="1700" b="1" cap="none" dirty="0">
                <a:solidFill>
                  <a:schemeClr val="bg1"/>
                </a:solidFill>
              </a:rPr>
              <a:t>Map describing deaths across states.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IN" sz="1700" b="1" cap="none" dirty="0">
                <a:solidFill>
                  <a:schemeClr val="bg1"/>
                </a:solidFill>
              </a:rPr>
              <a:t>There is a noticeable pattern of higher deaths near the boundary states. </a:t>
            </a:r>
          </a:p>
          <a:p>
            <a:endParaRPr lang="en-IN" b="1" cap="none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028" y="1269119"/>
            <a:ext cx="7739772" cy="39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49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1693</TotalTime>
  <Words>927</Words>
  <Application>Microsoft Office PowerPoint</Application>
  <PresentationFormat>Widescreen</PresentationFormat>
  <Paragraphs>171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Wingdings 3</vt:lpstr>
      <vt:lpstr>Ion Boardroom</vt:lpstr>
      <vt:lpstr>Opiate Prescription Overdoses  CSP/MATH 571 DATA PREPARATION AND ANALYSIS</vt:lpstr>
      <vt:lpstr>    Problem Statement</vt:lpstr>
      <vt:lpstr>    Data Extraction</vt:lpstr>
      <vt:lpstr>    Data Cleaning</vt:lpstr>
      <vt:lpstr>    Data Analysis</vt:lpstr>
      <vt:lpstr>    Data Analysis</vt:lpstr>
      <vt:lpstr>    Data Analysis</vt:lpstr>
      <vt:lpstr>    Data Analysis</vt:lpstr>
      <vt:lpstr>    Data Analysis</vt:lpstr>
      <vt:lpstr>    Modelling</vt:lpstr>
      <vt:lpstr>    Modelling</vt:lpstr>
      <vt:lpstr>    Modelling</vt:lpstr>
      <vt:lpstr>    Modelling</vt:lpstr>
      <vt:lpstr>    Modelling</vt:lpstr>
      <vt:lpstr>    Model Performance</vt:lpstr>
      <vt:lpstr>Issues</vt:lpstr>
      <vt:lpstr>Summary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Opiate Prescription Overdoses</dc:title>
  <dc:creator>Subhadeep Roy</dc:creator>
  <cp:lastModifiedBy>Subhadeep Roy</cp:lastModifiedBy>
  <cp:revision>93</cp:revision>
  <dcterms:created xsi:type="dcterms:W3CDTF">2017-04-25T18:15:01Z</dcterms:created>
  <dcterms:modified xsi:type="dcterms:W3CDTF">2017-04-27T01:25:02Z</dcterms:modified>
</cp:coreProperties>
</file>