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3" r:id="rId5"/>
    <p:sldId id="257" r:id="rId6"/>
    <p:sldId id="262" r:id="rId7"/>
    <p:sldId id="263" r:id="rId8"/>
    <p:sldId id="274" r:id="rId9"/>
    <p:sldId id="275" r:id="rId10"/>
    <p:sldId id="265" r:id="rId11"/>
    <p:sldId id="264" r:id="rId12"/>
    <p:sldId id="272" r:id="rId13"/>
    <p:sldId id="277" r:id="rId14"/>
    <p:sldId id="276" r:id="rId15"/>
    <p:sldId id="281" r:id="rId16"/>
    <p:sldId id="279" r:id="rId17"/>
    <p:sldId id="278" r:id="rId18"/>
    <p:sldId id="280" r:id="rId19"/>
    <p:sldId id="282" r:id="rId20"/>
    <p:sldId id="283" r:id="rId21"/>
    <p:sldId id="284" r:id="rId22"/>
    <p:sldId id="269" r:id="rId23"/>
    <p:sldId id="260" r:id="rId24"/>
    <p:sldId id="261" r:id="rId25"/>
    <p:sldId id="285" r:id="rId26"/>
    <p:sldId id="286" r:id="rId27"/>
    <p:sldId id="287" r:id="rId28"/>
    <p:sldId id="298" r:id="rId29"/>
    <p:sldId id="288" r:id="rId30"/>
    <p:sldId id="289" r:id="rId31"/>
    <p:sldId id="290" r:id="rId32"/>
    <p:sldId id="291" r:id="rId33"/>
    <p:sldId id="266" r:id="rId34"/>
    <p:sldId id="267" r:id="rId35"/>
    <p:sldId id="268" r:id="rId36"/>
    <p:sldId id="292" r:id="rId37"/>
    <p:sldId id="293" r:id="rId38"/>
    <p:sldId id="294" r:id="rId39"/>
    <p:sldId id="270" r:id="rId40"/>
    <p:sldId id="271" r:id="rId41"/>
    <p:sldId id="295" r:id="rId42"/>
    <p:sldId id="296"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0902DDFA-6378-46DD-9D14-4E443E89D45A}" type="datetimeFigureOut">
              <a:rPr lang="en-SG" smtClean="0"/>
              <a:t>30/12/2018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333912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902DDFA-6378-46DD-9D14-4E443E89D45A}" type="datetimeFigureOut">
              <a:rPr lang="en-SG" smtClean="0"/>
              <a:t>30/12/2018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265671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902DDFA-6378-46DD-9D14-4E443E89D45A}" type="datetimeFigureOut">
              <a:rPr lang="en-SG" smtClean="0"/>
              <a:t>30/12/2018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262510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0902DDFA-6378-46DD-9D14-4E443E89D45A}" type="datetimeFigureOut">
              <a:rPr lang="en-SG" smtClean="0"/>
              <a:t>30/12/2018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14879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02DDFA-6378-46DD-9D14-4E443E89D45A}" type="datetimeFigureOut">
              <a:rPr lang="en-SG" smtClean="0"/>
              <a:t>30/12/2018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65916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0902DDFA-6378-46DD-9D14-4E443E89D45A}" type="datetimeFigureOut">
              <a:rPr lang="en-SG" smtClean="0"/>
              <a:t>30/12/2018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29418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0902DDFA-6378-46DD-9D14-4E443E89D45A}" type="datetimeFigureOut">
              <a:rPr lang="en-SG" smtClean="0"/>
              <a:t>30/12/2018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31847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0902DDFA-6378-46DD-9D14-4E443E89D45A}" type="datetimeFigureOut">
              <a:rPr lang="en-SG" smtClean="0"/>
              <a:t>30/12/2018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30825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2DDFA-6378-46DD-9D14-4E443E89D45A}" type="datetimeFigureOut">
              <a:rPr lang="en-SG" smtClean="0"/>
              <a:t>30/12/2018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237169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2DDFA-6378-46DD-9D14-4E443E89D45A}" type="datetimeFigureOut">
              <a:rPr lang="en-SG" smtClean="0"/>
              <a:t>30/12/2018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219036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02DDFA-6378-46DD-9D14-4E443E89D45A}" type="datetimeFigureOut">
              <a:rPr lang="en-SG" smtClean="0"/>
              <a:t>30/12/2018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87BB057-4B03-4E5B-BF33-D773B9934BD7}" type="slidenum">
              <a:rPr lang="en-SG" smtClean="0"/>
              <a:t>‹#›</a:t>
            </a:fld>
            <a:endParaRPr lang="en-SG"/>
          </a:p>
        </p:txBody>
      </p:sp>
    </p:spTree>
    <p:extLst>
      <p:ext uri="{BB962C8B-B14F-4D97-AF65-F5344CB8AC3E}">
        <p14:creationId xmlns:p14="http://schemas.microsoft.com/office/powerpoint/2010/main" val="160366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2DDFA-6378-46DD-9D14-4E443E89D45A}" type="datetimeFigureOut">
              <a:rPr lang="en-SG" smtClean="0"/>
              <a:t>30/12/2018</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BB057-4B03-4E5B-BF33-D773B9934BD7}" type="slidenum">
              <a:rPr lang="en-SG" smtClean="0"/>
              <a:t>‹#›</a:t>
            </a:fld>
            <a:endParaRPr lang="en-SG"/>
          </a:p>
        </p:txBody>
      </p:sp>
    </p:spTree>
    <p:extLst>
      <p:ext uri="{BB962C8B-B14F-4D97-AF65-F5344CB8AC3E}">
        <p14:creationId xmlns:p14="http://schemas.microsoft.com/office/powerpoint/2010/main" val="330639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tplotlib.org/examples/color/named_colors.html" TargetMode="External"/><Relationship Id="rId2" Type="http://schemas.openxmlformats.org/officeDocument/2006/relationships/hyperlink" Target="https://www.srx.com.sg/cooling-measur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sg/dataset/median-resale-prices-for-registered-applications-by-town-and-flat-type" TargetMode="External"/><Relationship Id="rId2" Type="http://schemas.openxmlformats.org/officeDocument/2006/relationships/hyperlink" Target="https://data.gov.sg/dataset/hdb-resale-price-index" TargetMode="External"/><Relationship Id="rId1" Type="http://schemas.openxmlformats.org/officeDocument/2006/relationships/slideLayout" Target="../slideLayouts/slideLayout2.xml"/><Relationship Id="rId6" Type="http://schemas.openxmlformats.org/officeDocument/2006/relationships/hyperlink" Target="https://data.gov.sg/dataset/resident-households-by-type-of-dwelling-ethnic-group-of-head-of-household-and-tenancy-2015" TargetMode="External"/><Relationship Id="rId5" Type="http://schemas.openxmlformats.org/officeDocument/2006/relationships/hyperlink" Target="https://data.gov.sg/dataset/resale-flat-prices" TargetMode="External"/><Relationship Id="rId4" Type="http://schemas.openxmlformats.org/officeDocument/2006/relationships/hyperlink" Target="https://data.gov.sg/dataset/number-of-resale-applications-registered-by-flat-type-quarterl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67" y="692696"/>
            <a:ext cx="8108866" cy="4956048"/>
          </a:xfrm>
          <a:prstGeom prst="rect">
            <a:avLst/>
          </a:prstGeom>
        </p:spPr>
      </p:pic>
      <p:sp>
        <p:nvSpPr>
          <p:cNvPr id="2" name="Title 1"/>
          <p:cNvSpPr>
            <a:spLocks noGrp="1"/>
          </p:cNvSpPr>
          <p:nvPr>
            <p:ph type="ctrTitle"/>
          </p:nvPr>
        </p:nvSpPr>
        <p:spPr>
          <a:xfrm>
            <a:off x="2051720" y="794456"/>
            <a:ext cx="6840760" cy="1470025"/>
          </a:xfrm>
        </p:spPr>
        <p:txBody>
          <a:bodyPr>
            <a:normAutofit/>
          </a:bodyPr>
          <a:lstStyle/>
          <a:p>
            <a:r>
              <a:rPr lang="en-SG" sz="5400" b="1" dirty="0" smtClean="0"/>
              <a:t>HDB Resale Flat</a:t>
            </a:r>
            <a:endParaRPr lang="en-SG" sz="5400" b="1" dirty="0"/>
          </a:p>
        </p:txBody>
      </p:sp>
      <p:sp>
        <p:nvSpPr>
          <p:cNvPr id="5" name="TextBox 4"/>
          <p:cNvSpPr txBox="1"/>
          <p:nvPr/>
        </p:nvSpPr>
        <p:spPr>
          <a:xfrm>
            <a:off x="5292080" y="5590981"/>
            <a:ext cx="3096345" cy="646331"/>
          </a:xfrm>
          <a:prstGeom prst="rect">
            <a:avLst/>
          </a:prstGeom>
          <a:noFill/>
        </p:spPr>
        <p:txBody>
          <a:bodyPr wrap="square" rtlCol="0">
            <a:spAutoFit/>
          </a:bodyPr>
          <a:lstStyle/>
          <a:p>
            <a:r>
              <a:rPr lang="en-SG" dirty="0" smtClean="0"/>
              <a:t>Written By Tan Wen Hua (Roy)</a:t>
            </a:r>
          </a:p>
          <a:p>
            <a:r>
              <a:rPr lang="en-SG" dirty="0" err="1" smtClean="0"/>
              <a:t>StudentID</a:t>
            </a:r>
            <a:r>
              <a:rPr lang="en-SG" dirty="0"/>
              <a:t>: </a:t>
            </a:r>
            <a:r>
              <a:rPr lang="en-SG" dirty="0" smtClean="0"/>
              <a:t>P7338001</a:t>
            </a:r>
            <a:endParaRPr lang="en-SG" dirty="0"/>
          </a:p>
        </p:txBody>
      </p:sp>
    </p:spTree>
    <p:extLst>
      <p:ext uri="{BB962C8B-B14F-4D97-AF65-F5344CB8AC3E}">
        <p14:creationId xmlns:p14="http://schemas.microsoft.com/office/powerpoint/2010/main" val="350331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Median Resale Prices for Registered Applications Dataset</a:t>
            </a:r>
            <a:endParaRPr lang="en-SG" dirty="0"/>
          </a:p>
        </p:txBody>
      </p:sp>
      <p:sp>
        <p:nvSpPr>
          <p:cNvPr id="3" name="Content Placeholder 2"/>
          <p:cNvSpPr>
            <a:spLocks noGrp="1"/>
          </p:cNvSpPr>
          <p:nvPr>
            <p:ph idx="1"/>
          </p:nvPr>
        </p:nvSpPr>
        <p:spPr/>
        <p:txBody>
          <a:bodyPr>
            <a:normAutofit lnSpcReduction="10000"/>
          </a:bodyPr>
          <a:lstStyle/>
          <a:p>
            <a:r>
              <a:rPr lang="en-US" dirty="0"/>
              <a:t>The median price is the fiftieth percentile amount of HDB resale flat purchases. This means that half of the flats transacted were purchased at amounts above the median price, and half of the flats were purchased at amounts below the median price. </a:t>
            </a:r>
            <a:endParaRPr lang="en-US" dirty="0" smtClean="0"/>
          </a:p>
          <a:p>
            <a:r>
              <a:rPr lang="en-US" dirty="0" smtClean="0"/>
              <a:t>These </a:t>
            </a:r>
            <a:r>
              <a:rPr lang="en-US" dirty="0"/>
              <a:t>figures are based on resale flat transactions recorded for the quarter, and sorted by town and flat type.</a:t>
            </a:r>
            <a:endParaRPr lang="en-SG" dirty="0"/>
          </a:p>
        </p:txBody>
      </p:sp>
    </p:spTree>
    <p:extLst>
      <p:ext uri="{BB962C8B-B14F-4D97-AF65-F5344CB8AC3E}">
        <p14:creationId xmlns:p14="http://schemas.microsoft.com/office/powerpoint/2010/main" val="466278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Median Resale Prices for Registered Applications </a:t>
            </a:r>
            <a:r>
              <a:rPr lang="en-US" dirty="0" smtClean="0"/>
              <a:t>Dataset</a:t>
            </a:r>
            <a:endParaRPr lang="en-SG"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8229600" cy="208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11560" y="3790509"/>
            <a:ext cx="8208912" cy="2031325"/>
          </a:xfrm>
          <a:prstGeom prst="rect">
            <a:avLst/>
          </a:prstGeom>
        </p:spPr>
        <p:txBody>
          <a:bodyPr wrap="square">
            <a:spAutoFit/>
          </a:bodyPr>
          <a:lstStyle/>
          <a:p>
            <a:r>
              <a:rPr lang="en-US" dirty="0" smtClean="0"/>
              <a:t>The </a:t>
            </a:r>
            <a:r>
              <a:rPr lang="en-US" dirty="0"/>
              <a:t>data excluded transactions that may not accurately reflect the market price, i.e. resale of part shares, resale between related parties, cases under the Conversion Scheme, resale of terrace flats, converted flats, and HUDC flats.</a:t>
            </a:r>
          </a:p>
          <a:p>
            <a:r>
              <a:rPr lang="en-US" dirty="0"/>
              <a:t>The figures are rounded to the nearest hundred dollars. "</a:t>
            </a:r>
            <a:r>
              <a:rPr lang="en-US" dirty="0" err="1"/>
              <a:t>na</a:t>
            </a:r>
            <a:r>
              <a:rPr lang="en-US" dirty="0"/>
              <a:t>" indicates no resale transactions in this particular town and flat type. "-" refers to cases where there are less than 20 resale transactions in this particular town and flat type. Hence, median prices are not shown as they may not be representative.</a:t>
            </a:r>
            <a:endParaRPr lang="en-SG" dirty="0"/>
          </a:p>
        </p:txBody>
      </p:sp>
    </p:spTree>
    <p:extLst>
      <p:ext uri="{BB962C8B-B14F-4D97-AF65-F5344CB8AC3E}">
        <p14:creationId xmlns:p14="http://schemas.microsoft.com/office/powerpoint/2010/main" val="47429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Cooling Measures Dataset</a:t>
            </a:r>
            <a:endParaRPr lang="en-SG" dirty="0"/>
          </a:p>
        </p:txBody>
      </p:sp>
      <p:sp>
        <p:nvSpPr>
          <p:cNvPr id="3" name="Content Placeholder 2"/>
          <p:cNvSpPr>
            <a:spLocks noGrp="1"/>
          </p:cNvSpPr>
          <p:nvPr>
            <p:ph idx="1"/>
          </p:nvPr>
        </p:nvSpPr>
        <p:spPr>
          <a:xfrm>
            <a:off x="457200" y="3717032"/>
            <a:ext cx="8229600" cy="2409131"/>
          </a:xfrm>
        </p:spPr>
        <p:txBody>
          <a:bodyPr>
            <a:normAutofit fontScale="62500" lnSpcReduction="20000"/>
          </a:bodyPr>
          <a:lstStyle/>
          <a:p>
            <a:r>
              <a:rPr lang="en-SG" dirty="0" smtClean="0"/>
              <a:t>Custom made HDB Cooling Measures data to import it into CoolingMeasure.py</a:t>
            </a:r>
          </a:p>
          <a:p>
            <a:r>
              <a:rPr lang="en-SG" dirty="0"/>
              <a:t>Data path: </a:t>
            </a:r>
            <a:r>
              <a:rPr lang="en-SG" dirty="0" smtClean="0"/>
              <a:t>data\cooling-measure.csv</a:t>
            </a:r>
          </a:p>
          <a:p>
            <a:r>
              <a:rPr lang="en-SG" dirty="0" smtClean="0"/>
              <a:t>To get latest Cooling Measure date, either go to HDB web site or SRX web site. The URL as follow:</a:t>
            </a:r>
          </a:p>
          <a:p>
            <a:pPr lvl="1"/>
            <a:r>
              <a:rPr lang="en-SG" dirty="0">
                <a:hlinkClick r:id="rId2"/>
              </a:rPr>
              <a:t>https://</a:t>
            </a:r>
            <a:r>
              <a:rPr lang="en-SG" dirty="0" smtClean="0">
                <a:hlinkClick r:id="rId2"/>
              </a:rPr>
              <a:t>www.srx.com.sg/cooling-measures</a:t>
            </a:r>
            <a:endParaRPr lang="en-SG" dirty="0" smtClean="0"/>
          </a:p>
          <a:p>
            <a:r>
              <a:rPr lang="en-SG" dirty="0" smtClean="0"/>
              <a:t>For </a:t>
            </a:r>
            <a:r>
              <a:rPr lang="en-SG" dirty="0" err="1" smtClean="0"/>
              <a:t>color</a:t>
            </a:r>
            <a:r>
              <a:rPr lang="en-SG" dirty="0" smtClean="0"/>
              <a:t> selection, go to the following URL:</a:t>
            </a:r>
          </a:p>
          <a:p>
            <a:pPr lvl="1"/>
            <a:r>
              <a:rPr lang="en-SG" dirty="0">
                <a:hlinkClick r:id="rId3"/>
              </a:rPr>
              <a:t>https://</a:t>
            </a:r>
            <a:r>
              <a:rPr lang="en-SG" dirty="0" smtClean="0">
                <a:hlinkClick r:id="rId3"/>
              </a:rPr>
              <a:t>matplotlib.org/examples/color/named_colors.html</a:t>
            </a:r>
            <a:endParaRPr lang="en-SG" dirty="0" smtClean="0"/>
          </a:p>
        </p:txBody>
      </p:sp>
      <p:graphicFrame>
        <p:nvGraphicFramePr>
          <p:cNvPr id="5" name="Table 4"/>
          <p:cNvGraphicFramePr>
            <a:graphicFrameLocks noGrp="1"/>
          </p:cNvGraphicFramePr>
          <p:nvPr>
            <p:extLst>
              <p:ext uri="{D42A27DB-BD31-4B8C-83A1-F6EECF244321}">
                <p14:modId xmlns:p14="http://schemas.microsoft.com/office/powerpoint/2010/main" val="1631406970"/>
              </p:ext>
            </p:extLst>
          </p:nvPr>
        </p:nvGraphicFramePr>
        <p:xfrm>
          <a:off x="3022352" y="1412776"/>
          <a:ext cx="2773784" cy="2194560"/>
        </p:xfrm>
        <a:graphic>
          <a:graphicData uri="http://schemas.openxmlformats.org/drawingml/2006/table">
            <a:tbl>
              <a:tblPr/>
              <a:tblGrid>
                <a:gridCol w="819527"/>
                <a:gridCol w="1024409"/>
                <a:gridCol w="929848"/>
              </a:tblGrid>
              <a:tr h="182880">
                <a:tc>
                  <a:txBody>
                    <a:bodyPr/>
                    <a:lstStyle/>
                    <a:p>
                      <a:pPr algn="l" fontAlgn="b"/>
                      <a:r>
                        <a:rPr lang="en-SG" sz="1100" b="1" i="0" u="none" strike="noStrike">
                          <a:solidFill>
                            <a:srgbClr val="000000"/>
                          </a:solidFill>
                          <a:effectLst/>
                          <a:latin typeface="Calibri"/>
                        </a:rPr>
                        <a:t>cooldate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1" i="0" u="none" strike="noStrike">
                          <a:solidFill>
                            <a:srgbClr val="000000"/>
                          </a:solidFill>
                          <a:effectLst/>
                          <a:latin typeface="Calibri"/>
                        </a:rPr>
                        <a:t>cooldatedesc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1" i="0" u="none" strike="noStrike">
                          <a:solidFill>
                            <a:srgbClr val="000000"/>
                          </a:solidFill>
                          <a:effectLst/>
                          <a:latin typeface="Calibri"/>
                        </a:rPr>
                        <a:t>coolcolor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14/9/2009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14-Sep-09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green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20/2/2010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20-Feb-10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orange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30/8/2010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30-Aug-10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cyan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14/1/2011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14-Jan-11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magenta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8/12/2011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8-Dec-11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yellowgreen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6/10/2012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6-Oct-12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violet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12/1/2013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12-Jan-13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turquoise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29/6/2013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 29 Jun 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tomato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27/8/2013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27-Aug-13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teal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11/3/2017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11-Mar-17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a:rPr>
                        <a:t>sienna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0">
                <a:tc>
                  <a:txBody>
                    <a:bodyPr/>
                    <a:lstStyle/>
                    <a:p>
                      <a:pPr algn="r" fontAlgn="b"/>
                      <a:r>
                        <a:rPr lang="en-SG" sz="1100" b="0" i="0" u="none" strike="noStrike">
                          <a:solidFill>
                            <a:srgbClr val="000000"/>
                          </a:solidFill>
                          <a:effectLst/>
                          <a:latin typeface="Calibri"/>
                        </a:rPr>
                        <a:t>6/7/2018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a:rPr>
                        <a:t>6-Jul-18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a:rPr>
                        <a:t>lime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652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Cooling Measures Dataset</a:t>
            </a:r>
          </a:p>
        </p:txBody>
      </p:sp>
      <p:sp>
        <p:nvSpPr>
          <p:cNvPr id="3" name="Content Placeholder 2"/>
          <p:cNvSpPr>
            <a:spLocks noGrp="1"/>
          </p:cNvSpPr>
          <p:nvPr>
            <p:ph idx="1"/>
          </p:nvPr>
        </p:nvSpPr>
        <p:spPr/>
        <p:txBody>
          <a:bodyPr>
            <a:normAutofit fontScale="85000" lnSpcReduction="20000"/>
          </a:bodyPr>
          <a:lstStyle/>
          <a:p>
            <a:r>
              <a:rPr lang="en-SG" dirty="0" smtClean="0"/>
              <a:t>In order to further understand the HDB Cooling Measures affecting the HDB Resale Price, we could use the scatter plot graphical visualisation analysis.</a:t>
            </a:r>
          </a:p>
          <a:p>
            <a:r>
              <a:rPr lang="en-SG" dirty="0" smtClean="0"/>
              <a:t>We required x-axis as time line of HDB Cooling Measures and y-axis as the median HDB resale price.</a:t>
            </a:r>
          </a:p>
          <a:p>
            <a:r>
              <a:rPr lang="en-SG" dirty="0" smtClean="0"/>
              <a:t>Please note the x-axis is the time line. Therefore, we need to convert the quarter </a:t>
            </a:r>
            <a:r>
              <a:rPr lang="en-SG" dirty="0"/>
              <a:t>of Median Resale Prices </a:t>
            </a:r>
            <a:r>
              <a:rPr lang="en-SG" dirty="0" smtClean="0"/>
              <a:t>Dataset into date and so is the Cooling Measure Date.</a:t>
            </a:r>
          </a:p>
          <a:p>
            <a:r>
              <a:rPr lang="en-SG" dirty="0" smtClean="0"/>
              <a:t>Since we required user to manually input the HDB Cooling Measures Date, I created a custom HDB Cooling CSV </a:t>
            </a:r>
            <a:r>
              <a:rPr lang="en-SG" dirty="0" smtClean="0"/>
              <a:t>file so </a:t>
            </a:r>
            <a:r>
              <a:rPr lang="en-SG" dirty="0" smtClean="0"/>
              <a:t>that user could update </a:t>
            </a:r>
            <a:r>
              <a:rPr lang="en-SG" dirty="0" smtClean="0"/>
              <a:t>it.</a:t>
            </a:r>
            <a:endParaRPr lang="en-SG" dirty="0" smtClean="0"/>
          </a:p>
          <a:p>
            <a:r>
              <a:rPr lang="en-SG" dirty="0"/>
              <a:t>Python Program: CoolingMeasure.py</a:t>
            </a:r>
          </a:p>
        </p:txBody>
      </p:sp>
    </p:spTree>
    <p:extLst>
      <p:ext uri="{BB962C8B-B14F-4D97-AF65-F5344CB8AC3E}">
        <p14:creationId xmlns:p14="http://schemas.microsoft.com/office/powerpoint/2010/main" val="487316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52736"/>
            <a:ext cx="8229600" cy="4253403"/>
          </a:xfrm>
        </p:spPr>
      </p:pic>
      <p:sp>
        <p:nvSpPr>
          <p:cNvPr id="2" name="Title 1"/>
          <p:cNvSpPr>
            <a:spLocks noGrp="1"/>
          </p:cNvSpPr>
          <p:nvPr>
            <p:ph type="title"/>
          </p:nvPr>
        </p:nvSpPr>
        <p:spPr/>
        <p:txBody>
          <a:bodyPr/>
          <a:lstStyle/>
          <a:p>
            <a:r>
              <a:rPr lang="en-SG" dirty="0" smtClean="0"/>
              <a:t>HDB </a:t>
            </a:r>
            <a:r>
              <a:rPr lang="en-SG" dirty="0"/>
              <a:t>Cooling Measures</a:t>
            </a:r>
          </a:p>
        </p:txBody>
      </p:sp>
      <p:sp>
        <p:nvSpPr>
          <p:cNvPr id="6" name="TextBox 5"/>
          <p:cNvSpPr txBox="1"/>
          <p:nvPr/>
        </p:nvSpPr>
        <p:spPr>
          <a:xfrm>
            <a:off x="1043608" y="4869160"/>
            <a:ext cx="7272808" cy="1477328"/>
          </a:xfrm>
          <a:prstGeom prst="rect">
            <a:avLst/>
          </a:prstGeom>
          <a:noFill/>
        </p:spPr>
        <p:txBody>
          <a:bodyPr wrap="square" rtlCol="0">
            <a:spAutoFit/>
          </a:bodyPr>
          <a:lstStyle/>
          <a:p>
            <a:r>
              <a:rPr lang="en-SG" dirty="0" smtClean="0"/>
              <a:t>You will notice some of the HDB cooling measures were not effective. The most effective cooling measures was implemented on 29 Jun 2013. The latest cooling measures was introduced on 6 Jul 2018.</a:t>
            </a:r>
          </a:p>
          <a:p>
            <a:r>
              <a:rPr lang="en-SG" dirty="0" smtClean="0"/>
              <a:t>Looking at the graph, not all price went down. We study this in the next graph.</a:t>
            </a:r>
          </a:p>
        </p:txBody>
      </p:sp>
    </p:spTree>
    <p:extLst>
      <p:ext uri="{BB962C8B-B14F-4D97-AF65-F5344CB8AC3E}">
        <p14:creationId xmlns:p14="http://schemas.microsoft.com/office/powerpoint/2010/main" val="218369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HDB Cooling Measures</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9720" y="1352995"/>
            <a:ext cx="4444560" cy="502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790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HDB Cooling Measures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1442" y="1600200"/>
            <a:ext cx="702111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387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HDB Cooling Measures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128" y="1600200"/>
            <a:ext cx="683174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944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HDB Cooling Measures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3669" y="1600200"/>
            <a:ext cx="549666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3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Line Chart By HDB Town</a:t>
            </a:r>
            <a:endParaRPr lang="en-SG" dirty="0"/>
          </a:p>
        </p:txBody>
      </p:sp>
      <p:sp>
        <p:nvSpPr>
          <p:cNvPr id="3" name="Content Placeholder 2"/>
          <p:cNvSpPr>
            <a:spLocks noGrp="1"/>
          </p:cNvSpPr>
          <p:nvPr>
            <p:ph idx="1"/>
          </p:nvPr>
        </p:nvSpPr>
        <p:spPr/>
        <p:txBody>
          <a:bodyPr>
            <a:normAutofit fontScale="85000" lnSpcReduction="10000"/>
          </a:bodyPr>
          <a:lstStyle/>
          <a:p>
            <a:r>
              <a:rPr lang="en-SG" dirty="0" smtClean="0"/>
              <a:t>Using the same HDB dataset as previous mentioned Cooling Measures, we could study whether each town deviation the same direction from each other.</a:t>
            </a:r>
          </a:p>
          <a:p>
            <a:r>
              <a:rPr lang="en-SG" dirty="0" smtClean="0"/>
              <a:t>Since we need to compare each town combination, I create a flexible selection of town using the </a:t>
            </a:r>
            <a:r>
              <a:rPr lang="en-SG" dirty="0" err="1" smtClean="0"/>
              <a:t>matplotlib</a:t>
            </a:r>
            <a:r>
              <a:rPr lang="en-SG" dirty="0" smtClean="0"/>
              <a:t> check buttons widgets and the variable colour list based on the number of town.</a:t>
            </a:r>
          </a:p>
          <a:p>
            <a:r>
              <a:rPr lang="en-SG" dirty="0" smtClean="0"/>
              <a:t>I also included the flat type as a selection criteria for user’s preference.</a:t>
            </a:r>
          </a:p>
          <a:p>
            <a:r>
              <a:rPr lang="en-SG" dirty="0"/>
              <a:t>Python Program: LineChartByTown.py</a:t>
            </a:r>
          </a:p>
        </p:txBody>
      </p:sp>
    </p:spTree>
    <p:extLst>
      <p:ext uri="{BB962C8B-B14F-4D97-AF65-F5344CB8AC3E}">
        <p14:creationId xmlns:p14="http://schemas.microsoft.com/office/powerpoint/2010/main" val="25751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Objectives of this project</a:t>
            </a:r>
            <a:endParaRPr lang="en-SG" dirty="0"/>
          </a:p>
        </p:txBody>
      </p:sp>
      <p:sp>
        <p:nvSpPr>
          <p:cNvPr id="3" name="Content Placeholder 2"/>
          <p:cNvSpPr>
            <a:spLocks noGrp="1"/>
          </p:cNvSpPr>
          <p:nvPr>
            <p:ph idx="1"/>
          </p:nvPr>
        </p:nvSpPr>
        <p:spPr/>
        <p:txBody>
          <a:bodyPr>
            <a:normAutofit lnSpcReduction="10000"/>
          </a:bodyPr>
          <a:lstStyle/>
          <a:p>
            <a:r>
              <a:rPr lang="en-SG" dirty="0" smtClean="0"/>
              <a:t>HDB Agent able to use these materials to accomplish his/her task to assist his clients</a:t>
            </a:r>
          </a:p>
          <a:p>
            <a:r>
              <a:rPr lang="en-SG" dirty="0" smtClean="0"/>
              <a:t>Assist Buyers or Sellers of Resale Flat in decision making by providing adequate information </a:t>
            </a:r>
          </a:p>
          <a:p>
            <a:r>
              <a:rPr lang="en-SG" dirty="0" smtClean="0"/>
              <a:t>Flexibility in providing user's preferences of their desired flat requirements</a:t>
            </a:r>
          </a:p>
          <a:p>
            <a:r>
              <a:rPr lang="en-SG" dirty="0" smtClean="0"/>
              <a:t>Ability to process it when data changes in the dataset such as time line increased.</a:t>
            </a:r>
          </a:p>
          <a:p>
            <a:endParaRPr lang="en-SG" dirty="0"/>
          </a:p>
        </p:txBody>
      </p:sp>
    </p:spTree>
    <p:extLst>
      <p:ext uri="{BB962C8B-B14F-4D97-AF65-F5344CB8AC3E}">
        <p14:creationId xmlns:p14="http://schemas.microsoft.com/office/powerpoint/2010/main" val="222825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40" y="980728"/>
            <a:ext cx="8229600" cy="3973353"/>
          </a:xfrm>
        </p:spPr>
      </p:pic>
      <p:sp>
        <p:nvSpPr>
          <p:cNvPr id="2" name="Title 1"/>
          <p:cNvSpPr>
            <a:spLocks noGrp="1"/>
          </p:cNvSpPr>
          <p:nvPr>
            <p:ph type="title"/>
          </p:nvPr>
        </p:nvSpPr>
        <p:spPr/>
        <p:txBody>
          <a:bodyPr/>
          <a:lstStyle/>
          <a:p>
            <a:r>
              <a:rPr lang="en-SG" dirty="0"/>
              <a:t>Line Chart By HDB Town</a:t>
            </a:r>
          </a:p>
        </p:txBody>
      </p:sp>
      <p:sp>
        <p:nvSpPr>
          <p:cNvPr id="5" name="TextBox 4"/>
          <p:cNvSpPr txBox="1"/>
          <p:nvPr/>
        </p:nvSpPr>
        <p:spPr>
          <a:xfrm>
            <a:off x="683568" y="4653136"/>
            <a:ext cx="7776864" cy="1754326"/>
          </a:xfrm>
          <a:prstGeom prst="rect">
            <a:avLst/>
          </a:prstGeom>
          <a:noFill/>
        </p:spPr>
        <p:txBody>
          <a:bodyPr wrap="square" rtlCol="0">
            <a:spAutoFit/>
          </a:bodyPr>
          <a:lstStyle/>
          <a:p>
            <a:r>
              <a:rPr lang="en-SG" dirty="0" smtClean="0"/>
              <a:t>Based on the graph, the towns are fall into three categories:</a:t>
            </a:r>
          </a:p>
          <a:p>
            <a:pPr marL="342900" indent="-342900">
              <a:buAutoNum type="arabicParenR"/>
            </a:pPr>
            <a:r>
              <a:rPr lang="en-SG" dirty="0" smtClean="0"/>
              <a:t>High end tier such as </a:t>
            </a:r>
            <a:r>
              <a:rPr lang="en-SG" dirty="0" err="1" smtClean="0"/>
              <a:t>Bishan</a:t>
            </a:r>
            <a:r>
              <a:rPr lang="en-SG" dirty="0" smtClean="0"/>
              <a:t>, Toa </a:t>
            </a:r>
            <a:r>
              <a:rPr lang="en-SG" dirty="0" err="1" smtClean="0"/>
              <a:t>Payoh</a:t>
            </a:r>
            <a:r>
              <a:rPr lang="en-SG" dirty="0" smtClean="0"/>
              <a:t>, Bukit </a:t>
            </a:r>
            <a:r>
              <a:rPr lang="en-SG" dirty="0" err="1" smtClean="0"/>
              <a:t>Merah</a:t>
            </a:r>
            <a:r>
              <a:rPr lang="en-SG" dirty="0" smtClean="0"/>
              <a:t>, Kallang/Whampoa</a:t>
            </a:r>
          </a:p>
          <a:p>
            <a:pPr marL="342900" indent="-342900">
              <a:buAutoNum type="arabicParenR"/>
            </a:pPr>
            <a:r>
              <a:rPr lang="en-SG" dirty="0" smtClean="0"/>
              <a:t>Middle </a:t>
            </a:r>
            <a:r>
              <a:rPr lang="en-SG" dirty="0"/>
              <a:t>tier </a:t>
            </a:r>
            <a:r>
              <a:rPr lang="en-SG" dirty="0" smtClean="0"/>
              <a:t>such as </a:t>
            </a:r>
            <a:r>
              <a:rPr lang="en-SG" dirty="0" err="1" smtClean="0"/>
              <a:t>Ang</a:t>
            </a:r>
            <a:r>
              <a:rPr lang="en-SG" dirty="0" smtClean="0"/>
              <a:t> Mo Kio</a:t>
            </a:r>
          </a:p>
          <a:p>
            <a:pPr marL="342900" indent="-342900">
              <a:buAutoNum type="arabicParenR"/>
            </a:pPr>
            <a:r>
              <a:rPr lang="en-SG" dirty="0" smtClean="0"/>
              <a:t>Lower </a:t>
            </a:r>
            <a:r>
              <a:rPr lang="en-SG" dirty="0"/>
              <a:t>tier </a:t>
            </a:r>
            <a:r>
              <a:rPr lang="en-SG" dirty="0" smtClean="0"/>
              <a:t>site such as </a:t>
            </a:r>
            <a:r>
              <a:rPr lang="en-SG" dirty="0" err="1" smtClean="0"/>
              <a:t>Choa</a:t>
            </a:r>
            <a:r>
              <a:rPr lang="en-SG" dirty="0" smtClean="0"/>
              <a:t> Chu Kang</a:t>
            </a:r>
          </a:p>
          <a:p>
            <a:r>
              <a:rPr lang="en-SG" dirty="0" smtClean="0"/>
              <a:t>Majority HDB resale price  fall in the middle and lower tier with some towns exceptionally high. We’ll look further when we look at next graph.</a:t>
            </a:r>
            <a:endParaRPr lang="en-SG" dirty="0"/>
          </a:p>
        </p:txBody>
      </p:sp>
    </p:spTree>
    <p:extLst>
      <p:ext uri="{BB962C8B-B14F-4D97-AF65-F5344CB8AC3E}">
        <p14:creationId xmlns:p14="http://schemas.microsoft.com/office/powerpoint/2010/main" val="51216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HDB Resale Flat Price</a:t>
            </a:r>
            <a:endParaRPr lang="en-SG" dirty="0"/>
          </a:p>
        </p:txBody>
      </p:sp>
      <p:sp>
        <p:nvSpPr>
          <p:cNvPr id="3" name="Content Placeholder 2"/>
          <p:cNvSpPr>
            <a:spLocks noGrp="1"/>
          </p:cNvSpPr>
          <p:nvPr>
            <p:ph idx="1"/>
          </p:nvPr>
        </p:nvSpPr>
        <p:spPr/>
        <p:txBody>
          <a:bodyPr>
            <a:normAutofit fontScale="92500"/>
          </a:bodyPr>
          <a:lstStyle/>
          <a:p>
            <a:r>
              <a:rPr lang="en-SG" dirty="0" smtClean="0"/>
              <a:t>In order to study further on various town why there is a different resale price deviation, we need a flexible choice for user to choice and compare it.</a:t>
            </a:r>
          </a:p>
          <a:p>
            <a:r>
              <a:rPr lang="en-SG" dirty="0" smtClean="0"/>
              <a:t>The flexibility of selections also help user to select their preferences town and compare each town resale prices.</a:t>
            </a:r>
          </a:p>
          <a:p>
            <a:r>
              <a:rPr lang="en-SG" dirty="0" smtClean="0"/>
              <a:t>Therefore, we need </a:t>
            </a:r>
            <a:r>
              <a:rPr lang="en-SG" dirty="0"/>
              <a:t>the Resale Flat Prices </a:t>
            </a:r>
            <a:r>
              <a:rPr lang="en-SG" dirty="0" smtClean="0"/>
              <a:t>Dataset data as it contains the details of resales flat.</a:t>
            </a:r>
            <a:endParaRPr lang="en-SG" dirty="0"/>
          </a:p>
        </p:txBody>
      </p:sp>
    </p:spTree>
    <p:extLst>
      <p:ext uri="{BB962C8B-B14F-4D97-AF65-F5344CB8AC3E}">
        <p14:creationId xmlns:p14="http://schemas.microsoft.com/office/powerpoint/2010/main" val="3871792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Resale Flat </a:t>
            </a:r>
            <a:r>
              <a:rPr lang="en-SG" dirty="0" smtClean="0"/>
              <a:t>Prices Dataset</a:t>
            </a:r>
            <a:endParaRPr lang="en-SG" dirty="0"/>
          </a:p>
        </p:txBody>
      </p:sp>
      <p:sp>
        <p:nvSpPr>
          <p:cNvPr id="3" name="Content Placeholder 2"/>
          <p:cNvSpPr>
            <a:spLocks noGrp="1"/>
          </p:cNvSpPr>
          <p:nvPr>
            <p:ph idx="1"/>
          </p:nvPr>
        </p:nvSpPr>
        <p:spPr>
          <a:xfrm>
            <a:off x="457200" y="3068960"/>
            <a:ext cx="8229600" cy="3057203"/>
          </a:xfrm>
        </p:spPr>
        <p:txBody>
          <a:bodyPr>
            <a:normAutofit fontScale="55000" lnSpcReduction="20000"/>
          </a:bodyPr>
          <a:lstStyle/>
          <a:p>
            <a:r>
              <a:rPr lang="en-US" dirty="0"/>
              <a:t>Resale transacted </a:t>
            </a:r>
            <a:r>
              <a:rPr lang="en-US" dirty="0" smtClean="0"/>
              <a:t>prices </a:t>
            </a:r>
            <a:r>
              <a:rPr lang="en-US" dirty="0"/>
              <a:t>is based on date of registration for the resale transactions</a:t>
            </a:r>
            <a:r>
              <a:rPr lang="en-US" dirty="0" smtClean="0"/>
              <a:t>. The data </a:t>
            </a:r>
            <a:r>
              <a:rPr lang="en-US" dirty="0"/>
              <a:t>is based </a:t>
            </a:r>
            <a:r>
              <a:rPr lang="en-US" dirty="0" smtClean="0"/>
              <a:t>January 2015 onward to the latest transaction date updated in HDB web site on 19 Dec 2018.</a:t>
            </a:r>
            <a:endParaRPr lang="en-US" dirty="0"/>
          </a:p>
          <a:p>
            <a:r>
              <a:rPr lang="en-US" dirty="0"/>
              <a:t>Notes:</a:t>
            </a:r>
          </a:p>
          <a:p>
            <a:pPr lvl="1"/>
            <a:r>
              <a:rPr lang="en-US" dirty="0"/>
              <a:t>The approximate floor area includes any recess area purchased, space adding item under HDB’s upgrading </a:t>
            </a:r>
            <a:r>
              <a:rPr lang="en-US" dirty="0" err="1"/>
              <a:t>programmes</a:t>
            </a:r>
            <a:r>
              <a:rPr lang="en-US" dirty="0"/>
              <a:t>, roof terrace, etc.</a:t>
            </a:r>
          </a:p>
          <a:p>
            <a:pPr lvl="1"/>
            <a:r>
              <a:rPr lang="en-US" dirty="0"/>
              <a:t>The transactions exclude resale transactions that may not reflect the full market price such as resale between relatives and resale of part shares.</a:t>
            </a:r>
          </a:p>
          <a:p>
            <a:pPr lvl="1"/>
            <a:r>
              <a:rPr lang="en-US" dirty="0"/>
              <a:t>Resale prices should be taken as indicative only as the resale prices agreed between buyers and sellers are dependent on many factors.</a:t>
            </a:r>
          </a:p>
          <a:p>
            <a:pPr lvl="1"/>
            <a:r>
              <a:rPr lang="en-US" dirty="0"/>
              <a:t>Remaining lease is the number of years left before the lease ends. This information is computed as at the resale flat application.</a:t>
            </a:r>
          </a:p>
          <a:p>
            <a:endParaRPr lang="en-S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9902"/>
            <a:ext cx="8369300" cy="179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75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Resale Flat Prices Dataset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2415"/>
            <a:ext cx="8229600" cy="4381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53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864" y="1526431"/>
            <a:ext cx="8229600" cy="427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a:spLocks noGrp="1"/>
          </p:cNvSpPr>
          <p:nvPr>
            <p:ph type="title"/>
          </p:nvPr>
        </p:nvSpPr>
        <p:spPr>
          <a:xfrm>
            <a:off x="457200" y="274638"/>
            <a:ext cx="8229600" cy="1143000"/>
          </a:xfrm>
        </p:spPr>
        <p:txBody>
          <a:bodyPr/>
          <a:lstStyle/>
          <a:p>
            <a:r>
              <a:rPr lang="en-SG" dirty="0"/>
              <a:t>Resale Flat Prices Dataset</a:t>
            </a:r>
          </a:p>
        </p:txBody>
      </p:sp>
    </p:spTree>
    <p:extLst>
      <p:ext uri="{BB962C8B-B14F-4D97-AF65-F5344CB8AC3E}">
        <p14:creationId xmlns:p14="http://schemas.microsoft.com/office/powerpoint/2010/main" val="198641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Resale Flat </a:t>
            </a:r>
            <a:r>
              <a:rPr lang="en-SG" dirty="0" smtClean="0"/>
              <a:t>Prices</a:t>
            </a:r>
            <a:endParaRPr lang="en-SG" dirty="0"/>
          </a:p>
        </p:txBody>
      </p:sp>
      <p:sp>
        <p:nvSpPr>
          <p:cNvPr id="3" name="Content Placeholder 2"/>
          <p:cNvSpPr>
            <a:spLocks noGrp="1"/>
          </p:cNvSpPr>
          <p:nvPr>
            <p:ph idx="1"/>
          </p:nvPr>
        </p:nvSpPr>
        <p:spPr>
          <a:xfrm>
            <a:off x="457200" y="1412776"/>
            <a:ext cx="8229600" cy="4713387"/>
          </a:xfrm>
        </p:spPr>
        <p:txBody>
          <a:bodyPr>
            <a:normAutofit fontScale="62500" lnSpcReduction="20000"/>
          </a:bodyPr>
          <a:lstStyle/>
          <a:p>
            <a:r>
              <a:rPr lang="en-SG" dirty="0" smtClean="0"/>
              <a:t>In order to cater for different user’s preferences, we need to allow user to select different choices based on the following:</a:t>
            </a:r>
          </a:p>
          <a:p>
            <a:pPr lvl="1"/>
            <a:r>
              <a:rPr lang="en-SG" sz="2300" dirty="0" smtClean="0"/>
              <a:t>Year of dataset</a:t>
            </a:r>
          </a:p>
          <a:p>
            <a:pPr lvl="1"/>
            <a:r>
              <a:rPr lang="en-SG" sz="2300" dirty="0" smtClean="0"/>
              <a:t>Town</a:t>
            </a:r>
          </a:p>
          <a:p>
            <a:pPr lvl="1"/>
            <a:r>
              <a:rPr lang="en-SG" sz="2300" dirty="0" smtClean="0"/>
              <a:t>Flat Type</a:t>
            </a:r>
          </a:p>
          <a:p>
            <a:pPr lvl="1"/>
            <a:r>
              <a:rPr lang="en-SG" sz="2300" dirty="0" smtClean="0"/>
              <a:t>Remaining Lease Year</a:t>
            </a:r>
          </a:p>
          <a:p>
            <a:r>
              <a:rPr lang="en-SG" dirty="0" smtClean="0"/>
              <a:t>To resolve above choices, we need to use interactive </a:t>
            </a:r>
            <a:r>
              <a:rPr lang="en-SG" dirty="0" err="1" smtClean="0"/>
              <a:t>matplotlib</a:t>
            </a:r>
            <a:r>
              <a:rPr lang="en-SG" dirty="0" smtClean="0"/>
              <a:t> widgets to help us.</a:t>
            </a:r>
          </a:p>
          <a:p>
            <a:r>
              <a:rPr lang="en-SG" dirty="0" smtClean="0"/>
              <a:t>Check button for Town selection, Radio Buttons for Flat Type as it is either choices and slider for Flat Type and Remaining Lease Year as it is year range.</a:t>
            </a:r>
          </a:p>
          <a:p>
            <a:r>
              <a:rPr lang="en-SG" b="1" dirty="0" err="1" smtClean="0"/>
              <a:t>Matplotlib</a:t>
            </a:r>
            <a:r>
              <a:rPr lang="en-SG" b="1" dirty="0" smtClean="0"/>
              <a:t> Check button normally applied for line plot by setting visible or invisible</a:t>
            </a:r>
            <a:r>
              <a:rPr lang="en-SG" dirty="0" smtClean="0"/>
              <a:t>. We need to workaround it for boxplot by setting the line plot x and y axis as zero. Then create a function to get the status of the line whether </a:t>
            </a:r>
            <a:r>
              <a:rPr lang="en-SG" dirty="0" smtClean="0"/>
              <a:t>it is </a:t>
            </a:r>
            <a:r>
              <a:rPr lang="en-SG" dirty="0" smtClean="0"/>
              <a:t>visible and applied it to the box plot graph.</a:t>
            </a:r>
          </a:p>
          <a:p>
            <a:r>
              <a:rPr lang="en-SG" dirty="0" smtClean="0"/>
              <a:t>We </a:t>
            </a:r>
            <a:r>
              <a:rPr lang="en-SG" dirty="0" smtClean="0"/>
              <a:t>also need </a:t>
            </a:r>
            <a:r>
              <a:rPr lang="en-SG" dirty="0" smtClean="0"/>
              <a:t>a text box interactive to show the detail when the mouse click on the graph</a:t>
            </a:r>
          </a:p>
          <a:p>
            <a:r>
              <a:rPr lang="en-SG" dirty="0"/>
              <a:t>Python Program: ResaleFlat.py</a:t>
            </a:r>
          </a:p>
        </p:txBody>
      </p:sp>
    </p:spTree>
    <p:extLst>
      <p:ext uri="{BB962C8B-B14F-4D97-AF65-F5344CB8AC3E}">
        <p14:creationId xmlns:p14="http://schemas.microsoft.com/office/powerpoint/2010/main" val="279923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Resale Flat Prices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1503"/>
            <a:ext cx="8229600" cy="3571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5576" y="5230941"/>
            <a:ext cx="7920880" cy="646331"/>
          </a:xfrm>
          <a:prstGeom prst="rect">
            <a:avLst/>
          </a:prstGeom>
          <a:noFill/>
        </p:spPr>
        <p:txBody>
          <a:bodyPr wrap="square" rtlCol="0">
            <a:spAutoFit/>
          </a:bodyPr>
          <a:lstStyle/>
          <a:p>
            <a:r>
              <a:rPr lang="en-SG" dirty="0" smtClean="0"/>
              <a:t>It seem that those higher prices are DBSS flat. But that does not suggest that the price deviation further is cause by this factor.</a:t>
            </a:r>
            <a:endParaRPr lang="en-SG" dirty="0"/>
          </a:p>
        </p:txBody>
      </p:sp>
    </p:spTree>
    <p:extLst>
      <p:ext uri="{BB962C8B-B14F-4D97-AF65-F5344CB8AC3E}">
        <p14:creationId xmlns:p14="http://schemas.microsoft.com/office/powerpoint/2010/main" val="3634223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Resale Flat Prices</a:t>
            </a:r>
          </a:p>
        </p:txBody>
      </p:sp>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40768"/>
            <a:ext cx="8229600" cy="3650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373216"/>
            <a:ext cx="8352928" cy="646331"/>
          </a:xfrm>
          <a:prstGeom prst="rect">
            <a:avLst/>
          </a:prstGeom>
          <a:noFill/>
        </p:spPr>
        <p:txBody>
          <a:bodyPr wrap="square" rtlCol="0">
            <a:spAutoFit/>
          </a:bodyPr>
          <a:lstStyle/>
          <a:p>
            <a:r>
              <a:rPr lang="en-SG" dirty="0" smtClean="0"/>
              <a:t>- The </a:t>
            </a:r>
            <a:r>
              <a:rPr lang="en-SG" dirty="0" smtClean="0"/>
              <a:t>resales price has drop a lot for these town.</a:t>
            </a:r>
          </a:p>
          <a:p>
            <a:r>
              <a:rPr lang="en-SG" dirty="0" smtClean="0"/>
              <a:t>- </a:t>
            </a:r>
            <a:r>
              <a:rPr lang="en-SG" dirty="0" smtClean="0"/>
              <a:t>The </a:t>
            </a:r>
            <a:r>
              <a:rPr lang="en-SG" dirty="0" smtClean="0"/>
              <a:t>higher price are those premium apartment.</a:t>
            </a:r>
            <a:endParaRPr lang="en-SG" dirty="0"/>
          </a:p>
        </p:txBody>
      </p:sp>
    </p:spTree>
    <p:extLst>
      <p:ext uri="{BB962C8B-B14F-4D97-AF65-F5344CB8AC3E}">
        <p14:creationId xmlns:p14="http://schemas.microsoft.com/office/powerpoint/2010/main" val="3156354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Exceptional Case</a:t>
            </a:r>
            <a:endParaRPr lang="en-SG" dirty="0"/>
          </a:p>
        </p:txBody>
      </p:sp>
      <p:sp>
        <p:nvSpPr>
          <p:cNvPr id="5" name="TextBox 4"/>
          <p:cNvSpPr txBox="1"/>
          <p:nvPr/>
        </p:nvSpPr>
        <p:spPr>
          <a:xfrm>
            <a:off x="755576" y="5302949"/>
            <a:ext cx="7488832" cy="923330"/>
          </a:xfrm>
          <a:prstGeom prst="rect">
            <a:avLst/>
          </a:prstGeom>
          <a:noFill/>
        </p:spPr>
        <p:txBody>
          <a:bodyPr wrap="square" rtlCol="0">
            <a:spAutoFit/>
          </a:bodyPr>
          <a:lstStyle/>
          <a:p>
            <a:r>
              <a:rPr lang="en-SG" dirty="0" smtClean="0"/>
              <a:t>This 3-room flat is an exceptional case where the resale price is the </a:t>
            </a:r>
            <a:r>
              <a:rPr lang="en-SG" dirty="0" smtClean="0"/>
              <a:t>highest in this dataset and it </a:t>
            </a:r>
            <a:r>
              <a:rPr lang="en-SG" dirty="0" smtClean="0"/>
              <a:t>is </a:t>
            </a:r>
            <a:r>
              <a:rPr lang="en-SG" dirty="0" smtClean="0"/>
              <a:t>even </a:t>
            </a:r>
            <a:r>
              <a:rPr lang="en-SG" dirty="0" smtClean="0"/>
              <a:t>more expensive than 5 room or Executive or Multi-Gene.</a:t>
            </a:r>
            <a:endParaRPr lang="en-SG"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64" y="1462742"/>
            <a:ext cx="8160272" cy="3703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258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Resale Flat Prices</a:t>
            </a:r>
          </a:p>
        </p:txBody>
      </p:sp>
      <p:sp>
        <p:nvSpPr>
          <p:cNvPr id="3" name="Content Placeholder 2"/>
          <p:cNvSpPr>
            <a:spLocks noGrp="1"/>
          </p:cNvSpPr>
          <p:nvPr>
            <p:ph idx="1"/>
          </p:nvPr>
        </p:nvSpPr>
        <p:spPr/>
        <p:txBody>
          <a:bodyPr>
            <a:normAutofit fontScale="77500" lnSpcReduction="20000"/>
          </a:bodyPr>
          <a:lstStyle/>
          <a:p>
            <a:r>
              <a:rPr lang="en-SG" dirty="0"/>
              <a:t>Prices in all the towns generally at lined from the beginning of 2013. No surprise because of the cooling measures that hit the private property market. Few towns had price increases. For example </a:t>
            </a:r>
            <a:r>
              <a:rPr lang="en-SG" dirty="0" err="1"/>
              <a:t>Bishan</a:t>
            </a:r>
            <a:r>
              <a:rPr lang="en-SG" dirty="0"/>
              <a:t>, Bukit </a:t>
            </a:r>
            <a:r>
              <a:rPr lang="en-SG" dirty="0" err="1"/>
              <a:t>Merah</a:t>
            </a:r>
            <a:r>
              <a:rPr lang="en-SG" dirty="0"/>
              <a:t>, Clementi, Kallang/Whampoa, Toa </a:t>
            </a:r>
            <a:r>
              <a:rPr lang="en-SG" dirty="0" err="1"/>
              <a:t>Payoh</a:t>
            </a:r>
            <a:r>
              <a:rPr lang="en-SG" dirty="0"/>
              <a:t> and Queenstown. One common feature are that these towns are generally older/more mature, and are located closer to the city centre. </a:t>
            </a:r>
            <a:endParaRPr lang="en-SG" dirty="0" smtClean="0"/>
          </a:p>
          <a:p>
            <a:r>
              <a:rPr lang="en-SG" dirty="0" smtClean="0"/>
              <a:t>More </a:t>
            </a:r>
            <a:r>
              <a:rPr lang="en-SG" dirty="0"/>
              <a:t>towns saw at or declines in prices. For example Bukit </a:t>
            </a:r>
            <a:r>
              <a:rPr lang="en-SG" dirty="0" err="1"/>
              <a:t>Panjang</a:t>
            </a:r>
            <a:r>
              <a:rPr lang="en-SG" dirty="0"/>
              <a:t>, </a:t>
            </a:r>
            <a:r>
              <a:rPr lang="en-SG" dirty="0" err="1"/>
              <a:t>Choa</a:t>
            </a:r>
            <a:r>
              <a:rPr lang="en-SG" dirty="0"/>
              <a:t> Chu Kang, </a:t>
            </a:r>
            <a:r>
              <a:rPr lang="en-SG" dirty="0" err="1"/>
              <a:t>Jurong</a:t>
            </a:r>
            <a:r>
              <a:rPr lang="en-SG" dirty="0"/>
              <a:t> West, </a:t>
            </a:r>
            <a:r>
              <a:rPr lang="en-SG" dirty="0" err="1"/>
              <a:t>Pasir</a:t>
            </a:r>
            <a:r>
              <a:rPr lang="en-SG" dirty="0"/>
              <a:t> </a:t>
            </a:r>
            <a:r>
              <a:rPr lang="en-SG" dirty="0" err="1"/>
              <a:t>Ris</a:t>
            </a:r>
            <a:r>
              <a:rPr lang="en-SG" dirty="0"/>
              <a:t>, </a:t>
            </a:r>
            <a:r>
              <a:rPr lang="en-SG" dirty="0" err="1"/>
              <a:t>Sembawang</a:t>
            </a:r>
            <a:r>
              <a:rPr lang="en-SG" dirty="0"/>
              <a:t>, </a:t>
            </a:r>
            <a:r>
              <a:rPr lang="en-SG" dirty="0" err="1"/>
              <a:t>Sengkang</a:t>
            </a:r>
            <a:r>
              <a:rPr lang="en-SG" dirty="0"/>
              <a:t> and Woodlands had prices which decreased quite a fair bit. Reflecting from the above mentioned town, locations of these towns are generally further from the city centre.</a:t>
            </a:r>
          </a:p>
          <a:p>
            <a:endParaRPr lang="en-SG" dirty="0"/>
          </a:p>
        </p:txBody>
      </p:sp>
    </p:spTree>
    <p:extLst>
      <p:ext uri="{BB962C8B-B14F-4D97-AF65-F5344CB8AC3E}">
        <p14:creationId xmlns:p14="http://schemas.microsoft.com/office/powerpoint/2010/main" val="324668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800" dirty="0" smtClean="0"/>
              <a:t>Is it time to Buy / Sell Flat ?</a:t>
            </a:r>
            <a:endParaRPr lang="en-SG" sz="4800" dirty="0"/>
          </a:p>
        </p:txBody>
      </p:sp>
      <p:sp>
        <p:nvSpPr>
          <p:cNvPr id="3" name="Content Placeholder 2"/>
          <p:cNvSpPr>
            <a:spLocks noGrp="1"/>
          </p:cNvSpPr>
          <p:nvPr>
            <p:ph idx="1"/>
          </p:nvPr>
        </p:nvSpPr>
        <p:spPr/>
        <p:txBody>
          <a:bodyPr>
            <a:normAutofit fontScale="77500" lnSpcReduction="20000"/>
          </a:bodyPr>
          <a:lstStyle/>
          <a:p>
            <a:r>
              <a:rPr lang="en-SG" dirty="0" smtClean="0"/>
              <a:t>Some of the questions the HDB buyer/seller may ask:</a:t>
            </a:r>
          </a:p>
          <a:p>
            <a:pPr lvl="1"/>
            <a:r>
              <a:rPr lang="en-SG" dirty="0" smtClean="0"/>
              <a:t>What is the current trend of HDB resale flat price ?</a:t>
            </a:r>
          </a:p>
          <a:p>
            <a:pPr lvl="1"/>
            <a:r>
              <a:rPr lang="en-SG" dirty="0" smtClean="0"/>
              <a:t>Will the HDB resale flat price cooling measures affect me ?</a:t>
            </a:r>
          </a:p>
          <a:p>
            <a:pPr lvl="1"/>
            <a:r>
              <a:rPr lang="en-SG" dirty="0" smtClean="0"/>
              <a:t>Will there be a different HDB Median Price between each town?</a:t>
            </a:r>
          </a:p>
          <a:p>
            <a:pPr lvl="1"/>
            <a:r>
              <a:rPr lang="en-SG" dirty="0" smtClean="0"/>
              <a:t>Is the HDB </a:t>
            </a:r>
            <a:r>
              <a:rPr lang="en-SG" dirty="0"/>
              <a:t>Prices deviation for </a:t>
            </a:r>
            <a:r>
              <a:rPr lang="en-SG" dirty="0" smtClean="0"/>
              <a:t>each town the same ?</a:t>
            </a:r>
          </a:p>
          <a:p>
            <a:pPr lvl="1"/>
            <a:r>
              <a:rPr lang="en-SG" dirty="0" smtClean="0"/>
              <a:t>What is the volume for different flat type ?</a:t>
            </a:r>
          </a:p>
          <a:p>
            <a:pPr lvl="1"/>
            <a:r>
              <a:rPr lang="en-SG" dirty="0" smtClean="0"/>
              <a:t>What is the HDB price range for each town based on my preferences such as flat type, period selected, remaining number of lease year ?</a:t>
            </a:r>
          </a:p>
          <a:p>
            <a:pPr lvl="1"/>
            <a:r>
              <a:rPr lang="en-SG" dirty="0" smtClean="0"/>
              <a:t>If I found a desired flat I like to purchase, what is the HDB price range I should offer ?</a:t>
            </a:r>
          </a:p>
          <a:p>
            <a:pPr lvl="1"/>
            <a:r>
              <a:rPr lang="en-SG" dirty="0" smtClean="0"/>
              <a:t>What is suitable price I should sell my flat ?</a:t>
            </a:r>
          </a:p>
          <a:p>
            <a:pPr lvl="1"/>
            <a:r>
              <a:rPr lang="en-SG" dirty="0" smtClean="0"/>
              <a:t>What is the proportion of ethnic group in HDB Flat ?</a:t>
            </a:r>
            <a:endParaRPr lang="en-SG" dirty="0"/>
          </a:p>
        </p:txBody>
      </p:sp>
    </p:spTree>
    <p:extLst>
      <p:ext uri="{BB962C8B-B14F-4D97-AF65-F5344CB8AC3E}">
        <p14:creationId xmlns:p14="http://schemas.microsoft.com/office/powerpoint/2010/main" val="2634384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Specific Flat History</a:t>
            </a:r>
            <a:endParaRPr lang="en-SG" dirty="0"/>
          </a:p>
        </p:txBody>
      </p:sp>
      <p:sp>
        <p:nvSpPr>
          <p:cNvPr id="3" name="Content Placeholder 2"/>
          <p:cNvSpPr>
            <a:spLocks noGrp="1"/>
          </p:cNvSpPr>
          <p:nvPr>
            <p:ph idx="1"/>
          </p:nvPr>
        </p:nvSpPr>
        <p:spPr/>
        <p:txBody>
          <a:bodyPr>
            <a:normAutofit fontScale="77500" lnSpcReduction="20000"/>
          </a:bodyPr>
          <a:lstStyle/>
          <a:p>
            <a:r>
              <a:rPr lang="en-SG" dirty="0" smtClean="0"/>
              <a:t>After buyer has decided to purchase his desired flat or the seller wanted to know what is the suitable price to offer. He/she will </a:t>
            </a:r>
            <a:r>
              <a:rPr lang="en-SG" dirty="0" smtClean="0"/>
              <a:t>want </a:t>
            </a:r>
            <a:r>
              <a:rPr lang="en-SG" dirty="0" smtClean="0"/>
              <a:t>to know the history of the specific flat price range so that he could use it to negotiate with the buyer/seller.</a:t>
            </a:r>
          </a:p>
          <a:p>
            <a:r>
              <a:rPr lang="en-SG" dirty="0" smtClean="0"/>
              <a:t>We could use the same dataset as previous graph and bar chart will be suitable to full fill this requirement.</a:t>
            </a:r>
          </a:p>
          <a:p>
            <a:r>
              <a:rPr lang="en-SG" dirty="0" smtClean="0"/>
              <a:t>However, we need user interactive to input data:</a:t>
            </a:r>
          </a:p>
          <a:p>
            <a:pPr lvl="1"/>
            <a:r>
              <a:rPr lang="en-SG" dirty="0" smtClean="0"/>
              <a:t>Street Name</a:t>
            </a:r>
          </a:p>
          <a:p>
            <a:pPr lvl="1"/>
            <a:r>
              <a:rPr lang="en-SG" dirty="0" smtClean="0"/>
              <a:t>Floor number</a:t>
            </a:r>
          </a:p>
          <a:p>
            <a:pPr lvl="1"/>
            <a:r>
              <a:rPr lang="en-SG" dirty="0" smtClean="0"/>
              <a:t>Select the flat type</a:t>
            </a:r>
          </a:p>
          <a:p>
            <a:r>
              <a:rPr lang="en-SG" dirty="0" smtClean="0"/>
              <a:t>Based on the user input, get the average flat price by month and year.</a:t>
            </a:r>
          </a:p>
        </p:txBody>
      </p:sp>
    </p:spTree>
    <p:extLst>
      <p:ext uri="{BB962C8B-B14F-4D97-AF65-F5344CB8AC3E}">
        <p14:creationId xmlns:p14="http://schemas.microsoft.com/office/powerpoint/2010/main" val="2449934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75797"/>
            <a:ext cx="8229600" cy="4253403"/>
          </a:xfrm>
        </p:spPr>
      </p:pic>
      <p:sp>
        <p:nvSpPr>
          <p:cNvPr id="2" name="Title 1"/>
          <p:cNvSpPr>
            <a:spLocks noGrp="1"/>
          </p:cNvSpPr>
          <p:nvPr>
            <p:ph type="title"/>
          </p:nvPr>
        </p:nvSpPr>
        <p:spPr/>
        <p:txBody>
          <a:bodyPr/>
          <a:lstStyle/>
          <a:p>
            <a:r>
              <a:rPr lang="en-SG" dirty="0"/>
              <a:t>Specific Flat History</a:t>
            </a:r>
          </a:p>
        </p:txBody>
      </p:sp>
      <p:sp>
        <p:nvSpPr>
          <p:cNvPr id="5" name="TextBox 4"/>
          <p:cNvSpPr txBox="1"/>
          <p:nvPr/>
        </p:nvSpPr>
        <p:spPr>
          <a:xfrm>
            <a:off x="971600" y="5230941"/>
            <a:ext cx="7272808" cy="646331"/>
          </a:xfrm>
          <a:prstGeom prst="rect">
            <a:avLst/>
          </a:prstGeom>
          <a:noFill/>
        </p:spPr>
        <p:txBody>
          <a:bodyPr wrap="square" rtlCol="0">
            <a:spAutoFit/>
          </a:bodyPr>
          <a:lstStyle/>
          <a:p>
            <a:r>
              <a:rPr lang="en-SG" dirty="0" smtClean="0"/>
              <a:t>Currently, I set it to use the latest 20 months as too old data may not be adequate for this case.</a:t>
            </a:r>
            <a:endParaRPr lang="en-SG" dirty="0"/>
          </a:p>
        </p:txBody>
      </p:sp>
    </p:spTree>
    <p:extLst>
      <p:ext uri="{BB962C8B-B14F-4D97-AF65-F5344CB8AC3E}">
        <p14:creationId xmlns:p14="http://schemas.microsoft.com/office/powerpoint/2010/main" val="340161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Volume of Resale Flat</a:t>
            </a:r>
            <a:endParaRPr lang="en-SG" dirty="0"/>
          </a:p>
        </p:txBody>
      </p:sp>
      <p:sp>
        <p:nvSpPr>
          <p:cNvPr id="3" name="Content Placeholder 2"/>
          <p:cNvSpPr>
            <a:spLocks noGrp="1"/>
          </p:cNvSpPr>
          <p:nvPr>
            <p:ph idx="1"/>
          </p:nvPr>
        </p:nvSpPr>
        <p:spPr/>
        <p:txBody>
          <a:bodyPr/>
          <a:lstStyle/>
          <a:p>
            <a:r>
              <a:rPr lang="en-SG" dirty="0" smtClean="0"/>
              <a:t>So far the graph show the resale flat price is either high or low but it does not show whether the volume of the resale flat application.</a:t>
            </a:r>
          </a:p>
          <a:p>
            <a:r>
              <a:rPr lang="en-SG" dirty="0" smtClean="0"/>
              <a:t>In order to resolve this issue, we will need to use the </a:t>
            </a:r>
            <a:r>
              <a:rPr lang="en-US" dirty="0"/>
              <a:t>Number of </a:t>
            </a:r>
            <a:r>
              <a:rPr lang="en-US" dirty="0" smtClean="0"/>
              <a:t>HDB Resale </a:t>
            </a:r>
            <a:r>
              <a:rPr lang="en-US" dirty="0"/>
              <a:t>Applications Dataset</a:t>
            </a:r>
            <a:endParaRPr lang="en-SG" dirty="0"/>
          </a:p>
        </p:txBody>
      </p:sp>
    </p:spTree>
    <p:extLst>
      <p:ext uri="{BB962C8B-B14F-4D97-AF65-F5344CB8AC3E}">
        <p14:creationId xmlns:p14="http://schemas.microsoft.com/office/powerpoint/2010/main" val="412984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Resale Applications </a:t>
            </a:r>
            <a:r>
              <a:rPr lang="en-US" dirty="0" smtClean="0"/>
              <a:t>Dataset</a:t>
            </a:r>
            <a:endParaRPr lang="en-SG" dirty="0"/>
          </a:p>
        </p:txBody>
      </p:sp>
      <p:sp>
        <p:nvSpPr>
          <p:cNvPr id="3" name="Content Placeholder 2"/>
          <p:cNvSpPr>
            <a:spLocks noGrp="1"/>
          </p:cNvSpPr>
          <p:nvPr>
            <p:ph idx="1"/>
          </p:nvPr>
        </p:nvSpPr>
        <p:spPr>
          <a:xfrm>
            <a:off x="457200" y="3501009"/>
            <a:ext cx="8229600" cy="1080120"/>
          </a:xfrm>
        </p:spPr>
        <p:txBody>
          <a:bodyPr>
            <a:normAutofit fontScale="70000" lnSpcReduction="20000"/>
          </a:bodyPr>
          <a:lstStyle/>
          <a:p>
            <a:r>
              <a:rPr lang="en-US" dirty="0"/>
              <a:t>Number of Resale Applications Registered by Flat Type, by </a:t>
            </a:r>
            <a:r>
              <a:rPr lang="en-US" dirty="0" smtClean="0"/>
              <a:t>Quarter</a:t>
            </a:r>
          </a:p>
          <a:p>
            <a:r>
              <a:rPr lang="en-US" dirty="0" smtClean="0"/>
              <a:t>It is best use to check the transaction volume during that period of time</a:t>
            </a:r>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464692"/>
            <a:ext cx="74993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81128"/>
            <a:ext cx="75533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7790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Resale Applications Dataset</a:t>
            </a:r>
            <a:endParaRPr lang="en-SG"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16832"/>
            <a:ext cx="8229600" cy="342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86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Resale Applications Dataset</a:t>
            </a:r>
            <a:endParaRPr lang="en-S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8229600" cy="343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3319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276"/>
            <a:ext cx="9144000" cy="4726004"/>
          </a:xfrm>
          <a:prstGeom prst="rect">
            <a:avLst/>
          </a:prstGeom>
        </p:spPr>
      </p:pic>
      <p:sp>
        <p:nvSpPr>
          <p:cNvPr id="2" name="Title 1"/>
          <p:cNvSpPr>
            <a:spLocks noGrp="1"/>
          </p:cNvSpPr>
          <p:nvPr>
            <p:ph type="title"/>
          </p:nvPr>
        </p:nvSpPr>
        <p:spPr/>
        <p:txBody>
          <a:bodyPr/>
          <a:lstStyle/>
          <a:p>
            <a:r>
              <a:rPr lang="en-SG" dirty="0"/>
              <a:t>Volume of Resale Flat</a:t>
            </a:r>
          </a:p>
        </p:txBody>
      </p:sp>
    </p:spTree>
    <p:extLst>
      <p:ext uri="{BB962C8B-B14F-4D97-AF65-F5344CB8AC3E}">
        <p14:creationId xmlns:p14="http://schemas.microsoft.com/office/powerpoint/2010/main" val="933706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Volume of Resale Flat</a:t>
            </a:r>
          </a:p>
        </p:txBody>
      </p:sp>
      <p:sp>
        <p:nvSpPr>
          <p:cNvPr id="4" name="Content Placeholder 2"/>
          <p:cNvSpPr>
            <a:spLocks noGrp="1"/>
          </p:cNvSpPr>
          <p:nvPr>
            <p:ph idx="1"/>
          </p:nvPr>
        </p:nvSpPr>
        <p:spPr/>
        <p:txBody>
          <a:bodyPr>
            <a:normAutofit/>
          </a:bodyPr>
          <a:lstStyle/>
          <a:p>
            <a:r>
              <a:rPr lang="en-SG" dirty="0" smtClean="0"/>
              <a:t>To show the volume of different flat type, I will use the histogram to illustrate it.</a:t>
            </a:r>
          </a:p>
          <a:p>
            <a:r>
              <a:rPr lang="en-SG" dirty="0" smtClean="0"/>
              <a:t>Notice that the 3 to 5 Room have higher volume as compare to 1-2 room and </a:t>
            </a:r>
            <a:r>
              <a:rPr lang="en-SG" dirty="0"/>
              <a:t>executive </a:t>
            </a:r>
            <a:r>
              <a:rPr lang="en-SG" dirty="0" smtClean="0"/>
              <a:t>room. 1-2 room flat are limited as the executive room price are quite high.</a:t>
            </a:r>
          </a:p>
          <a:p>
            <a:r>
              <a:rPr lang="en-SG" dirty="0"/>
              <a:t>Python Program: ResaleApplication.py</a:t>
            </a:r>
          </a:p>
        </p:txBody>
      </p:sp>
    </p:spTree>
    <p:extLst>
      <p:ext uri="{BB962C8B-B14F-4D97-AF65-F5344CB8AC3E}">
        <p14:creationId xmlns:p14="http://schemas.microsoft.com/office/powerpoint/2010/main" val="2085625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Additional Information</a:t>
            </a:r>
            <a:endParaRPr lang="en-SG" dirty="0"/>
          </a:p>
        </p:txBody>
      </p:sp>
      <p:sp>
        <p:nvSpPr>
          <p:cNvPr id="3" name="Content Placeholder 2"/>
          <p:cNvSpPr>
            <a:spLocks noGrp="1"/>
          </p:cNvSpPr>
          <p:nvPr>
            <p:ph idx="1"/>
          </p:nvPr>
        </p:nvSpPr>
        <p:spPr/>
        <p:txBody>
          <a:bodyPr>
            <a:normAutofit lnSpcReduction="10000"/>
          </a:bodyPr>
          <a:lstStyle/>
          <a:p>
            <a:r>
              <a:rPr lang="en-SG" dirty="0" smtClean="0"/>
              <a:t>There is </a:t>
            </a:r>
            <a:r>
              <a:rPr lang="en-SG" dirty="0"/>
              <a:t>a ethnic </a:t>
            </a:r>
            <a:r>
              <a:rPr lang="en-SG" dirty="0" smtClean="0"/>
              <a:t>quota within blocks of HDB flat. This is to ensure that the races are equally spread within town.</a:t>
            </a:r>
          </a:p>
          <a:p>
            <a:r>
              <a:rPr lang="en-SG" dirty="0" smtClean="0"/>
              <a:t>That means majority Chinese cannot buy flat from the minority ethnic group.</a:t>
            </a:r>
          </a:p>
          <a:p>
            <a:r>
              <a:rPr lang="en-SG" dirty="0" smtClean="0"/>
              <a:t>What is the percentage of these group ?</a:t>
            </a:r>
          </a:p>
          <a:p>
            <a:r>
              <a:rPr lang="en-SG" dirty="0" smtClean="0"/>
              <a:t>I’ll use the </a:t>
            </a:r>
            <a:r>
              <a:rPr lang="en-US" dirty="0"/>
              <a:t>Resident HDB Households </a:t>
            </a:r>
            <a:r>
              <a:rPr lang="en-US" dirty="0" smtClean="0"/>
              <a:t>Dataset to help me derive the result.</a:t>
            </a:r>
          </a:p>
          <a:p>
            <a:r>
              <a:rPr lang="en-US" dirty="0"/>
              <a:t>Python Program: HDBdwelling.py</a:t>
            </a:r>
            <a:endParaRPr lang="en-SG" dirty="0"/>
          </a:p>
        </p:txBody>
      </p:sp>
    </p:spTree>
    <p:extLst>
      <p:ext uri="{BB962C8B-B14F-4D97-AF65-F5344CB8AC3E}">
        <p14:creationId xmlns:p14="http://schemas.microsoft.com/office/powerpoint/2010/main" val="1007690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a:t>
            </a:r>
            <a:r>
              <a:rPr lang="en-US" dirty="0" smtClean="0"/>
              <a:t>HDB Households Dataset</a:t>
            </a:r>
            <a:endParaRPr lang="en-SG" dirty="0"/>
          </a:p>
        </p:txBody>
      </p:sp>
      <p:sp>
        <p:nvSpPr>
          <p:cNvPr id="3" name="Content Placeholder 2"/>
          <p:cNvSpPr>
            <a:spLocks noGrp="1"/>
          </p:cNvSpPr>
          <p:nvPr>
            <p:ph idx="1"/>
          </p:nvPr>
        </p:nvSpPr>
        <p:spPr>
          <a:xfrm>
            <a:off x="457200" y="3356992"/>
            <a:ext cx="8229600" cy="2769171"/>
          </a:xfrm>
        </p:spPr>
        <p:txBody>
          <a:bodyPr>
            <a:normAutofit fontScale="77500" lnSpcReduction="20000"/>
          </a:bodyPr>
          <a:lstStyle/>
          <a:p>
            <a:r>
              <a:rPr lang="en-US" dirty="0"/>
              <a:t>From 1995, the General Household Survey (GHS) is conducted in between 2 Population Censuses as a mid-decade mini-Census.</a:t>
            </a:r>
          </a:p>
          <a:p>
            <a:r>
              <a:rPr lang="en-US" dirty="0"/>
              <a:t>The General Household Survey (GHS) 2015 is the third in the series of mid-decade national survey. It covers a wide range of topics and provides comprehensive data on Singapore’s population and households in between the population censuses that are conducted once in ten years.</a:t>
            </a:r>
          </a:p>
          <a:p>
            <a:endParaRPr lang="en-SG"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 y="1362968"/>
            <a:ext cx="8140700" cy="177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86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Resolution to these question</a:t>
            </a:r>
            <a:endParaRPr lang="en-SG" dirty="0"/>
          </a:p>
        </p:txBody>
      </p:sp>
      <p:sp>
        <p:nvSpPr>
          <p:cNvPr id="3" name="Content Placeholder 2"/>
          <p:cNvSpPr>
            <a:spLocks noGrp="1"/>
          </p:cNvSpPr>
          <p:nvPr>
            <p:ph idx="1"/>
          </p:nvPr>
        </p:nvSpPr>
        <p:spPr/>
        <p:txBody>
          <a:bodyPr/>
          <a:lstStyle/>
          <a:p>
            <a:r>
              <a:rPr lang="en-SG" dirty="0" smtClean="0"/>
              <a:t>HDB already provided some dataset which could help us in answering those question.</a:t>
            </a:r>
          </a:p>
          <a:p>
            <a:r>
              <a:rPr lang="en-SG" dirty="0" smtClean="0"/>
              <a:t>However, we need tools help us organise these dataset information into useful information that could resolve </a:t>
            </a:r>
            <a:r>
              <a:rPr lang="en-SG" dirty="0" smtClean="0"/>
              <a:t>these issue.</a:t>
            </a:r>
            <a:endParaRPr lang="en-SG" dirty="0" smtClean="0"/>
          </a:p>
          <a:p>
            <a:r>
              <a:rPr lang="en-SG" dirty="0" smtClean="0"/>
              <a:t>These useful information could be in the form of text-based analysis or the graphical data visualization.</a:t>
            </a:r>
            <a:endParaRPr lang="en-SG" dirty="0"/>
          </a:p>
        </p:txBody>
      </p:sp>
    </p:spTree>
    <p:extLst>
      <p:ext uri="{BB962C8B-B14F-4D97-AF65-F5344CB8AC3E}">
        <p14:creationId xmlns:p14="http://schemas.microsoft.com/office/powerpoint/2010/main" val="3424321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HDB Households Dataset</a:t>
            </a:r>
            <a:endParaRPr lang="en-S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3583" y="1268760"/>
            <a:ext cx="6656834" cy="4934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0449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Resident HDB </a:t>
            </a:r>
            <a:r>
              <a:rPr lang="en-US" sz="3600" dirty="0" smtClean="0"/>
              <a:t>Households by ethnic group</a:t>
            </a:r>
            <a:endParaRPr lang="en-SG" sz="3600"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180274"/>
            <a:ext cx="3227964" cy="2293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1168826"/>
            <a:ext cx="303293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2558" y="3509804"/>
            <a:ext cx="3182112" cy="2402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2470" y="3522356"/>
            <a:ext cx="3304126" cy="248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5336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Resident HDB Households by ethnic group</a:t>
            </a:r>
            <a:endParaRPr lang="en-SG" sz="3600" dirty="0"/>
          </a:p>
        </p:txBody>
      </p:sp>
      <p:sp>
        <p:nvSpPr>
          <p:cNvPr id="3" name="Content Placeholder 2"/>
          <p:cNvSpPr>
            <a:spLocks noGrp="1"/>
          </p:cNvSpPr>
          <p:nvPr>
            <p:ph idx="1"/>
          </p:nvPr>
        </p:nvSpPr>
        <p:spPr/>
        <p:txBody>
          <a:bodyPr/>
          <a:lstStyle/>
          <a:p>
            <a:r>
              <a:rPr lang="en-SG" dirty="0" smtClean="0"/>
              <a:t>The 3 room, 4 room and 5 room percentage are quite close.</a:t>
            </a:r>
          </a:p>
          <a:p>
            <a:r>
              <a:rPr lang="en-SG" dirty="0" smtClean="0"/>
              <a:t>The 1 and 2 room have more Malay percentage as compare in 3 to 5 room.</a:t>
            </a:r>
            <a:endParaRPr lang="en-SG" dirty="0"/>
          </a:p>
        </p:txBody>
      </p:sp>
    </p:spTree>
    <p:extLst>
      <p:ext uri="{BB962C8B-B14F-4D97-AF65-F5344CB8AC3E}">
        <p14:creationId xmlns:p14="http://schemas.microsoft.com/office/powerpoint/2010/main" val="3535874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Conclusion</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If you are planning to upgrade or downgrade your flat, the price ratio are quite symmetrical if your flat tier are identical. As for the flat nearer to city will be more expensive as compare to the flat further away from the city.</a:t>
            </a:r>
          </a:p>
          <a:p>
            <a:r>
              <a:rPr lang="en-SG" dirty="0" smtClean="0"/>
              <a:t>It will not be advisable to plan for investment in HDB as an investment in mind as the cooling measures has taken place and you will ended up paying more taxes for owning more properties and more new flat will be roll in coming year 2019 which will affect the HDB resale prices.</a:t>
            </a:r>
            <a:endParaRPr lang="en-SG" dirty="0"/>
          </a:p>
        </p:txBody>
      </p:sp>
    </p:spTree>
    <p:extLst>
      <p:ext uri="{BB962C8B-B14F-4D97-AF65-F5344CB8AC3E}">
        <p14:creationId xmlns:p14="http://schemas.microsoft.com/office/powerpoint/2010/main" val="409117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sz="3200" b="1" dirty="0" smtClean="0"/>
              <a:t>List of URLs of datasets used for this project</a:t>
            </a:r>
            <a:endParaRPr lang="en-SG" sz="3200" b="1" dirty="0"/>
          </a:p>
        </p:txBody>
      </p:sp>
      <p:sp>
        <p:nvSpPr>
          <p:cNvPr id="3" name="Content Placeholder 2"/>
          <p:cNvSpPr>
            <a:spLocks noGrp="1"/>
          </p:cNvSpPr>
          <p:nvPr>
            <p:ph idx="1"/>
          </p:nvPr>
        </p:nvSpPr>
        <p:spPr/>
        <p:txBody>
          <a:bodyPr>
            <a:normAutofit fontScale="85000" lnSpcReduction="10000"/>
          </a:bodyPr>
          <a:lstStyle/>
          <a:p>
            <a:r>
              <a:rPr lang="en-SG" sz="2000" dirty="0"/>
              <a:t>HDB Resale Price Index</a:t>
            </a:r>
          </a:p>
          <a:p>
            <a:pPr lvl="1"/>
            <a:r>
              <a:rPr lang="en-SG" sz="1600" dirty="0">
                <a:hlinkClick r:id="rId2"/>
              </a:rPr>
              <a:t>https://</a:t>
            </a:r>
            <a:r>
              <a:rPr lang="en-SG" sz="1600" dirty="0" smtClean="0">
                <a:hlinkClick r:id="rId2"/>
              </a:rPr>
              <a:t>data.gov.sg/dataset/hdb-resale-price-index</a:t>
            </a:r>
            <a:endParaRPr lang="en-SG" sz="1600" dirty="0" smtClean="0"/>
          </a:p>
          <a:p>
            <a:pPr lvl="1"/>
            <a:r>
              <a:rPr lang="en-SG" sz="1600" dirty="0"/>
              <a:t>Used in ResalePriceIndex.py</a:t>
            </a:r>
          </a:p>
          <a:p>
            <a:r>
              <a:rPr lang="en-US" sz="2000" dirty="0" smtClean="0"/>
              <a:t>Median </a:t>
            </a:r>
            <a:r>
              <a:rPr lang="en-US" sz="2000" dirty="0"/>
              <a:t>Resale Prices for Registered Applications by Town and </a:t>
            </a:r>
            <a:r>
              <a:rPr lang="en-US" sz="2000" dirty="0" smtClean="0"/>
              <a:t>Flat Type</a:t>
            </a:r>
          </a:p>
          <a:p>
            <a:pPr lvl="1"/>
            <a:r>
              <a:rPr lang="en-SG" sz="1600" dirty="0">
                <a:hlinkClick r:id="rId3"/>
              </a:rPr>
              <a:t>https://</a:t>
            </a:r>
            <a:r>
              <a:rPr lang="en-SG" sz="1600" dirty="0" smtClean="0">
                <a:hlinkClick r:id="rId3"/>
              </a:rPr>
              <a:t>data.gov.sg/dataset/median-resale-prices-for-registered-applications-by-town-and-flat-type</a:t>
            </a:r>
            <a:endParaRPr lang="en-SG" sz="1600" dirty="0" smtClean="0"/>
          </a:p>
          <a:p>
            <a:pPr lvl="1"/>
            <a:r>
              <a:rPr lang="en-SG" sz="1600" dirty="0"/>
              <a:t>Used in </a:t>
            </a:r>
            <a:r>
              <a:rPr lang="en-SG" sz="1600" dirty="0" smtClean="0"/>
              <a:t>CoolingMeasure.py, LineChartByTown.py</a:t>
            </a:r>
          </a:p>
          <a:p>
            <a:r>
              <a:rPr lang="en-US" sz="2000" dirty="0" smtClean="0"/>
              <a:t>Number </a:t>
            </a:r>
            <a:r>
              <a:rPr lang="en-US" sz="2000" dirty="0"/>
              <a:t>of Resale Applications Registered by Flat Type, </a:t>
            </a:r>
            <a:r>
              <a:rPr lang="en-US" sz="2000" dirty="0" smtClean="0"/>
              <a:t>Quarterly</a:t>
            </a:r>
          </a:p>
          <a:p>
            <a:pPr lvl="1"/>
            <a:r>
              <a:rPr lang="en-SG" sz="1600" dirty="0">
                <a:hlinkClick r:id="rId4"/>
              </a:rPr>
              <a:t>https://</a:t>
            </a:r>
            <a:r>
              <a:rPr lang="en-SG" sz="1600" dirty="0" smtClean="0">
                <a:hlinkClick r:id="rId4"/>
              </a:rPr>
              <a:t>data.gov.sg/dataset/number-of-resale-applications-registered-by-flat-type-quarterly</a:t>
            </a:r>
            <a:endParaRPr lang="en-SG" sz="1600" dirty="0" smtClean="0"/>
          </a:p>
          <a:p>
            <a:pPr lvl="1"/>
            <a:r>
              <a:rPr lang="en-SG" sz="1600" dirty="0" smtClean="0"/>
              <a:t>Used in ResaleApplication.py</a:t>
            </a:r>
          </a:p>
          <a:p>
            <a:r>
              <a:rPr lang="en-SG" sz="2000" dirty="0"/>
              <a:t>Resale Flat Prices</a:t>
            </a:r>
          </a:p>
          <a:p>
            <a:pPr lvl="1"/>
            <a:r>
              <a:rPr lang="en-SG" sz="1600" dirty="0">
                <a:hlinkClick r:id="rId5"/>
              </a:rPr>
              <a:t>https://</a:t>
            </a:r>
            <a:r>
              <a:rPr lang="en-SG" sz="1600" dirty="0" smtClean="0">
                <a:hlinkClick r:id="rId5"/>
              </a:rPr>
              <a:t>data.gov.sg/dataset/resale-flat-prices</a:t>
            </a:r>
            <a:endParaRPr lang="en-SG" sz="1600" dirty="0" smtClean="0"/>
          </a:p>
          <a:p>
            <a:pPr lvl="1"/>
            <a:r>
              <a:rPr lang="en-SG" sz="1600" dirty="0"/>
              <a:t>Used in ResaleFlat.py, SpecificFlat.py</a:t>
            </a:r>
          </a:p>
          <a:p>
            <a:r>
              <a:rPr lang="en-US" sz="2000" dirty="0"/>
              <a:t>Resident Households by Type of Dwelling, Ethnic Group of Head of Household and Tenancy, 2015</a:t>
            </a:r>
          </a:p>
          <a:p>
            <a:pPr lvl="1"/>
            <a:r>
              <a:rPr lang="en-SG" sz="1600" dirty="0">
                <a:hlinkClick r:id="rId6"/>
              </a:rPr>
              <a:t>https://</a:t>
            </a:r>
            <a:r>
              <a:rPr lang="en-SG" sz="1600" dirty="0" smtClean="0">
                <a:hlinkClick r:id="rId6"/>
              </a:rPr>
              <a:t>data.gov.sg/dataset/resident-households-by-type-of-dwelling-ethnic-group-of-head-of-household-and-tenancy-2015</a:t>
            </a:r>
            <a:endParaRPr lang="en-SG" sz="1600" dirty="0" smtClean="0"/>
          </a:p>
          <a:p>
            <a:pPr lvl="1"/>
            <a:r>
              <a:rPr lang="en-SG" sz="1600" dirty="0" smtClean="0"/>
              <a:t>Used in HDBdwelling.py</a:t>
            </a:r>
          </a:p>
          <a:p>
            <a:r>
              <a:rPr lang="en-SG" sz="2000" dirty="0" smtClean="0"/>
              <a:t>Python Program generating the </a:t>
            </a:r>
            <a:r>
              <a:rPr lang="en-SG" sz="2000" dirty="0"/>
              <a:t>dataset description: </a:t>
            </a:r>
            <a:r>
              <a:rPr lang="en-SG" sz="2000" dirty="0" err="1"/>
              <a:t>DataSetDescription.ipynb</a:t>
            </a:r>
            <a:endParaRPr lang="en-SG" sz="2000" dirty="0" smtClean="0"/>
          </a:p>
        </p:txBody>
      </p:sp>
    </p:spTree>
    <p:extLst>
      <p:ext uri="{BB962C8B-B14F-4D97-AF65-F5344CB8AC3E}">
        <p14:creationId xmlns:p14="http://schemas.microsoft.com/office/powerpoint/2010/main" val="74599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HDB Resale Price </a:t>
            </a:r>
            <a:r>
              <a:rPr lang="en-SG" dirty="0" smtClean="0"/>
              <a:t>Index Dataset</a:t>
            </a:r>
            <a:endParaRPr lang="en-SG" dirty="0"/>
          </a:p>
        </p:txBody>
      </p:sp>
      <p:sp>
        <p:nvSpPr>
          <p:cNvPr id="3" name="Content Placeholder 2"/>
          <p:cNvSpPr>
            <a:spLocks noGrp="1"/>
          </p:cNvSpPr>
          <p:nvPr>
            <p:ph idx="1"/>
          </p:nvPr>
        </p:nvSpPr>
        <p:spPr/>
        <p:txBody>
          <a:bodyPr>
            <a:normAutofit fontScale="85000" lnSpcReduction="10000"/>
          </a:bodyPr>
          <a:lstStyle/>
          <a:p>
            <a:r>
              <a:rPr lang="en-US" dirty="0" smtClean="0"/>
              <a:t>Help us understand the current HDB resale price trends.</a:t>
            </a:r>
          </a:p>
          <a:p>
            <a:r>
              <a:rPr lang="en-US" dirty="0" smtClean="0"/>
              <a:t>Tracks </a:t>
            </a:r>
            <a:r>
              <a:rPr lang="en-US" dirty="0"/>
              <a:t>the overall price movement of the public residential market.</a:t>
            </a:r>
          </a:p>
          <a:p>
            <a:r>
              <a:rPr lang="en-US" dirty="0"/>
              <a:t>The index is based on quarterly average resale price by date of registration. The index till 3Q2014 was computed using stratification method, while that from 4Q2014 onwards is computed using the stratified hedonic regression method. 1Q2009 is adopted as the new base period with index at 100. </a:t>
            </a:r>
            <a:endParaRPr lang="en-US" dirty="0" smtClean="0"/>
          </a:p>
          <a:p>
            <a:r>
              <a:rPr lang="en-SG" dirty="0"/>
              <a:t>Python </a:t>
            </a:r>
            <a:r>
              <a:rPr lang="en-SG" dirty="0" smtClean="0"/>
              <a:t>Program using </a:t>
            </a:r>
            <a:r>
              <a:rPr lang="en-SG" dirty="0"/>
              <a:t>this dataset: ResalePriceIndex.py</a:t>
            </a:r>
            <a:endParaRPr lang="en-US" dirty="0"/>
          </a:p>
          <a:p>
            <a:endParaRPr lang="en-SG" dirty="0"/>
          </a:p>
        </p:txBody>
      </p:sp>
    </p:spTree>
    <p:extLst>
      <p:ext uri="{BB962C8B-B14F-4D97-AF65-F5344CB8AC3E}">
        <p14:creationId xmlns:p14="http://schemas.microsoft.com/office/powerpoint/2010/main" val="68711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HDB Resale Price Index Dataset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00" y="3717032"/>
            <a:ext cx="7905892" cy="241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000" y="1484784"/>
            <a:ext cx="7764780" cy="1973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018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1" y="836712"/>
            <a:ext cx="9110798" cy="4708842"/>
          </a:xfrm>
        </p:spPr>
      </p:pic>
      <p:sp>
        <p:nvSpPr>
          <p:cNvPr id="2" name="Title 1"/>
          <p:cNvSpPr>
            <a:spLocks noGrp="1"/>
          </p:cNvSpPr>
          <p:nvPr>
            <p:ph type="title"/>
          </p:nvPr>
        </p:nvSpPr>
        <p:spPr/>
        <p:txBody>
          <a:bodyPr/>
          <a:lstStyle/>
          <a:p>
            <a:r>
              <a:rPr lang="en-SG" dirty="0"/>
              <a:t>HDB Resale Price Index</a:t>
            </a:r>
          </a:p>
        </p:txBody>
      </p:sp>
      <p:sp>
        <p:nvSpPr>
          <p:cNvPr id="6" name="TextBox 5"/>
          <p:cNvSpPr txBox="1"/>
          <p:nvPr/>
        </p:nvSpPr>
        <p:spPr>
          <a:xfrm>
            <a:off x="899592" y="4725144"/>
            <a:ext cx="7488832" cy="1477328"/>
          </a:xfrm>
          <a:prstGeom prst="rect">
            <a:avLst/>
          </a:prstGeom>
          <a:noFill/>
        </p:spPr>
        <p:txBody>
          <a:bodyPr wrap="square" rtlCol="0">
            <a:spAutoFit/>
          </a:bodyPr>
          <a:lstStyle/>
          <a:p>
            <a:r>
              <a:rPr lang="en-SG" dirty="0" smtClean="0"/>
              <a:t>We could use the line chart to help understand the HDB resale price trends.</a:t>
            </a:r>
          </a:p>
          <a:p>
            <a:r>
              <a:rPr lang="en-SG" dirty="0" smtClean="0"/>
              <a:t>The HDB resale index price rose until year 2013 Q2 and decline after that and gradually stable at year 2015 with weak deviation lower at the end.</a:t>
            </a:r>
          </a:p>
          <a:p>
            <a:r>
              <a:rPr lang="en-SG" dirty="0" smtClean="0"/>
              <a:t>The cause of it’s decline in due to the HDB cooling measures taken place and more new HDB </a:t>
            </a:r>
            <a:r>
              <a:rPr lang="en-SG" dirty="0" smtClean="0"/>
              <a:t>flat supply</a:t>
            </a:r>
            <a:r>
              <a:rPr lang="en-SG" dirty="0" smtClean="0"/>
              <a:t>. </a:t>
            </a:r>
            <a:endParaRPr lang="en-SG" dirty="0"/>
          </a:p>
        </p:txBody>
      </p:sp>
    </p:spTree>
    <p:extLst>
      <p:ext uri="{BB962C8B-B14F-4D97-AF65-F5344CB8AC3E}">
        <p14:creationId xmlns:p14="http://schemas.microsoft.com/office/powerpoint/2010/main" val="125736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HDB Cooling Measures</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Does the HDB Cooling Measures affect the HDB Resales Price ?</a:t>
            </a:r>
          </a:p>
          <a:p>
            <a:r>
              <a:rPr lang="en-SG" dirty="0" smtClean="0"/>
              <a:t>How effective is the HDB Cooling Measures ?</a:t>
            </a:r>
          </a:p>
          <a:p>
            <a:r>
              <a:rPr lang="en-SG" dirty="0" smtClean="0"/>
              <a:t>In order to understand the HDB Cooling Measures affecting the HDB Resales Price, we could use the following dataset:</a:t>
            </a:r>
          </a:p>
          <a:p>
            <a:pPr lvl="1"/>
            <a:r>
              <a:rPr lang="en-US" dirty="0"/>
              <a:t>Median Resale Prices for Registered Applications </a:t>
            </a:r>
            <a:r>
              <a:rPr lang="en-US" dirty="0" smtClean="0"/>
              <a:t>Dataset</a:t>
            </a:r>
          </a:p>
          <a:p>
            <a:pPr marL="457200" lvl="1" indent="0">
              <a:buNone/>
            </a:pPr>
            <a:r>
              <a:rPr lang="en-US" dirty="0" smtClean="0"/>
              <a:t>And the HDB Cooling Measures Timeline. The information could be obtain from the HDB web site or the SRX web </a:t>
            </a:r>
            <a:r>
              <a:rPr lang="en-US" dirty="0" smtClean="0"/>
              <a:t>site.</a:t>
            </a:r>
            <a:endParaRPr lang="en-SG" dirty="0"/>
          </a:p>
        </p:txBody>
      </p:sp>
    </p:spTree>
    <p:extLst>
      <p:ext uri="{BB962C8B-B14F-4D97-AF65-F5344CB8AC3E}">
        <p14:creationId xmlns:p14="http://schemas.microsoft.com/office/powerpoint/2010/main" val="312495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2378</Words>
  <Application>Microsoft Office PowerPoint</Application>
  <PresentationFormat>On-screen Show (4:3)</PresentationFormat>
  <Paragraphs>203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HDB Resale Flat</vt:lpstr>
      <vt:lpstr>Objectives of this project</vt:lpstr>
      <vt:lpstr>Is it time to Buy / Sell Flat ?</vt:lpstr>
      <vt:lpstr>Resolution to these question</vt:lpstr>
      <vt:lpstr>List of URLs of datasets used for this project</vt:lpstr>
      <vt:lpstr>HDB Resale Price Index Dataset</vt:lpstr>
      <vt:lpstr>HDB Resale Price Index Dataset</vt:lpstr>
      <vt:lpstr>HDB Resale Price Index</vt:lpstr>
      <vt:lpstr>HDB Cooling Measures</vt:lpstr>
      <vt:lpstr>Median Resale Prices for Registered Applications Dataset</vt:lpstr>
      <vt:lpstr>Median Resale Prices for Registered Applications Dataset</vt:lpstr>
      <vt:lpstr>Cooling Measures Dataset</vt:lpstr>
      <vt:lpstr>Cooling Measures Dataset</vt:lpstr>
      <vt:lpstr>HDB Cooling Measures</vt:lpstr>
      <vt:lpstr>HDB Cooling Measures</vt:lpstr>
      <vt:lpstr>HDB Cooling Measures</vt:lpstr>
      <vt:lpstr>HDB Cooling Measures</vt:lpstr>
      <vt:lpstr>HDB Cooling Measures</vt:lpstr>
      <vt:lpstr>Line Chart By HDB Town</vt:lpstr>
      <vt:lpstr>Line Chart By HDB Town</vt:lpstr>
      <vt:lpstr>HDB Resale Flat Price</vt:lpstr>
      <vt:lpstr>Resale Flat Prices Dataset</vt:lpstr>
      <vt:lpstr>Resale Flat Prices Dataset</vt:lpstr>
      <vt:lpstr>Resale Flat Prices Dataset</vt:lpstr>
      <vt:lpstr>Resale Flat Prices</vt:lpstr>
      <vt:lpstr>Resale Flat Prices</vt:lpstr>
      <vt:lpstr>Resale Flat Prices</vt:lpstr>
      <vt:lpstr>Exceptional Case</vt:lpstr>
      <vt:lpstr>Resale Flat Prices</vt:lpstr>
      <vt:lpstr>Specific Flat History</vt:lpstr>
      <vt:lpstr>Specific Flat History</vt:lpstr>
      <vt:lpstr>Volume of Resale Flat</vt:lpstr>
      <vt:lpstr>Number of Resale Applications Dataset</vt:lpstr>
      <vt:lpstr>Number of Resale Applications Dataset</vt:lpstr>
      <vt:lpstr>Number of Resale Applications Dataset</vt:lpstr>
      <vt:lpstr>Volume of Resale Flat</vt:lpstr>
      <vt:lpstr>Volume of Resale Flat</vt:lpstr>
      <vt:lpstr>Additional Information</vt:lpstr>
      <vt:lpstr>Resident HDB Households Dataset</vt:lpstr>
      <vt:lpstr>Resident HDB Households Dataset</vt:lpstr>
      <vt:lpstr>Resident HDB Households by ethnic group</vt:lpstr>
      <vt:lpstr>Resident HDB Households by ethnic group</vt:lpstr>
      <vt:lpstr>Conclusion</vt:lpstr>
    </vt:vector>
  </TitlesOfParts>
  <Company>LG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HDB Resale Flat</dc:title>
  <dc:creator>Windows User</dc:creator>
  <cp:lastModifiedBy>Windows User</cp:lastModifiedBy>
  <cp:revision>71</cp:revision>
  <dcterms:created xsi:type="dcterms:W3CDTF">2018-12-28T13:02:15Z</dcterms:created>
  <dcterms:modified xsi:type="dcterms:W3CDTF">2018-12-30T14:06:26Z</dcterms:modified>
</cp:coreProperties>
</file>