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cV5yt3CShlemxgOJpYM8q2kEm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6FE7F9-4A77-4B11-B042-84F7FE9F74E0}">
  <a:tblStyle styleId="{906FE7F9-4A77-4B11-B042-84F7FE9F74E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6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Good Will Hunting math problem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9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9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9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9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9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9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9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9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8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3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3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Relationship Id="rId4" Type="http://schemas.openxmlformats.org/officeDocument/2006/relationships/image" Target="../media/image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Network Analysis</a:t>
            </a:r>
            <a:endParaRPr/>
          </a:p>
        </p:txBody>
      </p:sp>
      <p:sp>
        <p:nvSpPr>
          <p:cNvPr id="67" name="Google Shape;67;p1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Network Analysis</a:t>
            </a:r>
            <a:endParaRPr/>
          </a:p>
        </p:txBody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Networks / Graphs are generated by processes or functions on its nodes / edges. For example: creating a new account (adding a node), making friends / following / connecting (adding an edge),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state of a Network / Graph at a given point in time is the </a:t>
            </a:r>
            <a:r>
              <a:rPr b="1" lang="en"/>
              <a:t>stochastic</a:t>
            </a:r>
            <a:r>
              <a:rPr lang="en"/>
              <a:t> result of these processes.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One way we can model the characteristics from the previous slide is by modeling the state of the Graph (i.e. finding the random process that generated the given Graph)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Random Graph Model</a:t>
            </a:r>
            <a:endParaRPr/>
          </a:p>
        </p:txBody>
      </p:sp>
      <p:sp>
        <p:nvSpPr>
          <p:cNvPr id="170" name="Google Shape;170;p11"/>
          <p:cNvSpPr txBox="1"/>
          <p:nvPr>
            <p:ph idx="1" type="body"/>
          </p:nvPr>
        </p:nvSpPr>
        <p:spPr>
          <a:xfrm>
            <a:off x="311700" y="1281738"/>
            <a:ext cx="85206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1. Let G(N, M) = {G = (V, E) </a:t>
            </a:r>
            <a:r>
              <a:rPr b="1" lang="en"/>
              <a:t>|</a:t>
            </a:r>
            <a:r>
              <a:rPr lang="en"/>
              <a:t> |V| = N, |E| = M} = the set of all graphs with N nodes and M edges. Pick uniformly from G(N,M).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Ex: G(3,2)     =     </a:t>
            </a:r>
            <a:r>
              <a:rPr b="1" lang="en"/>
              <a:t>{</a:t>
            </a:r>
            <a:r>
              <a:rPr lang="en"/>
              <a:t>        ,       ,        </a:t>
            </a:r>
            <a:r>
              <a:rPr b="1" lang="en"/>
              <a:t>}</a:t>
            </a:r>
            <a:r>
              <a:rPr lang="en"/>
              <a:t> pick each with probability 1 / 3</a:t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2271075" y="1920624"/>
            <a:ext cx="44400" cy="46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2431253" y="2193977"/>
            <a:ext cx="44400" cy="46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2582593" y="1920624"/>
            <a:ext cx="44400" cy="46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11"/>
          <p:cNvCxnSpPr>
            <a:stCxn id="171" idx="5"/>
            <a:endCxn id="172" idx="1"/>
          </p:cNvCxnSpPr>
          <p:nvPr/>
        </p:nvCxnSpPr>
        <p:spPr>
          <a:xfrm>
            <a:off x="2308973" y="1960570"/>
            <a:ext cx="128700" cy="24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11"/>
          <p:cNvCxnSpPr>
            <a:stCxn id="171" idx="6"/>
            <a:endCxn id="173" idx="2"/>
          </p:cNvCxnSpPr>
          <p:nvPr/>
        </p:nvCxnSpPr>
        <p:spPr>
          <a:xfrm>
            <a:off x="2315475" y="1944024"/>
            <a:ext cx="267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11"/>
          <p:cNvSpPr/>
          <p:nvPr/>
        </p:nvSpPr>
        <p:spPr>
          <a:xfrm>
            <a:off x="2771925" y="1920599"/>
            <a:ext cx="44400" cy="46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2932103" y="2193952"/>
            <a:ext cx="44400" cy="46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3083443" y="1920599"/>
            <a:ext cx="44400" cy="46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1"/>
          <p:cNvCxnSpPr>
            <a:stCxn id="176" idx="5"/>
            <a:endCxn id="177" idx="1"/>
          </p:cNvCxnSpPr>
          <p:nvPr/>
        </p:nvCxnSpPr>
        <p:spPr>
          <a:xfrm>
            <a:off x="2809823" y="1960545"/>
            <a:ext cx="128700" cy="24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11"/>
          <p:cNvCxnSpPr>
            <a:stCxn id="177" idx="7"/>
            <a:endCxn id="178" idx="3"/>
          </p:cNvCxnSpPr>
          <p:nvPr/>
        </p:nvCxnSpPr>
        <p:spPr>
          <a:xfrm flipH="1" rot="10800000">
            <a:off x="2970001" y="1960506"/>
            <a:ext cx="120000" cy="24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11"/>
          <p:cNvSpPr/>
          <p:nvPr/>
        </p:nvSpPr>
        <p:spPr>
          <a:xfrm>
            <a:off x="3243675" y="1920649"/>
            <a:ext cx="44400" cy="46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3403853" y="2194002"/>
            <a:ext cx="44400" cy="46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3555193" y="1920649"/>
            <a:ext cx="44400" cy="46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11"/>
          <p:cNvCxnSpPr>
            <a:stCxn id="181" idx="6"/>
            <a:endCxn id="183" idx="2"/>
          </p:cNvCxnSpPr>
          <p:nvPr/>
        </p:nvCxnSpPr>
        <p:spPr>
          <a:xfrm>
            <a:off x="3288075" y="1944049"/>
            <a:ext cx="267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1"/>
          <p:cNvCxnSpPr>
            <a:stCxn id="182" idx="7"/>
            <a:endCxn id="183" idx="3"/>
          </p:cNvCxnSpPr>
          <p:nvPr/>
        </p:nvCxnSpPr>
        <p:spPr>
          <a:xfrm flipH="1" rot="10800000">
            <a:off x="3441751" y="1960556"/>
            <a:ext cx="120000" cy="24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11"/>
          <p:cNvSpPr txBox="1"/>
          <p:nvPr>
            <p:ph idx="1" type="body"/>
          </p:nvPr>
        </p:nvSpPr>
        <p:spPr>
          <a:xfrm>
            <a:off x="311700" y="3342125"/>
            <a:ext cx="85206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2. Let G(N, p) be generated by randomly connecting nodes with probability p, independently. What is the probability distribution of G(N, p) as a function of a number of edges M?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/>
              <a:t>Hint</a:t>
            </a:r>
            <a:r>
              <a:rPr lang="en" sz="1400"/>
              <a:t>: we are performing N(N-1) / 2 Bernoulli trials inserting edges independently with probability p.</a:t>
            </a:r>
            <a:endParaRPr sz="1400"/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2937" y="4490950"/>
            <a:ext cx="3858124" cy="4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>
            <p:ph idx="1" type="body"/>
          </p:nvPr>
        </p:nvSpPr>
        <p:spPr>
          <a:xfrm>
            <a:off x="311700" y="2317318"/>
            <a:ext cx="8520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general, what is the probability with which you pick a graph from G(N, M)?</a:t>
            </a:r>
            <a:endParaRPr sz="1400"/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3344" y="2737019"/>
            <a:ext cx="1357300" cy="642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Random Graph Model</a:t>
            </a:r>
            <a:endParaRPr/>
          </a:p>
        </p:txBody>
      </p:sp>
      <p:sp>
        <p:nvSpPr>
          <p:cNvPr id="195" name="Google Shape;195;p12"/>
          <p:cNvSpPr txBox="1"/>
          <p:nvPr>
            <p:ph idx="1" type="body"/>
          </p:nvPr>
        </p:nvSpPr>
        <p:spPr>
          <a:xfrm>
            <a:off x="311700" y="1266325"/>
            <a:ext cx="8520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Both methods are related in that: G(N,p) conditioned on the event that it has M edges, is equal in distribution to G(N, M).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Proof:</a:t>
            </a:r>
            <a:endParaRPr/>
          </a:p>
        </p:txBody>
      </p:sp>
      <p:pic>
        <p:nvPicPr>
          <p:cNvPr id="196" name="Google Shape;1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6775" y="2496625"/>
            <a:ext cx="5327799" cy="20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/>
          <p:nvPr/>
        </p:nvSpPr>
        <p:spPr>
          <a:xfrm>
            <a:off x="4814325" y="2706525"/>
            <a:ext cx="603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P(</a:t>
            </a:r>
            <a:endParaRPr b="0" i="1" sz="1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Random Graph Model</a:t>
            </a:r>
            <a:endParaRPr/>
          </a:p>
        </p:txBody>
      </p:sp>
      <p:sp>
        <p:nvSpPr>
          <p:cNvPr id="203" name="Google Shape;203;p13"/>
          <p:cNvSpPr txBox="1"/>
          <p:nvPr>
            <p:ph idx="1" type="body"/>
          </p:nvPr>
        </p:nvSpPr>
        <p:spPr>
          <a:xfrm>
            <a:off x="311700" y="1266325"/>
            <a:ext cx="85206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What is the distribution of the </a:t>
            </a:r>
            <a:r>
              <a:rPr b="1" lang="en"/>
              <a:t>degree</a:t>
            </a:r>
            <a:r>
              <a:rPr lang="en"/>
              <a:t> of Nodes?</a:t>
            </a:r>
            <a:endParaRPr/>
          </a:p>
        </p:txBody>
      </p:sp>
      <p:pic>
        <p:nvPicPr>
          <p:cNvPr id="204" name="Google Shape;2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574" y="1704325"/>
            <a:ext cx="4850300" cy="6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3"/>
          <p:cNvSpPr txBox="1"/>
          <p:nvPr>
            <p:ph idx="1" type="body"/>
          </p:nvPr>
        </p:nvSpPr>
        <p:spPr>
          <a:xfrm>
            <a:off x="311700" y="2461450"/>
            <a:ext cx="8520600" cy="25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Note: As N goes to infinity while Np remains constant (i.e. p goes to zero at a comparable rate), the above Binomial distribution converges to a Poisson Distribution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Q: What is the expected number of connections / degree for nodes in this Graph?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~ Np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Q: Is this realistic for say social networks?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This means on average we all have similar number of connections and that the probability of a high degree node is exponentially small. Probably not realistic.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Power Law</a:t>
            </a:r>
            <a:endParaRPr/>
          </a:p>
        </p:txBody>
      </p:sp>
      <p:sp>
        <p:nvSpPr>
          <p:cNvPr id="211" name="Google Shape;211;p14"/>
          <p:cNvSpPr txBox="1"/>
          <p:nvPr>
            <p:ph idx="1" type="body"/>
          </p:nvPr>
        </p:nvSpPr>
        <p:spPr>
          <a:xfrm>
            <a:off x="311700" y="1266325"/>
            <a:ext cx="85206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Most real-life social networks follow have a degree distribution following a power law of the form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P(k) = Ck</a:t>
            </a:r>
            <a:r>
              <a:rPr b="1" baseline="30000" lang="en"/>
              <a:t>-𝛼</a:t>
            </a:r>
            <a:r>
              <a:rPr b="1" lang="en"/>
              <a:t> </a:t>
            </a:r>
            <a:r>
              <a:rPr lang="en" sz="1400"/>
              <a:t>for some constants C &amp; </a:t>
            </a:r>
            <a:r>
              <a:rPr lang="en"/>
              <a:t>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does this mean?</a:t>
            </a:r>
            <a:endParaRPr/>
          </a:p>
        </p:txBody>
      </p:sp>
      <p:cxnSp>
        <p:nvCxnSpPr>
          <p:cNvPr id="212" name="Google Shape;212;p14"/>
          <p:cNvCxnSpPr/>
          <p:nvPr/>
        </p:nvCxnSpPr>
        <p:spPr>
          <a:xfrm>
            <a:off x="701850" y="2907625"/>
            <a:ext cx="9900" cy="15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14"/>
          <p:cNvCxnSpPr/>
          <p:nvPr/>
        </p:nvCxnSpPr>
        <p:spPr>
          <a:xfrm flipH="1" rot="10800000">
            <a:off x="711750" y="4421725"/>
            <a:ext cx="19752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14"/>
          <p:cNvSpPr/>
          <p:nvPr/>
        </p:nvSpPr>
        <p:spPr>
          <a:xfrm rot="-231200">
            <a:off x="782054" y="3258554"/>
            <a:ext cx="1664309" cy="1135017"/>
          </a:xfrm>
          <a:custGeom>
            <a:rect b="b" l="l" r="r" t="t"/>
            <a:pathLst>
              <a:path extrusionOk="0" h="20620" w="66575">
                <a:moveTo>
                  <a:pt x="0" y="19334"/>
                </a:moveTo>
                <a:cubicBezTo>
                  <a:pt x="3008" y="19067"/>
                  <a:pt x="13903" y="20671"/>
                  <a:pt x="18047" y="17730"/>
                </a:cubicBezTo>
                <a:cubicBezTo>
                  <a:pt x="22191" y="14789"/>
                  <a:pt x="22793" y="4228"/>
                  <a:pt x="24865" y="1688"/>
                </a:cubicBezTo>
                <a:cubicBezTo>
                  <a:pt x="26937" y="-852"/>
                  <a:pt x="28876" y="-317"/>
                  <a:pt x="30480" y="2490"/>
                </a:cubicBezTo>
                <a:cubicBezTo>
                  <a:pt x="32084" y="5297"/>
                  <a:pt x="28475" y="15524"/>
                  <a:pt x="34491" y="18532"/>
                </a:cubicBezTo>
                <a:cubicBezTo>
                  <a:pt x="40507" y="21540"/>
                  <a:pt x="61228" y="20203"/>
                  <a:pt x="66575" y="20537"/>
                </a:cubicBezTo>
              </a:path>
            </a:pathLst>
          </a:cu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"/>
          <p:cNvSpPr/>
          <p:nvPr/>
        </p:nvSpPr>
        <p:spPr>
          <a:xfrm rot="-259725">
            <a:off x="782054" y="4000499"/>
            <a:ext cx="1904697" cy="392287"/>
          </a:xfrm>
          <a:custGeom>
            <a:rect b="b" l="l" r="r" t="t"/>
            <a:pathLst>
              <a:path extrusionOk="0" h="10928" w="101065">
                <a:moveTo>
                  <a:pt x="0" y="8071"/>
                </a:moveTo>
                <a:cubicBezTo>
                  <a:pt x="4011" y="8138"/>
                  <a:pt x="15841" y="9809"/>
                  <a:pt x="24063" y="8472"/>
                </a:cubicBezTo>
                <a:cubicBezTo>
                  <a:pt x="32285" y="7135"/>
                  <a:pt x="41376" y="-150"/>
                  <a:pt x="49330" y="50"/>
                </a:cubicBezTo>
                <a:cubicBezTo>
                  <a:pt x="57284" y="251"/>
                  <a:pt x="63167" y="7870"/>
                  <a:pt x="71789" y="9675"/>
                </a:cubicBezTo>
                <a:cubicBezTo>
                  <a:pt x="80412" y="11480"/>
                  <a:pt x="96186" y="10678"/>
                  <a:pt x="101065" y="10878"/>
                </a:cubicBezTo>
              </a:path>
            </a:pathLst>
          </a:custGeom>
          <a:noFill/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1363550" y="4421725"/>
            <a:ext cx="501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deg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94050" y="3534325"/>
            <a:ext cx="61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freq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908063" y="2656725"/>
            <a:ext cx="1652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Random Graph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9" name="Google Shape;219;p14"/>
          <p:cNvCxnSpPr/>
          <p:nvPr/>
        </p:nvCxnSpPr>
        <p:spPr>
          <a:xfrm>
            <a:off x="5897475" y="2902713"/>
            <a:ext cx="9900" cy="15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14"/>
          <p:cNvCxnSpPr/>
          <p:nvPr/>
        </p:nvCxnSpPr>
        <p:spPr>
          <a:xfrm flipH="1" rot="10800000">
            <a:off x="5907375" y="4416813"/>
            <a:ext cx="19752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14"/>
          <p:cNvSpPr txBox="1"/>
          <p:nvPr/>
        </p:nvSpPr>
        <p:spPr>
          <a:xfrm>
            <a:off x="6559175" y="4416813"/>
            <a:ext cx="501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deg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5289675" y="3529413"/>
            <a:ext cx="61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freq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6103688" y="2651813"/>
            <a:ext cx="1652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Power Law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5993474" y="2957775"/>
            <a:ext cx="1736837" cy="1408780"/>
          </a:xfrm>
          <a:custGeom>
            <a:rect b="b" l="l" r="r" t="t"/>
            <a:pathLst>
              <a:path extrusionOk="0" h="52537" w="64971">
                <a:moveTo>
                  <a:pt x="64971" y="52537"/>
                </a:moveTo>
                <a:cubicBezTo>
                  <a:pt x="55947" y="50398"/>
                  <a:pt x="21657" y="48460"/>
                  <a:pt x="10828" y="39704"/>
                </a:cubicBezTo>
                <a:cubicBezTo>
                  <a:pt x="0" y="30948"/>
                  <a:pt x="1805" y="6617"/>
                  <a:pt x="0" y="0"/>
                </a:cubicBezTo>
              </a:path>
            </a:pathLst>
          </a:cu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Describing / Comparing Graphs</a:t>
            </a:r>
            <a:endParaRPr/>
          </a:p>
        </p:txBody>
      </p:sp>
      <p:sp>
        <p:nvSpPr>
          <p:cNvPr id="230" name="Google Shape;230;p15"/>
          <p:cNvSpPr txBox="1"/>
          <p:nvPr>
            <p:ph idx="1" type="body"/>
          </p:nvPr>
        </p:nvSpPr>
        <p:spPr>
          <a:xfrm>
            <a:off x="311700" y="1266325"/>
            <a:ext cx="85206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order to compare graphs, we can define metrics that represent characteristics of the graphs and compare these.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We can talk about metrics that characterize the graph as a whole or characterize a specific node, edge, or set of nodes or edges.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Metrics on Graphs</a:t>
            </a:r>
            <a:endParaRPr/>
          </a:p>
        </p:txBody>
      </p:sp>
      <p:sp>
        <p:nvSpPr>
          <p:cNvPr id="236" name="Google Shape;236;p16"/>
          <p:cNvSpPr txBox="1"/>
          <p:nvPr>
            <p:ph idx="1" type="body"/>
          </p:nvPr>
        </p:nvSpPr>
        <p:spPr>
          <a:xfrm>
            <a:off x="311700" y="1266325"/>
            <a:ext cx="8520600" cy="20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Diameter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Let d</a:t>
            </a:r>
            <a:r>
              <a:rPr baseline="-25000" lang="en"/>
              <a:t>ij</a:t>
            </a:r>
            <a:r>
              <a:rPr lang="en"/>
              <a:t> be the shortest path between node i and node j. The diameter of G is defined as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Diam(G) = max</a:t>
            </a:r>
            <a:r>
              <a:rPr b="1" baseline="-25000" lang="en"/>
              <a:t>ij</a:t>
            </a:r>
            <a:r>
              <a:rPr b="1" lang="en"/>
              <a:t> d</a:t>
            </a:r>
            <a:r>
              <a:rPr b="1" baseline="-25000" lang="en"/>
              <a:t>ij</a:t>
            </a:r>
            <a:endParaRPr baseline="-2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This captures what we refer to as the small world phenomenon.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Q: What is the Diameter of</a:t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 rot="-5400000">
            <a:off x="2757357" y="4460536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/>
          <p:nvPr/>
        </p:nvSpPr>
        <p:spPr>
          <a:xfrm rot="-5400000">
            <a:off x="3527648" y="3945911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/>
          <p:nvPr/>
        </p:nvSpPr>
        <p:spPr>
          <a:xfrm rot="-5400000">
            <a:off x="2757357" y="3459680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16"/>
          <p:cNvCxnSpPr>
            <a:stCxn id="237" idx="5"/>
            <a:endCxn id="238" idx="1"/>
          </p:cNvCxnSpPr>
          <p:nvPr/>
        </p:nvCxnSpPr>
        <p:spPr>
          <a:xfrm flipH="1" rot="10800000">
            <a:off x="2875232" y="4062411"/>
            <a:ext cx="676800" cy="41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16"/>
          <p:cNvCxnSpPr>
            <a:stCxn id="237" idx="6"/>
            <a:endCxn id="239" idx="2"/>
          </p:cNvCxnSpPr>
          <p:nvPr/>
        </p:nvCxnSpPr>
        <p:spPr>
          <a:xfrm rot="10800000">
            <a:off x="2828457" y="3596986"/>
            <a:ext cx="0" cy="85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16"/>
          <p:cNvCxnSpPr>
            <a:stCxn id="238" idx="7"/>
            <a:endCxn id="239" idx="3"/>
          </p:cNvCxnSpPr>
          <p:nvPr/>
        </p:nvCxnSpPr>
        <p:spPr>
          <a:xfrm rot="10800000">
            <a:off x="2875173" y="3575986"/>
            <a:ext cx="676800" cy="38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16"/>
          <p:cNvCxnSpPr>
            <a:endCxn id="238" idx="5"/>
          </p:cNvCxnSpPr>
          <p:nvPr/>
        </p:nvCxnSpPr>
        <p:spPr>
          <a:xfrm flipH="1">
            <a:off x="3645523" y="3609586"/>
            <a:ext cx="705900" cy="35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16"/>
          <p:cNvCxnSpPr>
            <a:endCxn id="238" idx="3"/>
          </p:cNvCxnSpPr>
          <p:nvPr/>
        </p:nvCxnSpPr>
        <p:spPr>
          <a:xfrm rot="10800000">
            <a:off x="3645523" y="4062336"/>
            <a:ext cx="760800" cy="39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16"/>
          <p:cNvSpPr/>
          <p:nvPr/>
        </p:nvSpPr>
        <p:spPr>
          <a:xfrm rot="-5400000">
            <a:off x="4346407" y="4382311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/>
          <p:nvPr/>
        </p:nvSpPr>
        <p:spPr>
          <a:xfrm rot="-5400000">
            <a:off x="4346407" y="3524136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Metrics on Graphs</a:t>
            </a:r>
            <a:endParaRPr/>
          </a:p>
        </p:txBody>
      </p:sp>
      <p:sp>
        <p:nvSpPr>
          <p:cNvPr id="252" name="Google Shape;252;p17"/>
          <p:cNvSpPr txBox="1"/>
          <p:nvPr>
            <p:ph idx="1" type="body"/>
          </p:nvPr>
        </p:nvSpPr>
        <p:spPr>
          <a:xfrm>
            <a:off x="311700" y="1266325"/>
            <a:ext cx="8520600" cy="20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Clustering Coefficient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 = # triangles / # triplets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triangle is a closed triplet. A triplet consists of 3 nodes connected by 2 edges. Triangles and triplets are defined as being centered on a node.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Ex</a:t>
            </a:r>
            <a:r>
              <a:rPr lang="en"/>
              <a:t>: What is the clustering coefficient of</a:t>
            </a:r>
            <a:endParaRPr/>
          </a:p>
        </p:txBody>
      </p:sp>
      <p:sp>
        <p:nvSpPr>
          <p:cNvPr id="253" name="Google Shape;253;p17"/>
          <p:cNvSpPr/>
          <p:nvPr/>
        </p:nvSpPr>
        <p:spPr>
          <a:xfrm rot="-5400000">
            <a:off x="2757357" y="4460536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/>
          <p:nvPr/>
        </p:nvSpPr>
        <p:spPr>
          <a:xfrm rot="-5400000">
            <a:off x="3527648" y="3945911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7"/>
          <p:cNvSpPr/>
          <p:nvPr/>
        </p:nvSpPr>
        <p:spPr>
          <a:xfrm rot="-5400000">
            <a:off x="2757357" y="3459680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17"/>
          <p:cNvCxnSpPr>
            <a:stCxn id="253" idx="5"/>
            <a:endCxn id="254" idx="1"/>
          </p:cNvCxnSpPr>
          <p:nvPr/>
        </p:nvCxnSpPr>
        <p:spPr>
          <a:xfrm flipH="1" rot="10800000">
            <a:off x="2875232" y="4062411"/>
            <a:ext cx="676800" cy="41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17"/>
          <p:cNvCxnSpPr>
            <a:stCxn id="253" idx="6"/>
            <a:endCxn id="255" idx="2"/>
          </p:cNvCxnSpPr>
          <p:nvPr/>
        </p:nvCxnSpPr>
        <p:spPr>
          <a:xfrm rot="10800000">
            <a:off x="2828457" y="3596986"/>
            <a:ext cx="0" cy="85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17"/>
          <p:cNvCxnSpPr>
            <a:stCxn id="254" idx="7"/>
            <a:endCxn id="255" idx="3"/>
          </p:cNvCxnSpPr>
          <p:nvPr/>
        </p:nvCxnSpPr>
        <p:spPr>
          <a:xfrm rot="10800000">
            <a:off x="2875173" y="3575986"/>
            <a:ext cx="676800" cy="38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17"/>
          <p:cNvCxnSpPr>
            <a:endCxn id="254" idx="5"/>
          </p:cNvCxnSpPr>
          <p:nvPr/>
        </p:nvCxnSpPr>
        <p:spPr>
          <a:xfrm flipH="1">
            <a:off x="3645523" y="3609586"/>
            <a:ext cx="705900" cy="35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17"/>
          <p:cNvCxnSpPr>
            <a:endCxn id="254" idx="3"/>
          </p:cNvCxnSpPr>
          <p:nvPr/>
        </p:nvCxnSpPr>
        <p:spPr>
          <a:xfrm rot="10800000">
            <a:off x="3645523" y="4062336"/>
            <a:ext cx="760800" cy="39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17"/>
          <p:cNvSpPr/>
          <p:nvPr/>
        </p:nvSpPr>
        <p:spPr>
          <a:xfrm rot="-5400000">
            <a:off x="4346407" y="4382311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/>
          <p:nvPr/>
        </p:nvSpPr>
        <p:spPr>
          <a:xfrm rot="-5400000">
            <a:off x="4346407" y="3524136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5223400" y="3661375"/>
            <a:ext cx="34974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= (1 + 1 + 1 + 0 + 0) / (1 + 1 + 6 + 0 + 0)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= 3 / 8 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2561225" y="3358825"/>
            <a:ext cx="220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2541800" y="4381325"/>
            <a:ext cx="220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3456288" y="3565225"/>
            <a:ext cx="220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4499825" y="4381325"/>
            <a:ext cx="220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4444975" y="3472725"/>
            <a:ext cx="220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Metrics on Graphs</a:t>
            </a:r>
            <a:endParaRPr/>
          </a:p>
        </p:txBody>
      </p:sp>
      <p:sp>
        <p:nvSpPr>
          <p:cNvPr id="274" name="Google Shape;274;p18"/>
          <p:cNvSpPr txBox="1"/>
          <p:nvPr>
            <p:ph idx="1" type="body"/>
          </p:nvPr>
        </p:nvSpPr>
        <p:spPr>
          <a:xfrm>
            <a:off x="311700" y="1266325"/>
            <a:ext cx="85206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Density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Let N = # Nodes, M = # Edges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Density = 2M / N(N-1)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Q: what is the density of a complete graph?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A: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Metrics on Nodes</a:t>
            </a:r>
            <a:endParaRPr/>
          </a:p>
        </p:txBody>
      </p:sp>
      <p:sp>
        <p:nvSpPr>
          <p:cNvPr id="280" name="Google Shape;280;p19"/>
          <p:cNvSpPr txBox="1"/>
          <p:nvPr>
            <p:ph idx="1" type="body"/>
          </p:nvPr>
        </p:nvSpPr>
        <p:spPr>
          <a:xfrm>
            <a:off x="311700" y="1266325"/>
            <a:ext cx="8520600" cy="20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Degree Centrality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more central a node is, the higher its number of connections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</a:t>
            </a:r>
            <a:r>
              <a:rPr b="1" baseline="-25000" lang="en"/>
              <a:t>deg</a:t>
            </a:r>
            <a:r>
              <a:rPr b="1" lang="en"/>
              <a:t>(v) = Deg(v)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Closeness Centrality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more central a node is, the closer it is to all other nodes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1" name="Google Shape;2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538" y="3632350"/>
            <a:ext cx="3770925" cy="9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 Networks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3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Internet: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What will internet traffic through Belgium look like today?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Anomalous traffic patterns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Model of the internet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Biology: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Are certain patterns of interactions among genes more common than expected?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Which regions of the brain communicate for a given task?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Social: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Who is friends with whom?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Who are the influencers?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What social groups are present?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How does information flow through the network?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Metrics on Nodes</a:t>
            </a:r>
            <a:endParaRPr/>
          </a:p>
        </p:txBody>
      </p:sp>
      <p:sp>
        <p:nvSpPr>
          <p:cNvPr id="287" name="Google Shape;287;p20"/>
          <p:cNvSpPr txBox="1"/>
          <p:nvPr>
            <p:ph idx="1" type="body"/>
          </p:nvPr>
        </p:nvSpPr>
        <p:spPr>
          <a:xfrm>
            <a:off x="311700" y="1266325"/>
            <a:ext cx="8520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For the following Graph</a:t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 rot="-5400000">
            <a:off x="3468624" y="3050639"/>
            <a:ext cx="170400" cy="16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/>
          <p:nvPr/>
        </p:nvSpPr>
        <p:spPr>
          <a:xfrm rot="-5400000">
            <a:off x="4445805" y="2433791"/>
            <a:ext cx="170400" cy="16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"/>
          <p:cNvSpPr/>
          <p:nvPr/>
        </p:nvSpPr>
        <p:spPr>
          <a:xfrm rot="-5400000">
            <a:off x="3468624" y="1850977"/>
            <a:ext cx="170400" cy="16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20"/>
          <p:cNvCxnSpPr>
            <a:stCxn id="288" idx="5"/>
            <a:endCxn id="289" idx="1"/>
          </p:cNvCxnSpPr>
          <p:nvPr/>
        </p:nvCxnSpPr>
        <p:spPr>
          <a:xfrm flipH="1" rot="10800000">
            <a:off x="3613115" y="2577744"/>
            <a:ext cx="858600" cy="49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p20"/>
          <p:cNvCxnSpPr>
            <a:stCxn id="288" idx="6"/>
            <a:endCxn id="290" idx="2"/>
          </p:cNvCxnSpPr>
          <p:nvPr/>
        </p:nvCxnSpPr>
        <p:spPr>
          <a:xfrm rot="10800000">
            <a:off x="3553824" y="2019989"/>
            <a:ext cx="0" cy="102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20"/>
          <p:cNvCxnSpPr>
            <a:stCxn id="289" idx="7"/>
            <a:endCxn id="290" idx="3"/>
          </p:cNvCxnSpPr>
          <p:nvPr/>
        </p:nvCxnSpPr>
        <p:spPr>
          <a:xfrm rot="10800000">
            <a:off x="3613114" y="1995096"/>
            <a:ext cx="858600" cy="46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p20"/>
          <p:cNvCxnSpPr>
            <a:endCxn id="289" idx="5"/>
          </p:cNvCxnSpPr>
          <p:nvPr/>
        </p:nvCxnSpPr>
        <p:spPr>
          <a:xfrm flipH="1">
            <a:off x="4590296" y="2035296"/>
            <a:ext cx="8955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20"/>
          <p:cNvCxnSpPr>
            <a:endCxn id="289" idx="3"/>
          </p:cNvCxnSpPr>
          <p:nvPr/>
        </p:nvCxnSpPr>
        <p:spPr>
          <a:xfrm rot="10800000">
            <a:off x="4590296" y="2577887"/>
            <a:ext cx="965100" cy="47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p20"/>
          <p:cNvSpPr/>
          <p:nvPr/>
        </p:nvSpPr>
        <p:spPr>
          <a:xfrm rot="-5400000">
            <a:off x="5484473" y="2956876"/>
            <a:ext cx="170400" cy="16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 rot="-5400000">
            <a:off x="5484473" y="1928236"/>
            <a:ext cx="170400" cy="16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3214883" y="1734625"/>
            <a:ext cx="279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3190241" y="2960231"/>
            <a:ext cx="279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4350348" y="1982024"/>
            <a:ext cx="279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5674167" y="2960231"/>
            <a:ext cx="279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5604585" y="1871150"/>
            <a:ext cx="279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20"/>
          <p:cNvSpPr txBox="1"/>
          <p:nvPr>
            <p:ph idx="1" type="body"/>
          </p:nvPr>
        </p:nvSpPr>
        <p:spPr>
          <a:xfrm>
            <a:off x="311700" y="3383875"/>
            <a:ext cx="8520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Q: Which node has the highest degree centrality?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A: 3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Q: What is the closeness centrality (where d(u,v) = # edges on the shortest path between u &amp; v) of Node 3?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A: 1/4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Q: What is the closeness centrality of Node 5?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A: 1/7 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Metrics on Nodes</a:t>
            </a:r>
            <a:endParaRPr/>
          </a:p>
        </p:txBody>
      </p:sp>
      <p:sp>
        <p:nvSpPr>
          <p:cNvPr id="309" name="Google Shape;309;p21"/>
          <p:cNvSpPr txBox="1"/>
          <p:nvPr>
            <p:ph idx="1" type="body"/>
          </p:nvPr>
        </p:nvSpPr>
        <p:spPr>
          <a:xfrm>
            <a:off x="311700" y="1266325"/>
            <a:ext cx="85206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Harmonic Centrality</a:t>
            </a:r>
            <a:endParaRPr b="1"/>
          </a:p>
        </p:txBody>
      </p:sp>
      <p:sp>
        <p:nvSpPr>
          <p:cNvPr id="310" name="Google Shape;310;p21"/>
          <p:cNvSpPr txBox="1"/>
          <p:nvPr>
            <p:ph idx="1" type="body"/>
          </p:nvPr>
        </p:nvSpPr>
        <p:spPr>
          <a:xfrm>
            <a:off x="352700" y="2387725"/>
            <a:ext cx="85206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Where d</a:t>
            </a:r>
            <a:r>
              <a:rPr baseline="30000" lang="en" sz="1400"/>
              <a:t>-1</a:t>
            </a:r>
            <a:r>
              <a:rPr lang="en" sz="1400"/>
              <a:t>(u,v) = 0 if there is no path between u &amp; v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Betweenness Centrality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Quantifies the number of times the node acts like a bridge along the shortest path between 2 other nodes</a:t>
            </a:r>
            <a:endParaRPr sz="1400"/>
          </a:p>
        </p:txBody>
      </p:sp>
      <p:pic>
        <p:nvPicPr>
          <p:cNvPr id="311" name="Google Shape;3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5050" y="1680325"/>
            <a:ext cx="2153911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3263" y="3567700"/>
            <a:ext cx="2757475" cy="8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1"/>
          <p:cNvSpPr txBox="1"/>
          <p:nvPr>
            <p:ph idx="1" type="body"/>
          </p:nvPr>
        </p:nvSpPr>
        <p:spPr>
          <a:xfrm>
            <a:off x="352700" y="4368825"/>
            <a:ext cx="85206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Where 𝞂</a:t>
            </a:r>
            <a:r>
              <a:rPr baseline="-25000" lang="en" sz="1400"/>
              <a:t>st</a:t>
            </a:r>
            <a:r>
              <a:rPr lang="en" sz="1400"/>
              <a:t> is the total number of shortest paths from s to t and 𝞂</a:t>
            </a:r>
            <a:r>
              <a:rPr baseline="-25000" lang="en" sz="1400"/>
              <a:t>st</a:t>
            </a:r>
            <a:r>
              <a:rPr lang="en" sz="1400"/>
              <a:t>(v) is the number of those shortest paths that go through 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Metrics on Nodes</a:t>
            </a:r>
            <a:endParaRPr/>
          </a:p>
        </p:txBody>
      </p:sp>
      <p:sp>
        <p:nvSpPr>
          <p:cNvPr id="319" name="Google Shape;319;p22"/>
          <p:cNvSpPr txBox="1"/>
          <p:nvPr>
            <p:ph idx="1" type="body"/>
          </p:nvPr>
        </p:nvSpPr>
        <p:spPr>
          <a:xfrm>
            <a:off x="311700" y="1266325"/>
            <a:ext cx="8520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For the following Graph</a:t>
            </a:r>
            <a:endParaRPr/>
          </a:p>
        </p:txBody>
      </p:sp>
      <p:sp>
        <p:nvSpPr>
          <p:cNvPr id="320" name="Google Shape;320;p22"/>
          <p:cNvSpPr/>
          <p:nvPr/>
        </p:nvSpPr>
        <p:spPr>
          <a:xfrm rot="-5400000">
            <a:off x="3468624" y="3050639"/>
            <a:ext cx="170400" cy="16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2"/>
          <p:cNvSpPr/>
          <p:nvPr/>
        </p:nvSpPr>
        <p:spPr>
          <a:xfrm rot="-5400000">
            <a:off x="4445805" y="2433791"/>
            <a:ext cx="170400" cy="16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2"/>
          <p:cNvSpPr/>
          <p:nvPr/>
        </p:nvSpPr>
        <p:spPr>
          <a:xfrm rot="-5400000">
            <a:off x="3468624" y="1850977"/>
            <a:ext cx="170400" cy="16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22"/>
          <p:cNvCxnSpPr>
            <a:stCxn id="320" idx="5"/>
            <a:endCxn id="321" idx="1"/>
          </p:cNvCxnSpPr>
          <p:nvPr/>
        </p:nvCxnSpPr>
        <p:spPr>
          <a:xfrm flipH="1" rot="10800000">
            <a:off x="3613115" y="2577744"/>
            <a:ext cx="858600" cy="49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22"/>
          <p:cNvCxnSpPr>
            <a:stCxn id="320" idx="6"/>
            <a:endCxn id="322" idx="2"/>
          </p:cNvCxnSpPr>
          <p:nvPr/>
        </p:nvCxnSpPr>
        <p:spPr>
          <a:xfrm rot="10800000">
            <a:off x="3553824" y="2019989"/>
            <a:ext cx="0" cy="102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22"/>
          <p:cNvCxnSpPr>
            <a:stCxn id="321" idx="7"/>
            <a:endCxn id="322" idx="3"/>
          </p:cNvCxnSpPr>
          <p:nvPr/>
        </p:nvCxnSpPr>
        <p:spPr>
          <a:xfrm rot="10800000">
            <a:off x="3613114" y="1995096"/>
            <a:ext cx="858600" cy="46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22"/>
          <p:cNvCxnSpPr>
            <a:endCxn id="321" idx="5"/>
          </p:cNvCxnSpPr>
          <p:nvPr/>
        </p:nvCxnSpPr>
        <p:spPr>
          <a:xfrm flipH="1">
            <a:off x="4590296" y="2035296"/>
            <a:ext cx="8955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22"/>
          <p:cNvCxnSpPr>
            <a:endCxn id="321" idx="3"/>
          </p:cNvCxnSpPr>
          <p:nvPr/>
        </p:nvCxnSpPr>
        <p:spPr>
          <a:xfrm rot="10800000">
            <a:off x="4590296" y="2577887"/>
            <a:ext cx="965100" cy="47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p22"/>
          <p:cNvSpPr/>
          <p:nvPr/>
        </p:nvSpPr>
        <p:spPr>
          <a:xfrm rot="-5400000">
            <a:off x="5484473" y="2956876"/>
            <a:ext cx="170400" cy="16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2"/>
          <p:cNvSpPr/>
          <p:nvPr/>
        </p:nvSpPr>
        <p:spPr>
          <a:xfrm rot="-5400000">
            <a:off x="5484473" y="1928236"/>
            <a:ext cx="170400" cy="16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3214883" y="1734625"/>
            <a:ext cx="279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3190241" y="2960231"/>
            <a:ext cx="279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4350348" y="1982024"/>
            <a:ext cx="279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5674167" y="2960231"/>
            <a:ext cx="279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22"/>
          <p:cNvSpPr txBox="1"/>
          <p:nvPr/>
        </p:nvSpPr>
        <p:spPr>
          <a:xfrm>
            <a:off x="5604585" y="1871150"/>
            <a:ext cx="279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311700" y="3383875"/>
            <a:ext cx="85206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Q: What is the harmonic centrality of Node 3?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A: 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Q: What is the betweenness centrality of Node 3?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A: 10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311700" y="1266325"/>
            <a:ext cx="8520600" cy="3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homework 6 you will encounter the following problem: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a graph and a node v, how can we recommend nodes that v is not connected to?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rank all other nodes that v is not connected to from most recommended to least recommended. What scoring function can we use to produce such an ordering?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Common Neighbors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Jaccard’s Index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Adamic / Adar Index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Ranking Aggregation</a:t>
            </a: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Each of these scoring functions / metrics can generate an ordered list of nodes. We’ll refer to this ordered list as a ranking.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Q: How can we compare rankings?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Suppose we have two rankings w</a:t>
            </a:r>
            <a:r>
              <a:rPr baseline="-25000" lang="en"/>
              <a:t>1</a:t>
            </a:r>
            <a:r>
              <a:rPr lang="en"/>
              <a:t> , w</a:t>
            </a:r>
            <a:r>
              <a:rPr baseline="-25000" lang="en"/>
              <a:t>2</a:t>
            </a:r>
            <a:r>
              <a:rPr lang="en"/>
              <a:t>. Can we use a distance function to compare these?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If we have access to the score, we could take the sum of the square differences in scores.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Problem is that different scores are not directly comparable.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Ranking Aggregation</a:t>
            </a:r>
            <a:endParaRPr/>
          </a:p>
        </p:txBody>
      </p:sp>
      <p:sp>
        <p:nvSpPr>
          <p:cNvPr id="353" name="Google Shape;35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need a distance function on the ordering itself. Does this remind you of anything?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Disagreement distance?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Let’s count the number of inversions / disagreements between the rankings for all pairs of Nodes!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Ranking Aggregation</a:t>
            </a:r>
            <a:endParaRPr/>
          </a:p>
        </p:txBody>
      </p:sp>
      <p:sp>
        <p:nvSpPr>
          <p:cNvPr id="359" name="Google Shape;359;p26"/>
          <p:cNvSpPr txBox="1"/>
          <p:nvPr>
            <p:ph idx="1" type="body"/>
          </p:nvPr>
        </p:nvSpPr>
        <p:spPr>
          <a:xfrm>
            <a:off x="311700" y="1266325"/>
            <a:ext cx="8520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Kendall </a:t>
            </a:r>
            <a:r>
              <a:rPr b="1" lang="en" sz="2400"/>
              <a:t>𝜏</a:t>
            </a:r>
            <a:r>
              <a:rPr b="1" lang="en"/>
              <a:t> distance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</a:t>
            </a:r>
            <a:r>
              <a:rPr b="1" baseline="-25000" lang="en"/>
              <a:t>𝜏</a:t>
            </a:r>
            <a:r>
              <a:rPr lang="en"/>
              <a:t>(w</a:t>
            </a:r>
            <a:r>
              <a:rPr baseline="-25000" lang="en"/>
              <a:t>1</a:t>
            </a:r>
            <a:r>
              <a:rPr lang="en"/>
              <a:t> , w</a:t>
            </a:r>
            <a:r>
              <a:rPr baseline="-25000" lang="en"/>
              <a:t>2</a:t>
            </a:r>
            <a:r>
              <a:rPr lang="en"/>
              <a:t>) = # pairs ranked in different order / # pairs</a:t>
            </a:r>
            <a:endParaRPr/>
          </a:p>
        </p:txBody>
      </p:sp>
      <p:graphicFrame>
        <p:nvGraphicFramePr>
          <p:cNvPr id="360" name="Google Shape;360;p26"/>
          <p:cNvGraphicFramePr/>
          <p:nvPr/>
        </p:nvGraphicFramePr>
        <p:xfrm>
          <a:off x="311700" y="29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{906FE7F9-4A77-4B11-B042-84F7FE9F74E0}</a:tableStyleId>
              </a:tblPr>
              <a:tblGrid>
                <a:gridCol w="673950"/>
                <a:gridCol w="388025"/>
                <a:gridCol w="382850"/>
                <a:gridCol w="382850"/>
                <a:gridCol w="422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Node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1</a:t>
                      </a:r>
                      <a:endParaRPr baseline="-25000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</a:t>
                      </a:r>
                      <a:r>
                        <a:rPr baseline="-25000" lang="en" sz="1400" u="none" cap="none" strike="noStrike"/>
                        <a:t>2</a:t>
                      </a:r>
                      <a:endParaRPr baseline="-25000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1" name="Google Shape;361;p26"/>
          <p:cNvGraphicFramePr/>
          <p:nvPr/>
        </p:nvGraphicFramePr>
        <p:xfrm>
          <a:off x="3892700" y="220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{906FE7F9-4A77-4B11-B042-84F7FE9F74E0}</a:tableStyleId>
              </a:tblPr>
              <a:tblGrid>
                <a:gridCol w="679300"/>
                <a:gridCol w="679300"/>
              </a:tblGrid>
              <a:tr h="39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Pair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Agree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2"/>
                          </a:solidFill>
                        </a:rPr>
                        <a:t>✓</a:t>
                      </a:r>
                      <a:endParaRPr sz="14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990000"/>
                          </a:solidFill>
                        </a:rPr>
                        <a:t>✗</a:t>
                      </a:r>
                      <a:endParaRPr sz="1400" u="none" cap="none" strike="noStrike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990000"/>
                          </a:solidFill>
                        </a:rPr>
                        <a:t>✗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990000"/>
                          </a:solidFill>
                        </a:rPr>
                        <a:t>✗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990000"/>
                          </a:solidFill>
                        </a:rPr>
                        <a:t>✗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2"/>
                          </a:solidFill>
                        </a:rPr>
                        <a:t>✓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2" name="Google Shape;362;p26"/>
          <p:cNvSpPr txBox="1"/>
          <p:nvPr/>
        </p:nvSpPr>
        <p:spPr>
          <a:xfrm>
            <a:off x="6581675" y="3330050"/>
            <a:ext cx="22506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1" baseline="-25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𝜏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(w</a:t>
            </a:r>
            <a:r>
              <a:rPr b="0" baseline="-25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, w</a:t>
            </a:r>
            <a:r>
              <a:rPr b="0" baseline="-25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 = 4 / 6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Ranking Aggregation</a:t>
            </a:r>
            <a:endParaRPr/>
          </a:p>
        </p:txBody>
      </p:sp>
      <p:sp>
        <p:nvSpPr>
          <p:cNvPr id="368" name="Google Shape;368;p27"/>
          <p:cNvSpPr txBox="1"/>
          <p:nvPr>
            <p:ph idx="1" type="body"/>
          </p:nvPr>
        </p:nvSpPr>
        <p:spPr>
          <a:xfrm>
            <a:off x="311700" y="1266325"/>
            <a:ext cx="8520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Given m Rankings w</a:t>
            </a:r>
            <a:r>
              <a:rPr baseline="-25000" lang="en"/>
              <a:t>1</a:t>
            </a:r>
            <a:r>
              <a:rPr lang="en"/>
              <a:t>, … , w</a:t>
            </a:r>
            <a:r>
              <a:rPr baseline="-25000" lang="en"/>
              <a:t>m</a:t>
            </a:r>
            <a:r>
              <a:rPr lang="en"/>
              <a:t>, we can generate an aggregate ranking w</a:t>
            </a:r>
            <a:r>
              <a:rPr baseline="30000" lang="en"/>
              <a:t>*</a:t>
            </a:r>
            <a:endParaRPr/>
          </a:p>
        </p:txBody>
      </p:sp>
      <p:pic>
        <p:nvPicPr>
          <p:cNvPr id="369" name="Google Shape;3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1810" y="1924050"/>
            <a:ext cx="4160375" cy="10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11700" y="1331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use Graphs and Graph Theory to model / represent and analyse Networks.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 Graph is comprised of Nodes / Vertices connected by Edges. These Edges can be undirected (where edges are symmetrical connections between Nodes - A is connected to B then B is connected to A) or directed.</a:t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942475" y="3338775"/>
            <a:ext cx="100200" cy="10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305425" y="3922300"/>
            <a:ext cx="100200" cy="10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1648350" y="3338775"/>
            <a:ext cx="100200" cy="10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3"/>
          <p:cNvCxnSpPr>
            <a:stCxn id="80" idx="5"/>
            <a:endCxn id="81" idx="1"/>
          </p:cNvCxnSpPr>
          <p:nvPr/>
        </p:nvCxnSpPr>
        <p:spPr>
          <a:xfrm>
            <a:off x="1028001" y="3424301"/>
            <a:ext cx="292200" cy="51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3"/>
          <p:cNvCxnSpPr>
            <a:stCxn id="80" idx="6"/>
            <a:endCxn id="82" idx="2"/>
          </p:cNvCxnSpPr>
          <p:nvPr/>
        </p:nvCxnSpPr>
        <p:spPr>
          <a:xfrm>
            <a:off x="1042675" y="3388875"/>
            <a:ext cx="605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3"/>
          <p:cNvSpPr/>
          <p:nvPr/>
        </p:nvSpPr>
        <p:spPr>
          <a:xfrm>
            <a:off x="5490425" y="3338775"/>
            <a:ext cx="100200" cy="10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5923550" y="3922300"/>
            <a:ext cx="100200" cy="10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6296550" y="3338775"/>
            <a:ext cx="100200" cy="10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3"/>
          <p:cNvCxnSpPr>
            <a:endCxn id="87" idx="2"/>
          </p:cNvCxnSpPr>
          <p:nvPr/>
        </p:nvCxnSpPr>
        <p:spPr>
          <a:xfrm>
            <a:off x="5590650" y="3388875"/>
            <a:ext cx="705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3"/>
          <p:cNvCxnSpPr>
            <a:stCxn id="86" idx="0"/>
            <a:endCxn id="85" idx="4"/>
          </p:cNvCxnSpPr>
          <p:nvPr/>
        </p:nvCxnSpPr>
        <p:spPr>
          <a:xfrm rot="10800000">
            <a:off x="5540450" y="3439000"/>
            <a:ext cx="433200" cy="48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" name="Google Shape;90;p3"/>
          <p:cNvCxnSpPr>
            <a:stCxn id="91" idx="1"/>
          </p:cNvCxnSpPr>
          <p:nvPr/>
        </p:nvCxnSpPr>
        <p:spPr>
          <a:xfrm rot="10800000">
            <a:off x="1844650" y="3439000"/>
            <a:ext cx="651900" cy="4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" name="Google Shape;91;p3"/>
          <p:cNvSpPr txBox="1"/>
          <p:nvPr/>
        </p:nvSpPr>
        <p:spPr>
          <a:xfrm>
            <a:off x="2496550" y="3699700"/>
            <a:ext cx="651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Node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2" name="Google Shape;92;p3"/>
          <p:cNvCxnSpPr>
            <a:stCxn id="93" idx="0"/>
          </p:cNvCxnSpPr>
          <p:nvPr/>
        </p:nvCxnSpPr>
        <p:spPr>
          <a:xfrm flipH="1" rot="10800000">
            <a:off x="992575" y="3749725"/>
            <a:ext cx="6000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" name="Google Shape;93;p3"/>
          <p:cNvSpPr txBox="1"/>
          <p:nvPr/>
        </p:nvSpPr>
        <p:spPr>
          <a:xfrm>
            <a:off x="125275" y="4311325"/>
            <a:ext cx="1734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Undirected Edge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3"/>
          <p:cNvCxnSpPr>
            <a:stCxn id="95" idx="0"/>
          </p:cNvCxnSpPr>
          <p:nvPr/>
        </p:nvCxnSpPr>
        <p:spPr>
          <a:xfrm flipH="1" rot="10800000">
            <a:off x="5540525" y="3780825"/>
            <a:ext cx="156300" cy="6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" name="Google Shape;95;p3"/>
          <p:cNvSpPr txBox="1"/>
          <p:nvPr/>
        </p:nvSpPr>
        <p:spPr>
          <a:xfrm>
            <a:off x="4673225" y="4433625"/>
            <a:ext cx="1734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Directed Edge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6" name="Google Shape;96;p3"/>
          <p:cNvCxnSpPr>
            <a:stCxn id="91" idx="1"/>
          </p:cNvCxnSpPr>
          <p:nvPr/>
        </p:nvCxnSpPr>
        <p:spPr>
          <a:xfrm flipH="1">
            <a:off x="1535050" y="3861100"/>
            <a:ext cx="961500" cy="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311700" y="1266325"/>
            <a:ext cx="85206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Formally, a graph G is an ordered pair of sets (V, E) where: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 is the set of all Nodes / Vertices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 is the set of all Edges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 G = (V, E) be undirected where V = {1, 2, 3} and E = {(1,2), (1,3), (2,3)}. What does G look like?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3719775" y="3037825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4234399" y="3808116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4720631" y="3037825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4"/>
          <p:cNvCxnSpPr>
            <a:stCxn id="103" idx="5"/>
            <a:endCxn id="104" idx="1"/>
          </p:cNvCxnSpPr>
          <p:nvPr/>
        </p:nvCxnSpPr>
        <p:spPr>
          <a:xfrm>
            <a:off x="3841150" y="3150750"/>
            <a:ext cx="414000" cy="6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4"/>
          <p:cNvCxnSpPr>
            <a:stCxn id="103" idx="6"/>
            <a:endCxn id="105" idx="2"/>
          </p:cNvCxnSpPr>
          <p:nvPr/>
        </p:nvCxnSpPr>
        <p:spPr>
          <a:xfrm>
            <a:off x="3861975" y="3103975"/>
            <a:ext cx="858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4"/>
          <p:cNvCxnSpPr>
            <a:stCxn id="104" idx="7"/>
            <a:endCxn id="105" idx="3"/>
          </p:cNvCxnSpPr>
          <p:nvPr/>
        </p:nvCxnSpPr>
        <p:spPr>
          <a:xfrm flipH="1" rot="10800000">
            <a:off x="4355774" y="3150691"/>
            <a:ext cx="385800" cy="6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4"/>
          <p:cNvSpPr txBox="1"/>
          <p:nvPr/>
        </p:nvSpPr>
        <p:spPr>
          <a:xfrm>
            <a:off x="3439025" y="2879425"/>
            <a:ext cx="220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4181050" y="3940425"/>
            <a:ext cx="220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4842000" y="2879425"/>
            <a:ext cx="220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311700" y="1266325"/>
            <a:ext cx="85206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can we efficiently store a graph?</a:t>
            </a:r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300" y="2383800"/>
            <a:ext cx="1103046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311700" y="1704325"/>
            <a:ext cx="1776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Adjacency Matrix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0" name="Google Shape;120;p5"/>
          <p:cNvCxnSpPr/>
          <p:nvPr/>
        </p:nvCxnSpPr>
        <p:spPr>
          <a:xfrm flipH="1" rot="10800000">
            <a:off x="1936375" y="2763825"/>
            <a:ext cx="1825500" cy="1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" name="Google Shape;121;p5"/>
          <p:cNvSpPr/>
          <p:nvPr/>
        </p:nvSpPr>
        <p:spPr>
          <a:xfrm>
            <a:off x="4908000" y="2251488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5422624" y="3021778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5908856" y="2251488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5"/>
          <p:cNvCxnSpPr>
            <a:stCxn id="121" idx="5"/>
            <a:endCxn id="122" idx="1"/>
          </p:cNvCxnSpPr>
          <p:nvPr/>
        </p:nvCxnSpPr>
        <p:spPr>
          <a:xfrm>
            <a:off x="5029375" y="2364413"/>
            <a:ext cx="414000" cy="6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5"/>
          <p:cNvCxnSpPr>
            <a:stCxn id="121" idx="6"/>
            <a:endCxn id="123" idx="2"/>
          </p:cNvCxnSpPr>
          <p:nvPr/>
        </p:nvCxnSpPr>
        <p:spPr>
          <a:xfrm>
            <a:off x="5050200" y="2317638"/>
            <a:ext cx="858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5"/>
          <p:cNvCxnSpPr>
            <a:stCxn id="122" idx="7"/>
            <a:endCxn id="123" idx="3"/>
          </p:cNvCxnSpPr>
          <p:nvPr/>
        </p:nvCxnSpPr>
        <p:spPr>
          <a:xfrm flipH="1" rot="10800000">
            <a:off x="5543999" y="2364353"/>
            <a:ext cx="385800" cy="6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5"/>
          <p:cNvSpPr txBox="1"/>
          <p:nvPr/>
        </p:nvSpPr>
        <p:spPr>
          <a:xfrm>
            <a:off x="311700" y="3450450"/>
            <a:ext cx="17760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Adjacency List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 : {2, 3}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 : {1, 3}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 : {1, 2}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8" name="Google Shape;128;p5"/>
          <p:cNvCxnSpPr/>
          <p:nvPr/>
        </p:nvCxnSpPr>
        <p:spPr>
          <a:xfrm flipH="1" rot="10800000">
            <a:off x="1936375" y="4267688"/>
            <a:ext cx="1825500" cy="1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" name="Google Shape;129;p5"/>
          <p:cNvSpPr/>
          <p:nvPr/>
        </p:nvSpPr>
        <p:spPr>
          <a:xfrm>
            <a:off x="4922200" y="3701313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5436824" y="4471603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5923056" y="3701313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5"/>
          <p:cNvCxnSpPr>
            <a:stCxn id="129" idx="5"/>
            <a:endCxn id="130" idx="1"/>
          </p:cNvCxnSpPr>
          <p:nvPr/>
        </p:nvCxnSpPr>
        <p:spPr>
          <a:xfrm>
            <a:off x="5043575" y="3814238"/>
            <a:ext cx="414000" cy="6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5"/>
          <p:cNvCxnSpPr>
            <a:stCxn id="129" idx="6"/>
            <a:endCxn id="131" idx="2"/>
          </p:cNvCxnSpPr>
          <p:nvPr/>
        </p:nvCxnSpPr>
        <p:spPr>
          <a:xfrm>
            <a:off x="5064400" y="3767463"/>
            <a:ext cx="858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5"/>
          <p:cNvCxnSpPr>
            <a:stCxn id="130" idx="7"/>
            <a:endCxn id="131" idx="3"/>
          </p:cNvCxnSpPr>
          <p:nvPr/>
        </p:nvCxnSpPr>
        <p:spPr>
          <a:xfrm flipH="1" rot="10800000">
            <a:off x="5558199" y="3814178"/>
            <a:ext cx="385800" cy="6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Graphs</a:t>
            </a:r>
            <a:endParaRPr/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150" y="1152425"/>
            <a:ext cx="6857709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Graphs Characteristics</a:t>
            </a:r>
            <a:endParaRPr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311700" y="1266325"/>
            <a:ext cx="8520600" cy="3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</a:t>
            </a:r>
            <a:r>
              <a:rPr b="1" lang="en"/>
              <a:t>degree</a:t>
            </a:r>
            <a:r>
              <a:rPr lang="en"/>
              <a:t> of a Node is the number of edges connected to 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</a:t>
            </a:r>
            <a:r>
              <a:rPr b="1" lang="en"/>
              <a:t>path</a:t>
            </a:r>
            <a:r>
              <a:rPr lang="en"/>
              <a:t> between two Nodes is a sequence of edges that joins these two Nodes.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graph is called </a:t>
            </a:r>
            <a:r>
              <a:rPr b="1" lang="en"/>
              <a:t>complete</a:t>
            </a:r>
            <a:r>
              <a:rPr lang="en"/>
              <a:t> if there is an edge between every pair of Nodes.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Questions: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the sum of the degrees of all Nodes in a Graph as a function of N</a:t>
            </a:r>
            <a:r>
              <a:rPr baseline="-25000" lang="en"/>
              <a:t>E</a:t>
            </a:r>
            <a:r>
              <a:rPr lang="en"/>
              <a:t> (the number of Edges)?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 * N</a:t>
            </a:r>
            <a:r>
              <a:rPr baseline="-25000" lang="en"/>
              <a:t>E</a:t>
            </a:r>
            <a:endParaRPr baseline="-250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many Edges are in a complete Graph as a function of N</a:t>
            </a:r>
            <a:r>
              <a:rPr baseline="-25000" lang="en"/>
              <a:t>V</a:t>
            </a:r>
            <a:r>
              <a:rPr lang="en"/>
              <a:t> (the number of Nodes)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</a:t>
            </a:r>
            <a:r>
              <a:rPr baseline="-25000" lang="en"/>
              <a:t>V</a:t>
            </a:r>
            <a:r>
              <a:rPr lang="en"/>
              <a:t>(N</a:t>
            </a:r>
            <a:r>
              <a:rPr baseline="-25000" lang="en"/>
              <a:t>V</a:t>
            </a:r>
            <a:r>
              <a:rPr lang="en"/>
              <a:t> - 1) / 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Graph Problems</a:t>
            </a:r>
            <a:endParaRPr/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311700" y="1266325"/>
            <a:ext cx="8520600" cy="3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Clique Problem (find largest complete subgraph)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Coloring Problem (Color a graph with a given a number of colors s.t no two adjacent vertices share a color - or other conditions)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Travelling Salesman Problem (Given a list of cities and distances between cities, find the shortest path that goes through all cities and returns to its origin)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Shortest Path (given weights on edges, find the shortest path between two nodes)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Vertex Cover (When you pick a node, all its adjacent edges get removed. Find the min number of nodes needed to remove all edges from the graph)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Which one do you think is the easiest to solve?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Network Characteristics</a:t>
            </a:r>
            <a:endParaRPr/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Distribution of edges / node degrees: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Anomaly detection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Ranking / Recommendation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Describe flow through the network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Centrality of a node: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influencers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Discover groups / clusterings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nodes affect connectivity / flow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