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4F45-1CFA-F28A-EA4B-CEB76D634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C12EC-012B-EF7A-2805-51158B444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SG"/>
              <a:t>Click to edit Master subtitle style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5C299-D902-A956-5B21-2607DABF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DBE8F-E852-7B6F-090E-62153024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FEE37-24E5-991D-92D6-3DA5AB4E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65046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6112-8235-D00F-0E7F-C694E15B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6ABAC-650D-80C5-AEF4-7C1A281C5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64DB-5564-FE7E-D3A4-B8418664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F2997-EF81-288F-034D-68B82E9F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BA7F0-A2E1-E5E8-5C80-7B082A93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13166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AF6B7-5691-0EDC-0B75-47A625618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24AA0-9163-0E4E-1DA2-B491B9B1C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B5510-369C-9D3B-800C-1D89FF34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18E5E-DD4D-BCF9-7EF0-ACE9BA3E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0408-7A83-1199-CD2B-D38D0079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15353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636D-5C39-D2EF-80E7-38028297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710A-541A-7D04-4AB2-E9E71AC9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146E-8695-BA05-F8A9-CBD2C12B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A3BE7-0BA7-3AF4-60CB-15F44BE7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80DD9-93F2-B11B-550D-11307FB1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95257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7A04-5A5B-6DCB-0C25-AD6B1BBA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27CEB-33FC-8C7F-27D1-D003969B6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01EAD-FEA6-1146-0260-A366F1E1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B1FCA-344E-891C-F272-2C57F2D5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F5C58-488A-466F-104B-AED7AE8C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41783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6798-7A6F-C62B-2197-43B6EF1A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4983-B31F-C7CD-0346-A842D7F13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E18BE-3EA0-A5DA-0DE0-2CF109B6E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5E026-4CBA-1B18-4FBD-0E110310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A65D6-41CB-AF3F-F2D7-1BA14B94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25983-37A1-B364-2952-881125D3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51781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7433-946E-4BBE-DB2A-5AF38DFB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6A2E7-43E1-C3BB-9E42-A9A33EEC1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3B7E7-C104-D176-3409-C082CF23C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B621E-8757-F00E-00FC-54D101F58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2AB41-6279-60B0-0B88-9EA14CAFE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D826D-0491-0DD9-1461-691C28B8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CCF78-A4ED-ADCE-76B3-30268188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E155D-319B-A132-D345-3E910EA0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69768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FF93-A142-71D2-31ED-A0DC0E30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725FA-0F06-8C5B-4992-811E1219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74E36-2481-D554-09A9-8E5400B7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BA2F-FB9C-9C7C-9747-6E93A59C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53567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5BD25-DF31-AB2B-295F-BC7FC023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98E67-D723-9CC3-CB51-BB856D69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DD331-8852-A0B6-1B4F-5F0055C7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07999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BE2B-B485-EA2B-6218-2F8B616E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8072-998A-EC76-7147-8664701A6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7BAFF-0E48-5F15-3F23-654401E30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6A979-7CF9-E845-27A2-39DEAB1B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D3AA9-8E04-B2D7-CD72-F95FF1F6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98170-D038-FDC2-2BCB-665DD4BC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24321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F839-12EA-4966-EE99-C68E8032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3D790-7F49-4C40-33BD-A44655497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9E313-A7CC-80F5-1E25-943FE402A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7F7A7-6F35-B2C5-76F5-46FC2CCF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20233-4BD2-7027-ECA1-F43802B9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1EF51-6D04-8A99-9D13-11DFECB9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39590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82214-2EB8-73E0-1022-23807AD5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960B0-A75C-1B66-B367-EB8B941CD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C26EC-C42E-4C9D-C55B-B42A7E1FE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EC360-E769-0459-9BEA-C655794A7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7DB9C-AB68-0124-E152-911BE77F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33907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8779A2-D745-BEF7-5CBF-43B0EBD9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1. Data validation</a:t>
            </a:r>
            <a:endParaRPr lang="zh-SG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418CCC-E86C-CB16-89A3-3B97230D2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708" y="1793430"/>
            <a:ext cx="5430012" cy="4351338"/>
          </a:xfrm>
        </p:spPr>
        <p:txBody>
          <a:bodyPr>
            <a:normAutofit/>
          </a:bodyPr>
          <a:lstStyle/>
          <a:p>
            <a:r>
              <a:rPr lang="en-US" altLang="zh-SG" sz="1200" dirty="0"/>
              <a:t>Check execution record integrity </a:t>
            </a:r>
          </a:p>
          <a:p>
            <a:pPr marL="514350" indent="-514350">
              <a:buAutoNum type="arabicPeriod"/>
            </a:pPr>
            <a:r>
              <a:rPr lang="en-US" altLang="zh-SG" sz="1200" dirty="0"/>
              <a:t>Identified 2 executions with a positive transaction fee.</a:t>
            </a:r>
          </a:p>
          <a:p>
            <a:pPr marL="514350" indent="-514350">
              <a:buAutoNum type="arabicPeriod"/>
            </a:pPr>
            <a:r>
              <a:rPr lang="en-US" altLang="zh-SG" sz="1200" dirty="0"/>
              <a:t>Identified 10 executions where quantity (qty) does not equal (executed quantity (</a:t>
            </a:r>
            <a:r>
              <a:rPr lang="en-US" altLang="zh-SG" sz="1200" dirty="0" err="1"/>
              <a:t>eqty</a:t>
            </a:r>
            <a:r>
              <a:rPr lang="en-US" altLang="zh-SG" sz="1200" dirty="0"/>
              <a:t>) + remaining quantity (</a:t>
            </a:r>
            <a:r>
              <a:rPr lang="en-US" altLang="zh-SG" sz="1200" dirty="0" err="1"/>
              <a:t>rqty</a:t>
            </a:r>
            <a:r>
              <a:rPr lang="en-US" altLang="zh-SG" sz="1200" dirty="0"/>
              <a:t>)</a:t>
            </a:r>
          </a:p>
          <a:p>
            <a:pPr marL="514350" indent="-514350">
              <a:buAutoNum type="arabicPeriod"/>
            </a:pPr>
            <a:endParaRPr lang="en-US" altLang="zh-SG" sz="1200" dirty="0"/>
          </a:p>
          <a:p>
            <a:pPr marL="0" indent="0">
              <a:buNone/>
            </a:pPr>
            <a:endParaRPr lang="en-US" altLang="zh-SG" sz="1200" dirty="0"/>
          </a:p>
          <a:p>
            <a:pPr marL="0" indent="0">
              <a:buNone/>
            </a:pPr>
            <a:r>
              <a:rPr lang="en-US" altLang="zh-SG" sz="1200" dirty="0"/>
              <a:t>Results to JSON with timestamp and trade detail:</a:t>
            </a:r>
          </a:p>
          <a:p>
            <a:pPr marL="0" indent="0">
              <a:buNone/>
            </a:pPr>
            <a:r>
              <a:rPr lang="en-US" altLang="zh-SG" sz="1200" dirty="0"/>
              <a:t>Abnormal Order Analysis: Order IDs 111396 and 111475 should represent the same order. However, an intermediate order with a different price was inserted. This suggests a potential missing cancellation order (</a:t>
            </a:r>
            <a:r>
              <a:rPr lang="en-US" altLang="zh-SG" sz="1200" dirty="0" err="1"/>
              <a:t>cnl</a:t>
            </a:r>
            <a:r>
              <a:rPr lang="en-US" altLang="zh-SG" sz="1200" dirty="0"/>
              <a:t> order) or edit order.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713B3D-1D6F-664A-00BE-AF32ABA8E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78758" cy="41223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52DE0C-CB98-1C01-45C9-C35EE53FB9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794" b="35039"/>
          <a:stretch>
            <a:fillRect/>
          </a:stretch>
        </p:blipFill>
        <p:spPr>
          <a:xfrm>
            <a:off x="10106848" y="29089"/>
            <a:ext cx="2048207" cy="22891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D2CC84-67B9-BE9C-80DB-E7509E4F4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071" y="4539772"/>
            <a:ext cx="6204312" cy="94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2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4CE24-D03C-80B2-7199-E5CA405B7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BF88-ADF0-A56B-C951-C1D5F062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Step 7. </a:t>
            </a:r>
            <a:r>
              <a:rPr lang="en-US" altLang="zh-CN" dirty="0"/>
              <a:t>Spread analysis</a:t>
            </a:r>
            <a:endParaRPr lang="zh-SG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CC537C-24F0-8C06-8590-8590000FC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708" y="1532826"/>
            <a:ext cx="5430012" cy="4351338"/>
          </a:xfrm>
        </p:spPr>
        <p:txBody>
          <a:bodyPr>
            <a:normAutofit/>
          </a:bodyPr>
          <a:lstStyle/>
          <a:p>
            <a:r>
              <a:rPr lang="en-US" altLang="zh-CN" sz="1200" dirty="0"/>
              <a:t>Trade Distribution in Large Spreads: A limited number of trades were still executed during periods of larger bid-ask spreads. For improved clarity and readability, the data points for the 0.9 bin (representing values &gt;0.9) have been combined</a:t>
            </a:r>
            <a:r>
              <a:rPr lang="zh-CN" altLang="en-US" sz="1200" dirty="0"/>
              <a:t>。</a:t>
            </a:r>
            <a:endParaRPr lang="en-US" altLang="zh-SG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A9314-07C0-C651-C3BC-089256B9B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71" y="1690688"/>
            <a:ext cx="5409650" cy="404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9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63876-A9F7-B06B-4D9A-F529D552C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6FE2-E6C0-99A0-1546-41A07F9D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Step 8. Execution </a:t>
            </a:r>
            <a:r>
              <a:rPr lang="en-US" altLang="zh-CN" dirty="0"/>
              <a:t>Summary</a:t>
            </a:r>
            <a:endParaRPr lang="zh-SG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D06D2-CE22-D4AE-E8ED-3B1E7B82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41" y="1888497"/>
            <a:ext cx="5397777" cy="2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8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B0F0-763A-84A1-6DC9-3BF5B18D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Step 2. Data merge</a:t>
            </a:r>
            <a:endParaRPr lang="zh-SG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74B918-1E1D-F644-9377-3EB7CC2A8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29" y="1793430"/>
            <a:ext cx="6293173" cy="114940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F5F058-53C9-865F-39C7-C14655914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708" y="1793430"/>
            <a:ext cx="5430012" cy="4351338"/>
          </a:xfrm>
        </p:spPr>
        <p:txBody>
          <a:bodyPr>
            <a:normAutofit/>
          </a:bodyPr>
          <a:lstStyle/>
          <a:p>
            <a:r>
              <a:rPr lang="en-US" altLang="zh-SG" sz="1200" dirty="0"/>
              <a:t>Aligning market data with the next Nearest execution record</a:t>
            </a:r>
          </a:p>
        </p:txBody>
      </p:sp>
    </p:spTree>
    <p:extLst>
      <p:ext uri="{BB962C8B-B14F-4D97-AF65-F5344CB8AC3E}">
        <p14:creationId xmlns:p14="http://schemas.microsoft.com/office/powerpoint/2010/main" val="281840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6F28-17C4-E226-340C-A4B92AA0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3. Market impact</a:t>
            </a:r>
            <a:endParaRPr lang="zh-SG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416EC-388F-ED81-32E8-5C55C570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79" y="1610559"/>
            <a:ext cx="4844421" cy="2016520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EB424E4-3D33-2F83-0CA7-FB4C31B6D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708" y="1793430"/>
            <a:ext cx="5430012" cy="4351338"/>
          </a:xfrm>
        </p:spPr>
        <p:txBody>
          <a:bodyPr>
            <a:normAutofit/>
          </a:bodyPr>
          <a:lstStyle/>
          <a:p>
            <a:r>
              <a:rPr lang="en-US" altLang="zh-SG" sz="1200" dirty="0"/>
              <a:t>Analysis of Large Sell Executions: Identified 4 sell executions with volumes exceeding </a:t>
            </a:r>
            <a:r>
              <a:rPr lang="en-US" altLang="zh-SG" sz="1200" dirty="0" err="1"/>
              <a:t>bidvol</a:t>
            </a:r>
            <a:r>
              <a:rPr lang="en-US" altLang="zh-SG" sz="1200" dirty="0"/>
              <a:t> - 1, potentially impacting the bid-ask spread and market price.</a:t>
            </a:r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r>
              <a:rPr lang="en-US" altLang="zh-SG" sz="1200" dirty="0"/>
              <a:t>Trade Filtering for Outliers: Trades exhibiting a price or spread impact (within 1 second) beyond 1.5 standard deviations (sigma) are filtered out. For 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2C7A39-2E16-F1D4-F9D7-B09918BA5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54" y="2361003"/>
            <a:ext cx="5156466" cy="9657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7EDC6B-016C-87EB-AB05-A2AD30BB1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066" y="3969099"/>
            <a:ext cx="2565945" cy="24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9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9587D-36D3-9A88-41EA-9D731EE06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45E4-AC03-5A62-645C-E4907826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Step 4. </a:t>
            </a:r>
            <a:r>
              <a:rPr lang="en-US" altLang="zh-CN" dirty="0"/>
              <a:t>Slippage</a:t>
            </a:r>
            <a:endParaRPr lang="zh-SG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5C7D5A-F7BE-6C82-9FF3-06F913DB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708" y="1532826"/>
            <a:ext cx="5430012" cy="4351338"/>
          </a:xfrm>
        </p:spPr>
        <p:txBody>
          <a:bodyPr>
            <a:normAutofit/>
          </a:bodyPr>
          <a:lstStyle/>
          <a:p>
            <a:r>
              <a:rPr lang="en-US" altLang="zh-SG" sz="1200" dirty="0"/>
              <a:t>Slippage distribution analysis and market correlation testing</a:t>
            </a:r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r>
              <a:rPr lang="en-US" altLang="zh-SG" sz="1200" dirty="0"/>
              <a:t>Correlation Plots (See Next Slide)</a:t>
            </a:r>
          </a:p>
          <a:p>
            <a:r>
              <a:rPr lang="en-US" altLang="zh-SG" sz="1200" dirty="0"/>
              <a:t>Note on Image Export: PNG images were not saved due to a version mismatch between </a:t>
            </a:r>
            <a:r>
              <a:rPr lang="en-US" altLang="zh-SG" sz="1200" dirty="0" err="1"/>
              <a:t>kaleido</a:t>
            </a:r>
            <a:r>
              <a:rPr lang="en-US" altLang="zh-SG" sz="1200" dirty="0"/>
              <a:t> and </a:t>
            </a:r>
            <a:r>
              <a:rPr lang="en-US" altLang="zh-SG" sz="1200" dirty="0" err="1"/>
              <a:t>plotly</a:t>
            </a:r>
            <a:r>
              <a:rPr lang="en-US" altLang="zh-SG" sz="1200" dirty="0"/>
              <a:t>. This issue can be resolved by creating a new virtual environment (</a:t>
            </a:r>
            <a:r>
              <a:rPr lang="en-US" altLang="zh-SG" sz="1200" dirty="0" err="1"/>
              <a:t>venv</a:t>
            </a:r>
            <a:r>
              <a:rPr lang="en-US" altLang="zh-SG" sz="1200" dirty="0"/>
              <a:t>) with compatible versions.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EEBD6-9309-A358-8475-E9C2B79A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1344168"/>
            <a:ext cx="4196479" cy="5335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4B65C-5870-E2F2-1F82-F5A08289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337" y="1933504"/>
            <a:ext cx="4196479" cy="25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1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85138-0124-11EC-9B2C-8BE1ED1B3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B48-8DC6-1F2F-A794-6EB8DEB7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Step 4. </a:t>
            </a:r>
            <a:r>
              <a:rPr lang="en-US" altLang="zh-CN" dirty="0"/>
              <a:t>Slippage</a:t>
            </a:r>
            <a:endParaRPr lang="zh-SG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B72AD1-2550-CB19-BA7C-9EE49801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1" y="1386177"/>
            <a:ext cx="4909270" cy="2774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5FD379-760B-0ABC-CD1E-2C253512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943" y="1324337"/>
            <a:ext cx="4925279" cy="27748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828C31-DC04-4E28-9225-0033C3D96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87" y="4117752"/>
            <a:ext cx="5029404" cy="2708141"/>
          </a:xfrm>
          <a:prstGeom prst="rect">
            <a:avLst/>
          </a:prstGeom>
        </p:spPr>
      </p:pic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FE9EF03E-26E1-A9C7-EEC0-3DE5BB6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708" y="4327236"/>
            <a:ext cx="5430012" cy="1556928"/>
          </a:xfrm>
        </p:spPr>
        <p:txBody>
          <a:bodyPr>
            <a:normAutofit/>
          </a:bodyPr>
          <a:lstStyle/>
          <a:p>
            <a:r>
              <a:rPr lang="en-US" altLang="zh-SG" sz="1200" dirty="0"/>
              <a:t>High-Risk Execution Identified: A single high-risk execution was identified, exhibiting low correlation with overall market movements.</a:t>
            </a:r>
          </a:p>
        </p:txBody>
      </p:sp>
    </p:spTree>
    <p:extLst>
      <p:ext uri="{BB962C8B-B14F-4D97-AF65-F5344CB8AC3E}">
        <p14:creationId xmlns:p14="http://schemas.microsoft.com/office/powerpoint/2010/main" val="146044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1998C-31B1-0162-CDEB-7DE977F23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2308-D95D-A279-0A3C-3110DFF8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Step 5. </a:t>
            </a:r>
            <a:r>
              <a:rPr lang="en-US" altLang="zh-CN" dirty="0"/>
              <a:t>Latency</a:t>
            </a:r>
            <a:endParaRPr lang="zh-SG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95A4B4-C713-4500-D11E-A5658FF95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708" y="1532826"/>
            <a:ext cx="5430012" cy="4351338"/>
          </a:xfrm>
        </p:spPr>
        <p:txBody>
          <a:bodyPr>
            <a:normAutofit/>
          </a:bodyPr>
          <a:lstStyle/>
          <a:p>
            <a:r>
              <a:rPr lang="en-US" altLang="zh-CN" sz="1200" dirty="0"/>
              <a:t>Latency Measurement: Calculation of exchange, network, and strategy latencies, with examples provided in JSON format.</a:t>
            </a:r>
          </a:p>
          <a:p>
            <a:r>
              <a:rPr lang="en-US" altLang="zh-CN" sz="1200" dirty="0"/>
              <a:t>Outlier Identification: High-latency outliers are identified when exceeding 2 standard deviations (sigma) from the mean.</a:t>
            </a:r>
            <a:endParaRPr lang="en-US" altLang="zh-SG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F5A58-846E-25B3-BB55-9CCFCDB0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98" y="1532826"/>
            <a:ext cx="5423424" cy="2404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A27080-CE2C-F85B-3E79-B2348B13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98" y="3937552"/>
            <a:ext cx="4122497" cy="28530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9CA42E-D2D8-BA7A-7BD2-09F1EFEAE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708" y="2400970"/>
            <a:ext cx="3564348" cy="26150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6E9583-4659-2BB3-B7B3-C5734479C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471" y="2354580"/>
            <a:ext cx="340422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4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31CF6-9119-CACF-2C6A-CE32A8807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5ED0-68B8-6356-8360-FA698297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Step 6. </a:t>
            </a:r>
            <a:r>
              <a:rPr lang="en-US" altLang="zh-CN" dirty="0"/>
              <a:t>Fees analysis</a:t>
            </a:r>
            <a:endParaRPr lang="zh-SG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956B12-2174-EC89-E5C9-360A627F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708" y="1532826"/>
            <a:ext cx="5430012" cy="4351338"/>
          </a:xfrm>
        </p:spPr>
        <p:txBody>
          <a:bodyPr>
            <a:normAutofit/>
          </a:bodyPr>
          <a:lstStyle/>
          <a:p>
            <a:r>
              <a:rPr lang="en-US" altLang="zh-CN" sz="1200" dirty="0"/>
              <a:t>Analysis of Exceptional Fees: Calculation of exceptionally high fees and assessment of their correlation with volume  or price</a:t>
            </a:r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CN" sz="1200" dirty="0"/>
          </a:p>
          <a:p>
            <a:r>
              <a:rPr lang="en-US" altLang="zh-CN" sz="1200" dirty="0"/>
              <a:t>Correlation Results (See Next Slide)</a:t>
            </a:r>
            <a:endParaRPr lang="en-US" altLang="zh-SG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8E7073-62B7-79A2-C7F8-812F0C9E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52" y="1404018"/>
            <a:ext cx="4613641" cy="54539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C97530-270D-3804-55EA-9B4E4C09A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96" y="1988525"/>
            <a:ext cx="5227277" cy="273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7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7C363-A958-7AA1-5BE9-3ACE83F84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A96E-4AD1-3076-31DB-18946CEB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Step 6. </a:t>
            </a:r>
            <a:r>
              <a:rPr lang="en-US" altLang="zh-CN" dirty="0"/>
              <a:t>Fees analysis</a:t>
            </a:r>
            <a:endParaRPr lang="zh-SG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3BD5D0-63C0-66DA-E221-795BCC95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984" y="1505394"/>
            <a:ext cx="7816596" cy="4351338"/>
          </a:xfrm>
        </p:spPr>
        <p:txBody>
          <a:bodyPr>
            <a:normAutofit/>
          </a:bodyPr>
          <a:lstStyle/>
          <a:p>
            <a:r>
              <a:rPr lang="en-US" altLang="zh-SG" sz="1200" dirty="0"/>
              <a:t>Fee Correlation Summary: Fees are correlated only with volume, showing no correlation with VWAP. While no systematic risk was identified, these 12 specific trades are considered abnormal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1163C-E751-E096-C828-555F5455E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14" y="2018300"/>
            <a:ext cx="4198178" cy="2409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992310-613A-49F6-B3F7-1435C477B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72" y="4427905"/>
            <a:ext cx="4014486" cy="2277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0421C0-68E5-FBFC-8B96-C968EE14B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212" y="2696864"/>
            <a:ext cx="4509080" cy="245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5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9D21E-CD4C-8F83-7BB8-C026F2FD7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7D99-777A-6926-82F1-9F188DB4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Step 7. </a:t>
            </a:r>
            <a:r>
              <a:rPr lang="en-US" altLang="zh-CN" dirty="0"/>
              <a:t>Spread analysis</a:t>
            </a:r>
            <a:endParaRPr lang="zh-SG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1F1B85-0DCB-5707-B164-3FF94130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708" y="1532826"/>
            <a:ext cx="5430012" cy="4351338"/>
          </a:xfrm>
        </p:spPr>
        <p:txBody>
          <a:bodyPr>
            <a:normAutofit/>
          </a:bodyPr>
          <a:lstStyle/>
          <a:p>
            <a:r>
              <a:rPr lang="en-US" altLang="zh-CN" sz="1200" dirty="0"/>
              <a:t>Trade Execution Analysis: The highlighted trade (in red) primarily occurred during periods of low bid-ask spread. Conversely, no trades were observed during phases of large bid-ask spread.</a:t>
            </a:r>
          </a:p>
          <a:p>
            <a:r>
              <a:rPr lang="en-US" altLang="zh-CN" sz="1200" dirty="0"/>
              <a:t>Quantitative Verification: A distribution plot is provided on the next slide for mathematical verification.</a:t>
            </a:r>
            <a:endParaRPr lang="en-US" altLang="zh-SG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E97E4D-6DB4-4E3B-2A9A-F40C08FE5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04" y="1630735"/>
            <a:ext cx="5127156" cy="4313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8375A3-7CBD-0CC0-0066-909BFA259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46" y="2614976"/>
            <a:ext cx="6673854" cy="387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2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465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Step 1. Data validation</vt:lpstr>
      <vt:lpstr>Step 2. Data merge</vt:lpstr>
      <vt:lpstr>Step 3. Market impact</vt:lpstr>
      <vt:lpstr>Step 4. Slippage</vt:lpstr>
      <vt:lpstr>Step 4. Slippage</vt:lpstr>
      <vt:lpstr>Step 5. Latency</vt:lpstr>
      <vt:lpstr>Step 6. Fees analysis</vt:lpstr>
      <vt:lpstr>Step 6. Fees analysis</vt:lpstr>
      <vt:lpstr>Step 7. Spread analysis</vt:lpstr>
      <vt:lpstr>Step 7. Spread analysis</vt:lpstr>
      <vt:lpstr>Step 8. Execution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t88722</dc:creator>
  <cp:lastModifiedBy>t88722</cp:lastModifiedBy>
  <cp:revision>1</cp:revision>
  <dcterms:created xsi:type="dcterms:W3CDTF">2025-06-25T16:23:11Z</dcterms:created>
  <dcterms:modified xsi:type="dcterms:W3CDTF">2025-06-25T17:21:37Z</dcterms:modified>
</cp:coreProperties>
</file>