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36585525" cy="27432000"/>
  <p:notesSz cx="9144000" cy="6858000"/>
  <p:defaultTextStyle>
    <a:defPPr>
      <a:defRPr lang="zh-TW"/>
    </a:defPPr>
    <a:lvl1pPr marL="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90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8057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7086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6114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5143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4172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320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22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843" autoAdjust="0"/>
    <p:restoredTop sz="97265" autoAdjust="0"/>
  </p:normalViewPr>
  <p:slideViewPr>
    <p:cSldViewPr snapToGrid="0" snapToObjects="1">
      <p:cViewPr>
        <p:scale>
          <a:sx n="41" d="100"/>
          <a:sy n="41" d="100"/>
        </p:scale>
        <p:origin x="-80" y="864"/>
      </p:cViewPr>
      <p:guideLst>
        <p:guide orient="horz" pos="8640"/>
        <p:guide pos="115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43915" y="8521702"/>
            <a:ext cx="31097696" cy="588010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487829" y="15544800"/>
            <a:ext cx="25609868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5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1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6524506" y="1098554"/>
            <a:ext cx="8231743" cy="2340610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9276" y="1098554"/>
            <a:ext cx="24085471" cy="2340610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90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18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0005" y="17627602"/>
            <a:ext cx="31097696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0005" y="11626854"/>
            <a:ext cx="31097696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90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80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708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611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51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1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9276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97642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140452"/>
            <a:ext cx="16164961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9276" y="8699500"/>
            <a:ext cx="16164961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584941" y="6140452"/>
            <a:ext cx="1617131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584941" y="8699500"/>
            <a:ext cx="1617131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7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8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9278" y="1092200"/>
            <a:ext cx="12036386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3924" y="1092202"/>
            <a:ext cx="20452325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9278" y="5740402"/>
            <a:ext cx="12036386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1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1019" y="19202400"/>
            <a:ext cx="21951315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171019" y="2451100"/>
            <a:ext cx="21951315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9029" indent="0">
              <a:buNone/>
              <a:defRPr sz="11200"/>
            </a:lvl2pPr>
            <a:lvl3pPr marL="3658057" indent="0">
              <a:buNone/>
              <a:defRPr sz="9600"/>
            </a:lvl3pPr>
            <a:lvl4pPr marL="5487086" indent="0">
              <a:buNone/>
              <a:defRPr sz="8000"/>
            </a:lvl4pPr>
            <a:lvl5pPr marL="7316114" indent="0">
              <a:buNone/>
              <a:defRPr sz="8000"/>
            </a:lvl5pPr>
            <a:lvl6pPr marL="9145143" indent="0">
              <a:buNone/>
              <a:defRPr sz="8000"/>
            </a:lvl6pPr>
            <a:lvl7pPr marL="10974172" indent="0">
              <a:buNone/>
              <a:defRPr sz="8000"/>
            </a:lvl7pPr>
            <a:lvl8pPr marL="12803200" indent="0">
              <a:buNone/>
              <a:defRPr sz="8000"/>
            </a:lvl8pPr>
            <a:lvl9pPr marL="14632229" indent="0">
              <a:buNone/>
              <a:defRPr sz="8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71019" y="21469352"/>
            <a:ext cx="21951315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9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29276" y="1098552"/>
            <a:ext cx="32926973" cy="4572000"/>
          </a:xfrm>
          <a:prstGeom prst="rect">
            <a:avLst/>
          </a:prstGeom>
        </p:spPr>
        <p:txBody>
          <a:bodyPr vert="horz" lIns="365806" tIns="182903" rIns="365806" bIns="18290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400802"/>
            <a:ext cx="32926973" cy="18103852"/>
          </a:xfrm>
          <a:prstGeom prst="rect">
            <a:avLst/>
          </a:prstGeom>
        </p:spPr>
        <p:txBody>
          <a:bodyPr vert="horz" lIns="365806" tIns="182903" rIns="365806" bIns="18290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2927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E35-1BEE-2D42-B909-61FDED0A3A85}" type="datetimeFigureOut">
              <a:rPr kumimoji="1" lang="zh-TW" altLang="en-US" smtClean="0"/>
              <a:t>10/15/15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500055" y="25425402"/>
            <a:ext cx="11585416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21962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4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029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771" indent="-1371771" algn="l" defTabSz="1829029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1" indent="-1143143" algn="l" defTabSz="1829029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2" indent="-914514" algn="l" defTabSz="182902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0" indent="-914514" algn="l" defTabSz="1829029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30629" indent="-914514" algn="l" defTabSz="1829029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57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86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15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43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90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7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7086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4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5143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72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剪去單一角落矩形 102"/>
          <p:cNvSpPr/>
          <p:nvPr/>
        </p:nvSpPr>
        <p:spPr>
          <a:xfrm rot="10800000">
            <a:off x="24617972" y="3588625"/>
            <a:ext cx="10442733" cy="22497257"/>
          </a:xfrm>
          <a:prstGeom prst="snip1Rect">
            <a:avLst>
              <a:gd name="adj" fmla="val 4310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剪去單一角落矩形 105"/>
          <p:cNvSpPr/>
          <p:nvPr/>
        </p:nvSpPr>
        <p:spPr>
          <a:xfrm rot="10800000">
            <a:off x="12599452" y="10811582"/>
            <a:ext cx="10956604" cy="6952184"/>
          </a:xfrm>
          <a:prstGeom prst="snip1Rect">
            <a:avLst>
              <a:gd name="adj" fmla="val 36984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0" y="0"/>
            <a:ext cx="36585525" cy="34253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/>
              <a:cs typeface="Arial"/>
            </a:endParaRPr>
          </a:p>
        </p:txBody>
      </p:sp>
      <p:sp>
        <p:nvSpPr>
          <p:cNvPr id="102" name="剪去單一角落矩形 101"/>
          <p:cNvSpPr/>
          <p:nvPr/>
        </p:nvSpPr>
        <p:spPr>
          <a:xfrm rot="5400000">
            <a:off x="2361312" y="1457908"/>
            <a:ext cx="7296558" cy="11489370"/>
          </a:xfrm>
          <a:prstGeom prst="snip1Rect">
            <a:avLst>
              <a:gd name="adj" fmla="val 43548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23080" y="528292"/>
            <a:ext cx="22395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8000" b="1" dirty="0" smtClean="0">
                <a:latin typeface="Arial"/>
                <a:cs typeface="Arial"/>
              </a:rPr>
              <a:t>CHORD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DETECTION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USING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DEEP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LEARNING</a:t>
            </a:r>
            <a:endParaRPr kumimoji="1" lang="zh-TW" altLang="en-US" sz="8000" b="1" dirty="0">
              <a:latin typeface="Arial"/>
              <a:cs typeface="Arial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364627" y="1629210"/>
            <a:ext cx="988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Xinquan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Zhou</a:t>
            </a:r>
            <a:r>
              <a:rPr kumimoji="1" lang="en-US" altLang="zh-TW" sz="5400" dirty="0" smtClean="0">
                <a:latin typeface="Arial"/>
                <a:cs typeface="Arial"/>
              </a:rPr>
              <a:t>, Alexander Lerch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15943060" y="6987063"/>
            <a:ext cx="3784914" cy="2271737"/>
            <a:chOff x="13968779" y="9115478"/>
            <a:chExt cx="6376621" cy="3940122"/>
          </a:xfrm>
        </p:grpSpPr>
        <p:sp>
          <p:nvSpPr>
            <p:cNvPr id="9" name="矩形 8"/>
            <p:cNvSpPr/>
            <p:nvPr/>
          </p:nvSpPr>
          <p:spPr>
            <a:xfrm>
              <a:off x="14614341" y="9128178"/>
              <a:ext cx="3214912" cy="27082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59000" y="9355668"/>
              <a:ext cx="2743200" cy="22944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86081" y="9570745"/>
              <a:ext cx="134041" cy="1647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不規則四邊形 21"/>
            <p:cNvSpPr/>
            <p:nvPr/>
          </p:nvSpPr>
          <p:spPr>
            <a:xfrm>
              <a:off x="13968779" y="12014200"/>
              <a:ext cx="4520808" cy="1041400"/>
            </a:xfrm>
            <a:prstGeom prst="trapezoid">
              <a:avLst>
                <a:gd name="adj" fmla="val 612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603887" y="9115478"/>
              <a:ext cx="1741513" cy="35464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不規則四邊形 23"/>
            <p:cNvSpPr/>
            <p:nvPr/>
          </p:nvSpPr>
          <p:spPr>
            <a:xfrm>
              <a:off x="14337079" y="12153900"/>
              <a:ext cx="3811221" cy="774700"/>
            </a:xfrm>
            <a:prstGeom prst="trapezoid">
              <a:avLst>
                <a:gd name="adj" fmla="val 53036"/>
              </a:avLst>
            </a:prstGeom>
            <a:pattFill prst="smGrid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770600" y="93556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770600" y="9842500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770600" y="103081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9342100" y="11836400"/>
              <a:ext cx="266700" cy="2286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665793" y="3709701"/>
            <a:ext cx="10862497" cy="1320800"/>
            <a:chOff x="1379046" y="4876800"/>
            <a:chExt cx="10129034" cy="1320800"/>
          </a:xfrm>
        </p:grpSpPr>
        <p:sp>
          <p:nvSpPr>
            <p:cNvPr id="49" name="圓角矩形 4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OVERVIEW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80" name="圖片 79" descr="audioData_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84" y="7551821"/>
            <a:ext cx="3929226" cy="1295349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13344540" y="9944887"/>
            <a:ext cx="929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1. </a:t>
            </a:r>
            <a:r>
              <a:rPr kumimoji="1" lang="en-US" altLang="zh-TW" sz="3600" dirty="0" smtClean="0">
                <a:latin typeface="Arial"/>
                <a:cs typeface="Arial"/>
              </a:rPr>
              <a:t>Overview of a general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2328553" y="5487653"/>
            <a:ext cx="1053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Extraction of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annotation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TW" sz="3600" dirty="0" smtClean="0">
                <a:latin typeface="Arial"/>
                <a:cs typeface="Arial"/>
              </a:rPr>
              <a:t>of music from audio signals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294216" y="7249554"/>
            <a:ext cx="245109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Start</a:t>
            </a:r>
            <a:r>
              <a:rPr kumimoji="1" lang="zh-CN" altLang="zh-TW" sz="2000" dirty="0" smtClean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End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Chord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        </a:t>
            </a:r>
            <a:r>
              <a:rPr kumimoji="1" lang="en-US" altLang="zh-CN" sz="2000" dirty="0" smtClean="0"/>
              <a:t>0.5s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.5s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1.2s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1</a:t>
            </a:r>
            <a:r>
              <a:rPr kumimoji="1" lang="en-US" altLang="zh-CN" sz="2000" dirty="0" smtClean="0"/>
              <a:t>.2s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2.3s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Minor</a:t>
            </a:r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          </a:t>
            </a:r>
            <a:endParaRPr kumimoji="1" lang="en-US" altLang="zh-TW" sz="2000" dirty="0" smtClean="0"/>
          </a:p>
        </p:txBody>
      </p:sp>
      <p:grpSp>
        <p:nvGrpSpPr>
          <p:cNvPr id="92" name="群組 91"/>
          <p:cNvGrpSpPr/>
          <p:nvPr/>
        </p:nvGrpSpPr>
        <p:grpSpPr>
          <a:xfrm>
            <a:off x="24812616" y="3744023"/>
            <a:ext cx="10129034" cy="1320800"/>
            <a:chOff x="1379046" y="4876800"/>
            <a:chExt cx="10129034" cy="1320800"/>
          </a:xfrm>
        </p:grpSpPr>
        <p:sp>
          <p:nvSpPr>
            <p:cNvPr id="93" name="圓角矩形 92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12952827" y="11232088"/>
            <a:ext cx="10129034" cy="1320800"/>
            <a:chOff x="1379046" y="4876800"/>
            <a:chExt cx="10129034" cy="1320800"/>
          </a:xfrm>
        </p:grpSpPr>
        <p:sp>
          <p:nvSpPr>
            <p:cNvPr id="99" name="圓角矩形 9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CONCLUSION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0" name="文字方塊 109"/>
          <p:cNvSpPr txBox="1"/>
          <p:nvPr/>
        </p:nvSpPr>
        <p:spPr>
          <a:xfrm>
            <a:off x="13672162" y="22638785"/>
            <a:ext cx="74904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r>
              <a:rPr lang="en-US" altLang="zh-TW" sz="1800" dirty="0">
                <a:latin typeface="Arial"/>
                <a:cs typeface="Arial"/>
              </a:rPr>
              <a:t>[1] </a:t>
            </a:r>
            <a:r>
              <a:rPr lang="en-US" altLang="zh-CN" sz="1800" dirty="0">
                <a:latin typeface="Arial"/>
                <a:cs typeface="Arial"/>
              </a:rPr>
              <a:t>Philippe Hamel and Douglas Eck. </a:t>
            </a:r>
            <a:r>
              <a:rPr lang="en-US" altLang="zh-CN" sz="1800" dirty="0" smtClean="0">
                <a:latin typeface="Arial"/>
                <a:cs typeface="Arial"/>
              </a:rPr>
              <a:t>“Learning features from music audio </a:t>
            </a:r>
            <a:r>
              <a:rPr lang="en-US" altLang="zh-CN" sz="1800" dirty="0">
                <a:latin typeface="Arial"/>
                <a:cs typeface="Arial"/>
              </a:rPr>
              <a:t>with deep belief networks</a:t>
            </a:r>
            <a:r>
              <a:rPr lang="en-US" altLang="zh-CN" sz="1800" dirty="0" smtClean="0">
                <a:latin typeface="Arial"/>
                <a:cs typeface="Arial"/>
              </a:rPr>
              <a:t>.”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In </a:t>
            </a:r>
            <a:r>
              <a:rPr lang="en-US" altLang="zh-CN" sz="1800" dirty="0">
                <a:latin typeface="Arial"/>
                <a:cs typeface="Arial"/>
              </a:rPr>
              <a:t>ISMIR, pages 339–344. Utrecht, The Netherlands</a:t>
            </a:r>
            <a:r>
              <a:rPr lang="en-US" altLang="zh-CN" sz="1800" dirty="0" smtClean="0">
                <a:latin typeface="Arial"/>
                <a:cs typeface="Arial"/>
              </a:rPr>
              <a:t>, 2010</a:t>
            </a:r>
            <a:r>
              <a:rPr lang="en-US" altLang="zh-CN" sz="1800" dirty="0">
                <a:latin typeface="Arial"/>
                <a:cs typeface="Arial"/>
              </a:rPr>
              <a:t>.</a:t>
            </a:r>
          </a:p>
          <a:p>
            <a:r>
              <a:rPr lang="en-US" altLang="zh-TW" sz="1800" dirty="0" smtClean="0">
                <a:latin typeface="Arial"/>
                <a:cs typeface="Arial"/>
              </a:rPr>
              <a:t>[</a:t>
            </a:r>
            <a:r>
              <a:rPr lang="en-US" altLang="zh-TW" sz="1800" dirty="0">
                <a:latin typeface="Arial"/>
                <a:cs typeface="Arial"/>
              </a:rPr>
              <a:t>2] </a:t>
            </a:r>
            <a:r>
              <a:rPr lang="tr-TR" altLang="zh-CN" sz="1800" dirty="0" err="1">
                <a:latin typeface="Arial"/>
                <a:cs typeface="Arial"/>
              </a:rPr>
              <a:t>Frantisek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Grezl</a:t>
            </a:r>
            <a:r>
              <a:rPr lang="tr-TR" altLang="zh-CN" sz="1800" dirty="0">
                <a:latin typeface="Arial"/>
                <a:cs typeface="Arial"/>
              </a:rPr>
              <a:t>, Martin </a:t>
            </a:r>
            <a:r>
              <a:rPr lang="tr-TR" altLang="zh-CN" sz="1800" dirty="0" err="1">
                <a:latin typeface="Arial"/>
                <a:cs typeface="Arial"/>
              </a:rPr>
              <a:t>Karafi´at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>
                <a:latin typeface="Arial"/>
                <a:cs typeface="Arial"/>
              </a:rPr>
              <a:t>Stanislav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Kont´ar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 smtClean="0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J </a:t>
            </a:r>
            <a:r>
              <a:rPr lang="tr-TR" altLang="zh-CN" sz="1800" dirty="0" err="1">
                <a:latin typeface="Arial"/>
                <a:cs typeface="Arial"/>
              </a:rPr>
              <a:t>Cernocky</a:t>
            </a:r>
            <a:r>
              <a:rPr lang="tr-TR" altLang="zh-CN" sz="1800" dirty="0">
                <a:latin typeface="Arial"/>
                <a:cs typeface="Arial"/>
              </a:rPr>
              <a:t>. </a:t>
            </a:r>
            <a:r>
              <a:rPr lang="tr-TR" altLang="zh-CN" sz="1800" dirty="0" smtClean="0">
                <a:latin typeface="Arial"/>
                <a:cs typeface="Arial"/>
              </a:rPr>
              <a:t>“</a:t>
            </a:r>
            <a:r>
              <a:rPr lang="tr-TR" altLang="zh-CN" sz="1800" dirty="0" err="1" smtClean="0">
                <a:latin typeface="Arial"/>
                <a:cs typeface="Arial"/>
              </a:rPr>
              <a:t>Probabilistic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bottleneck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features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for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lvcsr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meetings</a:t>
            </a:r>
            <a:r>
              <a:rPr lang="tr-TR" altLang="zh-CN" sz="1800" dirty="0" smtClean="0">
                <a:latin typeface="Arial"/>
                <a:cs typeface="Arial"/>
              </a:rPr>
              <a:t>.” </a:t>
            </a:r>
            <a:r>
              <a:rPr lang="tr-TR" altLang="zh-CN" sz="1800" dirty="0" err="1" smtClean="0">
                <a:latin typeface="Arial"/>
                <a:cs typeface="Arial"/>
              </a:rPr>
              <a:t>In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Proceedings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the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International Conference </a:t>
            </a:r>
            <a:r>
              <a:rPr lang="tr-TR" altLang="zh-CN" sz="1800" dirty="0">
                <a:latin typeface="Arial"/>
                <a:cs typeface="Arial"/>
              </a:rPr>
              <a:t>on </a:t>
            </a:r>
            <a:r>
              <a:rPr lang="tr-TR" altLang="zh-CN" sz="1800" dirty="0" err="1">
                <a:latin typeface="Arial"/>
                <a:cs typeface="Arial"/>
              </a:rPr>
              <a:t>Acoustics</a:t>
            </a:r>
            <a:r>
              <a:rPr lang="tr-TR" altLang="zh-CN" sz="1800" dirty="0">
                <a:latin typeface="Arial"/>
                <a:cs typeface="Arial"/>
              </a:rPr>
              <a:t>, Speech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Signal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Processing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(</a:t>
            </a:r>
            <a:r>
              <a:rPr lang="en-US" altLang="zh-CN" sz="1800" dirty="0">
                <a:latin typeface="Arial"/>
                <a:cs typeface="Arial"/>
              </a:rPr>
              <a:t>ICASSP) , volume 4, pages IV–757. IEEE, 2007.</a:t>
            </a:r>
          </a:p>
          <a:p>
            <a:r>
              <a:rPr kumimoji="1" lang="en-US" altLang="zh-TW" sz="1800" dirty="0" smtClean="0">
                <a:latin typeface="Arial"/>
                <a:cs typeface="Arial"/>
              </a:rPr>
              <a:t>[3</a:t>
            </a:r>
            <a:r>
              <a:rPr lang="en-US" altLang="zh-TW" sz="1800" dirty="0">
                <a:latin typeface="Arial"/>
                <a:cs typeface="Arial"/>
              </a:rPr>
              <a:t>] </a:t>
            </a:r>
            <a:r>
              <a:rPr lang="en-US" altLang="zh-CN" sz="1800" dirty="0">
                <a:latin typeface="Arial"/>
                <a:cs typeface="Arial"/>
              </a:rPr>
              <a:t>Eric J Humphrey and Juan Pablo Bello. </a:t>
            </a:r>
            <a:r>
              <a:rPr lang="en-US" altLang="zh-CN" sz="1800" dirty="0" smtClean="0">
                <a:latin typeface="Arial"/>
                <a:cs typeface="Arial"/>
              </a:rPr>
              <a:t>“Rethinking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automatic </a:t>
            </a:r>
            <a:r>
              <a:rPr lang="en-US" altLang="zh-CN" sz="1800" dirty="0">
                <a:latin typeface="Arial"/>
                <a:cs typeface="Arial"/>
              </a:rPr>
              <a:t>chord recognition with convolutional </a:t>
            </a:r>
            <a:r>
              <a:rPr lang="en-US" altLang="zh-CN" sz="1800" dirty="0" smtClean="0">
                <a:latin typeface="Arial"/>
                <a:cs typeface="Arial"/>
              </a:rPr>
              <a:t>neural networks.” </a:t>
            </a:r>
            <a:r>
              <a:rPr lang="en-US" altLang="zh-CN" sz="1800" dirty="0">
                <a:latin typeface="Arial"/>
                <a:cs typeface="Arial"/>
              </a:rPr>
              <a:t>In Proceedings of the International </a:t>
            </a:r>
            <a:r>
              <a:rPr lang="en-US" altLang="zh-CN" sz="1800" dirty="0" smtClean="0">
                <a:latin typeface="Arial"/>
                <a:cs typeface="Arial"/>
              </a:rPr>
              <a:t>Conference on </a:t>
            </a:r>
            <a:r>
              <a:rPr lang="en-US" altLang="zh-CN" sz="1800" dirty="0">
                <a:latin typeface="Arial"/>
                <a:cs typeface="Arial"/>
              </a:rPr>
              <a:t>Machine Learning and Applications (ICMLA) </a:t>
            </a:r>
            <a:r>
              <a:rPr lang="en-US" altLang="zh-CN" sz="1800" dirty="0" smtClean="0">
                <a:latin typeface="Arial"/>
                <a:cs typeface="Arial"/>
              </a:rPr>
              <a:t>, volume </a:t>
            </a:r>
            <a:r>
              <a:rPr lang="en-US" altLang="zh-CN" sz="1800" dirty="0">
                <a:latin typeface="Arial"/>
                <a:cs typeface="Arial"/>
              </a:rPr>
              <a:t>2, pages 357–362. IEEE, 2012</a:t>
            </a:r>
            <a:r>
              <a:rPr lang="en-US" altLang="zh-CN" sz="1800" dirty="0"/>
              <a:t>.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694860" y="1269554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able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probabilistic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representations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2694860" y="16346207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use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bottleneck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advantageous</a:t>
            </a:r>
            <a:r>
              <a:rPr kumimoji="1" lang="zh-CN" altLang="en-US" sz="3600" dirty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40065" y="6856535"/>
            <a:ext cx="10944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4000" dirty="0"/>
              <a:t>Several studies indicate that deep learning </a:t>
            </a:r>
            <a:r>
              <a:rPr lang="en-US" altLang="zh-CN" sz="4000" dirty="0" smtClean="0"/>
              <a:t>methods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 </a:t>
            </a:r>
            <a:r>
              <a:rPr lang="en-US" altLang="zh-CN" sz="4000" dirty="0"/>
              <a:t>be very successful when applied to </a:t>
            </a:r>
            <a:r>
              <a:rPr lang="en-US" altLang="zh-CN" sz="4000" dirty="0" smtClean="0"/>
              <a:t>Music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Information </a:t>
            </a:r>
            <a:r>
              <a:rPr lang="en-US" altLang="zh-CN" sz="4000" dirty="0"/>
              <a:t>Retrieval (MIR) tasks, </a:t>
            </a:r>
            <a:r>
              <a:rPr lang="en-US" altLang="zh-CN" sz="4000" dirty="0" smtClean="0"/>
              <a:t>especially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when </a:t>
            </a:r>
            <a:r>
              <a:rPr lang="en-US" altLang="zh-CN" sz="4000" dirty="0"/>
              <a:t>used for feature learning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61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</a:t>
            </a:r>
            <a:r>
              <a:rPr kumimoji="1" lang="en-US" altLang="zh-TW" sz="2000" dirty="0" err="1" smtClean="0">
                <a:latin typeface="Arial"/>
                <a:cs typeface="Arial"/>
              </a:rPr>
              <a:t>royzxq</a:t>
            </a:r>
            <a:r>
              <a:rPr kumimoji="1" lang="en-US" altLang="zh-CN" sz="2000" dirty="0" err="1" smtClean="0">
                <a:latin typeface="Arial"/>
                <a:cs typeface="Arial"/>
              </a:rPr>
              <a:t>@gmail.com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65793" y="5067886"/>
            <a:ext cx="108122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contribute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applications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such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music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similarity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measures,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sematic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analysis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err="1" smtClean="0">
                <a:latin typeface="Arial"/>
                <a:cs typeface="Arial"/>
              </a:rPr>
              <a:t>etc</a:t>
            </a:r>
            <a:r>
              <a:rPr kumimoji="1" lang="zh-CN" altLang="zh-CN" sz="3600" dirty="0" smtClean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3198109" y="24362334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2. </a:t>
            </a:r>
            <a:r>
              <a:rPr kumimoji="1" lang="en-US" altLang="zh-TW" sz="36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cxnSp>
        <p:nvCxnSpPr>
          <p:cNvPr id="135" name="直線箭頭接點 134"/>
          <p:cNvCxnSpPr/>
          <p:nvPr/>
        </p:nvCxnSpPr>
        <p:spPr>
          <a:xfrm>
            <a:off x="15274515" y="8199496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264906" y="12774062"/>
            <a:ext cx="1148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Investigated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Employed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time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splicing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convolution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methods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pre-processing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Applied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Hidden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Markov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(HMMs)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that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extracts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decoding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sequence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266" name="文字方塊 265"/>
          <p:cNvSpPr txBox="1"/>
          <p:nvPr/>
        </p:nvSpPr>
        <p:spPr>
          <a:xfrm>
            <a:off x="24993927" y="8666819"/>
            <a:ext cx="961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1. </a:t>
            </a:r>
            <a:r>
              <a:rPr kumimoji="1" lang="en-US" altLang="zh-TW" sz="3600" dirty="0" smtClean="0">
                <a:latin typeface="Arial"/>
                <a:cs typeface="Arial"/>
              </a:rPr>
              <a:t>Evaluation 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zh-CN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Weighted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  <a:p>
            <a:r>
              <a:rPr kumimoji="1" lang="en-US" altLang="zh-CN" sz="3600" dirty="0">
                <a:latin typeface="Arial"/>
                <a:cs typeface="Arial"/>
              </a:rPr>
              <a:t>	</a:t>
            </a:r>
            <a:r>
              <a:rPr kumimoji="1" lang="en-US" altLang="zh-CN" sz="3600" dirty="0" smtClean="0">
                <a:latin typeface="Arial"/>
                <a:cs typeface="Arial"/>
              </a:rPr>
              <a:t>Symbol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Recall</a:t>
            </a:r>
            <a:r>
              <a:rPr kumimoji="1" lang="zh-CN" altLang="zh-TW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(WCSR)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8" y="25233262"/>
            <a:ext cx="6172455" cy="1101475"/>
          </a:xfrm>
          <a:prstGeom prst="rect">
            <a:avLst/>
          </a:prstGeom>
        </p:spPr>
      </p:pic>
      <p:sp>
        <p:nvSpPr>
          <p:cNvPr id="131" name="圓角矩形 130"/>
          <p:cNvSpPr/>
          <p:nvPr/>
        </p:nvSpPr>
        <p:spPr>
          <a:xfrm>
            <a:off x="12599452" y="3573434"/>
            <a:ext cx="9750437" cy="18685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12984001" y="3821669"/>
            <a:ext cx="8846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chemeClr val="bg1"/>
                </a:solidFill>
                <a:latin typeface="Arial"/>
                <a:cs typeface="Arial"/>
              </a:rPr>
              <a:t>WHAT IS </a:t>
            </a:r>
            <a:r>
              <a:rPr kumimoji="1" lang="en-US" altLang="zh-TW" sz="4800" b="1" dirty="0" smtClean="0">
                <a:solidFill>
                  <a:schemeClr val="bg1"/>
                </a:solidFill>
                <a:latin typeface="Arial"/>
                <a:cs typeface="Arial"/>
              </a:rPr>
              <a:t>CHORD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Arial"/>
                <a:cs typeface="Arial"/>
              </a:rPr>
              <a:t>DETECTION?</a:t>
            </a:r>
            <a:endParaRPr kumimoji="1" lang="zh-TW" alt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584075" y="1095740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273378" y="11290900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PROPOSED METHOD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直線箭頭接點 143"/>
          <p:cNvCxnSpPr/>
          <p:nvPr/>
        </p:nvCxnSpPr>
        <p:spPr>
          <a:xfrm>
            <a:off x="20137968" y="8224395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8829568" y="2488652"/>
            <a:ext cx="1867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Georgia Institute of Technology Center for Music Technology</a:t>
            </a:r>
          </a:p>
        </p:txBody>
      </p:sp>
      <p:pic>
        <p:nvPicPr>
          <p:cNvPr id="2" name="图片 1" descr="flow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29" y="16500746"/>
            <a:ext cx="6226553" cy="791801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41583"/>
              </p:ext>
            </p:extLst>
          </p:nvPr>
        </p:nvGraphicFramePr>
        <p:xfrm>
          <a:off x="25443458" y="19827837"/>
          <a:ext cx="9140015" cy="281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334"/>
                <a:gridCol w="2983681"/>
              </a:tblGrid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Method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Chordino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0.625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(w/o max pooling)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0.919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marL="0" marR="0" indent="0" algn="ctr" defTabSz="182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(with max pooling)</a:t>
                      </a:r>
                      <a:endParaRPr lang="zh-CN" alt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0.916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文字方塊 113"/>
          <p:cNvSpPr txBox="1"/>
          <p:nvPr/>
        </p:nvSpPr>
        <p:spPr>
          <a:xfrm>
            <a:off x="12694860" y="13937853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choice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appropriate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input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significantly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affect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performance.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1" name="文字方塊 118"/>
          <p:cNvSpPr txBox="1"/>
          <p:nvPr/>
        </p:nvSpPr>
        <p:spPr>
          <a:xfrm>
            <a:off x="584076" y="9498561"/>
            <a:ext cx="902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Exploration of 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en-US" altLang="zh-TW" sz="3600" dirty="0" smtClean="0">
                <a:latin typeface="Arial"/>
                <a:cs typeface="Arial"/>
              </a:rPr>
              <a:t> for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62" name="文字方塊 113"/>
          <p:cNvSpPr txBox="1"/>
          <p:nvPr/>
        </p:nvSpPr>
        <p:spPr>
          <a:xfrm>
            <a:off x="12694860" y="1513818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 smtClean="0"/>
              <a:t>HMMs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 </a:t>
            </a:r>
            <a:r>
              <a:rPr lang="en-US" altLang="zh-CN" sz="3600" dirty="0"/>
              <a:t>Viterbi decoding algorithm fits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task </a:t>
            </a:r>
            <a:r>
              <a:rPr lang="en-US" altLang="zh-CN" sz="3600" dirty="0"/>
              <a:t>better than the static classifiers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3" name="圓角矩形 137"/>
          <p:cNvSpPr/>
          <p:nvPr/>
        </p:nvSpPr>
        <p:spPr>
          <a:xfrm>
            <a:off x="12695778" y="1797524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138"/>
          <p:cNvSpPr txBox="1"/>
          <p:nvPr/>
        </p:nvSpPr>
        <p:spPr>
          <a:xfrm>
            <a:off x="13551542" y="18269055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Future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5400" b="1" dirty="0" smtClean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文字方塊 144"/>
          <p:cNvSpPr txBox="1"/>
          <p:nvPr/>
        </p:nvSpPr>
        <p:spPr>
          <a:xfrm>
            <a:off x="12695778" y="19698201"/>
            <a:ext cx="1089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Learning a pitch class vector instead of </a:t>
            </a:r>
            <a:r>
              <a:rPr lang="en-US" altLang="zh-CN" sz="3600" dirty="0" smtClean="0"/>
              <a:t>chord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likelihood </a:t>
            </a:r>
            <a:r>
              <a:rPr lang="en-US" altLang="zh-CN" sz="3600" dirty="0"/>
              <a:t>by incorporating multi-</a:t>
            </a:r>
            <a:r>
              <a:rPr lang="en-US" altLang="zh-CN" sz="3600" dirty="0" smtClean="0"/>
              <a:t>label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Finding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way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design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preprocessing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systematically.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</p:txBody>
      </p:sp>
      <p:sp>
        <p:nvSpPr>
          <p:cNvPr id="68" name="文字方塊 84"/>
          <p:cNvSpPr txBox="1"/>
          <p:nvPr/>
        </p:nvSpPr>
        <p:spPr>
          <a:xfrm>
            <a:off x="24645651" y="5128535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First</a:t>
            </a:r>
            <a:r>
              <a:rPr kumimoji="1" lang="en-US" altLang="zh-CN" sz="3600" dirty="0" smtClean="0">
                <a:latin typeface="Arial"/>
                <a:cs typeface="Arial"/>
              </a:rPr>
              <a:t>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hree </a:t>
            </a:r>
            <a:r>
              <a:rPr lang="en-US" altLang="zh-CN" sz="3600" dirty="0"/>
              <a:t>different </a:t>
            </a:r>
            <a:r>
              <a:rPr lang="en-US" altLang="zh-CN" sz="3600" dirty="0" smtClean="0"/>
              <a:t>post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classifiers </a:t>
            </a:r>
            <a:r>
              <a:rPr lang="en-US" altLang="zh-CN" sz="3600" dirty="0"/>
              <a:t>are compared: the </a:t>
            </a:r>
            <a:r>
              <a:rPr lang="en-US" altLang="zh-CN" sz="3600" dirty="0" smtClean="0"/>
              <a:t>maximum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 </a:t>
            </a:r>
            <a:r>
              <a:rPr lang="en-US" altLang="zh-CN" sz="3600" dirty="0"/>
              <a:t>the </a:t>
            </a:r>
            <a:r>
              <a:rPr lang="en-US" altLang="zh-CN" sz="3600" dirty="0" err="1"/>
              <a:t>softmax</a:t>
            </a:r>
            <a:r>
              <a:rPr lang="en-US" altLang="zh-CN" sz="3600" dirty="0"/>
              <a:t> output (Argmax), an SVM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 </a:t>
            </a:r>
            <a:r>
              <a:rPr lang="en-US" altLang="zh-CN" sz="3600" dirty="0"/>
              <a:t>an HMM.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2253"/>
              </p:ext>
            </p:extLst>
          </p:nvPr>
        </p:nvGraphicFramePr>
        <p:xfrm>
          <a:off x="24657661" y="7019466"/>
          <a:ext cx="10323676" cy="152241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0919"/>
                <a:gridCol w="2580919"/>
                <a:gridCol w="2580919"/>
                <a:gridCol w="2580919"/>
              </a:tblGrid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Classifier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Argmax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SVMs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HMMs</a:t>
                      </a:r>
                      <a:endParaRPr lang="zh-CN" altLang="en-US" sz="3600" dirty="0"/>
                    </a:p>
                  </a:txBody>
                  <a:tcPr/>
                </a:tc>
              </a:tr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0.755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文字方塊 84"/>
          <p:cNvSpPr txBox="1"/>
          <p:nvPr/>
        </p:nvSpPr>
        <p:spPr>
          <a:xfrm>
            <a:off x="24529211" y="10226881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Selecting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HMMs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post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classifiers,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he </a:t>
            </a:r>
            <a:r>
              <a:rPr lang="en-US" altLang="zh-CN" sz="3600" dirty="0"/>
              <a:t>performance of both </a:t>
            </a:r>
            <a:r>
              <a:rPr lang="en-US" altLang="zh-CN" sz="3600" dirty="0" smtClean="0"/>
              <a:t>common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architecture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bottleneck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one </a:t>
            </a:r>
            <a:r>
              <a:rPr lang="en-US" altLang="zh-CN" sz="3600" dirty="0"/>
              <a:t>is </a:t>
            </a:r>
            <a:r>
              <a:rPr lang="en-US" altLang="zh-CN" sz="3600" dirty="0" smtClean="0"/>
              <a:t>evaluated.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pic>
        <p:nvPicPr>
          <p:cNvPr id="6" name="图片 5" descr="architect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458" y="12066828"/>
            <a:ext cx="8919579" cy="5356498"/>
          </a:xfrm>
          <a:prstGeom prst="rect">
            <a:avLst/>
          </a:prstGeom>
        </p:spPr>
      </p:pic>
      <p:sp>
        <p:nvSpPr>
          <p:cNvPr id="74" name="文字方塊 131"/>
          <p:cNvSpPr txBox="1"/>
          <p:nvPr/>
        </p:nvSpPr>
        <p:spPr>
          <a:xfrm>
            <a:off x="25593883" y="17533272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</a:t>
            </a:r>
            <a:r>
              <a:rPr kumimoji="1" lang="en-US" altLang="zh-CN" sz="3600" b="1" dirty="0" smtClean="0">
                <a:latin typeface="Arial"/>
                <a:cs typeface="Arial"/>
              </a:rPr>
              <a:t>3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different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architectures</a:t>
            </a:r>
            <a:r>
              <a:rPr kumimoji="1" lang="zh-CN" altLang="en-US" sz="3600" b="1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5" name="文字方塊 84"/>
          <p:cNvSpPr txBox="1"/>
          <p:nvPr/>
        </p:nvSpPr>
        <p:spPr>
          <a:xfrm>
            <a:off x="24697347" y="18434276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Finally, we present the results of Chordino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 </a:t>
            </a:r>
            <a:r>
              <a:rPr lang="en-US" altLang="zh-CN" sz="3600" dirty="0"/>
              <a:t>default settings, computed on our dataset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compare </a:t>
            </a:r>
            <a:r>
              <a:rPr lang="en-US" altLang="zh-CN" sz="3600" dirty="0"/>
              <a:t>it with our system.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76" name="文字方塊 265"/>
          <p:cNvSpPr txBox="1"/>
          <p:nvPr/>
        </p:nvSpPr>
        <p:spPr>
          <a:xfrm>
            <a:off x="28344263" y="22783200"/>
            <a:ext cx="448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</a:t>
            </a:r>
            <a:r>
              <a:rPr kumimoji="1" lang="en-US" altLang="zh-CN" sz="3600" b="1" dirty="0" smtClean="0">
                <a:latin typeface="Arial"/>
                <a:cs typeface="Arial"/>
              </a:rPr>
              <a:t>2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results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7" name="文字方塊 265"/>
          <p:cNvSpPr txBox="1"/>
          <p:nvPr/>
        </p:nvSpPr>
        <p:spPr>
          <a:xfrm>
            <a:off x="27978626" y="23643114"/>
            <a:ext cx="696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dataset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317-piece</a:t>
            </a:r>
          </a:p>
          <a:p>
            <a:r>
              <a:rPr kumimoji="1" lang="zh-CN" altLang="en-US" sz="3600" dirty="0" smtClean="0">
                <a:latin typeface="Arial"/>
                <a:cs typeface="Arial"/>
              </a:rPr>
              <a:t>    </a:t>
            </a:r>
            <a:r>
              <a:rPr kumimoji="1" lang="en-US" altLang="zh-CN" sz="3600" dirty="0" smtClean="0">
                <a:latin typeface="Arial"/>
                <a:cs typeface="Arial"/>
              </a:rPr>
              <a:t>collection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composed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Beatles</a:t>
            </a:r>
            <a:r>
              <a:rPr kumimoji="1" lang="zh-CN" altLang="en-US" sz="3600" dirty="0" smtClean="0">
                <a:latin typeface="Arial"/>
                <a:cs typeface="Arial"/>
              </a:rPr>
              <a:t>,</a:t>
            </a:r>
            <a:r>
              <a:rPr kumimoji="1" lang="en-US" altLang="zh-CN" sz="3600" dirty="0" smtClean="0">
                <a:latin typeface="Arial"/>
                <a:cs typeface="Arial"/>
              </a:rPr>
              <a:t>RWC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pop,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</a:t>
            </a:r>
            <a:r>
              <a:rPr lang="en-US" altLang="zh-CN" sz="3600" dirty="0" err="1" smtClean="0"/>
              <a:t>Zweieck</a:t>
            </a:r>
            <a:r>
              <a:rPr lang="zh-CN" altLang="zh-CN" sz="3600" dirty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Queens.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1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群組 94"/>
          <p:cNvGrpSpPr/>
          <p:nvPr/>
        </p:nvGrpSpPr>
        <p:grpSpPr>
          <a:xfrm>
            <a:off x="1455246" y="11982597"/>
            <a:ext cx="10129034" cy="1320800"/>
            <a:chOff x="1379046" y="4876800"/>
            <a:chExt cx="10129034" cy="1320800"/>
          </a:xfrm>
        </p:grpSpPr>
        <p:sp>
          <p:nvSpPr>
            <p:cNvPr id="5" name="圓角矩形 95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96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CHALLENGES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文字方塊 117"/>
          <p:cNvSpPr txBox="1"/>
          <p:nvPr/>
        </p:nvSpPr>
        <p:spPr>
          <a:xfrm>
            <a:off x="1425903" y="13689581"/>
            <a:ext cx="10082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changing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along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with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time,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such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information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significant</a:t>
            </a:r>
            <a:r>
              <a:rPr kumimoji="1" lang="zh-CN" altLang="en-US" sz="4000" dirty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8" name="文字方塊 119"/>
          <p:cNvSpPr txBox="1"/>
          <p:nvPr/>
        </p:nvSpPr>
        <p:spPr>
          <a:xfrm>
            <a:off x="1425902" y="15340435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First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exploration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using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deep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neural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networks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detection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9" name="文字方塊 149"/>
          <p:cNvSpPr txBox="1"/>
          <p:nvPr/>
        </p:nvSpPr>
        <p:spPr>
          <a:xfrm>
            <a:off x="1416760" y="16898660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Trade</a:t>
            </a:r>
            <a:r>
              <a:rPr kumimoji="1" lang="en-US" altLang="zh-CN" sz="4000" dirty="0" smtClean="0">
                <a:latin typeface="Arial"/>
                <a:cs typeface="Arial"/>
              </a:rPr>
              <a:t>-off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between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accuracy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and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flexibility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0" name="剪去單一角落矩形 104"/>
          <p:cNvSpPr/>
          <p:nvPr/>
        </p:nvSpPr>
        <p:spPr>
          <a:xfrm rot="5400000">
            <a:off x="3161583" y="9716633"/>
            <a:ext cx="6696322" cy="10893704"/>
          </a:xfrm>
          <a:prstGeom prst="snip1Rect">
            <a:avLst>
              <a:gd name="adj" fmla="val 3419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61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9323520" y="12697164"/>
            <a:ext cx="3314342" cy="11485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Input</a:t>
            </a:r>
            <a:endParaRPr kumimoji="1" lang="zh-CN" altLang="en-US" sz="4800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2637862" y="12296969"/>
            <a:ext cx="1146080" cy="80534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12637862" y="13254712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2637862" y="13409588"/>
            <a:ext cx="1146080" cy="176803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3783942" y="11305777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Filter1</a:t>
            </a:r>
            <a:endParaRPr kumimoji="1" lang="zh-CN" altLang="en-US" sz="4800" dirty="0"/>
          </a:p>
        </p:txBody>
      </p:sp>
      <p:sp>
        <p:nvSpPr>
          <p:cNvPr id="16" name="圆角矩形 15"/>
          <p:cNvSpPr/>
          <p:nvPr/>
        </p:nvSpPr>
        <p:spPr>
          <a:xfrm>
            <a:off x="13783942" y="12728140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Filter2</a:t>
            </a:r>
            <a:endParaRPr kumimoji="1" lang="zh-CN" altLang="en-US" sz="4800" dirty="0"/>
          </a:p>
        </p:txBody>
      </p:sp>
      <p:sp>
        <p:nvSpPr>
          <p:cNvPr id="17" name="圆角矩形 16"/>
          <p:cNvSpPr/>
          <p:nvPr/>
        </p:nvSpPr>
        <p:spPr>
          <a:xfrm>
            <a:off x="13783942" y="15177620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FilterN</a:t>
            </a:r>
            <a:endParaRPr kumimoji="1" lang="zh-CN" altLang="en-US" sz="4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34728" y="14241595"/>
            <a:ext cx="923330" cy="5173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6447805" y="11827401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16447805" y="1325471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16447805" y="1576119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7593885" y="11305777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Output1</a:t>
            </a:r>
            <a:endParaRPr kumimoji="1" lang="zh-CN" altLang="en-US" sz="4800" dirty="0"/>
          </a:p>
        </p:txBody>
      </p:sp>
      <p:sp>
        <p:nvSpPr>
          <p:cNvPr id="24" name="圆角矩形 23"/>
          <p:cNvSpPr/>
          <p:nvPr/>
        </p:nvSpPr>
        <p:spPr>
          <a:xfrm>
            <a:off x="17593885" y="12697164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Output2</a:t>
            </a:r>
            <a:endParaRPr kumimoji="1" lang="zh-CN" altLang="en-US" sz="4800" dirty="0"/>
          </a:p>
        </p:txBody>
      </p:sp>
      <p:sp>
        <p:nvSpPr>
          <p:cNvPr id="25" name="圆角矩形 24"/>
          <p:cNvSpPr/>
          <p:nvPr/>
        </p:nvSpPr>
        <p:spPr>
          <a:xfrm>
            <a:off x="17593885" y="15175145"/>
            <a:ext cx="2663863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OutputN</a:t>
            </a:r>
            <a:endParaRPr kumimoji="1" lang="zh-CN" altLang="en-US" sz="4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8673170" y="14241595"/>
            <a:ext cx="923330" cy="5173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257748" y="11819981"/>
            <a:ext cx="1484331" cy="97258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31" idx="1"/>
          </p:cNvCxnSpPr>
          <p:nvPr/>
        </p:nvCxnSpPr>
        <p:spPr>
          <a:xfrm>
            <a:off x="20257748" y="13254716"/>
            <a:ext cx="1484332" cy="644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20257748" y="13845707"/>
            <a:ext cx="1484331" cy="182009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742080" y="12792566"/>
            <a:ext cx="2356588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Splice</a:t>
            </a:r>
            <a:endParaRPr kumimoji="1" lang="zh-CN" altLang="en-US" sz="4800" dirty="0"/>
          </a:p>
        </p:txBody>
      </p:sp>
      <p:sp>
        <p:nvSpPr>
          <p:cNvPr id="37" name="圆角矩形 36"/>
          <p:cNvSpPr/>
          <p:nvPr/>
        </p:nvSpPr>
        <p:spPr>
          <a:xfrm>
            <a:off x="24868093" y="12821067"/>
            <a:ext cx="2356588" cy="1053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Pooling</a:t>
            </a:r>
            <a:endParaRPr kumimoji="1" lang="zh-CN" altLang="en-US" sz="4800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4098668" y="133619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27224681" y="133904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555864" y="12358918"/>
            <a:ext cx="2981045" cy="206176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9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13629066" y="6969319"/>
            <a:ext cx="2880689" cy="9292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Audio</a:t>
            </a:r>
            <a:endParaRPr kumimoji="1" lang="zh-CN" altLang="en-US" sz="4800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4930023" y="771271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629066" y="8394155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CQT</a:t>
            </a:r>
            <a:r>
              <a:rPr kumimoji="1" lang="en-US" altLang="zh-CN" sz="4800" dirty="0" smtClean="0"/>
              <a:t>+PCA</a:t>
            </a:r>
            <a:endParaRPr kumimoji="1" lang="zh-CN" altLang="en-US" sz="4800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4896572" y="910657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629066" y="9757040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Preprocessing</a:t>
            </a:r>
            <a:endParaRPr kumimoji="1" lang="zh-CN" altLang="en-US" sz="3600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4891621" y="10655307"/>
            <a:ext cx="4951" cy="66595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629066" y="11321258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Pre-training</a:t>
            </a:r>
            <a:endParaRPr kumimoji="1" lang="zh-CN" altLang="en-US" sz="3600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891621" y="12219525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629066" y="13009385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Fine-tuning</a:t>
            </a:r>
            <a:endParaRPr kumimoji="1" lang="zh-CN" altLang="en-US" sz="36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16535779" y="9818990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6535779" y="10338140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377060" y="9338881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Time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17377060" y="10374059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Filter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17059878" y="9075596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6535779" y="11840407"/>
            <a:ext cx="841281" cy="73533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16535779" y="12792561"/>
            <a:ext cx="841281" cy="56313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77060" y="12219525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Deep Learning</a:t>
            </a:r>
            <a:endParaRPr kumimoji="1" lang="zh-CN" altLang="en-US" sz="3600" dirty="0"/>
          </a:p>
        </p:txBody>
      </p:sp>
      <p:sp>
        <p:nvSpPr>
          <p:cNvPr id="37" name="矩形 36"/>
          <p:cNvSpPr/>
          <p:nvPr/>
        </p:nvSpPr>
        <p:spPr>
          <a:xfrm>
            <a:off x="17059878" y="11926504"/>
            <a:ext cx="3445672" cy="148431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4891621" y="13752777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458702" y="14542637"/>
            <a:ext cx="3128491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 smtClean="0"/>
              <a:t>Postprocessing</a:t>
            </a:r>
            <a:endParaRPr kumimoji="1" lang="zh-CN" altLang="en-US" sz="3600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16535779" y="14599635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16535779" y="15118785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377060" y="15154704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HMMs</a:t>
            </a:r>
            <a:endParaRPr kumimoji="1"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17377060" y="14150501"/>
            <a:ext cx="2880689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SVMs</a:t>
            </a:r>
            <a:endParaRPr kumimoji="1"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17059878" y="13825265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4891621" y="15435952"/>
            <a:ext cx="0" cy="6170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458702" y="16052977"/>
            <a:ext cx="3128491" cy="89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Annotation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5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585</Words>
  <Application>Microsoft Macintosh PowerPoint</Application>
  <PresentationFormat>自定义</PresentationFormat>
  <Paragraphs>86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佈景主題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Xinquan Zhou</cp:lastModifiedBy>
  <cp:revision>88</cp:revision>
  <dcterms:created xsi:type="dcterms:W3CDTF">2015-02-27T17:27:05Z</dcterms:created>
  <dcterms:modified xsi:type="dcterms:W3CDTF">2015-10-16T01:55:03Z</dcterms:modified>
</cp:coreProperties>
</file>