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5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14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31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1123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96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8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01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13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1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00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8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9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8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59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5758-D27C-426E-BCF2-FF51BA63B63E}" type="datetimeFigureOut">
              <a:rPr lang="ru-RU" smtClean="0"/>
              <a:t>30.05.2020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B32C9C-DC83-45AA-8B80-3D4FA589DB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l.odessa.ua/media/_For_Liceistu/Physics/Labs_10F/1-07_Optimal_angle.pdf" TargetMode="External"/><Relationship Id="rId2" Type="http://schemas.openxmlformats.org/officeDocument/2006/relationships/hyperlink" Target="https://glebgrenkin.blogspot.com/2014/03/blog-post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A81EE-5C95-45CB-8812-DAD6D8D0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266546"/>
            <a:ext cx="8915399" cy="251083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Движение тела, брошенного под углом к горизонту, с учётом сопротивления среды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665AE9-BDBC-49F2-B861-9D690B76D9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Подготовили студенты 1 курса ФТФ </a:t>
            </a:r>
            <a:r>
              <a:rPr lang="ru-RU" dirty="0" err="1"/>
              <a:t>ИСиТ</a:t>
            </a:r>
            <a:endParaRPr lang="ru-RU" dirty="0"/>
          </a:p>
          <a:p>
            <a:r>
              <a:rPr lang="ru-RU" dirty="0"/>
              <a:t>Колесников Андрей</a:t>
            </a:r>
          </a:p>
          <a:p>
            <a:r>
              <a:rPr lang="ru-RU" dirty="0"/>
              <a:t>Агишева Розалина</a:t>
            </a:r>
          </a:p>
        </p:txBody>
      </p:sp>
      <p:pic>
        <p:nvPicPr>
          <p:cNvPr id="5" name="Рисунок 4" descr="Изображение выглядит как игрушка, кукла&#10;&#10;Автоматически созданное описание">
            <a:extLst>
              <a:ext uri="{FF2B5EF4-FFF2-40B4-BE49-F238E27FC236}">
                <a16:creationId xmlns:a16="http://schemas.microsoft.com/office/drawing/2014/main" id="{C54FECA9-A7D9-4AAD-95B5-F98F698E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787" y="4570501"/>
            <a:ext cx="1070186" cy="164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4173A-59E7-4519-B2B1-63867AF92C51}"/>
              </a:ext>
            </a:extLst>
          </p:cNvPr>
          <p:cNvSpPr txBox="1"/>
          <p:nvPr/>
        </p:nvSpPr>
        <p:spPr>
          <a:xfrm>
            <a:off x="5476973" y="424206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Алгоритм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16FDC33-F03C-42F0-8542-AAB640845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596" y="1056601"/>
            <a:ext cx="4081926" cy="54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18BD1-478A-4215-889A-F3C59CDBB405}"/>
              </a:ext>
            </a:extLst>
          </p:cNvPr>
          <p:cNvSpPr txBox="1"/>
          <p:nvPr/>
        </p:nvSpPr>
        <p:spPr>
          <a:xfrm>
            <a:off x="2315958" y="1621525"/>
            <a:ext cx="649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 позволяет наглядно увидеть траекторию полета тела, брошенного под углом к горизонту в средах с разной плотностью.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F07B8-2C82-4940-BE64-20F725060F31}"/>
              </a:ext>
            </a:extLst>
          </p:cNvPr>
          <p:cNvSpPr txBox="1"/>
          <p:nvPr/>
        </p:nvSpPr>
        <p:spPr>
          <a:xfrm>
            <a:off x="2599765" y="537327"/>
            <a:ext cx="772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Актуальность  и применение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2B974-C9A0-44B3-B682-87802E1098B3}"/>
              </a:ext>
            </a:extLst>
          </p:cNvPr>
          <p:cNvSpPr txBox="1"/>
          <p:nvPr/>
        </p:nvSpPr>
        <p:spPr>
          <a:xfrm>
            <a:off x="2315958" y="3105834"/>
            <a:ext cx="7560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Данный продукт можно использовать в образовательных целях,</a:t>
            </a:r>
          </a:p>
          <a:p>
            <a:r>
              <a:rPr lang="ru-RU" dirty="0"/>
              <a:t>что позволит обучающимся легче понять законы физики.</a:t>
            </a:r>
          </a:p>
        </p:txBody>
      </p:sp>
      <p:pic>
        <p:nvPicPr>
          <p:cNvPr id="6" name="Рисунок 5" descr="Изображение выглядит как часы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24DDC2A-5108-4ECC-B07E-2F2E15E7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46" y="4147735"/>
            <a:ext cx="4001247" cy="25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026DF-89BA-4F64-AA56-997D19115D56}"/>
              </a:ext>
            </a:extLst>
          </p:cNvPr>
          <p:cNvSpPr txBox="1"/>
          <p:nvPr/>
        </p:nvSpPr>
        <p:spPr>
          <a:xfrm>
            <a:off x="4713602" y="611538"/>
            <a:ext cx="3273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Входные данные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AF6E8E-34EF-4B6A-945A-FB98979B4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444" y="1754557"/>
            <a:ext cx="1552575" cy="429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7D1475-D120-45B4-8CBE-8D25EA87E5AB}"/>
                  </a:ext>
                </a:extLst>
              </p:cNvPr>
              <p:cNvSpPr txBox="1"/>
              <p:nvPr/>
            </p:nvSpPr>
            <p:spPr>
              <a:xfrm>
                <a:off x="3550652" y="1754557"/>
                <a:ext cx="2513830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Скорость в м/с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Угол в градусах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Плотность в кг/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Радиус шара в м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Масса в кг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7D1475-D120-45B4-8CBE-8D25EA87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652" y="1754557"/>
                <a:ext cx="2513830" cy="3970318"/>
              </a:xfrm>
              <a:prstGeom prst="rect">
                <a:avLst/>
              </a:prstGeom>
              <a:blipFill>
                <a:blip r:embed="rId3"/>
                <a:stretch>
                  <a:fillRect l="-1453" t="-922" r="-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6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6E1F6-999E-4182-9E21-B227C3CFC748}"/>
              </a:ext>
            </a:extLst>
          </p:cNvPr>
          <p:cNvSpPr txBox="1"/>
          <p:nvPr/>
        </p:nvSpPr>
        <p:spPr>
          <a:xfrm>
            <a:off x="5590898" y="136958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Алгоритм</a:t>
            </a:r>
          </a:p>
        </p:txBody>
      </p:sp>
      <p:pic>
        <p:nvPicPr>
          <p:cNvPr id="6" name="Рисунок 5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B0FF3A71-221C-4E56-96C2-0CC44BA34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50" y="660178"/>
            <a:ext cx="6570464" cy="65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45EA8-C548-4B07-B588-182D30AD0BC4}"/>
              </a:ext>
            </a:extLst>
          </p:cNvPr>
          <p:cNvSpPr txBox="1"/>
          <p:nvPr/>
        </p:nvSpPr>
        <p:spPr>
          <a:xfrm>
            <a:off x="4420568" y="525229"/>
            <a:ext cx="478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Используемые формулы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1919F5-509D-4EDF-8E68-79690FC35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86" y="2041197"/>
            <a:ext cx="4914900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B9073-67A1-4FB2-92A9-B9487D8AB238}"/>
                  </a:ext>
                </a:extLst>
              </p:cNvPr>
              <p:cNvSpPr txBox="1"/>
              <p:nvPr/>
            </p:nvSpPr>
            <p:spPr>
              <a:xfrm>
                <a:off x="2290150" y="1502558"/>
                <a:ext cx="380585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Коэффициент сопротивления:</a:t>
                </a:r>
              </a:p>
              <a:p>
                <a:r>
                  <a:rPr lang="en-US" dirty="0"/>
                  <a:t>K=0.5*C*S*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где </m:t>
                    </m:r>
                  </m:oMath>
                </a14:m>
                <a:r>
                  <a:rPr lang="ru-RU" dirty="0"/>
                  <a:t>С=0.15, </a:t>
                </a:r>
                <a:r>
                  <a:rPr lang="en-US" dirty="0"/>
                  <a:t>S-</a:t>
                </a:r>
                <a:r>
                  <a:rPr lang="ru-RU" dirty="0"/>
                  <a:t>площадь </a:t>
                </a:r>
              </a:p>
              <a:p>
                <a:r>
                  <a:rPr lang="ru-RU" dirty="0"/>
                  <a:t>поперечного сечения =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плотность среды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CB9073-67A1-4FB2-92A9-B9487D8AB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150" y="1502558"/>
                <a:ext cx="3805850" cy="1477328"/>
              </a:xfrm>
              <a:prstGeom prst="rect">
                <a:avLst/>
              </a:prstGeom>
              <a:blipFill>
                <a:blip r:embed="rId3"/>
                <a:stretch>
                  <a:fillRect l="-1442" t="-2058" r="-801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17D033-FC5E-4EAE-AE00-D73F1D6BEC85}"/>
              </a:ext>
            </a:extLst>
          </p:cNvPr>
          <p:cNvSpPr txBox="1"/>
          <p:nvPr/>
        </p:nvSpPr>
        <p:spPr>
          <a:xfrm>
            <a:off x="2290151" y="3748985"/>
            <a:ext cx="2894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Вычисление координат: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C4158-BBC8-4E91-A908-E56CD935D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647" y="5151881"/>
            <a:ext cx="9491243" cy="579065"/>
          </a:xfrm>
          <a:prstGeom prst="rect">
            <a:avLst/>
          </a:prstGeom>
        </p:spPr>
      </p:pic>
      <p:pic>
        <p:nvPicPr>
          <p:cNvPr id="8" name="Рисунок 7" descr="Изображение выглядит как часы, счетчик&#10;&#10;Автоматически созданное описание">
            <a:extLst>
              <a:ext uri="{FF2B5EF4-FFF2-40B4-BE49-F238E27FC236}">
                <a16:creationId xmlns:a16="http://schemas.microsoft.com/office/drawing/2014/main" id="{823F97AF-FC61-45DE-B5AA-4F85AEB55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95" y="3708146"/>
            <a:ext cx="3078747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B5E638-DD1E-4568-8D12-73B8E076174D}"/>
              </a:ext>
            </a:extLst>
          </p:cNvPr>
          <p:cNvSpPr txBox="1"/>
          <p:nvPr/>
        </p:nvSpPr>
        <p:spPr>
          <a:xfrm>
            <a:off x="4308851" y="422557"/>
            <a:ext cx="4786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Используемые формулы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21CDB-8725-467A-8D90-FF0947934541}"/>
              </a:ext>
            </a:extLst>
          </p:cNvPr>
          <p:cNvSpPr txBox="1"/>
          <p:nvPr/>
        </p:nvSpPr>
        <p:spPr>
          <a:xfrm>
            <a:off x="1937710" y="1534648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Без учета сопротивления: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6D8DC-1D32-44F3-99D8-1338BFF3F0DD}"/>
              </a:ext>
            </a:extLst>
          </p:cNvPr>
          <p:cNvSpPr txBox="1"/>
          <p:nvPr/>
        </p:nvSpPr>
        <p:spPr>
          <a:xfrm>
            <a:off x="2432115" y="2771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B9E121-F2C5-4406-AC89-20D98F84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19394"/>
            <a:ext cx="5697718" cy="6976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7C4DBC-F1AB-4A2D-B102-4AABD4CF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10" y="2378081"/>
            <a:ext cx="5419751" cy="24309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35F378-144B-4FFC-83EF-A6499B47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10" y="4752048"/>
            <a:ext cx="5419751" cy="8128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A6B904-58EF-4E50-9D3F-EAAAFE4D6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710" y="5514779"/>
            <a:ext cx="5419751" cy="65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1FDC5-AE64-4D47-8911-31B12CE34920}"/>
              </a:ext>
            </a:extLst>
          </p:cNvPr>
          <p:cNvSpPr txBox="1"/>
          <p:nvPr/>
        </p:nvSpPr>
        <p:spPr>
          <a:xfrm>
            <a:off x="5335571" y="537328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Интерфейс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25626B-1CF0-472C-B13A-D8E6DD0F8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65" y="1244531"/>
            <a:ext cx="7396669" cy="53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1608A-DA27-43D7-84B2-6A5C72070087}"/>
              </a:ext>
            </a:extLst>
          </p:cNvPr>
          <p:cNvSpPr txBox="1"/>
          <p:nvPr/>
        </p:nvSpPr>
        <p:spPr>
          <a:xfrm>
            <a:off x="4675695" y="556181"/>
            <a:ext cx="3550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Результаты работы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E2BBE-575B-4A0C-8A9C-95967FF5AC06}"/>
              </a:ext>
            </a:extLst>
          </p:cNvPr>
          <p:cNvSpPr txBox="1"/>
          <p:nvPr/>
        </p:nvSpPr>
        <p:spPr>
          <a:xfrm>
            <a:off x="2185429" y="2253006"/>
            <a:ext cx="964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результате проделанной работы,  мы научились работать с фреймворком </a:t>
            </a:r>
            <a:r>
              <a:rPr lang="en-US" dirty="0"/>
              <a:t>QT</a:t>
            </a:r>
            <a:r>
              <a:rPr lang="ru-RU" dirty="0"/>
              <a:t>, </a:t>
            </a:r>
          </a:p>
          <a:p>
            <a:r>
              <a:rPr lang="ru-RU" dirty="0"/>
              <a:t>библиотекой </a:t>
            </a:r>
            <a:r>
              <a:rPr lang="en-US" dirty="0" err="1"/>
              <a:t>QCustomPlot</a:t>
            </a:r>
            <a:r>
              <a:rPr lang="en-US" dirty="0"/>
              <a:t> </a:t>
            </a:r>
            <a:r>
              <a:rPr lang="ru-RU" dirty="0"/>
              <a:t>и создавать интерактивные программы на с++.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76A87-9A18-4D6D-96EC-7457D87122EB}"/>
              </a:ext>
            </a:extLst>
          </p:cNvPr>
          <p:cNvSpPr txBox="1"/>
          <p:nvPr/>
        </p:nvSpPr>
        <p:spPr>
          <a:xfrm>
            <a:off x="2185429" y="3554469"/>
            <a:ext cx="8531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Мы смогли наглядно продемонстрировать физическое явление, такое </a:t>
            </a:r>
          </a:p>
          <a:p>
            <a:r>
              <a:rPr lang="ru-RU" dirty="0"/>
              <a:t>как движение тела, брошенного под углом к горизонту в условиях</a:t>
            </a:r>
          </a:p>
          <a:p>
            <a:r>
              <a:rPr lang="ru-RU" dirty="0"/>
              <a:t>сопротивления среды. </a:t>
            </a:r>
          </a:p>
        </p:txBody>
      </p:sp>
    </p:spTree>
    <p:extLst>
      <p:ext uri="{BB962C8B-B14F-4D97-AF65-F5344CB8AC3E}">
        <p14:creationId xmlns:p14="http://schemas.microsoft.com/office/powerpoint/2010/main" val="3124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85A2D-21B1-4A7A-81EE-59FD6311E5D5}"/>
              </a:ext>
            </a:extLst>
          </p:cNvPr>
          <p:cNvSpPr txBox="1"/>
          <p:nvPr/>
        </p:nvSpPr>
        <p:spPr>
          <a:xfrm>
            <a:off x="5066711" y="659876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Источники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12B36-006A-43AD-B1C7-583DCC706D0E}"/>
              </a:ext>
            </a:extLst>
          </p:cNvPr>
          <p:cNvSpPr txBox="1"/>
          <p:nvPr/>
        </p:nvSpPr>
        <p:spPr>
          <a:xfrm>
            <a:off x="2309567" y="1894787"/>
            <a:ext cx="663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https://glebgrenkin.blogspot.com/2014/03/blog-post.html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E34A28-CC6F-4D2D-AED6-F07786878B05}"/>
              </a:ext>
            </a:extLst>
          </p:cNvPr>
          <p:cNvSpPr/>
          <p:nvPr/>
        </p:nvSpPr>
        <p:spPr>
          <a:xfrm>
            <a:off x="2309567" y="2606478"/>
            <a:ext cx="5003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http://orenstudent.ru/DU_Runge_Kutta.htm</a:t>
            </a:r>
            <a:endParaRPr lang="ru-RU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7A5AD-979E-4D77-B597-649BFF1112F6}"/>
              </a:ext>
            </a:extLst>
          </p:cNvPr>
          <p:cNvSpPr txBox="1"/>
          <p:nvPr/>
        </p:nvSpPr>
        <p:spPr>
          <a:xfrm>
            <a:off x="2309567" y="3318169"/>
            <a:ext cx="9320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http://rl.odessa.ua/media/_For_Liceistu/Physics/Labs_10F/1-07_Optimal_angle.pdf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71335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194</TotalTime>
  <Words>228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Легкий дым</vt:lpstr>
      <vt:lpstr>Движение тела, брошенного под углом к горизонту, с учётом сопротивления среды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Полёт материального тела, брошенного под углом к горизонту, с учётом сопротивления среды </dc:title>
  <dc:creator>Розалина Агишева</dc:creator>
  <cp:lastModifiedBy>Розалина Агишева</cp:lastModifiedBy>
  <cp:revision>19</cp:revision>
  <dcterms:created xsi:type="dcterms:W3CDTF">2020-05-29T12:41:42Z</dcterms:created>
  <dcterms:modified xsi:type="dcterms:W3CDTF">2020-05-30T07:54:39Z</dcterms:modified>
</cp:coreProperties>
</file>