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9" r:id="rId17"/>
    <p:sldId id="272" r:id="rId18"/>
    <p:sldId id="276" r:id="rId19"/>
    <p:sldId id="271" r:id="rId20"/>
    <p:sldId id="273" r:id="rId21"/>
    <p:sldId id="274" r:id="rId22"/>
    <p:sldId id="275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D5852-5AEC-4148-904C-441D7209EDCA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F1217-A532-48B3-83BD-F68C47B3F1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57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F1217-A532-48B3-83BD-F68C47B3F1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678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516B-09B6-43F8-A410-A1DF77515322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E1C7-ED55-423B-8DFE-B7D70673C1B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61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516B-09B6-43F8-A410-A1DF77515322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E1C7-ED55-423B-8DFE-B7D70673C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57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516B-09B6-43F8-A410-A1DF77515322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E1C7-ED55-423B-8DFE-B7D70673C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84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516B-09B6-43F8-A410-A1DF77515322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E1C7-ED55-423B-8DFE-B7D70673C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96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516B-09B6-43F8-A410-A1DF77515322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E1C7-ED55-423B-8DFE-B7D70673C1B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02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516B-09B6-43F8-A410-A1DF77515322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E1C7-ED55-423B-8DFE-B7D70673C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31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516B-09B6-43F8-A410-A1DF77515322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E1C7-ED55-423B-8DFE-B7D70673C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1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516B-09B6-43F8-A410-A1DF77515322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E1C7-ED55-423B-8DFE-B7D70673C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76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516B-09B6-43F8-A410-A1DF77515322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E1C7-ED55-423B-8DFE-B7D70673C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09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AB2516B-09B6-43F8-A410-A1DF77515322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C1E1C7-ED55-423B-8DFE-B7D70673C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23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516B-09B6-43F8-A410-A1DF77515322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E1C7-ED55-423B-8DFE-B7D70673C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39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B2516B-09B6-43F8-A410-A1DF77515322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C1E1C7-ED55-423B-8DFE-B7D70673C1B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1632FB-E16A-2E55-6D93-718E9A53225C}"/>
              </a:ext>
            </a:extLst>
          </p:cNvPr>
          <p:cNvSpPr txBox="1"/>
          <p:nvPr/>
        </p:nvSpPr>
        <p:spPr>
          <a:xfrm>
            <a:off x="3696510" y="233464"/>
            <a:ext cx="45330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Кубанский государственный университет</a:t>
            </a:r>
          </a:p>
          <a:p>
            <a:pPr algn="ctr"/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Физико-технический факультет</a:t>
            </a:r>
          </a:p>
          <a:p>
            <a:pPr algn="ctr"/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теоретической физики и компьютерных технологий</a:t>
            </a:r>
          </a:p>
          <a:p>
            <a:pPr algn="ctr"/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endParaRPr lang="ru-RU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46B03-4CA5-317A-7A27-A5F9AE7A4A4D}"/>
              </a:ext>
            </a:extLst>
          </p:cNvPr>
          <p:cNvSpPr txBox="1"/>
          <p:nvPr/>
        </p:nvSpPr>
        <p:spPr>
          <a:xfrm flipH="1">
            <a:off x="8424153" y="4740402"/>
            <a:ext cx="36381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Агишева Розалина, 3 курс, бакалавр ОФО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напр. 09.03.02 Информационные системы и технологии 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Н.Н. Куликова 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D35CA-33E7-FC35-4BC0-A1D036148258}"/>
              </a:ext>
            </a:extLst>
          </p:cNvPr>
          <p:cNvSpPr txBox="1"/>
          <p:nvPr/>
        </p:nvSpPr>
        <p:spPr>
          <a:xfrm>
            <a:off x="1558046" y="2075656"/>
            <a:ext cx="95703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ПРОТОТИПА СИСТЕМЫ ПОДДЕРЖКИ ПРИНЯТИЯ РЕШЕНИЯ О ВЫБОРЕ МЕТОДОЛОГИИ РАЗРАБОТКИ ПРОГРАММНОГО ОБЕСПЕЧЕНИЯ</a:t>
            </a:r>
            <a:endParaRPr lang="ru-RU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8745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AFD29D7-8636-9A62-4147-7A96C4CB4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648" y="373225"/>
            <a:ext cx="8743694" cy="390908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BA97A3-6F94-CB8F-7EC7-20B77399C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648" y="3012443"/>
            <a:ext cx="8743694" cy="291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30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2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455F696-4160-CBFB-90DA-A8F7A74D8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07" y="640081"/>
            <a:ext cx="5373784" cy="5314406"/>
          </a:xfrm>
          <a:prstGeom prst="rect">
            <a:avLst/>
          </a:prstGeom>
        </p:spPr>
      </p:pic>
      <p:cxnSp>
        <p:nvCxnSpPr>
          <p:cNvPr id="27" name="Straight Connector 16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5B69E30-8620-049D-0BCE-89C8DD0508AE}"/>
              </a:ext>
            </a:extLst>
          </p:cNvPr>
          <p:cNvSpPr txBox="1"/>
          <p:nvPr/>
        </p:nvSpPr>
        <p:spPr>
          <a:xfrm>
            <a:off x="7859485" y="2198914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Ввод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данных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проекта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9482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0502F28-564B-967D-7011-14E8BF4FB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645" y="603828"/>
            <a:ext cx="7310708" cy="2714618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9396738-7484-1044-FBBD-46F24C99B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644" y="3429000"/>
            <a:ext cx="7310709" cy="28251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6D0980-DEC0-9CFF-9969-39D39C3968AA}"/>
              </a:ext>
            </a:extLst>
          </p:cNvPr>
          <p:cNvSpPr txBox="1"/>
          <p:nvPr/>
        </p:nvSpPr>
        <p:spPr>
          <a:xfrm>
            <a:off x="5324216" y="0"/>
            <a:ext cx="1543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2603755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45607A-DB58-2959-DEB8-223111890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3" y="830425"/>
            <a:ext cx="11079474" cy="4058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54CE4E-4A07-C73B-9231-A1A8956C85CD}"/>
              </a:ext>
            </a:extLst>
          </p:cNvPr>
          <p:cNvSpPr txBox="1"/>
          <p:nvPr/>
        </p:nvSpPr>
        <p:spPr>
          <a:xfrm>
            <a:off x="4982547" y="43168"/>
            <a:ext cx="2626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DCD1BF0-C923-8EB4-64BF-1C475D8E3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659" y="5091724"/>
            <a:ext cx="6257051" cy="93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14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B68FCB-35C3-1D7C-BC6D-5DF5C909D8CE}"/>
              </a:ext>
            </a:extLst>
          </p:cNvPr>
          <p:cNvSpPr txBox="1"/>
          <p:nvPr/>
        </p:nvSpPr>
        <p:spPr>
          <a:xfrm>
            <a:off x="5332491" y="126748"/>
            <a:ext cx="1399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659FE8-DF1D-E415-DA22-DE6A9C2C08B3}"/>
              </a:ext>
            </a:extLst>
          </p:cNvPr>
          <p:cNvSpPr txBox="1"/>
          <p:nvPr/>
        </p:nvSpPr>
        <p:spPr>
          <a:xfrm>
            <a:off x="454059" y="1921460"/>
            <a:ext cx="87365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Предложен новый подход для выбора методологий программного обеспечения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Разработан прототип системы поддержки принятия решений о выборе методологий разработки программного обеспечения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Составлены критерии для каждой методологии разработки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ходе разработки были изучены основные принципы построения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Rest API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приложения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C24EBF-6E30-2B69-1326-1729FC446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138" y="927854"/>
            <a:ext cx="4424324" cy="466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64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5C1213-EBA0-E618-051B-EBCF07033E24}"/>
              </a:ext>
            </a:extLst>
          </p:cNvPr>
          <p:cNvSpPr txBox="1"/>
          <p:nvPr/>
        </p:nvSpPr>
        <p:spPr>
          <a:xfrm>
            <a:off x="778237" y="2321004"/>
            <a:ext cx="61785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дальнейшем планируется улучшить проект путем внедрения нейросетей, где в качестве входных параметров будут поступать критерии проекта, а на выходе – правильно подобранная методология. </a:t>
            </a:r>
          </a:p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E8AEF0-0473-A37F-F401-2068EEE931F7}"/>
              </a:ext>
            </a:extLst>
          </p:cNvPr>
          <p:cNvSpPr txBox="1"/>
          <p:nvPr/>
        </p:nvSpPr>
        <p:spPr>
          <a:xfrm>
            <a:off x="5459239" y="190123"/>
            <a:ext cx="1497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E4E501-904B-81BC-17A8-C02C553E5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023" y="1297174"/>
            <a:ext cx="4677985" cy="426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79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B02A0B-779A-1F40-FC24-6352D9BBC0CA}"/>
              </a:ext>
            </a:extLst>
          </p:cNvPr>
          <p:cNvSpPr txBox="1"/>
          <p:nvPr/>
        </p:nvSpPr>
        <p:spPr>
          <a:xfrm>
            <a:off x="4218914" y="2453488"/>
            <a:ext cx="3921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47554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B0B765-71BF-4D04-CE78-5ED01E7D8A6F}"/>
              </a:ext>
            </a:extLst>
          </p:cNvPr>
          <p:cNvSpPr txBox="1"/>
          <p:nvPr/>
        </p:nvSpPr>
        <p:spPr>
          <a:xfrm>
            <a:off x="4934139" y="344032"/>
            <a:ext cx="1913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Алгоритм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EBF32E-9266-87ED-7054-B119040F0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" y="1484855"/>
            <a:ext cx="10466407" cy="146361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D5729A-7F4D-B5D5-4E81-E44046A52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762" y="931367"/>
            <a:ext cx="3858618" cy="499526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5DA887-9FB3-DFEF-480E-49ED29515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71" y="3574402"/>
            <a:ext cx="7801191" cy="185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38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58C418A-854C-A813-65E9-93A794E58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58" y="1651364"/>
            <a:ext cx="9849684" cy="224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08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616AFF-6D0A-1A59-9D01-E6529E57A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30" y="1453673"/>
            <a:ext cx="10496939" cy="275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1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9B9148-5E9E-027E-E075-C4409A7C0959}"/>
              </a:ext>
            </a:extLst>
          </p:cNvPr>
          <p:cNvSpPr txBox="1"/>
          <p:nvPr/>
        </p:nvSpPr>
        <p:spPr>
          <a:xfrm>
            <a:off x="791183" y="1643896"/>
            <a:ext cx="451039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азработка прототипа системы поддержки принятия решений о выборе методологии разработки программного обеспечения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Планирование собственных целей - Виталий Салахмир">
            <a:extLst>
              <a:ext uri="{FF2B5EF4-FFF2-40B4-BE49-F238E27FC236}">
                <a16:creationId xmlns:a16="http://schemas.microsoft.com/office/drawing/2014/main" id="{16914290-B13F-1632-ED0F-70ED8480A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098" y="1614707"/>
            <a:ext cx="5920902" cy="329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982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E1023C-2EB9-35E5-BC7D-0ACD9F081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341" y="391885"/>
            <a:ext cx="5385318" cy="538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10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F3B6FAC-2696-2F92-C08A-41D4353F9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16" y="1211501"/>
            <a:ext cx="10566936" cy="316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91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91332C-23EA-4991-51C7-E51E843F5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551" y="782847"/>
            <a:ext cx="2037269" cy="529230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0828FF-0D12-995B-27A7-5AB810426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703" y="634481"/>
            <a:ext cx="1838322" cy="5589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D5E8D6-76D2-35DA-5349-96D153EDFC65}"/>
              </a:ext>
            </a:extLst>
          </p:cNvPr>
          <p:cNvSpPr txBox="1"/>
          <p:nvPr/>
        </p:nvSpPr>
        <p:spPr>
          <a:xfrm>
            <a:off x="4441372" y="-74645"/>
            <a:ext cx="3786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37238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BE75D5-E6F5-0153-6E22-3925DD3A3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254" y="370884"/>
            <a:ext cx="4443746" cy="5847036"/>
          </a:xfrm>
          <a:prstGeom prst="rect">
            <a:avLst/>
          </a:prstGeom>
        </p:spPr>
      </p:pic>
      <p:sp>
        <p:nvSpPr>
          <p:cNvPr id="27" name="Rectangle 16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5C4E34-97D8-35BE-7EB6-03240F1B0CD9}"/>
              </a:ext>
            </a:extLst>
          </p:cNvPr>
          <p:cNvSpPr txBox="1"/>
          <p:nvPr/>
        </p:nvSpPr>
        <p:spPr>
          <a:xfrm>
            <a:off x="8096885" y="640080"/>
            <a:ext cx="3659246" cy="2926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Список источников</a:t>
            </a:r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615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B5F839-11F8-9C4D-4C59-D0E8E61A67F1}"/>
              </a:ext>
            </a:extLst>
          </p:cNvPr>
          <p:cNvSpPr txBox="1"/>
          <p:nvPr/>
        </p:nvSpPr>
        <p:spPr>
          <a:xfrm>
            <a:off x="5021179" y="449179"/>
            <a:ext cx="1631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66F3AD-0914-EE62-1371-6FBA24D4724D}"/>
              </a:ext>
            </a:extLst>
          </p:cNvPr>
          <p:cNvSpPr txBox="1"/>
          <p:nvPr/>
        </p:nvSpPr>
        <p:spPr>
          <a:xfrm>
            <a:off x="253773" y="1690594"/>
            <a:ext cx="7414354" cy="29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lnSpc>
                <a:spcPct val="150000"/>
              </a:lnSpc>
              <a:buSzPts val="1200"/>
              <a:buFont typeface="Wingdings" panose="05000000000000000000" pitchFamily="2" charset="2"/>
              <a:buChar char="ü"/>
              <a:tabLst>
                <a:tab pos="450215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Изучить и проанализировать основные методологии разработки программного обеспечения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SzPts val="1200"/>
              <a:buFont typeface="Wingdings" panose="05000000000000000000" pitchFamily="2" charset="2"/>
              <a:buChar char="ü"/>
              <a:tabLst>
                <a:tab pos="450215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Разработать структуру и оформление программы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1000"/>
              </a:spcAft>
              <a:buSzPts val="1200"/>
              <a:buFont typeface="Wingdings" panose="05000000000000000000" pitchFamily="2" charset="2"/>
              <a:buChar char="ü"/>
              <a:tabLst>
                <a:tab pos="450215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Выбра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ть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инструменты для реализации прототипа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1000"/>
              </a:spcAft>
              <a:buSzPts val="1200"/>
              <a:buFont typeface="Wingdings" panose="05000000000000000000" pitchFamily="2" charset="2"/>
              <a:buChar char="ü"/>
              <a:tabLst>
                <a:tab pos="450215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Разработка и апробация прототипа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25AACE-89B1-DA06-D62F-F5F96FBB8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277" y="947659"/>
            <a:ext cx="4943145" cy="496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66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288785-5C07-B1BF-0918-AC678CBC687A}"/>
              </a:ext>
            </a:extLst>
          </p:cNvPr>
          <p:cNvSpPr txBox="1"/>
          <p:nvPr/>
        </p:nvSpPr>
        <p:spPr>
          <a:xfrm>
            <a:off x="4967422" y="368969"/>
            <a:ext cx="2257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1B533E-5A1F-F854-12BE-56D1FD127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803" y="1319463"/>
            <a:ext cx="5318310" cy="4847261"/>
          </a:xfrm>
          <a:prstGeom prst="rect">
            <a:avLst/>
          </a:prstGeom>
        </p:spPr>
      </p:pic>
      <p:pic>
        <p:nvPicPr>
          <p:cNvPr id="1028" name="Picture 4" descr="Разработка мобильных приложений: от идеи до воплощения | VoltMobi LLC.">
            <a:extLst>
              <a:ext uri="{FF2B5EF4-FFF2-40B4-BE49-F238E27FC236}">
                <a16:creationId xmlns:a16="http://schemas.microsoft.com/office/drawing/2014/main" id="{4760C88D-BEC6-253E-CC5D-A01EB1B35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87" y="1319463"/>
            <a:ext cx="4712535" cy="473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EA5FB5-410D-72E1-BF59-58BFFF6E2B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127" y="2427036"/>
            <a:ext cx="1915228" cy="191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3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5BE2D1-0F9C-231F-5D73-913E702A7AC7}"/>
              </a:ext>
            </a:extLst>
          </p:cNvPr>
          <p:cNvSpPr txBox="1"/>
          <p:nvPr/>
        </p:nvSpPr>
        <p:spPr>
          <a:xfrm>
            <a:off x="3585093" y="72428"/>
            <a:ext cx="5631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 </a:t>
            </a:r>
          </a:p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значимость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9DBCC-619B-3451-F2BF-0816F8DBB211}"/>
              </a:ext>
            </a:extLst>
          </p:cNvPr>
          <p:cNvSpPr txBox="1"/>
          <p:nvPr/>
        </p:nvSpPr>
        <p:spPr>
          <a:xfrm>
            <a:off x="260288" y="2181947"/>
            <a:ext cx="614051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истема поможет оптимизировать процессы разработки в IT-компаниях и определиться с выбором методологии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IT-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компании, используя данну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ю систему, смогут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быстрее и качественнее выпускать программные продукты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IT-компании рассказали, как коронавирус повлиял на их деятельность| Новости  общества">
            <a:extLst>
              <a:ext uri="{FF2B5EF4-FFF2-40B4-BE49-F238E27FC236}">
                <a16:creationId xmlns:a16="http://schemas.microsoft.com/office/drawing/2014/main" id="{A360E1AF-0DB9-B2DA-FC7C-BF66F29B4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813" y="1889732"/>
            <a:ext cx="5181385" cy="327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94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5F54226A-15A5-4F46-926F-81F3EC466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FCF670F-3E94-4C8F-95AE-035FB45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0479AEA-6C87-4786-A668-54BF815A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EBE45A86-783B-4F2C-BE47-70B28B98A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885F2E-AE69-2D35-0243-A4CDBE1F1D01}"/>
              </a:ext>
            </a:extLst>
          </p:cNvPr>
          <p:cNvSpPr txBox="1"/>
          <p:nvPr/>
        </p:nvSpPr>
        <p:spPr>
          <a:xfrm>
            <a:off x="6685175" y="639097"/>
            <a:ext cx="4813072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Средства</a:t>
            </a:r>
            <a:r>
              <a:rPr lang="en-US" sz="44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400" b="1" spc="-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разработки</a:t>
            </a:r>
            <a:endParaRPr lang="en-US" sz="4400" b="1" spc="-5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309993B-ED13-4A38-A24F-95A8070F2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903" y="691672"/>
            <a:ext cx="2636076" cy="245107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0" name="Picture 8" descr="PostgreSQL - установка и настройка сервера">
            <a:extLst>
              <a:ext uri="{FF2B5EF4-FFF2-40B4-BE49-F238E27FC236}">
                <a16:creationId xmlns:a16="http://schemas.microsoft.com/office/drawing/2014/main" id="{20D8697F-3812-2184-F52E-C5D27923A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2175" y="1394349"/>
            <a:ext cx="2305160" cy="107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251543AF-FABF-4B9B-A51F-6E32B09AD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9730" y="691673"/>
            <a:ext cx="2644595" cy="245107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JavaScript для начинающих | Операторы">
            <a:extLst>
              <a:ext uri="{FF2B5EF4-FFF2-40B4-BE49-F238E27FC236}">
                <a16:creationId xmlns:a16="http://schemas.microsoft.com/office/drawing/2014/main" id="{D984559A-9358-516B-9C5D-06E8180B8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22077" y="1216768"/>
            <a:ext cx="2339902" cy="146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B448F9F0-74F6-4FA2-97EA-D1CEA818C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903" y="3345545"/>
            <a:ext cx="2631017" cy="2481832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Особенности работы и внутреннего устройства express.js / Хабр">
            <a:extLst>
              <a:ext uri="{FF2B5EF4-FFF2-40B4-BE49-F238E27FC236}">
                <a16:creationId xmlns:a16="http://schemas.microsoft.com/office/drawing/2014/main" id="{F8E67470-7425-23F5-774A-C235F9679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2175" y="3943643"/>
            <a:ext cx="2309420" cy="129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4D5AE9DE-ADA2-4F40-8C1D-E5A094FBB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9730" y="3336707"/>
            <a:ext cx="2644595" cy="249067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9 полезных советов для тех, кто начинает знакомство с React.js">
            <a:extLst>
              <a:ext uri="{FF2B5EF4-FFF2-40B4-BE49-F238E27FC236}">
                <a16:creationId xmlns:a16="http://schemas.microsoft.com/office/drawing/2014/main" id="{BF0E342F-0AF9-41CE-96B5-4DE90C920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22077" y="4192902"/>
            <a:ext cx="2331368" cy="81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643966D-84D0-49C3-9412-0C410587F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60228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9DBA7B9-E378-45BB-8AE8-9C06D887A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D2B0DFB-948D-4DE0-A2B7-C79ED4A06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455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4BA2BAB-B725-B8C5-435B-2FFEE78BE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31" y="1616980"/>
            <a:ext cx="5183610" cy="3624039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A139784-7C36-6567-173C-1A716414B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93" y="1616980"/>
            <a:ext cx="4405352" cy="39690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CFB58B-D1A5-B7AC-823B-F0E54AD10E5B}"/>
              </a:ext>
            </a:extLst>
          </p:cNvPr>
          <p:cNvSpPr txBox="1"/>
          <p:nvPr/>
        </p:nvSpPr>
        <p:spPr>
          <a:xfrm>
            <a:off x="2659225" y="1076130"/>
            <a:ext cx="1576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D2196C-040C-7C01-738F-38BCA43CB6DC}"/>
              </a:ext>
            </a:extLst>
          </p:cNvPr>
          <p:cNvSpPr txBox="1"/>
          <p:nvPr/>
        </p:nvSpPr>
        <p:spPr>
          <a:xfrm>
            <a:off x="9055721" y="1079991"/>
            <a:ext cx="1208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CBC0C5-26A2-F321-B033-61A5B7064FDC}"/>
              </a:ext>
            </a:extLst>
          </p:cNvPr>
          <p:cNvSpPr txBox="1"/>
          <p:nvPr/>
        </p:nvSpPr>
        <p:spPr>
          <a:xfrm>
            <a:off x="5124262" y="226337"/>
            <a:ext cx="2243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</a:t>
            </a:r>
          </a:p>
        </p:txBody>
      </p:sp>
    </p:spTree>
    <p:extLst>
      <p:ext uri="{BB962C8B-B14F-4D97-AF65-F5344CB8AC3E}">
        <p14:creationId xmlns:p14="http://schemas.microsoft.com/office/powerpoint/2010/main" val="178660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8293AD-4375-D274-A037-7C2474D1D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46861"/>
            <a:ext cx="5291666" cy="464343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1271EF6-4879-EE62-B8F0-F2ACAF079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359" y="1880016"/>
            <a:ext cx="5664018" cy="128856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Рисунок 12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BE399EA3-D734-20DC-85BF-5FFBAE179A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784" y="3515159"/>
            <a:ext cx="5622593" cy="15334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415EAF-4BAA-A584-1300-E615A4DBEAE4}"/>
              </a:ext>
            </a:extLst>
          </p:cNvPr>
          <p:cNvSpPr txBox="1"/>
          <p:nvPr/>
        </p:nvSpPr>
        <p:spPr>
          <a:xfrm>
            <a:off x="5131836" y="100266"/>
            <a:ext cx="2840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4197685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31101E-1047-5ACB-84B7-524CF60580BB}"/>
              </a:ext>
            </a:extLst>
          </p:cNvPr>
          <p:cNvSpPr txBox="1"/>
          <p:nvPr/>
        </p:nvSpPr>
        <p:spPr>
          <a:xfrm>
            <a:off x="5225143" y="130628"/>
            <a:ext cx="2239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FA4A11D-10C2-3873-D858-763FD511C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40" y="796885"/>
            <a:ext cx="10512209" cy="513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8478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1030</TotalTime>
  <Words>207</Words>
  <Application>Microsoft Office PowerPoint</Application>
  <PresentationFormat>Широкоэкранный</PresentationFormat>
  <Paragraphs>43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Wingdings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Розалина Агишева</dc:creator>
  <cp:lastModifiedBy>Розалина Агишева</cp:lastModifiedBy>
  <cp:revision>7</cp:revision>
  <dcterms:created xsi:type="dcterms:W3CDTF">2022-05-20T14:41:54Z</dcterms:created>
  <dcterms:modified xsi:type="dcterms:W3CDTF">2022-05-23T07:04:50Z</dcterms:modified>
</cp:coreProperties>
</file>