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Lst>
  <p:sldSz cy="5143500" cx="9144000"/>
  <p:notesSz cx="6858000" cy="9144000"/>
  <p:embeddedFontLst>
    <p:embeddedFont>
      <p:font typeface="Nunito"/>
      <p:regular r:id="rId19"/>
      <p:bold r:id="rId20"/>
      <p:italic r:id="rId21"/>
      <p:boldItalic r:id="rId22"/>
    </p:embeddedFont>
    <p:embeddedFont>
      <p:font typeface="Maven Pro"/>
      <p:regular r:id="rId23"/>
      <p:bold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2F078A9-096D-472E-9685-C7873DCDCB80}">
  <a:tblStyle styleId="{A2F078A9-096D-472E-9685-C7873DCDCB80}" styleName="Table_0">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Nunito-bold.fntdata"/><Relationship Id="rId11" Type="http://schemas.openxmlformats.org/officeDocument/2006/relationships/slide" Target="slides/slide5.xml"/><Relationship Id="rId22" Type="http://schemas.openxmlformats.org/officeDocument/2006/relationships/font" Target="fonts/Nunito-boldItalic.fntdata"/><Relationship Id="rId10" Type="http://schemas.openxmlformats.org/officeDocument/2006/relationships/slide" Target="slides/slide4.xml"/><Relationship Id="rId21" Type="http://schemas.openxmlformats.org/officeDocument/2006/relationships/font" Target="fonts/Nunito-italic.fntdata"/><Relationship Id="rId13" Type="http://schemas.openxmlformats.org/officeDocument/2006/relationships/slide" Target="slides/slide7.xml"/><Relationship Id="rId24" Type="http://schemas.openxmlformats.org/officeDocument/2006/relationships/font" Target="fonts/MavenPro-bold.fntdata"/><Relationship Id="rId12" Type="http://schemas.openxmlformats.org/officeDocument/2006/relationships/slide" Target="slides/slide6.xml"/><Relationship Id="rId23" Type="http://schemas.openxmlformats.org/officeDocument/2006/relationships/font" Target="fonts/MavenPr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font" Target="fonts/Nunito-regular.fntdata"/><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242a2a416b8_0_8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2" name="Google Shape;342;g242a2a416b8_0_8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g242a2a416b8_0_8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1" name="Google Shape;351;g242a2a416b8_0_8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g242a2a416b8_0_8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0" name="Google Shape;360;g242a2a416b8_0_8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242a2a416b8_0_7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242a2a416b8_0_7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242a2a416b8_0_7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242a2a416b8_0_7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242a2a416b8_0_7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242a2a416b8_0_7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242a2a416b8_0_7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242a2a416b8_0_7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223a15f691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223a15f691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242a2a416b8_0_7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242a2a416b8_0_7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242a2a416b8_0_8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242a2a416b8_0_8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242a2a416b8_0_8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3" name="Google Shape;333;g242a2a416b8_0_8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id"/>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hyperlink" Target="https://docs.google.com/spreadsheets/d/15YufFPVxNz7itO7SAKSQHg-YS6dgOau8SqgXOHJRFF8/edit?usp=sharing"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hyperlink" Target="https://docs.google.com/spreadsheets/d/15YufFPVxNz7itO7SAKSQHg-YS6dgOau8SqgXOHJRFF8/edit?usp=sharing"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hyperlink" Target="https://docs.google.com/document/d/18WGfyCH7-LqoK6tYqUjFx1V2teToIrzJlmIaHn4ZUKI/edit?usp=sharing"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hyperlink" Target="https://docs.google.com/document/d/1pFRpyEfr6Zz5sR8nm41_Wsv7Tc8HDJKbMMtLUPdLQbc/edit?usp=sharing"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6.png"/><Relationship Id="rId7" Type="http://schemas.openxmlformats.org/officeDocument/2006/relationships/image" Target="../media/image2.png"/><Relationship Id="rId8"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hyperlink" Target="https://docs.google.com/spreadsheets/d/15YufFPVxNz7itO7SAKSQHg-YS6dgOau8SqgXOHJRFF8/edit?usp=sharing"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hyperlink" Target="https://docs.google.com/spreadsheets/d/15YufFPVxNz7itO7SAKSQHg-YS6dgOau8SqgXOHJRFF8/edit?usp=sharing"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hyperlink" Target="https://docs.google.com/spreadsheets/d/15YufFPVxNz7itO7SAKSQHg-YS6dgOau8SqgXOHJRFF8/edit?usp=sharing"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33969"/>
        </a:solidFill>
      </p:bgPr>
    </p:bg>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1046688"/>
            <a:ext cx="4255500" cy="1872900"/>
          </a:xfrm>
          <a:prstGeom prst="rect">
            <a:avLst/>
          </a:prstGeom>
        </p:spPr>
        <p:txBody>
          <a:bodyPr anchorCtr="0" anchor="ctr" bIns="91425" lIns="91425" spcFirstLastPara="1" rIns="91425" wrap="square" tIns="91425">
            <a:normAutofit fontScale="90000"/>
          </a:bodyPr>
          <a:lstStyle/>
          <a:p>
            <a:pPr indent="0" lvl="0" marL="0" rtl="0" algn="l">
              <a:spcBef>
                <a:spcPts val="7200"/>
              </a:spcBef>
              <a:spcAft>
                <a:spcPts val="0"/>
              </a:spcAft>
              <a:buNone/>
            </a:pPr>
            <a:r>
              <a:rPr lang="id" sz="3300"/>
              <a:t>Mini Project</a:t>
            </a:r>
            <a:endParaRPr sz="3300"/>
          </a:p>
          <a:p>
            <a:pPr indent="0" lvl="0" marL="0" rtl="0" algn="l">
              <a:spcBef>
                <a:spcPts val="0"/>
              </a:spcBef>
              <a:spcAft>
                <a:spcPts val="0"/>
              </a:spcAft>
              <a:buNone/>
            </a:pPr>
            <a:r>
              <a:rPr lang="id" sz="3300"/>
              <a:t>Manual &amp; Automation Testing Platform Web UI, Mobile &amp; API </a:t>
            </a:r>
            <a:endParaRPr/>
          </a:p>
        </p:txBody>
      </p:sp>
      <p:sp>
        <p:nvSpPr>
          <p:cNvPr id="278" name="Google Shape;278;p13"/>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d"/>
              <a:t>Rozan Anggitan</a:t>
            </a:r>
            <a:endParaRPr/>
          </a:p>
          <a:p>
            <a:pPr indent="0" lvl="0" marL="0" rtl="0" algn="l">
              <a:spcBef>
                <a:spcPts val="0"/>
              </a:spcBef>
              <a:spcAft>
                <a:spcPts val="0"/>
              </a:spcAft>
              <a:buNone/>
            </a:pPr>
            <a:r>
              <a:rPr lang="id"/>
              <a:t>QE -A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33969"/>
        </a:solidFill>
      </p:bgPr>
    </p:bg>
    <p:spTree>
      <p:nvGrpSpPr>
        <p:cNvPr id="343" name="Shape 343"/>
        <p:cNvGrpSpPr/>
        <p:nvPr/>
      </p:nvGrpSpPr>
      <p:grpSpPr>
        <a:xfrm>
          <a:off x="0" y="0"/>
          <a:ext cx="0" cy="0"/>
          <a:chOff x="0" y="0"/>
          <a:chExt cx="0" cy="0"/>
        </a:xfrm>
      </p:grpSpPr>
      <p:sp>
        <p:nvSpPr>
          <p:cNvPr id="344" name="Google Shape;344;p22"/>
          <p:cNvSpPr txBox="1"/>
          <p:nvPr>
            <p:ph type="title"/>
          </p:nvPr>
        </p:nvSpPr>
        <p:spPr>
          <a:xfrm>
            <a:off x="6325175" y="-157550"/>
            <a:ext cx="2728500" cy="976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d" sz="3000"/>
              <a:t>MOBILE</a:t>
            </a:r>
            <a:endParaRPr sz="3000"/>
          </a:p>
        </p:txBody>
      </p:sp>
      <p:sp>
        <p:nvSpPr>
          <p:cNvPr id="345" name="Google Shape;345;p22"/>
          <p:cNvSpPr txBox="1"/>
          <p:nvPr/>
        </p:nvSpPr>
        <p:spPr>
          <a:xfrm>
            <a:off x="653775" y="1055475"/>
            <a:ext cx="7593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346" name="Google Shape;346;p22"/>
          <p:cNvSpPr txBox="1"/>
          <p:nvPr/>
        </p:nvSpPr>
        <p:spPr>
          <a:xfrm>
            <a:off x="1444175" y="386000"/>
            <a:ext cx="2139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d">
                <a:solidFill>
                  <a:srgbClr val="FFFFFF"/>
                </a:solidFill>
                <a:latin typeface="Nunito"/>
                <a:ea typeface="Nunito"/>
                <a:cs typeface="Nunito"/>
                <a:sym typeface="Nunito"/>
              </a:rPr>
              <a:t>Automation</a:t>
            </a:r>
            <a:r>
              <a:rPr lang="id">
                <a:solidFill>
                  <a:srgbClr val="FFFFFF"/>
                </a:solidFill>
                <a:latin typeface="Nunito"/>
                <a:ea typeface="Nunito"/>
                <a:cs typeface="Nunito"/>
                <a:sym typeface="Nunito"/>
              </a:rPr>
              <a:t> Testing</a:t>
            </a:r>
            <a:endParaRPr>
              <a:solidFill>
                <a:srgbClr val="FFFFFF"/>
              </a:solidFill>
              <a:latin typeface="Nunito"/>
              <a:ea typeface="Nunito"/>
              <a:cs typeface="Nunito"/>
              <a:sym typeface="Nunito"/>
            </a:endParaRPr>
          </a:p>
        </p:txBody>
      </p:sp>
      <p:sp>
        <p:nvSpPr>
          <p:cNvPr id="347" name="Google Shape;347;p22"/>
          <p:cNvSpPr txBox="1"/>
          <p:nvPr/>
        </p:nvSpPr>
        <p:spPr>
          <a:xfrm>
            <a:off x="1444175" y="4158900"/>
            <a:ext cx="54864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d">
                <a:solidFill>
                  <a:schemeClr val="lt1"/>
                </a:solidFill>
                <a:latin typeface="Nunito"/>
                <a:ea typeface="Nunito"/>
                <a:cs typeface="Nunito"/>
                <a:sym typeface="Nunito"/>
              </a:rPr>
              <a:t>Link : </a:t>
            </a:r>
            <a:r>
              <a:rPr lang="id" u="sng">
                <a:solidFill>
                  <a:schemeClr val="lt1"/>
                </a:solidFill>
                <a:latin typeface="Nunito"/>
                <a:ea typeface="Nunito"/>
                <a:cs typeface="Nunito"/>
                <a:sym typeface="Nunito"/>
                <a:hlinkClick r:id="rId3">
                  <a:extLst>
                    <a:ext uri="{A12FA001-AC4F-418D-AE19-62706E023703}">
                      <ahyp:hlinkClr val="tx"/>
                    </a:ext>
                  </a:extLst>
                </a:hlinkClick>
              </a:rPr>
              <a:t>https://docs.google.com/spreadsheets/d/15YufFPVxNz7itO7SAKSQHg-YS6dgOau8SqgXOHJRFF8/edit?usp=sharing</a:t>
            </a:r>
            <a:r>
              <a:rPr lang="id">
                <a:solidFill>
                  <a:schemeClr val="lt1"/>
                </a:solidFill>
                <a:latin typeface="Nunito"/>
                <a:ea typeface="Nunito"/>
                <a:cs typeface="Nunito"/>
                <a:sym typeface="Nunito"/>
              </a:rPr>
              <a:t> </a:t>
            </a:r>
            <a:endParaRPr>
              <a:solidFill>
                <a:schemeClr val="lt1"/>
              </a:solidFill>
              <a:latin typeface="Nunito"/>
              <a:ea typeface="Nunito"/>
              <a:cs typeface="Nunito"/>
              <a:sym typeface="Nunito"/>
            </a:endParaRPr>
          </a:p>
        </p:txBody>
      </p:sp>
      <p:graphicFrame>
        <p:nvGraphicFramePr>
          <p:cNvPr id="348" name="Google Shape;348;p22"/>
          <p:cNvGraphicFramePr/>
          <p:nvPr/>
        </p:nvGraphicFramePr>
        <p:xfrm>
          <a:off x="1707225" y="856475"/>
          <a:ext cx="3000000" cy="3000000"/>
        </p:xfrm>
        <a:graphic>
          <a:graphicData uri="http://schemas.openxmlformats.org/drawingml/2006/table">
            <a:tbl>
              <a:tblPr>
                <a:noFill/>
                <a:tableStyleId>{A2F078A9-096D-472E-9685-C7873DCDCB80}</a:tableStyleId>
              </a:tblPr>
              <a:tblGrid>
                <a:gridCol w="2085975"/>
                <a:gridCol w="3400425"/>
              </a:tblGrid>
              <a:tr h="12700">
                <a:tc>
                  <a:txBody>
                    <a:bodyPr/>
                    <a:lstStyle/>
                    <a:p>
                      <a:pPr indent="0" lvl="0" marL="0" rtl="0" algn="l">
                        <a:spcBef>
                          <a:spcPts val="0"/>
                        </a:spcBef>
                        <a:spcAft>
                          <a:spcPts val="0"/>
                        </a:spcAft>
                        <a:buNone/>
                      </a:pPr>
                      <a:r>
                        <a:rPr lang="id">
                          <a:solidFill>
                            <a:schemeClr val="lt1"/>
                          </a:solidFill>
                          <a:latin typeface="Times New Roman"/>
                          <a:ea typeface="Times New Roman"/>
                          <a:cs typeface="Times New Roman"/>
                          <a:sym typeface="Times New Roman"/>
                        </a:rPr>
                        <a:t>Metode Pengujian</a:t>
                      </a:r>
                      <a:endParaRPr>
                        <a:solidFill>
                          <a:schemeClr val="lt1"/>
                        </a:solidFill>
                        <a:latin typeface="Times New Roman"/>
                        <a:ea typeface="Times New Roman"/>
                        <a:cs typeface="Times New Roman"/>
                        <a:sym typeface="Times New Roman"/>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id">
                          <a:solidFill>
                            <a:schemeClr val="lt1"/>
                          </a:solidFill>
                          <a:latin typeface="Times New Roman"/>
                          <a:ea typeface="Times New Roman"/>
                          <a:cs typeface="Times New Roman"/>
                          <a:sym typeface="Times New Roman"/>
                        </a:rPr>
                        <a:t>Unit Test : Register</a:t>
                      </a:r>
                      <a:endParaRPr>
                        <a:solidFill>
                          <a:schemeClr val="lt1"/>
                        </a:solidFill>
                        <a:latin typeface="Times New Roman"/>
                        <a:ea typeface="Times New Roman"/>
                        <a:cs typeface="Times New Roman"/>
                        <a:sym typeface="Times New Roman"/>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r h="12700">
                <a:tc>
                  <a:txBody>
                    <a:bodyPr/>
                    <a:lstStyle/>
                    <a:p>
                      <a:pPr indent="0" lvl="0" marL="0" rtl="0" algn="l">
                        <a:spcBef>
                          <a:spcPts val="0"/>
                        </a:spcBef>
                        <a:spcAft>
                          <a:spcPts val="0"/>
                        </a:spcAft>
                        <a:buNone/>
                      </a:pPr>
                      <a:r>
                        <a:rPr lang="id">
                          <a:solidFill>
                            <a:schemeClr val="lt1"/>
                          </a:solidFill>
                          <a:latin typeface="Times New Roman"/>
                          <a:ea typeface="Times New Roman"/>
                          <a:cs typeface="Times New Roman"/>
                          <a:sym typeface="Times New Roman"/>
                        </a:rPr>
                        <a:t>Tujuan</a:t>
                      </a:r>
                      <a:endParaRPr>
                        <a:solidFill>
                          <a:schemeClr val="lt1"/>
                        </a:solidFill>
                        <a:latin typeface="Times New Roman"/>
                        <a:ea typeface="Times New Roman"/>
                        <a:cs typeface="Times New Roman"/>
                        <a:sym typeface="Times New Roman"/>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id">
                          <a:solidFill>
                            <a:schemeClr val="lt1"/>
                          </a:solidFill>
                          <a:latin typeface="Times New Roman"/>
                          <a:ea typeface="Times New Roman"/>
                          <a:cs typeface="Times New Roman"/>
                          <a:sym typeface="Times New Roman"/>
                        </a:rPr>
                        <a:t>Menguji dan memastikan fungsionalitas fitur yang diuji sudah berjalan dengan baik dengan automation testing. </a:t>
                      </a:r>
                      <a:endParaRPr>
                        <a:solidFill>
                          <a:schemeClr val="lt1"/>
                        </a:solidFill>
                        <a:latin typeface="Times New Roman"/>
                        <a:ea typeface="Times New Roman"/>
                        <a:cs typeface="Times New Roman"/>
                        <a:sym typeface="Times New Roman"/>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r h="12700">
                <a:tc>
                  <a:txBody>
                    <a:bodyPr/>
                    <a:lstStyle/>
                    <a:p>
                      <a:pPr indent="0" lvl="0" marL="0" rtl="0" algn="l">
                        <a:spcBef>
                          <a:spcPts val="0"/>
                        </a:spcBef>
                        <a:spcAft>
                          <a:spcPts val="0"/>
                        </a:spcAft>
                        <a:buNone/>
                      </a:pPr>
                      <a:r>
                        <a:rPr lang="id">
                          <a:solidFill>
                            <a:schemeClr val="lt1"/>
                          </a:solidFill>
                          <a:latin typeface="Times New Roman"/>
                          <a:ea typeface="Times New Roman"/>
                          <a:cs typeface="Times New Roman"/>
                          <a:sym typeface="Times New Roman"/>
                        </a:rPr>
                        <a:t>Teknik</a:t>
                      </a:r>
                      <a:endParaRPr>
                        <a:solidFill>
                          <a:schemeClr val="lt1"/>
                        </a:solidFill>
                        <a:latin typeface="Times New Roman"/>
                        <a:ea typeface="Times New Roman"/>
                        <a:cs typeface="Times New Roman"/>
                        <a:sym typeface="Times New Roman"/>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317500" lvl="0" marL="457200" rtl="0" algn="l">
                        <a:spcBef>
                          <a:spcPts val="0"/>
                        </a:spcBef>
                        <a:spcAft>
                          <a:spcPts val="0"/>
                        </a:spcAft>
                        <a:buClr>
                          <a:schemeClr val="lt1"/>
                        </a:buClr>
                        <a:buSzPts val="1400"/>
                        <a:buFont typeface="Times New Roman"/>
                        <a:buAutoNum type="arabicPeriod"/>
                      </a:pPr>
                      <a:r>
                        <a:rPr lang="id">
                          <a:solidFill>
                            <a:schemeClr val="lt1"/>
                          </a:solidFill>
                          <a:latin typeface="Times New Roman"/>
                          <a:ea typeface="Times New Roman"/>
                          <a:cs typeface="Times New Roman"/>
                          <a:sym typeface="Times New Roman"/>
                        </a:rPr>
                        <a:t>Membuat Test Scenario </a:t>
                      </a:r>
                      <a:endParaRPr>
                        <a:solidFill>
                          <a:schemeClr val="lt1"/>
                        </a:solidFill>
                        <a:latin typeface="Times New Roman"/>
                        <a:ea typeface="Times New Roman"/>
                        <a:cs typeface="Times New Roman"/>
                        <a:sym typeface="Times New Roman"/>
                      </a:endParaRPr>
                    </a:p>
                    <a:p>
                      <a:pPr indent="-317500" lvl="0" marL="457200" rtl="0" algn="l">
                        <a:spcBef>
                          <a:spcPts val="0"/>
                        </a:spcBef>
                        <a:spcAft>
                          <a:spcPts val="0"/>
                        </a:spcAft>
                        <a:buClr>
                          <a:schemeClr val="lt1"/>
                        </a:buClr>
                        <a:buSzPts val="1400"/>
                        <a:buFont typeface="Times New Roman"/>
                        <a:buAutoNum type="arabicPeriod"/>
                      </a:pPr>
                      <a:r>
                        <a:rPr lang="id">
                          <a:solidFill>
                            <a:schemeClr val="lt1"/>
                          </a:solidFill>
                          <a:latin typeface="Times New Roman"/>
                          <a:ea typeface="Times New Roman"/>
                          <a:cs typeface="Times New Roman"/>
                          <a:sym typeface="Times New Roman"/>
                        </a:rPr>
                        <a:t>Membuat Test Case</a:t>
                      </a:r>
                      <a:endParaRPr>
                        <a:solidFill>
                          <a:schemeClr val="lt1"/>
                        </a:solidFill>
                        <a:latin typeface="Times New Roman"/>
                        <a:ea typeface="Times New Roman"/>
                        <a:cs typeface="Times New Roman"/>
                        <a:sym typeface="Times New Roman"/>
                      </a:endParaRPr>
                    </a:p>
                    <a:p>
                      <a:pPr indent="-317500" lvl="0" marL="457200" rtl="0" algn="l">
                        <a:spcBef>
                          <a:spcPts val="0"/>
                        </a:spcBef>
                        <a:spcAft>
                          <a:spcPts val="0"/>
                        </a:spcAft>
                        <a:buClr>
                          <a:schemeClr val="lt1"/>
                        </a:buClr>
                        <a:buSzPts val="1400"/>
                        <a:buFont typeface="Times New Roman"/>
                        <a:buAutoNum type="arabicPeriod"/>
                      </a:pPr>
                      <a:r>
                        <a:rPr lang="id">
                          <a:solidFill>
                            <a:schemeClr val="lt1"/>
                          </a:solidFill>
                          <a:latin typeface="Times New Roman"/>
                          <a:ea typeface="Times New Roman"/>
                          <a:cs typeface="Times New Roman"/>
                          <a:sym typeface="Times New Roman"/>
                        </a:rPr>
                        <a:t>Menguji fungsionalitas fitur sesuai test case dengan manual. </a:t>
                      </a:r>
                      <a:endParaRPr>
                        <a:solidFill>
                          <a:schemeClr val="lt1"/>
                        </a:solidFill>
                        <a:latin typeface="Times New Roman"/>
                        <a:ea typeface="Times New Roman"/>
                        <a:cs typeface="Times New Roman"/>
                        <a:sym typeface="Times New Roman"/>
                      </a:endParaRPr>
                    </a:p>
                    <a:p>
                      <a:pPr indent="-317500" lvl="0" marL="457200" rtl="0" algn="l">
                        <a:spcBef>
                          <a:spcPts val="0"/>
                        </a:spcBef>
                        <a:spcAft>
                          <a:spcPts val="0"/>
                        </a:spcAft>
                        <a:buClr>
                          <a:schemeClr val="lt1"/>
                        </a:buClr>
                        <a:buSzPts val="1400"/>
                        <a:buFont typeface="Times New Roman"/>
                        <a:buAutoNum type="arabicPeriod"/>
                      </a:pPr>
                      <a:r>
                        <a:rPr lang="id">
                          <a:solidFill>
                            <a:schemeClr val="lt1"/>
                          </a:solidFill>
                          <a:latin typeface="Times New Roman"/>
                          <a:ea typeface="Times New Roman"/>
                          <a:cs typeface="Times New Roman"/>
                          <a:sym typeface="Times New Roman"/>
                        </a:rPr>
                        <a:t>Membuat Test Report.</a:t>
                      </a:r>
                      <a:endParaRPr>
                        <a:solidFill>
                          <a:schemeClr val="lt1"/>
                        </a:solidFill>
                        <a:latin typeface="Times New Roman"/>
                        <a:ea typeface="Times New Roman"/>
                        <a:cs typeface="Times New Roman"/>
                        <a:sym typeface="Times New Roman"/>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r h="12700">
                <a:tc>
                  <a:txBody>
                    <a:bodyPr/>
                    <a:lstStyle/>
                    <a:p>
                      <a:pPr indent="0" lvl="0" marL="0" rtl="0" algn="l">
                        <a:spcBef>
                          <a:spcPts val="0"/>
                        </a:spcBef>
                        <a:spcAft>
                          <a:spcPts val="0"/>
                        </a:spcAft>
                        <a:buNone/>
                      </a:pPr>
                      <a:r>
                        <a:rPr lang="id">
                          <a:solidFill>
                            <a:schemeClr val="lt1"/>
                          </a:solidFill>
                          <a:latin typeface="Times New Roman"/>
                          <a:ea typeface="Times New Roman"/>
                          <a:cs typeface="Times New Roman"/>
                          <a:sym typeface="Times New Roman"/>
                        </a:rPr>
                        <a:t>Kriteria Pengujian</a:t>
                      </a:r>
                      <a:endParaRPr>
                        <a:solidFill>
                          <a:schemeClr val="lt1"/>
                        </a:solidFill>
                        <a:latin typeface="Times New Roman"/>
                        <a:ea typeface="Times New Roman"/>
                        <a:cs typeface="Times New Roman"/>
                        <a:sym typeface="Times New Roman"/>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317500" lvl="0" marL="457200" rtl="0" algn="l">
                        <a:spcBef>
                          <a:spcPts val="0"/>
                        </a:spcBef>
                        <a:spcAft>
                          <a:spcPts val="0"/>
                        </a:spcAft>
                        <a:buClr>
                          <a:schemeClr val="lt1"/>
                        </a:buClr>
                        <a:buSzPts val="1400"/>
                        <a:buFont typeface="Times New Roman"/>
                        <a:buAutoNum type="arabicPeriod"/>
                      </a:pPr>
                      <a:r>
                        <a:rPr lang="id">
                          <a:solidFill>
                            <a:schemeClr val="lt1"/>
                          </a:solidFill>
                          <a:latin typeface="Times New Roman"/>
                          <a:ea typeface="Times New Roman"/>
                          <a:cs typeface="Times New Roman"/>
                          <a:sym typeface="Times New Roman"/>
                        </a:rPr>
                        <a:t>Memastikan fungsionalitas fitur product sesuai test case yang dibuat. </a:t>
                      </a:r>
                      <a:endParaRPr>
                        <a:solidFill>
                          <a:schemeClr val="lt1"/>
                        </a:solidFill>
                        <a:latin typeface="Times New Roman"/>
                        <a:ea typeface="Times New Roman"/>
                        <a:cs typeface="Times New Roman"/>
                        <a:sym typeface="Times New Roman"/>
                      </a:endParaRPr>
                    </a:p>
                    <a:p>
                      <a:pPr indent="-317500" lvl="0" marL="457200" rtl="0" algn="l">
                        <a:spcBef>
                          <a:spcPts val="0"/>
                        </a:spcBef>
                        <a:spcAft>
                          <a:spcPts val="0"/>
                        </a:spcAft>
                        <a:buClr>
                          <a:schemeClr val="lt1"/>
                        </a:buClr>
                        <a:buSzPts val="1400"/>
                        <a:buFont typeface="Times New Roman"/>
                        <a:buAutoNum type="arabicPeriod"/>
                      </a:pPr>
                      <a:r>
                        <a:rPr lang="id">
                          <a:solidFill>
                            <a:schemeClr val="lt1"/>
                          </a:solidFill>
                          <a:latin typeface="Times New Roman"/>
                          <a:ea typeface="Times New Roman"/>
                          <a:cs typeface="Times New Roman"/>
                          <a:sym typeface="Times New Roman"/>
                        </a:rPr>
                        <a:t>Memastikan result pengujian yang sesuai.</a:t>
                      </a:r>
                      <a:endParaRPr>
                        <a:solidFill>
                          <a:schemeClr val="lt1"/>
                        </a:solidFill>
                        <a:latin typeface="Times New Roman"/>
                        <a:ea typeface="Times New Roman"/>
                        <a:cs typeface="Times New Roman"/>
                        <a:sym typeface="Times New Roman"/>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33969"/>
        </a:solidFill>
      </p:bgPr>
    </p:bg>
    <p:spTree>
      <p:nvGrpSpPr>
        <p:cNvPr id="352" name="Shape 352"/>
        <p:cNvGrpSpPr/>
        <p:nvPr/>
      </p:nvGrpSpPr>
      <p:grpSpPr>
        <a:xfrm>
          <a:off x="0" y="0"/>
          <a:ext cx="0" cy="0"/>
          <a:chOff x="0" y="0"/>
          <a:chExt cx="0" cy="0"/>
        </a:xfrm>
      </p:grpSpPr>
      <p:sp>
        <p:nvSpPr>
          <p:cNvPr id="353" name="Google Shape;353;p23"/>
          <p:cNvSpPr txBox="1"/>
          <p:nvPr>
            <p:ph type="title"/>
          </p:nvPr>
        </p:nvSpPr>
        <p:spPr>
          <a:xfrm>
            <a:off x="6325175" y="-157550"/>
            <a:ext cx="2728500" cy="716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d" sz="3000"/>
              <a:t>API</a:t>
            </a:r>
            <a:endParaRPr sz="3000"/>
          </a:p>
        </p:txBody>
      </p:sp>
      <p:sp>
        <p:nvSpPr>
          <p:cNvPr id="354" name="Google Shape;354;p23"/>
          <p:cNvSpPr txBox="1"/>
          <p:nvPr/>
        </p:nvSpPr>
        <p:spPr>
          <a:xfrm>
            <a:off x="653775" y="1055475"/>
            <a:ext cx="7593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355" name="Google Shape;355;p23"/>
          <p:cNvSpPr txBox="1"/>
          <p:nvPr/>
        </p:nvSpPr>
        <p:spPr>
          <a:xfrm>
            <a:off x="6375025" y="504813"/>
            <a:ext cx="2139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d">
                <a:solidFill>
                  <a:srgbClr val="FFFFFF"/>
                </a:solidFill>
                <a:latin typeface="Nunito"/>
                <a:ea typeface="Nunito"/>
                <a:cs typeface="Nunito"/>
                <a:sym typeface="Nunito"/>
              </a:rPr>
              <a:t>Manual</a:t>
            </a:r>
            <a:r>
              <a:rPr lang="id">
                <a:solidFill>
                  <a:srgbClr val="FFFFFF"/>
                </a:solidFill>
                <a:latin typeface="Nunito"/>
                <a:ea typeface="Nunito"/>
                <a:cs typeface="Nunito"/>
                <a:sym typeface="Nunito"/>
              </a:rPr>
              <a:t> Testing</a:t>
            </a:r>
            <a:endParaRPr>
              <a:solidFill>
                <a:srgbClr val="FFFFFF"/>
              </a:solidFill>
              <a:latin typeface="Nunito"/>
              <a:ea typeface="Nunito"/>
              <a:cs typeface="Nunito"/>
              <a:sym typeface="Nunito"/>
            </a:endParaRPr>
          </a:p>
        </p:txBody>
      </p:sp>
      <p:sp>
        <p:nvSpPr>
          <p:cNvPr id="356" name="Google Shape;356;p23"/>
          <p:cNvSpPr txBox="1"/>
          <p:nvPr/>
        </p:nvSpPr>
        <p:spPr>
          <a:xfrm>
            <a:off x="207550" y="4382200"/>
            <a:ext cx="62040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d" sz="1200">
                <a:solidFill>
                  <a:schemeClr val="lt1"/>
                </a:solidFill>
                <a:latin typeface="Nunito"/>
                <a:ea typeface="Nunito"/>
                <a:cs typeface="Nunito"/>
                <a:sym typeface="Nunito"/>
              </a:rPr>
              <a:t>Link : </a:t>
            </a:r>
            <a:r>
              <a:rPr lang="id" sz="1200" u="sng">
                <a:solidFill>
                  <a:schemeClr val="lt1"/>
                </a:solidFill>
                <a:latin typeface="Nunito"/>
                <a:ea typeface="Nunito"/>
                <a:cs typeface="Nunito"/>
                <a:sym typeface="Nunito"/>
                <a:hlinkClick r:id="rId3">
                  <a:extLst>
                    <a:ext uri="{A12FA001-AC4F-418D-AE19-62706E023703}">
                      <ahyp:hlinkClr val="tx"/>
                    </a:ext>
                  </a:extLst>
                </a:hlinkClick>
              </a:rPr>
              <a:t>https://docs.google.com/spreadsheets/d/15YufFPVxNz7itO7SAKSQHg-YS6dgOau8SqgXOHJRFF8/edit?usp=sharing</a:t>
            </a:r>
            <a:r>
              <a:rPr lang="id" sz="1200">
                <a:solidFill>
                  <a:schemeClr val="lt1"/>
                </a:solidFill>
                <a:latin typeface="Nunito"/>
                <a:ea typeface="Nunito"/>
                <a:cs typeface="Nunito"/>
                <a:sym typeface="Nunito"/>
              </a:rPr>
              <a:t> </a:t>
            </a:r>
            <a:endParaRPr sz="1200">
              <a:solidFill>
                <a:schemeClr val="lt1"/>
              </a:solidFill>
              <a:latin typeface="Nunito"/>
              <a:ea typeface="Nunito"/>
              <a:cs typeface="Nunito"/>
              <a:sym typeface="Nunito"/>
            </a:endParaRPr>
          </a:p>
        </p:txBody>
      </p:sp>
      <p:graphicFrame>
        <p:nvGraphicFramePr>
          <p:cNvPr id="357" name="Google Shape;357;p23"/>
          <p:cNvGraphicFramePr/>
          <p:nvPr/>
        </p:nvGraphicFramePr>
        <p:xfrm>
          <a:off x="207550" y="102300"/>
          <a:ext cx="3000000" cy="3000000"/>
        </p:xfrm>
        <a:graphic>
          <a:graphicData uri="http://schemas.openxmlformats.org/drawingml/2006/table">
            <a:tbl>
              <a:tblPr>
                <a:noFill/>
                <a:tableStyleId>{A2F078A9-096D-472E-9685-C7873DCDCB80}</a:tableStyleId>
              </a:tblPr>
              <a:tblGrid>
                <a:gridCol w="2047875"/>
                <a:gridCol w="3467100"/>
              </a:tblGrid>
              <a:tr h="12700">
                <a:tc>
                  <a:txBody>
                    <a:bodyPr/>
                    <a:lstStyle/>
                    <a:p>
                      <a:pPr indent="0" lvl="0" marL="0" rtl="0" algn="l">
                        <a:spcBef>
                          <a:spcPts val="0"/>
                        </a:spcBef>
                        <a:spcAft>
                          <a:spcPts val="0"/>
                        </a:spcAft>
                        <a:buNone/>
                      </a:pPr>
                      <a:r>
                        <a:rPr lang="id">
                          <a:solidFill>
                            <a:schemeClr val="lt1"/>
                          </a:solidFill>
                          <a:latin typeface="Times New Roman"/>
                          <a:ea typeface="Times New Roman"/>
                          <a:cs typeface="Times New Roman"/>
                          <a:sym typeface="Times New Roman"/>
                        </a:rPr>
                        <a:t>Metode Pengujian</a:t>
                      </a:r>
                      <a:endParaRPr>
                        <a:solidFill>
                          <a:schemeClr val="lt1"/>
                        </a:solidFill>
                        <a:latin typeface="Times New Roman"/>
                        <a:ea typeface="Times New Roman"/>
                        <a:cs typeface="Times New Roman"/>
                        <a:sym typeface="Times New Roman"/>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id">
                          <a:solidFill>
                            <a:schemeClr val="lt1"/>
                          </a:solidFill>
                          <a:latin typeface="Times New Roman"/>
                          <a:ea typeface="Times New Roman"/>
                          <a:cs typeface="Times New Roman"/>
                          <a:sym typeface="Times New Roman"/>
                        </a:rPr>
                        <a:t>Unit Test : Products, Products Category, Authentication, Hello and Orders. </a:t>
                      </a:r>
                      <a:endParaRPr>
                        <a:solidFill>
                          <a:schemeClr val="lt1"/>
                        </a:solidFill>
                        <a:latin typeface="Times New Roman"/>
                        <a:ea typeface="Times New Roman"/>
                        <a:cs typeface="Times New Roman"/>
                        <a:sym typeface="Times New Roman"/>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r h="12700">
                <a:tc>
                  <a:txBody>
                    <a:bodyPr/>
                    <a:lstStyle/>
                    <a:p>
                      <a:pPr indent="0" lvl="0" marL="0" rtl="0" algn="l">
                        <a:spcBef>
                          <a:spcPts val="0"/>
                        </a:spcBef>
                        <a:spcAft>
                          <a:spcPts val="0"/>
                        </a:spcAft>
                        <a:buNone/>
                      </a:pPr>
                      <a:r>
                        <a:rPr lang="id">
                          <a:solidFill>
                            <a:schemeClr val="lt1"/>
                          </a:solidFill>
                          <a:latin typeface="Times New Roman"/>
                          <a:ea typeface="Times New Roman"/>
                          <a:cs typeface="Times New Roman"/>
                          <a:sym typeface="Times New Roman"/>
                        </a:rPr>
                        <a:t>Tujuan</a:t>
                      </a:r>
                      <a:endParaRPr>
                        <a:solidFill>
                          <a:schemeClr val="lt1"/>
                        </a:solidFill>
                        <a:latin typeface="Times New Roman"/>
                        <a:ea typeface="Times New Roman"/>
                        <a:cs typeface="Times New Roman"/>
                        <a:sym typeface="Times New Roman"/>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id">
                          <a:solidFill>
                            <a:schemeClr val="lt1"/>
                          </a:solidFill>
                          <a:latin typeface="Times New Roman"/>
                          <a:ea typeface="Times New Roman"/>
                          <a:cs typeface="Times New Roman"/>
                          <a:sym typeface="Times New Roman"/>
                        </a:rPr>
                        <a:t>Menguji dan memastikan fungsionalitas fitur yang diuji sudah berjalan dengan baik dengan manual testing. </a:t>
                      </a:r>
                      <a:endParaRPr>
                        <a:solidFill>
                          <a:schemeClr val="lt1"/>
                        </a:solidFill>
                        <a:latin typeface="Times New Roman"/>
                        <a:ea typeface="Times New Roman"/>
                        <a:cs typeface="Times New Roman"/>
                        <a:sym typeface="Times New Roman"/>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r h="12700">
                <a:tc>
                  <a:txBody>
                    <a:bodyPr/>
                    <a:lstStyle/>
                    <a:p>
                      <a:pPr indent="0" lvl="0" marL="0" rtl="0" algn="l">
                        <a:spcBef>
                          <a:spcPts val="0"/>
                        </a:spcBef>
                        <a:spcAft>
                          <a:spcPts val="0"/>
                        </a:spcAft>
                        <a:buNone/>
                      </a:pPr>
                      <a:r>
                        <a:rPr lang="id">
                          <a:solidFill>
                            <a:schemeClr val="lt1"/>
                          </a:solidFill>
                          <a:latin typeface="Times New Roman"/>
                          <a:ea typeface="Times New Roman"/>
                          <a:cs typeface="Times New Roman"/>
                          <a:sym typeface="Times New Roman"/>
                        </a:rPr>
                        <a:t>Teknik</a:t>
                      </a:r>
                      <a:endParaRPr>
                        <a:solidFill>
                          <a:schemeClr val="lt1"/>
                        </a:solidFill>
                        <a:latin typeface="Times New Roman"/>
                        <a:ea typeface="Times New Roman"/>
                        <a:cs typeface="Times New Roman"/>
                        <a:sym typeface="Times New Roman"/>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317500" lvl="0" marL="457200" rtl="0" algn="l">
                        <a:spcBef>
                          <a:spcPts val="0"/>
                        </a:spcBef>
                        <a:spcAft>
                          <a:spcPts val="0"/>
                        </a:spcAft>
                        <a:buClr>
                          <a:schemeClr val="lt1"/>
                        </a:buClr>
                        <a:buSzPts val="1400"/>
                        <a:buFont typeface="Times New Roman"/>
                        <a:buAutoNum type="arabicPeriod"/>
                      </a:pPr>
                      <a:r>
                        <a:rPr lang="id">
                          <a:solidFill>
                            <a:schemeClr val="lt1"/>
                          </a:solidFill>
                          <a:latin typeface="Times New Roman"/>
                          <a:ea typeface="Times New Roman"/>
                          <a:cs typeface="Times New Roman"/>
                          <a:sym typeface="Times New Roman"/>
                        </a:rPr>
                        <a:t>Membuat Test Scenario </a:t>
                      </a:r>
                      <a:endParaRPr>
                        <a:solidFill>
                          <a:schemeClr val="lt1"/>
                        </a:solidFill>
                        <a:latin typeface="Times New Roman"/>
                        <a:ea typeface="Times New Roman"/>
                        <a:cs typeface="Times New Roman"/>
                        <a:sym typeface="Times New Roman"/>
                      </a:endParaRPr>
                    </a:p>
                    <a:p>
                      <a:pPr indent="-317500" lvl="0" marL="457200" rtl="0" algn="l">
                        <a:spcBef>
                          <a:spcPts val="0"/>
                        </a:spcBef>
                        <a:spcAft>
                          <a:spcPts val="0"/>
                        </a:spcAft>
                        <a:buClr>
                          <a:schemeClr val="lt1"/>
                        </a:buClr>
                        <a:buSzPts val="1400"/>
                        <a:buFont typeface="Times New Roman"/>
                        <a:buAutoNum type="arabicPeriod"/>
                      </a:pPr>
                      <a:r>
                        <a:rPr lang="id">
                          <a:solidFill>
                            <a:schemeClr val="lt1"/>
                          </a:solidFill>
                          <a:latin typeface="Times New Roman"/>
                          <a:ea typeface="Times New Roman"/>
                          <a:cs typeface="Times New Roman"/>
                          <a:sym typeface="Times New Roman"/>
                        </a:rPr>
                        <a:t>Membuat Test Case</a:t>
                      </a:r>
                      <a:endParaRPr>
                        <a:solidFill>
                          <a:schemeClr val="lt1"/>
                        </a:solidFill>
                        <a:latin typeface="Times New Roman"/>
                        <a:ea typeface="Times New Roman"/>
                        <a:cs typeface="Times New Roman"/>
                        <a:sym typeface="Times New Roman"/>
                      </a:endParaRPr>
                    </a:p>
                    <a:p>
                      <a:pPr indent="-317500" lvl="0" marL="457200" rtl="0" algn="l">
                        <a:spcBef>
                          <a:spcPts val="0"/>
                        </a:spcBef>
                        <a:spcAft>
                          <a:spcPts val="0"/>
                        </a:spcAft>
                        <a:buClr>
                          <a:schemeClr val="lt1"/>
                        </a:buClr>
                        <a:buSzPts val="1400"/>
                        <a:buFont typeface="Times New Roman"/>
                        <a:buAutoNum type="arabicPeriod"/>
                      </a:pPr>
                      <a:r>
                        <a:rPr lang="id">
                          <a:solidFill>
                            <a:schemeClr val="lt1"/>
                          </a:solidFill>
                          <a:latin typeface="Times New Roman"/>
                          <a:ea typeface="Times New Roman"/>
                          <a:cs typeface="Times New Roman"/>
                          <a:sym typeface="Times New Roman"/>
                        </a:rPr>
                        <a:t>Mengatur endpoints, method, dan body</a:t>
                      </a:r>
                      <a:endParaRPr>
                        <a:solidFill>
                          <a:schemeClr val="lt1"/>
                        </a:solidFill>
                        <a:latin typeface="Times New Roman"/>
                        <a:ea typeface="Times New Roman"/>
                        <a:cs typeface="Times New Roman"/>
                        <a:sym typeface="Times New Roman"/>
                      </a:endParaRPr>
                    </a:p>
                    <a:p>
                      <a:pPr indent="-317500" lvl="0" marL="457200" rtl="0" algn="l">
                        <a:spcBef>
                          <a:spcPts val="0"/>
                        </a:spcBef>
                        <a:spcAft>
                          <a:spcPts val="0"/>
                        </a:spcAft>
                        <a:buClr>
                          <a:schemeClr val="lt1"/>
                        </a:buClr>
                        <a:buSzPts val="1400"/>
                        <a:buFont typeface="Times New Roman"/>
                        <a:buAutoNum type="arabicPeriod"/>
                      </a:pPr>
                      <a:r>
                        <a:rPr lang="id">
                          <a:solidFill>
                            <a:schemeClr val="lt1"/>
                          </a:solidFill>
                          <a:latin typeface="Times New Roman"/>
                          <a:ea typeface="Times New Roman"/>
                          <a:cs typeface="Times New Roman"/>
                          <a:sym typeface="Times New Roman"/>
                        </a:rPr>
                        <a:t>Menguji fungsionalitas fitur sesuai test case dengan manual. </a:t>
                      </a:r>
                      <a:endParaRPr>
                        <a:solidFill>
                          <a:schemeClr val="lt1"/>
                        </a:solidFill>
                        <a:latin typeface="Times New Roman"/>
                        <a:ea typeface="Times New Roman"/>
                        <a:cs typeface="Times New Roman"/>
                        <a:sym typeface="Times New Roman"/>
                      </a:endParaRPr>
                    </a:p>
                    <a:p>
                      <a:pPr indent="-317500" lvl="0" marL="457200" rtl="0" algn="l">
                        <a:spcBef>
                          <a:spcPts val="0"/>
                        </a:spcBef>
                        <a:spcAft>
                          <a:spcPts val="0"/>
                        </a:spcAft>
                        <a:buClr>
                          <a:schemeClr val="lt1"/>
                        </a:buClr>
                        <a:buSzPts val="1400"/>
                        <a:buFont typeface="Times New Roman"/>
                        <a:buAutoNum type="arabicPeriod"/>
                      </a:pPr>
                      <a:r>
                        <a:rPr lang="id">
                          <a:solidFill>
                            <a:schemeClr val="lt1"/>
                          </a:solidFill>
                          <a:latin typeface="Times New Roman"/>
                          <a:ea typeface="Times New Roman"/>
                          <a:cs typeface="Times New Roman"/>
                          <a:sym typeface="Times New Roman"/>
                        </a:rPr>
                        <a:t>Membuat Test Report.</a:t>
                      </a:r>
                      <a:endParaRPr>
                        <a:solidFill>
                          <a:schemeClr val="lt1"/>
                        </a:solidFill>
                        <a:latin typeface="Times New Roman"/>
                        <a:ea typeface="Times New Roman"/>
                        <a:cs typeface="Times New Roman"/>
                        <a:sym typeface="Times New Roman"/>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r h="12700">
                <a:tc>
                  <a:txBody>
                    <a:bodyPr/>
                    <a:lstStyle/>
                    <a:p>
                      <a:pPr indent="0" lvl="0" marL="0" rtl="0" algn="l">
                        <a:spcBef>
                          <a:spcPts val="0"/>
                        </a:spcBef>
                        <a:spcAft>
                          <a:spcPts val="0"/>
                        </a:spcAft>
                        <a:buNone/>
                      </a:pPr>
                      <a:r>
                        <a:rPr lang="id">
                          <a:solidFill>
                            <a:schemeClr val="lt1"/>
                          </a:solidFill>
                          <a:latin typeface="Times New Roman"/>
                          <a:ea typeface="Times New Roman"/>
                          <a:cs typeface="Times New Roman"/>
                          <a:sym typeface="Times New Roman"/>
                        </a:rPr>
                        <a:t>Kriteria Pengujian</a:t>
                      </a:r>
                      <a:endParaRPr>
                        <a:solidFill>
                          <a:schemeClr val="lt1"/>
                        </a:solidFill>
                        <a:latin typeface="Times New Roman"/>
                        <a:ea typeface="Times New Roman"/>
                        <a:cs typeface="Times New Roman"/>
                        <a:sym typeface="Times New Roman"/>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317500" lvl="0" marL="457200" rtl="0" algn="l">
                        <a:spcBef>
                          <a:spcPts val="0"/>
                        </a:spcBef>
                        <a:spcAft>
                          <a:spcPts val="0"/>
                        </a:spcAft>
                        <a:buClr>
                          <a:schemeClr val="lt1"/>
                        </a:buClr>
                        <a:buSzPts val="1400"/>
                        <a:buFont typeface="Times New Roman"/>
                        <a:buAutoNum type="arabicPeriod"/>
                      </a:pPr>
                      <a:r>
                        <a:rPr lang="id">
                          <a:solidFill>
                            <a:schemeClr val="lt1"/>
                          </a:solidFill>
                          <a:latin typeface="Times New Roman"/>
                          <a:ea typeface="Times New Roman"/>
                          <a:cs typeface="Times New Roman"/>
                          <a:sym typeface="Times New Roman"/>
                        </a:rPr>
                        <a:t>Memastikan endpoints dapat berjalan dengan baik sesuai test case yang dibuat.</a:t>
                      </a:r>
                      <a:endParaRPr>
                        <a:solidFill>
                          <a:schemeClr val="lt1"/>
                        </a:solidFill>
                        <a:latin typeface="Times New Roman"/>
                        <a:ea typeface="Times New Roman"/>
                        <a:cs typeface="Times New Roman"/>
                        <a:sym typeface="Times New Roman"/>
                      </a:endParaRPr>
                    </a:p>
                    <a:p>
                      <a:pPr indent="-317500" lvl="0" marL="457200" rtl="0" algn="l">
                        <a:spcBef>
                          <a:spcPts val="0"/>
                        </a:spcBef>
                        <a:spcAft>
                          <a:spcPts val="0"/>
                        </a:spcAft>
                        <a:buClr>
                          <a:schemeClr val="lt1"/>
                        </a:buClr>
                        <a:buSzPts val="1400"/>
                        <a:buFont typeface="Times New Roman"/>
                        <a:buAutoNum type="arabicPeriod"/>
                      </a:pPr>
                      <a:r>
                        <a:rPr lang="id">
                          <a:solidFill>
                            <a:schemeClr val="lt1"/>
                          </a:solidFill>
                          <a:latin typeface="Times New Roman"/>
                          <a:ea typeface="Times New Roman"/>
                          <a:cs typeface="Times New Roman"/>
                          <a:sym typeface="Times New Roman"/>
                        </a:rPr>
                        <a:t>Memastikan fungsionalitas fitur product sesuai test case yang dibuat. </a:t>
                      </a:r>
                      <a:endParaRPr>
                        <a:solidFill>
                          <a:schemeClr val="lt1"/>
                        </a:solidFill>
                        <a:latin typeface="Times New Roman"/>
                        <a:ea typeface="Times New Roman"/>
                        <a:cs typeface="Times New Roman"/>
                        <a:sym typeface="Times New Roman"/>
                      </a:endParaRPr>
                    </a:p>
                    <a:p>
                      <a:pPr indent="-317500" lvl="0" marL="457200" rtl="0" algn="l">
                        <a:spcBef>
                          <a:spcPts val="0"/>
                        </a:spcBef>
                        <a:spcAft>
                          <a:spcPts val="0"/>
                        </a:spcAft>
                        <a:buClr>
                          <a:schemeClr val="lt1"/>
                        </a:buClr>
                        <a:buSzPts val="1400"/>
                        <a:buFont typeface="Times New Roman"/>
                        <a:buAutoNum type="arabicPeriod"/>
                      </a:pPr>
                      <a:r>
                        <a:rPr lang="id">
                          <a:solidFill>
                            <a:schemeClr val="lt1"/>
                          </a:solidFill>
                          <a:latin typeface="Times New Roman"/>
                          <a:ea typeface="Times New Roman"/>
                          <a:cs typeface="Times New Roman"/>
                          <a:sym typeface="Times New Roman"/>
                        </a:rPr>
                        <a:t>Memastikan result pengujian yang sesuai.</a:t>
                      </a:r>
                      <a:endParaRPr>
                        <a:solidFill>
                          <a:schemeClr val="lt1"/>
                        </a:solidFill>
                        <a:latin typeface="Times New Roman"/>
                        <a:ea typeface="Times New Roman"/>
                        <a:cs typeface="Times New Roman"/>
                        <a:sym typeface="Times New Roman"/>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33969"/>
        </a:solidFill>
      </p:bgPr>
    </p:bg>
    <p:spTree>
      <p:nvGrpSpPr>
        <p:cNvPr id="361" name="Shape 361"/>
        <p:cNvGrpSpPr/>
        <p:nvPr/>
      </p:nvGrpSpPr>
      <p:grpSpPr>
        <a:xfrm>
          <a:off x="0" y="0"/>
          <a:ext cx="0" cy="0"/>
          <a:chOff x="0" y="0"/>
          <a:chExt cx="0" cy="0"/>
        </a:xfrm>
      </p:grpSpPr>
      <p:sp>
        <p:nvSpPr>
          <p:cNvPr id="362" name="Google Shape;362;p24"/>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d"/>
              <a:t>Terimakasih</a:t>
            </a:r>
            <a:endParaRPr/>
          </a:p>
        </p:txBody>
      </p:sp>
      <p:sp>
        <p:nvSpPr>
          <p:cNvPr id="363" name="Google Shape;363;p24"/>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d"/>
              <a:t>Rozan Anggitan</a:t>
            </a:r>
            <a:endParaRPr/>
          </a:p>
          <a:p>
            <a:pPr indent="0" lvl="0" marL="0" rtl="0" algn="l">
              <a:spcBef>
                <a:spcPts val="0"/>
              </a:spcBef>
              <a:spcAft>
                <a:spcPts val="0"/>
              </a:spcAft>
              <a:buNone/>
            </a:pPr>
            <a:r>
              <a:rPr lang="id"/>
              <a:t>QE -A</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33969"/>
        </a:solidFill>
      </p:bgPr>
    </p:bg>
    <p:spTree>
      <p:nvGrpSpPr>
        <p:cNvPr id="282" name="Shape 282"/>
        <p:cNvGrpSpPr/>
        <p:nvPr/>
      </p:nvGrpSpPr>
      <p:grpSpPr>
        <a:xfrm>
          <a:off x="0" y="0"/>
          <a:ext cx="0" cy="0"/>
          <a:chOff x="0" y="0"/>
          <a:chExt cx="0" cy="0"/>
        </a:xfrm>
      </p:grpSpPr>
      <p:sp>
        <p:nvSpPr>
          <p:cNvPr id="283" name="Google Shape;283;p14"/>
          <p:cNvSpPr txBox="1"/>
          <p:nvPr>
            <p:ph type="title"/>
          </p:nvPr>
        </p:nvSpPr>
        <p:spPr>
          <a:xfrm>
            <a:off x="1052400" y="0"/>
            <a:ext cx="58578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d"/>
              <a:t>Latar Belakang</a:t>
            </a:r>
            <a:endParaRPr/>
          </a:p>
        </p:txBody>
      </p:sp>
      <p:sp>
        <p:nvSpPr>
          <p:cNvPr id="284" name="Google Shape;284;p14"/>
          <p:cNvSpPr txBox="1"/>
          <p:nvPr/>
        </p:nvSpPr>
        <p:spPr>
          <a:xfrm>
            <a:off x="512000" y="1614750"/>
            <a:ext cx="8199600" cy="3095400"/>
          </a:xfrm>
          <a:prstGeom prst="rect">
            <a:avLst/>
          </a:prstGeom>
          <a:noFill/>
          <a:ln>
            <a:noFill/>
          </a:ln>
        </p:spPr>
        <p:txBody>
          <a:bodyPr anchorCtr="0" anchor="ctr" bIns="91425" lIns="91425" spcFirstLastPara="1" rIns="91425" wrap="square" tIns="91425">
            <a:noAutofit/>
          </a:bodyPr>
          <a:lstStyle/>
          <a:p>
            <a:pPr indent="0" lvl="0" marL="0" rtl="0" algn="just">
              <a:spcBef>
                <a:spcPts val="0"/>
              </a:spcBef>
              <a:spcAft>
                <a:spcPts val="0"/>
              </a:spcAft>
              <a:buNone/>
            </a:pPr>
            <a:r>
              <a:rPr lang="id">
                <a:solidFill>
                  <a:schemeClr val="lt1"/>
                </a:solidFill>
                <a:latin typeface="Nunito"/>
                <a:ea typeface="Nunito"/>
                <a:cs typeface="Nunito"/>
                <a:sym typeface="Nunito"/>
              </a:rPr>
              <a:t>Mini Project merupakan salah satu tahapan penilaian yang dilakukan oleh Alterra Academy untuk menilai para mentee, penilaian tersebut digunakan sebagai paramater keberhasilan atau pemahaman para mentee terhadap pembelajaran yang sudah dilakukan. Oleh sebab itu Mini Project dibuat untuk memenuhi penilaian pada program Studi Independen Alterra Academy. </a:t>
            </a:r>
            <a:endParaRPr>
              <a:solidFill>
                <a:schemeClr val="lt1"/>
              </a:solidFill>
              <a:latin typeface="Nunito"/>
              <a:ea typeface="Nunito"/>
              <a:cs typeface="Nunito"/>
              <a:sym typeface="Nunito"/>
            </a:endParaRPr>
          </a:p>
          <a:p>
            <a:pPr indent="0" lvl="0" marL="0" rtl="0" algn="just">
              <a:spcBef>
                <a:spcPts val="0"/>
              </a:spcBef>
              <a:spcAft>
                <a:spcPts val="0"/>
              </a:spcAft>
              <a:buNone/>
            </a:pPr>
            <a:r>
              <a:t/>
            </a:r>
            <a:endParaRPr>
              <a:solidFill>
                <a:schemeClr val="lt1"/>
              </a:solidFill>
              <a:latin typeface="Nunito"/>
              <a:ea typeface="Nunito"/>
              <a:cs typeface="Nunito"/>
              <a:sym typeface="Nunito"/>
            </a:endParaRPr>
          </a:p>
          <a:p>
            <a:pPr indent="0" lvl="0" marL="0" rtl="0" algn="just">
              <a:spcBef>
                <a:spcPts val="0"/>
              </a:spcBef>
              <a:spcAft>
                <a:spcPts val="0"/>
              </a:spcAft>
              <a:buNone/>
            </a:pPr>
            <a:r>
              <a:rPr lang="id">
                <a:solidFill>
                  <a:schemeClr val="lt1"/>
                </a:solidFill>
                <a:latin typeface="Nunito"/>
                <a:ea typeface="Nunito"/>
                <a:cs typeface="Nunito"/>
                <a:sym typeface="Nunito"/>
              </a:rPr>
              <a:t>Pada bidang Quality Engineer, Alterra Academy telah menyiapkan sebuah aplikasi yaitu Alta Shop. Alta Shop merupakan sebuah aplikasi yang dikembangkan oleh Alterra Academy. Alta Shop tersedia dalam berbagai platform yaitu mobile dan website. Sebuah aplikasi sebelum digunakan oleh user atau pengguna terdapat tahapan yang harus dilalui yaitu tahapan “testing”. </a:t>
            </a:r>
            <a:endParaRPr>
              <a:solidFill>
                <a:schemeClr val="lt1"/>
              </a:solidFill>
              <a:latin typeface="Nunito"/>
              <a:ea typeface="Nunito"/>
              <a:cs typeface="Nunito"/>
              <a:sym typeface="Nunito"/>
            </a:endParaRPr>
          </a:p>
          <a:p>
            <a:pPr indent="0" lvl="0" marL="0" rtl="0" algn="just">
              <a:spcBef>
                <a:spcPts val="0"/>
              </a:spcBef>
              <a:spcAft>
                <a:spcPts val="0"/>
              </a:spcAft>
              <a:buNone/>
            </a:pPr>
            <a:r>
              <a:t/>
            </a:r>
            <a:endParaRPr>
              <a:solidFill>
                <a:schemeClr val="lt1"/>
              </a:solidFill>
              <a:latin typeface="Nunito"/>
              <a:ea typeface="Nunito"/>
              <a:cs typeface="Nunito"/>
              <a:sym typeface="Nunito"/>
            </a:endParaRPr>
          </a:p>
          <a:p>
            <a:pPr indent="0" lvl="0" marL="0" rtl="0" algn="just">
              <a:spcBef>
                <a:spcPts val="0"/>
              </a:spcBef>
              <a:spcAft>
                <a:spcPts val="0"/>
              </a:spcAft>
              <a:buNone/>
            </a:pPr>
            <a:r>
              <a:rPr lang="id">
                <a:solidFill>
                  <a:schemeClr val="lt1"/>
                </a:solidFill>
                <a:latin typeface="Nunito"/>
                <a:ea typeface="Nunito"/>
                <a:cs typeface="Nunito"/>
                <a:sym typeface="Nunito"/>
              </a:rPr>
              <a:t>Testing dilakukan untuk memastikan kualitas product seperti : </a:t>
            </a:r>
            <a:endParaRPr>
              <a:solidFill>
                <a:schemeClr val="lt1"/>
              </a:solidFill>
              <a:latin typeface="Nunito"/>
              <a:ea typeface="Nunito"/>
              <a:cs typeface="Nunito"/>
              <a:sym typeface="Nunito"/>
            </a:endParaRPr>
          </a:p>
          <a:p>
            <a:pPr indent="-317500" lvl="0" marL="457200" rtl="0" algn="just">
              <a:spcBef>
                <a:spcPts val="0"/>
              </a:spcBef>
              <a:spcAft>
                <a:spcPts val="0"/>
              </a:spcAft>
              <a:buClr>
                <a:schemeClr val="lt1"/>
              </a:buClr>
              <a:buSzPts val="1400"/>
              <a:buFont typeface="Nunito"/>
              <a:buAutoNum type="arabicPeriod"/>
            </a:pPr>
            <a:r>
              <a:rPr lang="id">
                <a:solidFill>
                  <a:schemeClr val="lt1"/>
                </a:solidFill>
                <a:latin typeface="Nunito"/>
                <a:ea typeface="Nunito"/>
                <a:cs typeface="Nunito"/>
                <a:sym typeface="Nunito"/>
              </a:rPr>
              <a:t>Product sudah sesuai dengan requirements</a:t>
            </a:r>
            <a:endParaRPr>
              <a:solidFill>
                <a:schemeClr val="lt1"/>
              </a:solidFill>
              <a:latin typeface="Nunito"/>
              <a:ea typeface="Nunito"/>
              <a:cs typeface="Nunito"/>
              <a:sym typeface="Nunito"/>
            </a:endParaRPr>
          </a:p>
          <a:p>
            <a:pPr indent="-317500" lvl="0" marL="457200" rtl="0" algn="just">
              <a:spcBef>
                <a:spcPts val="0"/>
              </a:spcBef>
              <a:spcAft>
                <a:spcPts val="0"/>
              </a:spcAft>
              <a:buClr>
                <a:schemeClr val="lt1"/>
              </a:buClr>
              <a:buSzPts val="1400"/>
              <a:buFont typeface="Nunito"/>
              <a:buAutoNum type="arabicPeriod"/>
            </a:pPr>
            <a:r>
              <a:rPr lang="id">
                <a:solidFill>
                  <a:schemeClr val="lt1"/>
                </a:solidFill>
                <a:latin typeface="Nunito"/>
                <a:ea typeface="Nunito"/>
                <a:cs typeface="Nunito"/>
                <a:sym typeface="Nunito"/>
              </a:rPr>
              <a:t>Fungsionalitas Product dapat berjalan dengan baik</a:t>
            </a:r>
            <a:endParaRPr>
              <a:solidFill>
                <a:schemeClr val="lt1"/>
              </a:solidFill>
              <a:latin typeface="Nunito"/>
              <a:ea typeface="Nunito"/>
              <a:cs typeface="Nunito"/>
              <a:sym typeface="Nunito"/>
            </a:endParaRPr>
          </a:p>
          <a:p>
            <a:pPr indent="-317500" lvl="0" marL="457200" rtl="0" algn="just">
              <a:spcBef>
                <a:spcPts val="0"/>
              </a:spcBef>
              <a:spcAft>
                <a:spcPts val="0"/>
              </a:spcAft>
              <a:buClr>
                <a:schemeClr val="lt1"/>
              </a:buClr>
              <a:buSzPts val="1400"/>
              <a:buFont typeface="Nunito"/>
              <a:buAutoNum type="arabicPeriod"/>
            </a:pPr>
            <a:r>
              <a:rPr lang="id">
                <a:solidFill>
                  <a:schemeClr val="lt1"/>
                </a:solidFill>
                <a:latin typeface="Nunito"/>
                <a:ea typeface="Nunito"/>
                <a:cs typeface="Nunito"/>
                <a:sym typeface="Nunito"/>
              </a:rPr>
              <a:t>Bug Product</a:t>
            </a:r>
            <a:endParaRPr>
              <a:solidFill>
                <a:schemeClr val="lt1"/>
              </a:solidFill>
              <a:latin typeface="Nunito"/>
              <a:ea typeface="Nunito"/>
              <a:cs typeface="Nunito"/>
              <a:sym typeface="Nunito"/>
            </a:endParaRPr>
          </a:p>
          <a:p>
            <a:pPr indent="457200" lvl="0" marL="0" rtl="0" algn="just">
              <a:spcBef>
                <a:spcPts val="0"/>
              </a:spcBef>
              <a:spcAft>
                <a:spcPts val="0"/>
              </a:spcAft>
              <a:buNone/>
            </a:pPr>
            <a:r>
              <a:rPr lang="id">
                <a:solidFill>
                  <a:schemeClr val="lt1"/>
                </a:solidFill>
                <a:latin typeface="Nunito"/>
                <a:ea typeface="Nunito"/>
                <a:cs typeface="Nunito"/>
                <a:sym typeface="Nunito"/>
              </a:rPr>
              <a:t>dll.</a:t>
            </a:r>
            <a:endParaRPr>
              <a:solidFill>
                <a:schemeClr val="lt1"/>
              </a:solidFill>
              <a:latin typeface="Nunito"/>
              <a:ea typeface="Nunito"/>
              <a:cs typeface="Nunito"/>
              <a:sym typeface="Nuni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33969"/>
        </a:solidFill>
      </p:bgPr>
    </p:bg>
    <p:spTree>
      <p:nvGrpSpPr>
        <p:cNvPr id="288" name="Shape 288"/>
        <p:cNvGrpSpPr/>
        <p:nvPr/>
      </p:nvGrpSpPr>
      <p:grpSpPr>
        <a:xfrm>
          <a:off x="0" y="0"/>
          <a:ext cx="0" cy="0"/>
          <a:chOff x="0" y="0"/>
          <a:chExt cx="0" cy="0"/>
        </a:xfrm>
      </p:grpSpPr>
      <p:sp>
        <p:nvSpPr>
          <p:cNvPr id="289" name="Google Shape;289;p15"/>
          <p:cNvSpPr txBox="1"/>
          <p:nvPr>
            <p:ph type="title"/>
          </p:nvPr>
        </p:nvSpPr>
        <p:spPr>
          <a:xfrm>
            <a:off x="839750" y="-536575"/>
            <a:ext cx="58578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d"/>
              <a:t>MVP</a:t>
            </a:r>
            <a:endParaRPr/>
          </a:p>
        </p:txBody>
      </p:sp>
      <p:sp>
        <p:nvSpPr>
          <p:cNvPr id="290" name="Google Shape;290;p15"/>
          <p:cNvSpPr txBox="1"/>
          <p:nvPr/>
        </p:nvSpPr>
        <p:spPr>
          <a:xfrm>
            <a:off x="255600" y="811325"/>
            <a:ext cx="8632800" cy="3986700"/>
          </a:xfrm>
          <a:prstGeom prst="rect">
            <a:avLst/>
          </a:prstGeom>
          <a:noFill/>
          <a:ln>
            <a:noFill/>
          </a:ln>
        </p:spPr>
        <p:txBody>
          <a:bodyPr anchorCtr="0" anchor="t" bIns="91425" lIns="91425" spcFirstLastPara="1" rIns="91425" wrap="square" tIns="91425">
            <a:spAutoFit/>
          </a:bodyPr>
          <a:lstStyle/>
          <a:p>
            <a:pPr indent="-311150" lvl="0" marL="457200" rtl="0" algn="just">
              <a:spcBef>
                <a:spcPts val="0"/>
              </a:spcBef>
              <a:spcAft>
                <a:spcPts val="0"/>
              </a:spcAft>
              <a:buClr>
                <a:schemeClr val="lt1"/>
              </a:buClr>
              <a:buSzPts val="1300"/>
              <a:buFont typeface="Nunito"/>
              <a:buChar char="●"/>
            </a:pPr>
            <a:r>
              <a:rPr lang="id" sz="1300">
                <a:solidFill>
                  <a:schemeClr val="lt1"/>
                </a:solidFill>
                <a:latin typeface="Nunito"/>
                <a:ea typeface="Nunito"/>
                <a:cs typeface="Nunito"/>
                <a:sym typeface="Nunito"/>
              </a:rPr>
              <a:t>Test Case dan Test Scenario menggunakan spreadsheet, pada test case dan test scenario terdapat 2 type test yaitu positive dan negative. Alasan penggunaan spreadsheet karena free, mudah diakses dan mudah untuk diaplikasikan. </a:t>
            </a:r>
            <a:endParaRPr sz="1300">
              <a:solidFill>
                <a:schemeClr val="lt1"/>
              </a:solidFill>
              <a:latin typeface="Nunito"/>
              <a:ea typeface="Nunito"/>
              <a:cs typeface="Nunito"/>
              <a:sym typeface="Nunito"/>
            </a:endParaRPr>
          </a:p>
          <a:p>
            <a:pPr indent="0" lvl="0" marL="457200" rtl="0" algn="just">
              <a:spcBef>
                <a:spcPts val="0"/>
              </a:spcBef>
              <a:spcAft>
                <a:spcPts val="0"/>
              </a:spcAft>
              <a:buNone/>
            </a:pPr>
            <a:r>
              <a:t/>
            </a:r>
            <a:endParaRPr sz="1300">
              <a:solidFill>
                <a:schemeClr val="lt1"/>
              </a:solidFill>
              <a:latin typeface="Nunito"/>
              <a:ea typeface="Nunito"/>
              <a:cs typeface="Nunito"/>
              <a:sym typeface="Nunito"/>
            </a:endParaRPr>
          </a:p>
          <a:p>
            <a:pPr indent="-311150" lvl="0" marL="457200" rtl="0" algn="just">
              <a:spcBef>
                <a:spcPts val="0"/>
              </a:spcBef>
              <a:spcAft>
                <a:spcPts val="0"/>
              </a:spcAft>
              <a:buClr>
                <a:schemeClr val="lt1"/>
              </a:buClr>
              <a:buSzPts val="1300"/>
              <a:buFont typeface="Nunito"/>
              <a:buChar char="●"/>
            </a:pPr>
            <a:r>
              <a:rPr lang="id" sz="1300">
                <a:solidFill>
                  <a:schemeClr val="lt1"/>
                </a:solidFill>
                <a:latin typeface="Nunito"/>
                <a:ea typeface="Nunito"/>
                <a:cs typeface="Nunito"/>
                <a:sym typeface="Nunito"/>
              </a:rPr>
              <a:t>Test Case Management Tools menggunakan spreadsheet yang akan disatukan terhadap test scenario.</a:t>
            </a:r>
            <a:endParaRPr sz="1300">
              <a:solidFill>
                <a:schemeClr val="lt1"/>
              </a:solidFill>
              <a:latin typeface="Nunito"/>
              <a:ea typeface="Nunito"/>
              <a:cs typeface="Nunito"/>
              <a:sym typeface="Nunito"/>
            </a:endParaRPr>
          </a:p>
          <a:p>
            <a:pPr indent="0" lvl="0" marL="457200" rtl="0" algn="just">
              <a:spcBef>
                <a:spcPts val="0"/>
              </a:spcBef>
              <a:spcAft>
                <a:spcPts val="0"/>
              </a:spcAft>
              <a:buNone/>
            </a:pPr>
            <a:r>
              <a:t/>
            </a:r>
            <a:endParaRPr sz="1300">
              <a:solidFill>
                <a:schemeClr val="lt1"/>
              </a:solidFill>
              <a:latin typeface="Nunito"/>
              <a:ea typeface="Nunito"/>
              <a:cs typeface="Nunito"/>
              <a:sym typeface="Nunito"/>
            </a:endParaRPr>
          </a:p>
          <a:p>
            <a:pPr indent="-311150" lvl="0" marL="457200" rtl="0" algn="just">
              <a:spcBef>
                <a:spcPts val="0"/>
              </a:spcBef>
              <a:spcAft>
                <a:spcPts val="0"/>
              </a:spcAft>
              <a:buClr>
                <a:schemeClr val="lt1"/>
              </a:buClr>
              <a:buSzPts val="1300"/>
              <a:buFont typeface="Nunito"/>
              <a:buChar char="●"/>
            </a:pPr>
            <a:r>
              <a:rPr lang="id" sz="1300">
                <a:solidFill>
                  <a:schemeClr val="lt1"/>
                </a:solidFill>
                <a:latin typeface="Nunito"/>
                <a:ea typeface="Nunito"/>
                <a:cs typeface="Nunito"/>
                <a:sym typeface="Nunito"/>
              </a:rPr>
              <a:t>Web UI Testing Tools menggunakan BDD Cucumber dan Katalon Studio. Alasan penggunaan tools tersebut adalah agar test script yang dibuat dapat mudah dipahami dan alasan menggunakan katalon studio adalah lebih mudah untuk diaplikasikan.</a:t>
            </a:r>
            <a:endParaRPr sz="1300">
              <a:solidFill>
                <a:schemeClr val="lt1"/>
              </a:solidFill>
              <a:latin typeface="Nunito"/>
              <a:ea typeface="Nunito"/>
              <a:cs typeface="Nunito"/>
              <a:sym typeface="Nunito"/>
            </a:endParaRPr>
          </a:p>
          <a:p>
            <a:pPr indent="0" lvl="0" marL="457200" rtl="0" algn="just">
              <a:spcBef>
                <a:spcPts val="0"/>
              </a:spcBef>
              <a:spcAft>
                <a:spcPts val="0"/>
              </a:spcAft>
              <a:buNone/>
            </a:pPr>
            <a:r>
              <a:t/>
            </a:r>
            <a:endParaRPr sz="1300">
              <a:solidFill>
                <a:schemeClr val="lt1"/>
              </a:solidFill>
              <a:latin typeface="Nunito"/>
              <a:ea typeface="Nunito"/>
              <a:cs typeface="Nunito"/>
              <a:sym typeface="Nunito"/>
            </a:endParaRPr>
          </a:p>
          <a:p>
            <a:pPr indent="-311150" lvl="0" marL="457200" rtl="0" algn="just">
              <a:spcBef>
                <a:spcPts val="0"/>
              </a:spcBef>
              <a:spcAft>
                <a:spcPts val="0"/>
              </a:spcAft>
              <a:buClr>
                <a:schemeClr val="lt1"/>
              </a:buClr>
              <a:buSzPts val="1300"/>
              <a:buFont typeface="Nunito"/>
              <a:buChar char="●"/>
            </a:pPr>
            <a:r>
              <a:rPr lang="id" sz="1300">
                <a:solidFill>
                  <a:schemeClr val="lt1"/>
                </a:solidFill>
                <a:latin typeface="Nunito"/>
                <a:ea typeface="Nunito"/>
                <a:cs typeface="Nunito"/>
                <a:sym typeface="Nunito"/>
              </a:rPr>
              <a:t>Mobile Testing Tools </a:t>
            </a:r>
            <a:r>
              <a:rPr lang="id" sz="1300">
                <a:solidFill>
                  <a:schemeClr val="lt1"/>
                </a:solidFill>
                <a:latin typeface="Nunito"/>
                <a:ea typeface="Nunito"/>
                <a:cs typeface="Nunito"/>
                <a:sym typeface="Nunito"/>
              </a:rPr>
              <a:t>menggunakan BDD Cucumber, Katalon Studio, Appium, dan Vysor. Alasan penggunaan tools tersebut adalah agar test script yang dibuat dapat mudah dipahami dan alasan menggunakan katalon studio adalah lebih mudah untuk diaplikasikan.</a:t>
            </a:r>
            <a:endParaRPr sz="1300">
              <a:solidFill>
                <a:schemeClr val="lt1"/>
              </a:solidFill>
              <a:latin typeface="Nunito"/>
              <a:ea typeface="Nunito"/>
              <a:cs typeface="Nunito"/>
              <a:sym typeface="Nunito"/>
            </a:endParaRPr>
          </a:p>
          <a:p>
            <a:pPr indent="0" lvl="0" marL="457200" rtl="0" algn="just">
              <a:spcBef>
                <a:spcPts val="0"/>
              </a:spcBef>
              <a:spcAft>
                <a:spcPts val="0"/>
              </a:spcAft>
              <a:buNone/>
            </a:pPr>
            <a:r>
              <a:t/>
            </a:r>
            <a:endParaRPr sz="1300">
              <a:solidFill>
                <a:schemeClr val="lt1"/>
              </a:solidFill>
              <a:latin typeface="Nunito"/>
              <a:ea typeface="Nunito"/>
              <a:cs typeface="Nunito"/>
              <a:sym typeface="Nunito"/>
            </a:endParaRPr>
          </a:p>
          <a:p>
            <a:pPr indent="-311150" lvl="0" marL="457200" rtl="0" algn="just">
              <a:spcBef>
                <a:spcPts val="0"/>
              </a:spcBef>
              <a:spcAft>
                <a:spcPts val="0"/>
              </a:spcAft>
              <a:buClr>
                <a:schemeClr val="lt1"/>
              </a:buClr>
              <a:buSzPts val="1300"/>
              <a:buFont typeface="Nunito"/>
              <a:buChar char="●"/>
            </a:pPr>
            <a:r>
              <a:rPr lang="id" sz="1300">
                <a:solidFill>
                  <a:schemeClr val="lt1"/>
                </a:solidFill>
                <a:latin typeface="Nunito"/>
                <a:ea typeface="Nunito"/>
                <a:cs typeface="Nunito"/>
                <a:sym typeface="Nunito"/>
              </a:rPr>
              <a:t>RestFul API Testing Tools menggunakan postman. Alasan penggunaan tools tersebut adalah familiar dalam pengaplikasian untuk testing API.</a:t>
            </a:r>
            <a:endParaRPr sz="1300">
              <a:solidFill>
                <a:schemeClr val="lt1"/>
              </a:solidFill>
              <a:latin typeface="Nunito"/>
              <a:ea typeface="Nunito"/>
              <a:cs typeface="Nunito"/>
              <a:sym typeface="Nunito"/>
            </a:endParaRPr>
          </a:p>
          <a:p>
            <a:pPr indent="0" lvl="0" marL="0" rtl="0" algn="just">
              <a:spcBef>
                <a:spcPts val="0"/>
              </a:spcBef>
              <a:spcAft>
                <a:spcPts val="0"/>
              </a:spcAft>
              <a:buNone/>
            </a:pPr>
            <a:r>
              <a:t/>
            </a:r>
            <a:endParaRPr sz="1300">
              <a:solidFill>
                <a:schemeClr val="lt1"/>
              </a:solidFill>
              <a:latin typeface="Nunito"/>
              <a:ea typeface="Nunito"/>
              <a:cs typeface="Nunito"/>
              <a:sym typeface="Nunito"/>
            </a:endParaRPr>
          </a:p>
          <a:p>
            <a:pPr indent="0" lvl="0" marL="0" rtl="0" algn="just">
              <a:spcBef>
                <a:spcPts val="0"/>
              </a:spcBef>
              <a:spcAft>
                <a:spcPts val="0"/>
              </a:spcAft>
              <a:buNone/>
            </a:pPr>
            <a:r>
              <a:rPr lang="id" sz="1300">
                <a:solidFill>
                  <a:schemeClr val="lt1"/>
                </a:solidFill>
                <a:latin typeface="Nunito"/>
                <a:ea typeface="Nunito"/>
                <a:cs typeface="Nunito"/>
                <a:sym typeface="Nunito"/>
              </a:rPr>
              <a:t>Link MVP : </a:t>
            </a:r>
            <a:endParaRPr sz="1300">
              <a:solidFill>
                <a:schemeClr val="lt1"/>
              </a:solidFill>
              <a:latin typeface="Nunito"/>
              <a:ea typeface="Nunito"/>
              <a:cs typeface="Nunito"/>
              <a:sym typeface="Nunito"/>
            </a:endParaRPr>
          </a:p>
          <a:p>
            <a:pPr indent="0" lvl="0" marL="0" rtl="0" algn="just">
              <a:spcBef>
                <a:spcPts val="0"/>
              </a:spcBef>
              <a:spcAft>
                <a:spcPts val="0"/>
              </a:spcAft>
              <a:buNone/>
            </a:pPr>
            <a:r>
              <a:rPr lang="id" sz="1300" u="sng">
                <a:solidFill>
                  <a:schemeClr val="lt1"/>
                </a:solidFill>
                <a:latin typeface="Nunito"/>
                <a:ea typeface="Nunito"/>
                <a:cs typeface="Nunito"/>
                <a:sym typeface="Nunito"/>
                <a:hlinkClick r:id="rId3">
                  <a:extLst>
                    <a:ext uri="{A12FA001-AC4F-418D-AE19-62706E023703}">
                      <ahyp:hlinkClr val="tx"/>
                    </a:ext>
                  </a:extLst>
                </a:hlinkClick>
              </a:rPr>
              <a:t>https://docs.google.com/document/d/18WGfyCH7-LqoK6tYqUjFx1V2teToIrzJlmIaHn4ZUKI/edit?usp=sharing</a:t>
            </a:r>
            <a:r>
              <a:rPr lang="id" sz="1300">
                <a:solidFill>
                  <a:schemeClr val="lt1"/>
                </a:solidFill>
                <a:latin typeface="Nunito"/>
                <a:ea typeface="Nunito"/>
                <a:cs typeface="Nunito"/>
                <a:sym typeface="Nunito"/>
              </a:rPr>
              <a:t> </a:t>
            </a:r>
            <a:endParaRPr sz="1300">
              <a:solidFill>
                <a:schemeClr val="lt1"/>
              </a:solidFill>
              <a:latin typeface="Nunito"/>
              <a:ea typeface="Nunito"/>
              <a:cs typeface="Nunito"/>
              <a:sym typeface="Nuni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33969"/>
        </a:solidFill>
      </p:bgPr>
    </p:bg>
    <p:spTree>
      <p:nvGrpSpPr>
        <p:cNvPr id="294" name="Shape 294"/>
        <p:cNvGrpSpPr/>
        <p:nvPr/>
      </p:nvGrpSpPr>
      <p:grpSpPr>
        <a:xfrm>
          <a:off x="0" y="0"/>
          <a:ext cx="0" cy="0"/>
          <a:chOff x="0" y="0"/>
          <a:chExt cx="0" cy="0"/>
        </a:xfrm>
      </p:grpSpPr>
      <p:sp>
        <p:nvSpPr>
          <p:cNvPr id="295" name="Google Shape;295;p16"/>
          <p:cNvSpPr txBox="1"/>
          <p:nvPr>
            <p:ph type="title"/>
          </p:nvPr>
        </p:nvSpPr>
        <p:spPr>
          <a:xfrm>
            <a:off x="934275" y="0"/>
            <a:ext cx="58578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d"/>
              <a:t>TEST PLAN</a:t>
            </a:r>
            <a:endParaRPr/>
          </a:p>
        </p:txBody>
      </p:sp>
      <p:sp>
        <p:nvSpPr>
          <p:cNvPr id="296" name="Google Shape;296;p16"/>
          <p:cNvSpPr txBox="1"/>
          <p:nvPr/>
        </p:nvSpPr>
        <p:spPr>
          <a:xfrm>
            <a:off x="543500" y="1417825"/>
            <a:ext cx="7545900" cy="233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rgbClr val="FFFFFF"/>
              </a:solidFill>
              <a:latin typeface="Nunito"/>
              <a:ea typeface="Nunito"/>
              <a:cs typeface="Nunito"/>
              <a:sym typeface="Nunito"/>
            </a:endParaRPr>
          </a:p>
          <a:p>
            <a:pPr indent="0" lvl="0" marL="0" rtl="0" algn="l">
              <a:spcBef>
                <a:spcPts val="0"/>
              </a:spcBef>
              <a:spcAft>
                <a:spcPts val="0"/>
              </a:spcAft>
              <a:buNone/>
            </a:pPr>
            <a:r>
              <a:rPr lang="id">
                <a:solidFill>
                  <a:srgbClr val="FFFFFF"/>
                </a:solidFill>
                <a:latin typeface="Nunito"/>
                <a:ea typeface="Nunito"/>
                <a:cs typeface="Nunito"/>
                <a:sym typeface="Nunito"/>
              </a:rPr>
              <a:t>Test Plan adalah dokumen yang menyediakan rencana rinci tentang metode, tujuan, jadwal, ruang lingkup dan dokumentasi. Test Plan digunakan sebagai panduan untuk mengelola dan melaksanakan aktivitas pengujian secara sistematis dan terarah. Test Plan membantu dalam mengatur dan mengarahkan aktivitas pengujian, memastikan bahwa pengujian dilakukan secara terstruktur, konsisten, dan sesuai dengan tujuan yang ditetapkan. </a:t>
            </a:r>
            <a:endParaRPr>
              <a:solidFill>
                <a:srgbClr val="FFFFFF"/>
              </a:solidFill>
              <a:latin typeface="Nunito"/>
              <a:ea typeface="Nunito"/>
              <a:cs typeface="Nunito"/>
              <a:sym typeface="Nunito"/>
            </a:endParaRPr>
          </a:p>
          <a:p>
            <a:pPr indent="0" lvl="0" marL="0" rtl="0" algn="l">
              <a:spcBef>
                <a:spcPts val="0"/>
              </a:spcBef>
              <a:spcAft>
                <a:spcPts val="0"/>
              </a:spcAft>
              <a:buNone/>
            </a:pPr>
            <a:r>
              <a:t/>
            </a:r>
            <a:endParaRPr>
              <a:solidFill>
                <a:srgbClr val="FFFFFF"/>
              </a:solidFill>
              <a:latin typeface="Nunito"/>
              <a:ea typeface="Nunito"/>
              <a:cs typeface="Nunito"/>
              <a:sym typeface="Nunito"/>
            </a:endParaRPr>
          </a:p>
          <a:p>
            <a:pPr indent="0" lvl="0" marL="0" rtl="0" algn="l">
              <a:spcBef>
                <a:spcPts val="0"/>
              </a:spcBef>
              <a:spcAft>
                <a:spcPts val="0"/>
              </a:spcAft>
              <a:buNone/>
            </a:pPr>
            <a:r>
              <a:rPr lang="id">
                <a:solidFill>
                  <a:srgbClr val="FFFFFF"/>
                </a:solidFill>
                <a:latin typeface="Nunito"/>
                <a:ea typeface="Nunito"/>
                <a:cs typeface="Nunito"/>
                <a:sym typeface="Nunito"/>
              </a:rPr>
              <a:t>Link Test Plan : </a:t>
            </a:r>
            <a:endParaRPr>
              <a:solidFill>
                <a:srgbClr val="FFFFFF"/>
              </a:solidFill>
              <a:latin typeface="Nunito"/>
              <a:ea typeface="Nunito"/>
              <a:cs typeface="Nunito"/>
              <a:sym typeface="Nunito"/>
            </a:endParaRPr>
          </a:p>
          <a:p>
            <a:pPr indent="0" lvl="0" marL="0" rtl="0" algn="l">
              <a:spcBef>
                <a:spcPts val="0"/>
              </a:spcBef>
              <a:spcAft>
                <a:spcPts val="0"/>
              </a:spcAft>
              <a:buNone/>
            </a:pPr>
            <a:r>
              <a:rPr lang="id" u="sng">
                <a:solidFill>
                  <a:schemeClr val="lt1"/>
                </a:solidFill>
                <a:latin typeface="Nunito"/>
                <a:ea typeface="Nunito"/>
                <a:cs typeface="Nunito"/>
                <a:sym typeface="Nunito"/>
                <a:hlinkClick r:id="rId3">
                  <a:extLst>
                    <a:ext uri="{A12FA001-AC4F-418D-AE19-62706E023703}">
                      <ahyp:hlinkClr val="tx"/>
                    </a:ext>
                  </a:extLst>
                </a:hlinkClick>
              </a:rPr>
              <a:t>https://docs.google.com/document/d/1pFRpyEfr6Zz5sR8nm41_Wsv7Tc8HDJKbMMtLUPdLQbc/edit?usp=sharing</a:t>
            </a:r>
            <a:r>
              <a:rPr lang="id">
                <a:solidFill>
                  <a:schemeClr val="lt1"/>
                </a:solidFill>
                <a:latin typeface="Nunito"/>
                <a:ea typeface="Nunito"/>
                <a:cs typeface="Nunito"/>
                <a:sym typeface="Nunito"/>
              </a:rPr>
              <a:t> </a:t>
            </a:r>
            <a:endParaRPr>
              <a:solidFill>
                <a:schemeClr val="lt1"/>
              </a:solidFill>
              <a:latin typeface="Nunito"/>
              <a:ea typeface="Nunito"/>
              <a:cs typeface="Nunito"/>
              <a:sym typeface="Nuni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33969"/>
        </a:solidFill>
      </p:bgPr>
    </p:bg>
    <p:spTree>
      <p:nvGrpSpPr>
        <p:cNvPr id="300" name="Shape 300"/>
        <p:cNvGrpSpPr/>
        <p:nvPr/>
      </p:nvGrpSpPr>
      <p:grpSpPr>
        <a:xfrm>
          <a:off x="0" y="0"/>
          <a:ext cx="0" cy="0"/>
          <a:chOff x="0" y="0"/>
          <a:chExt cx="0" cy="0"/>
        </a:xfrm>
      </p:grpSpPr>
      <p:sp>
        <p:nvSpPr>
          <p:cNvPr id="301" name="Google Shape;301;p17"/>
          <p:cNvSpPr txBox="1"/>
          <p:nvPr>
            <p:ph type="title"/>
          </p:nvPr>
        </p:nvSpPr>
        <p:spPr>
          <a:xfrm>
            <a:off x="1643100" y="-244200"/>
            <a:ext cx="58578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d"/>
              <a:t>TOOLS</a:t>
            </a:r>
            <a:endParaRPr/>
          </a:p>
        </p:txBody>
      </p:sp>
      <p:pic>
        <p:nvPicPr>
          <p:cNvPr id="302" name="Google Shape;302;p17"/>
          <p:cNvPicPr preferRelativeResize="0"/>
          <p:nvPr/>
        </p:nvPicPr>
        <p:blipFill>
          <a:blip r:embed="rId3">
            <a:alphaModFix/>
          </a:blip>
          <a:stretch>
            <a:fillRect/>
          </a:stretch>
        </p:blipFill>
        <p:spPr>
          <a:xfrm>
            <a:off x="814600" y="1236775"/>
            <a:ext cx="1490700" cy="1381937"/>
          </a:xfrm>
          <a:prstGeom prst="rect">
            <a:avLst/>
          </a:prstGeom>
          <a:noFill/>
          <a:ln>
            <a:noFill/>
          </a:ln>
        </p:spPr>
      </p:pic>
      <p:pic>
        <p:nvPicPr>
          <p:cNvPr id="303" name="Google Shape;303;p17"/>
          <p:cNvPicPr preferRelativeResize="0"/>
          <p:nvPr/>
        </p:nvPicPr>
        <p:blipFill rotWithShape="1">
          <a:blip r:embed="rId4">
            <a:alphaModFix/>
          </a:blip>
          <a:srcRect b="-4240" l="0" r="0" t="4240"/>
          <a:stretch/>
        </p:blipFill>
        <p:spPr>
          <a:xfrm>
            <a:off x="4142775" y="1183975"/>
            <a:ext cx="1441850" cy="1487525"/>
          </a:xfrm>
          <a:prstGeom prst="rect">
            <a:avLst/>
          </a:prstGeom>
          <a:noFill/>
          <a:ln>
            <a:noFill/>
          </a:ln>
        </p:spPr>
      </p:pic>
      <p:pic>
        <p:nvPicPr>
          <p:cNvPr id="304" name="Google Shape;304;p17"/>
          <p:cNvPicPr preferRelativeResize="0"/>
          <p:nvPr/>
        </p:nvPicPr>
        <p:blipFill rotWithShape="1">
          <a:blip r:embed="rId5">
            <a:alphaModFix/>
          </a:blip>
          <a:srcRect b="-5009" l="3510" r="-3509" t="5009"/>
          <a:stretch/>
        </p:blipFill>
        <p:spPr>
          <a:xfrm>
            <a:off x="7225650" y="1236775"/>
            <a:ext cx="1572625" cy="1572625"/>
          </a:xfrm>
          <a:prstGeom prst="rect">
            <a:avLst/>
          </a:prstGeom>
          <a:noFill/>
          <a:ln>
            <a:noFill/>
          </a:ln>
        </p:spPr>
      </p:pic>
      <p:pic>
        <p:nvPicPr>
          <p:cNvPr id="305" name="Google Shape;305;p17"/>
          <p:cNvPicPr preferRelativeResize="0"/>
          <p:nvPr/>
        </p:nvPicPr>
        <p:blipFill>
          <a:blip r:embed="rId6">
            <a:alphaModFix/>
          </a:blip>
          <a:stretch>
            <a:fillRect/>
          </a:stretch>
        </p:blipFill>
        <p:spPr>
          <a:xfrm>
            <a:off x="7265075" y="3139800"/>
            <a:ext cx="1643475" cy="1643475"/>
          </a:xfrm>
          <a:prstGeom prst="rect">
            <a:avLst/>
          </a:prstGeom>
          <a:noFill/>
          <a:ln>
            <a:noFill/>
          </a:ln>
        </p:spPr>
      </p:pic>
      <p:pic>
        <p:nvPicPr>
          <p:cNvPr id="306" name="Google Shape;306;p17"/>
          <p:cNvPicPr preferRelativeResize="0"/>
          <p:nvPr/>
        </p:nvPicPr>
        <p:blipFill>
          <a:blip r:embed="rId7">
            <a:alphaModFix/>
          </a:blip>
          <a:stretch>
            <a:fillRect/>
          </a:stretch>
        </p:blipFill>
        <p:spPr>
          <a:xfrm>
            <a:off x="625000" y="3284750"/>
            <a:ext cx="1795675" cy="1275875"/>
          </a:xfrm>
          <a:prstGeom prst="rect">
            <a:avLst/>
          </a:prstGeom>
          <a:noFill/>
          <a:ln>
            <a:noFill/>
          </a:ln>
        </p:spPr>
      </p:pic>
      <p:pic>
        <p:nvPicPr>
          <p:cNvPr id="307" name="Google Shape;307;p17"/>
          <p:cNvPicPr preferRelativeResize="0"/>
          <p:nvPr/>
        </p:nvPicPr>
        <p:blipFill>
          <a:blip r:embed="rId8">
            <a:alphaModFix/>
          </a:blip>
          <a:stretch>
            <a:fillRect/>
          </a:stretch>
        </p:blipFill>
        <p:spPr>
          <a:xfrm>
            <a:off x="4053900" y="3092525"/>
            <a:ext cx="1851300" cy="18513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33969"/>
        </a:solidFill>
      </p:bgPr>
    </p:bg>
    <p:spTree>
      <p:nvGrpSpPr>
        <p:cNvPr id="311" name="Shape 311"/>
        <p:cNvGrpSpPr/>
        <p:nvPr/>
      </p:nvGrpSpPr>
      <p:grpSpPr>
        <a:xfrm>
          <a:off x="0" y="0"/>
          <a:ext cx="0" cy="0"/>
          <a:chOff x="0" y="0"/>
          <a:chExt cx="0" cy="0"/>
        </a:xfrm>
      </p:grpSpPr>
      <p:sp>
        <p:nvSpPr>
          <p:cNvPr id="312" name="Google Shape;312;p18"/>
          <p:cNvSpPr txBox="1"/>
          <p:nvPr>
            <p:ph type="title"/>
          </p:nvPr>
        </p:nvSpPr>
        <p:spPr>
          <a:xfrm>
            <a:off x="1563250" y="1765625"/>
            <a:ext cx="58578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d"/>
              <a:t>TEST STRATEGY</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33969"/>
        </a:solidFill>
      </p:bgPr>
    </p:bg>
    <p:spTree>
      <p:nvGrpSpPr>
        <p:cNvPr id="316" name="Shape 316"/>
        <p:cNvGrpSpPr/>
        <p:nvPr/>
      </p:nvGrpSpPr>
      <p:grpSpPr>
        <a:xfrm>
          <a:off x="0" y="0"/>
          <a:ext cx="0" cy="0"/>
          <a:chOff x="0" y="0"/>
          <a:chExt cx="0" cy="0"/>
        </a:xfrm>
      </p:grpSpPr>
      <p:sp>
        <p:nvSpPr>
          <p:cNvPr id="317" name="Google Shape;317;p19"/>
          <p:cNvSpPr txBox="1"/>
          <p:nvPr>
            <p:ph type="title"/>
          </p:nvPr>
        </p:nvSpPr>
        <p:spPr>
          <a:xfrm>
            <a:off x="6325175" y="-157550"/>
            <a:ext cx="2728500" cy="976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d" sz="3000"/>
              <a:t>WEB UI</a:t>
            </a:r>
            <a:endParaRPr sz="3000"/>
          </a:p>
        </p:txBody>
      </p:sp>
      <p:sp>
        <p:nvSpPr>
          <p:cNvPr id="318" name="Google Shape;318;p19"/>
          <p:cNvSpPr txBox="1"/>
          <p:nvPr/>
        </p:nvSpPr>
        <p:spPr>
          <a:xfrm>
            <a:off x="653775" y="1055475"/>
            <a:ext cx="7593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319" name="Google Shape;319;p19"/>
          <p:cNvSpPr txBox="1"/>
          <p:nvPr/>
        </p:nvSpPr>
        <p:spPr>
          <a:xfrm>
            <a:off x="1444175" y="386000"/>
            <a:ext cx="1567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d">
                <a:solidFill>
                  <a:srgbClr val="FFFFFF"/>
                </a:solidFill>
                <a:latin typeface="Nunito"/>
                <a:ea typeface="Nunito"/>
                <a:cs typeface="Nunito"/>
                <a:sym typeface="Nunito"/>
              </a:rPr>
              <a:t>Manual Testing</a:t>
            </a:r>
            <a:endParaRPr>
              <a:solidFill>
                <a:srgbClr val="FFFFFF"/>
              </a:solidFill>
              <a:latin typeface="Nunito"/>
              <a:ea typeface="Nunito"/>
              <a:cs typeface="Nunito"/>
              <a:sym typeface="Nunito"/>
            </a:endParaRPr>
          </a:p>
        </p:txBody>
      </p:sp>
      <p:graphicFrame>
        <p:nvGraphicFramePr>
          <p:cNvPr id="320" name="Google Shape;320;p19"/>
          <p:cNvGraphicFramePr/>
          <p:nvPr/>
        </p:nvGraphicFramePr>
        <p:xfrm>
          <a:off x="1444175" y="819250"/>
          <a:ext cx="3000000" cy="3000000"/>
        </p:xfrm>
        <a:graphic>
          <a:graphicData uri="http://schemas.openxmlformats.org/drawingml/2006/table">
            <a:tbl>
              <a:tblPr>
                <a:noFill/>
                <a:tableStyleId>{A2F078A9-096D-472E-9685-C7873DCDCB80}</a:tableStyleId>
              </a:tblPr>
              <a:tblGrid>
                <a:gridCol w="1905000"/>
                <a:gridCol w="3581400"/>
              </a:tblGrid>
              <a:tr h="12700">
                <a:tc>
                  <a:txBody>
                    <a:bodyPr/>
                    <a:lstStyle/>
                    <a:p>
                      <a:pPr indent="0" lvl="0" marL="0" rtl="0" algn="l">
                        <a:spcBef>
                          <a:spcPts val="0"/>
                        </a:spcBef>
                        <a:spcAft>
                          <a:spcPts val="0"/>
                        </a:spcAft>
                        <a:buNone/>
                      </a:pPr>
                      <a:r>
                        <a:rPr lang="id">
                          <a:solidFill>
                            <a:schemeClr val="lt1"/>
                          </a:solidFill>
                          <a:latin typeface="Times New Roman"/>
                          <a:ea typeface="Times New Roman"/>
                          <a:cs typeface="Times New Roman"/>
                          <a:sym typeface="Times New Roman"/>
                        </a:rPr>
                        <a:t>Metode Pengujian </a:t>
                      </a:r>
                      <a:endParaRPr>
                        <a:solidFill>
                          <a:schemeClr val="lt1"/>
                        </a:solidFill>
                        <a:latin typeface="Times New Roman"/>
                        <a:ea typeface="Times New Roman"/>
                        <a:cs typeface="Times New Roman"/>
                        <a:sym typeface="Times New Roman"/>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id">
                          <a:solidFill>
                            <a:schemeClr val="lt1"/>
                          </a:solidFill>
                          <a:latin typeface="Times New Roman"/>
                          <a:ea typeface="Times New Roman"/>
                          <a:cs typeface="Times New Roman"/>
                          <a:sym typeface="Times New Roman"/>
                        </a:rPr>
                        <a:t>Unit Testing : Register, Login, Product, Cart, dan Transaction. </a:t>
                      </a:r>
                      <a:endParaRPr>
                        <a:solidFill>
                          <a:schemeClr val="lt1"/>
                        </a:solidFill>
                        <a:latin typeface="Times New Roman"/>
                        <a:ea typeface="Times New Roman"/>
                        <a:cs typeface="Times New Roman"/>
                        <a:sym typeface="Times New Roman"/>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r h="12700">
                <a:tc>
                  <a:txBody>
                    <a:bodyPr/>
                    <a:lstStyle/>
                    <a:p>
                      <a:pPr indent="0" lvl="0" marL="0" rtl="0" algn="l">
                        <a:spcBef>
                          <a:spcPts val="0"/>
                        </a:spcBef>
                        <a:spcAft>
                          <a:spcPts val="0"/>
                        </a:spcAft>
                        <a:buNone/>
                      </a:pPr>
                      <a:r>
                        <a:rPr lang="id">
                          <a:solidFill>
                            <a:schemeClr val="lt1"/>
                          </a:solidFill>
                          <a:latin typeface="Times New Roman"/>
                          <a:ea typeface="Times New Roman"/>
                          <a:cs typeface="Times New Roman"/>
                          <a:sym typeface="Times New Roman"/>
                        </a:rPr>
                        <a:t>Tujuan </a:t>
                      </a:r>
                      <a:endParaRPr>
                        <a:solidFill>
                          <a:schemeClr val="lt1"/>
                        </a:solidFill>
                        <a:latin typeface="Times New Roman"/>
                        <a:ea typeface="Times New Roman"/>
                        <a:cs typeface="Times New Roman"/>
                        <a:sym typeface="Times New Roman"/>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id">
                          <a:solidFill>
                            <a:schemeClr val="lt1"/>
                          </a:solidFill>
                          <a:latin typeface="Times New Roman"/>
                          <a:ea typeface="Times New Roman"/>
                          <a:cs typeface="Times New Roman"/>
                          <a:sym typeface="Times New Roman"/>
                        </a:rPr>
                        <a:t>Menguji dan memastikan fungsionalitas fitur yang diuji sudah berjalan dengan baik dengan manual testing. </a:t>
                      </a:r>
                      <a:endParaRPr>
                        <a:solidFill>
                          <a:schemeClr val="lt1"/>
                        </a:solidFill>
                        <a:latin typeface="Times New Roman"/>
                        <a:ea typeface="Times New Roman"/>
                        <a:cs typeface="Times New Roman"/>
                        <a:sym typeface="Times New Roman"/>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r h="12700">
                <a:tc>
                  <a:txBody>
                    <a:bodyPr/>
                    <a:lstStyle/>
                    <a:p>
                      <a:pPr indent="0" lvl="0" marL="0" rtl="0" algn="l">
                        <a:spcBef>
                          <a:spcPts val="0"/>
                        </a:spcBef>
                        <a:spcAft>
                          <a:spcPts val="0"/>
                        </a:spcAft>
                        <a:buNone/>
                      </a:pPr>
                      <a:r>
                        <a:rPr lang="id">
                          <a:solidFill>
                            <a:schemeClr val="lt1"/>
                          </a:solidFill>
                          <a:latin typeface="Times New Roman"/>
                          <a:ea typeface="Times New Roman"/>
                          <a:cs typeface="Times New Roman"/>
                          <a:sym typeface="Times New Roman"/>
                        </a:rPr>
                        <a:t>Teknik</a:t>
                      </a:r>
                      <a:endParaRPr>
                        <a:solidFill>
                          <a:schemeClr val="lt1"/>
                        </a:solidFill>
                        <a:latin typeface="Times New Roman"/>
                        <a:ea typeface="Times New Roman"/>
                        <a:cs typeface="Times New Roman"/>
                        <a:sym typeface="Times New Roman"/>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317500" lvl="0" marL="457200" rtl="0" algn="l">
                        <a:spcBef>
                          <a:spcPts val="0"/>
                        </a:spcBef>
                        <a:spcAft>
                          <a:spcPts val="0"/>
                        </a:spcAft>
                        <a:buClr>
                          <a:schemeClr val="lt1"/>
                        </a:buClr>
                        <a:buSzPts val="1400"/>
                        <a:buFont typeface="Times New Roman"/>
                        <a:buAutoNum type="arabicPeriod"/>
                      </a:pPr>
                      <a:r>
                        <a:rPr lang="id">
                          <a:solidFill>
                            <a:schemeClr val="lt1"/>
                          </a:solidFill>
                          <a:latin typeface="Times New Roman"/>
                          <a:ea typeface="Times New Roman"/>
                          <a:cs typeface="Times New Roman"/>
                          <a:sym typeface="Times New Roman"/>
                        </a:rPr>
                        <a:t>Membuat Test Scenario </a:t>
                      </a:r>
                      <a:endParaRPr>
                        <a:solidFill>
                          <a:schemeClr val="lt1"/>
                        </a:solidFill>
                        <a:latin typeface="Times New Roman"/>
                        <a:ea typeface="Times New Roman"/>
                        <a:cs typeface="Times New Roman"/>
                        <a:sym typeface="Times New Roman"/>
                      </a:endParaRPr>
                    </a:p>
                    <a:p>
                      <a:pPr indent="-317500" lvl="0" marL="457200" rtl="0" algn="l">
                        <a:spcBef>
                          <a:spcPts val="0"/>
                        </a:spcBef>
                        <a:spcAft>
                          <a:spcPts val="0"/>
                        </a:spcAft>
                        <a:buClr>
                          <a:schemeClr val="lt1"/>
                        </a:buClr>
                        <a:buSzPts val="1400"/>
                        <a:buFont typeface="Times New Roman"/>
                        <a:buAutoNum type="arabicPeriod"/>
                      </a:pPr>
                      <a:r>
                        <a:rPr lang="id">
                          <a:solidFill>
                            <a:schemeClr val="lt1"/>
                          </a:solidFill>
                          <a:latin typeface="Times New Roman"/>
                          <a:ea typeface="Times New Roman"/>
                          <a:cs typeface="Times New Roman"/>
                          <a:sym typeface="Times New Roman"/>
                        </a:rPr>
                        <a:t>Membuat Test Case</a:t>
                      </a:r>
                      <a:endParaRPr>
                        <a:solidFill>
                          <a:schemeClr val="lt1"/>
                        </a:solidFill>
                        <a:latin typeface="Times New Roman"/>
                        <a:ea typeface="Times New Roman"/>
                        <a:cs typeface="Times New Roman"/>
                        <a:sym typeface="Times New Roman"/>
                      </a:endParaRPr>
                    </a:p>
                    <a:p>
                      <a:pPr indent="-317500" lvl="0" marL="457200" rtl="0" algn="l">
                        <a:spcBef>
                          <a:spcPts val="0"/>
                        </a:spcBef>
                        <a:spcAft>
                          <a:spcPts val="0"/>
                        </a:spcAft>
                        <a:buClr>
                          <a:schemeClr val="lt1"/>
                        </a:buClr>
                        <a:buSzPts val="1400"/>
                        <a:buFont typeface="Times New Roman"/>
                        <a:buAutoNum type="arabicPeriod"/>
                      </a:pPr>
                      <a:r>
                        <a:rPr lang="id">
                          <a:solidFill>
                            <a:schemeClr val="lt1"/>
                          </a:solidFill>
                          <a:latin typeface="Times New Roman"/>
                          <a:ea typeface="Times New Roman"/>
                          <a:cs typeface="Times New Roman"/>
                          <a:sym typeface="Times New Roman"/>
                        </a:rPr>
                        <a:t>Menguji fungsionalitas fitur sesuai test case dengan manual. </a:t>
                      </a:r>
                      <a:endParaRPr>
                        <a:solidFill>
                          <a:schemeClr val="lt1"/>
                        </a:solidFill>
                        <a:latin typeface="Times New Roman"/>
                        <a:ea typeface="Times New Roman"/>
                        <a:cs typeface="Times New Roman"/>
                        <a:sym typeface="Times New Roman"/>
                      </a:endParaRPr>
                    </a:p>
                    <a:p>
                      <a:pPr indent="-317500" lvl="0" marL="457200" rtl="0" algn="l">
                        <a:spcBef>
                          <a:spcPts val="0"/>
                        </a:spcBef>
                        <a:spcAft>
                          <a:spcPts val="0"/>
                        </a:spcAft>
                        <a:buClr>
                          <a:schemeClr val="lt1"/>
                        </a:buClr>
                        <a:buSzPts val="1400"/>
                        <a:buFont typeface="Times New Roman"/>
                        <a:buAutoNum type="arabicPeriod"/>
                      </a:pPr>
                      <a:r>
                        <a:rPr lang="id">
                          <a:solidFill>
                            <a:schemeClr val="lt1"/>
                          </a:solidFill>
                          <a:latin typeface="Times New Roman"/>
                          <a:ea typeface="Times New Roman"/>
                          <a:cs typeface="Times New Roman"/>
                          <a:sym typeface="Times New Roman"/>
                        </a:rPr>
                        <a:t>Membuat Test Report.</a:t>
                      </a:r>
                      <a:endParaRPr>
                        <a:solidFill>
                          <a:schemeClr val="lt1"/>
                        </a:solidFill>
                        <a:latin typeface="Times New Roman"/>
                        <a:ea typeface="Times New Roman"/>
                        <a:cs typeface="Times New Roman"/>
                        <a:sym typeface="Times New Roman"/>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r h="12700">
                <a:tc>
                  <a:txBody>
                    <a:bodyPr/>
                    <a:lstStyle/>
                    <a:p>
                      <a:pPr indent="0" lvl="0" marL="0" rtl="0" algn="l">
                        <a:spcBef>
                          <a:spcPts val="0"/>
                        </a:spcBef>
                        <a:spcAft>
                          <a:spcPts val="0"/>
                        </a:spcAft>
                        <a:buNone/>
                      </a:pPr>
                      <a:r>
                        <a:rPr lang="id">
                          <a:solidFill>
                            <a:schemeClr val="lt1"/>
                          </a:solidFill>
                          <a:latin typeface="Times New Roman"/>
                          <a:ea typeface="Times New Roman"/>
                          <a:cs typeface="Times New Roman"/>
                          <a:sym typeface="Times New Roman"/>
                        </a:rPr>
                        <a:t>Kriteria Pengujian</a:t>
                      </a:r>
                      <a:endParaRPr>
                        <a:solidFill>
                          <a:schemeClr val="lt1"/>
                        </a:solidFill>
                        <a:latin typeface="Times New Roman"/>
                        <a:ea typeface="Times New Roman"/>
                        <a:cs typeface="Times New Roman"/>
                        <a:sym typeface="Times New Roman"/>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317500" lvl="0" marL="457200" rtl="0" algn="l">
                        <a:spcBef>
                          <a:spcPts val="0"/>
                        </a:spcBef>
                        <a:spcAft>
                          <a:spcPts val="0"/>
                        </a:spcAft>
                        <a:buClr>
                          <a:schemeClr val="lt1"/>
                        </a:buClr>
                        <a:buSzPts val="1400"/>
                        <a:buFont typeface="Times New Roman"/>
                        <a:buAutoNum type="arabicPeriod"/>
                      </a:pPr>
                      <a:r>
                        <a:rPr lang="id">
                          <a:solidFill>
                            <a:schemeClr val="lt1"/>
                          </a:solidFill>
                          <a:latin typeface="Times New Roman"/>
                          <a:ea typeface="Times New Roman"/>
                          <a:cs typeface="Times New Roman"/>
                          <a:sym typeface="Times New Roman"/>
                        </a:rPr>
                        <a:t>Memastikan fungsionalitas fitur </a:t>
                      </a:r>
                      <a:r>
                        <a:rPr lang="id">
                          <a:solidFill>
                            <a:schemeClr val="lt1"/>
                          </a:solidFill>
                          <a:latin typeface="Times New Roman"/>
                          <a:ea typeface="Times New Roman"/>
                          <a:cs typeface="Times New Roman"/>
                          <a:sym typeface="Times New Roman"/>
                        </a:rPr>
                        <a:t>product</a:t>
                      </a:r>
                      <a:r>
                        <a:rPr lang="id">
                          <a:solidFill>
                            <a:schemeClr val="lt1"/>
                          </a:solidFill>
                          <a:latin typeface="Times New Roman"/>
                          <a:ea typeface="Times New Roman"/>
                          <a:cs typeface="Times New Roman"/>
                          <a:sym typeface="Times New Roman"/>
                        </a:rPr>
                        <a:t> sesuai test case yang dibuat. </a:t>
                      </a:r>
                      <a:endParaRPr>
                        <a:solidFill>
                          <a:schemeClr val="lt1"/>
                        </a:solidFill>
                        <a:latin typeface="Times New Roman"/>
                        <a:ea typeface="Times New Roman"/>
                        <a:cs typeface="Times New Roman"/>
                        <a:sym typeface="Times New Roman"/>
                      </a:endParaRPr>
                    </a:p>
                    <a:p>
                      <a:pPr indent="-317500" lvl="0" marL="457200" rtl="0" algn="l">
                        <a:spcBef>
                          <a:spcPts val="0"/>
                        </a:spcBef>
                        <a:spcAft>
                          <a:spcPts val="0"/>
                        </a:spcAft>
                        <a:buClr>
                          <a:schemeClr val="lt1"/>
                        </a:buClr>
                        <a:buSzPts val="1400"/>
                        <a:buFont typeface="Times New Roman"/>
                        <a:buAutoNum type="arabicPeriod"/>
                      </a:pPr>
                      <a:r>
                        <a:rPr lang="id">
                          <a:solidFill>
                            <a:schemeClr val="lt1"/>
                          </a:solidFill>
                          <a:latin typeface="Times New Roman"/>
                          <a:ea typeface="Times New Roman"/>
                          <a:cs typeface="Times New Roman"/>
                          <a:sym typeface="Times New Roman"/>
                        </a:rPr>
                        <a:t>Memastikan result pengujian yang sesuai.</a:t>
                      </a:r>
                      <a:endParaRPr>
                        <a:solidFill>
                          <a:schemeClr val="lt1"/>
                        </a:solidFill>
                        <a:latin typeface="Times New Roman"/>
                        <a:ea typeface="Times New Roman"/>
                        <a:cs typeface="Times New Roman"/>
                        <a:sym typeface="Times New Roman"/>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bl>
          </a:graphicData>
        </a:graphic>
      </p:graphicFrame>
      <p:sp>
        <p:nvSpPr>
          <p:cNvPr id="321" name="Google Shape;321;p19"/>
          <p:cNvSpPr txBox="1"/>
          <p:nvPr/>
        </p:nvSpPr>
        <p:spPr>
          <a:xfrm>
            <a:off x="1444175" y="4158900"/>
            <a:ext cx="54864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d">
                <a:solidFill>
                  <a:schemeClr val="lt1"/>
                </a:solidFill>
                <a:latin typeface="Nunito"/>
                <a:ea typeface="Nunito"/>
                <a:cs typeface="Nunito"/>
                <a:sym typeface="Nunito"/>
              </a:rPr>
              <a:t>Link : </a:t>
            </a:r>
            <a:r>
              <a:rPr lang="id" u="sng">
                <a:solidFill>
                  <a:schemeClr val="lt1"/>
                </a:solidFill>
                <a:latin typeface="Nunito"/>
                <a:ea typeface="Nunito"/>
                <a:cs typeface="Nunito"/>
                <a:sym typeface="Nunito"/>
                <a:hlinkClick r:id="rId3">
                  <a:extLst>
                    <a:ext uri="{A12FA001-AC4F-418D-AE19-62706E023703}">
                      <ahyp:hlinkClr val="tx"/>
                    </a:ext>
                  </a:extLst>
                </a:hlinkClick>
              </a:rPr>
              <a:t>https://docs.google.com/spreadsheets/d/15YufFPVxNz7itO7SAKSQHg-YS6dgOau8SqgXOHJRFF8/edit?usp=sharing</a:t>
            </a:r>
            <a:r>
              <a:rPr lang="id">
                <a:solidFill>
                  <a:schemeClr val="lt1"/>
                </a:solidFill>
                <a:latin typeface="Nunito"/>
                <a:ea typeface="Nunito"/>
                <a:cs typeface="Nunito"/>
                <a:sym typeface="Nunito"/>
              </a:rPr>
              <a:t> </a:t>
            </a:r>
            <a:endParaRPr>
              <a:solidFill>
                <a:schemeClr val="lt1"/>
              </a:solidFill>
              <a:latin typeface="Nunito"/>
              <a:ea typeface="Nunito"/>
              <a:cs typeface="Nunito"/>
              <a:sym typeface="Nuni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33969"/>
        </a:solidFill>
      </p:bgPr>
    </p:bg>
    <p:spTree>
      <p:nvGrpSpPr>
        <p:cNvPr id="325" name="Shape 325"/>
        <p:cNvGrpSpPr/>
        <p:nvPr/>
      </p:nvGrpSpPr>
      <p:grpSpPr>
        <a:xfrm>
          <a:off x="0" y="0"/>
          <a:ext cx="0" cy="0"/>
          <a:chOff x="0" y="0"/>
          <a:chExt cx="0" cy="0"/>
        </a:xfrm>
      </p:grpSpPr>
      <p:sp>
        <p:nvSpPr>
          <p:cNvPr id="326" name="Google Shape;326;p20"/>
          <p:cNvSpPr txBox="1"/>
          <p:nvPr>
            <p:ph type="title"/>
          </p:nvPr>
        </p:nvSpPr>
        <p:spPr>
          <a:xfrm>
            <a:off x="6325175" y="-157550"/>
            <a:ext cx="2728500" cy="976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d" sz="3000"/>
              <a:t>WEB UI</a:t>
            </a:r>
            <a:endParaRPr sz="3000"/>
          </a:p>
        </p:txBody>
      </p:sp>
      <p:sp>
        <p:nvSpPr>
          <p:cNvPr id="327" name="Google Shape;327;p20"/>
          <p:cNvSpPr txBox="1"/>
          <p:nvPr/>
        </p:nvSpPr>
        <p:spPr>
          <a:xfrm>
            <a:off x="653775" y="1055475"/>
            <a:ext cx="7593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328" name="Google Shape;328;p20"/>
          <p:cNvSpPr txBox="1"/>
          <p:nvPr/>
        </p:nvSpPr>
        <p:spPr>
          <a:xfrm>
            <a:off x="1444175" y="386000"/>
            <a:ext cx="2139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d">
                <a:solidFill>
                  <a:srgbClr val="FFFFFF"/>
                </a:solidFill>
                <a:latin typeface="Nunito"/>
                <a:ea typeface="Nunito"/>
                <a:cs typeface="Nunito"/>
                <a:sym typeface="Nunito"/>
              </a:rPr>
              <a:t>Automation</a:t>
            </a:r>
            <a:r>
              <a:rPr lang="id">
                <a:solidFill>
                  <a:srgbClr val="FFFFFF"/>
                </a:solidFill>
                <a:latin typeface="Nunito"/>
                <a:ea typeface="Nunito"/>
                <a:cs typeface="Nunito"/>
                <a:sym typeface="Nunito"/>
              </a:rPr>
              <a:t> Testing</a:t>
            </a:r>
            <a:endParaRPr>
              <a:solidFill>
                <a:srgbClr val="FFFFFF"/>
              </a:solidFill>
              <a:latin typeface="Nunito"/>
              <a:ea typeface="Nunito"/>
              <a:cs typeface="Nunito"/>
              <a:sym typeface="Nunito"/>
            </a:endParaRPr>
          </a:p>
        </p:txBody>
      </p:sp>
      <p:sp>
        <p:nvSpPr>
          <p:cNvPr id="329" name="Google Shape;329;p20"/>
          <p:cNvSpPr txBox="1"/>
          <p:nvPr/>
        </p:nvSpPr>
        <p:spPr>
          <a:xfrm>
            <a:off x="1444175" y="4158900"/>
            <a:ext cx="54864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d">
                <a:solidFill>
                  <a:schemeClr val="lt1"/>
                </a:solidFill>
                <a:latin typeface="Nunito"/>
                <a:ea typeface="Nunito"/>
                <a:cs typeface="Nunito"/>
                <a:sym typeface="Nunito"/>
              </a:rPr>
              <a:t>Link : </a:t>
            </a:r>
            <a:r>
              <a:rPr lang="id" u="sng">
                <a:solidFill>
                  <a:schemeClr val="lt1"/>
                </a:solidFill>
                <a:latin typeface="Nunito"/>
                <a:ea typeface="Nunito"/>
                <a:cs typeface="Nunito"/>
                <a:sym typeface="Nunito"/>
                <a:hlinkClick r:id="rId3">
                  <a:extLst>
                    <a:ext uri="{A12FA001-AC4F-418D-AE19-62706E023703}">
                      <ahyp:hlinkClr val="tx"/>
                    </a:ext>
                  </a:extLst>
                </a:hlinkClick>
              </a:rPr>
              <a:t>https://docs.google.com/spreadsheets/d/15YufFPVxNz7itO7SAKSQHg-YS6dgOau8SqgXOHJRFF8/edit?usp=sharing</a:t>
            </a:r>
            <a:r>
              <a:rPr lang="id">
                <a:solidFill>
                  <a:schemeClr val="lt1"/>
                </a:solidFill>
                <a:latin typeface="Nunito"/>
                <a:ea typeface="Nunito"/>
                <a:cs typeface="Nunito"/>
                <a:sym typeface="Nunito"/>
              </a:rPr>
              <a:t> </a:t>
            </a:r>
            <a:endParaRPr>
              <a:solidFill>
                <a:schemeClr val="lt1"/>
              </a:solidFill>
              <a:latin typeface="Nunito"/>
              <a:ea typeface="Nunito"/>
              <a:cs typeface="Nunito"/>
              <a:sym typeface="Nunito"/>
            </a:endParaRPr>
          </a:p>
        </p:txBody>
      </p:sp>
      <p:graphicFrame>
        <p:nvGraphicFramePr>
          <p:cNvPr id="330" name="Google Shape;330;p20"/>
          <p:cNvGraphicFramePr/>
          <p:nvPr/>
        </p:nvGraphicFramePr>
        <p:xfrm>
          <a:off x="1707225" y="856475"/>
          <a:ext cx="3000000" cy="3000000"/>
        </p:xfrm>
        <a:graphic>
          <a:graphicData uri="http://schemas.openxmlformats.org/drawingml/2006/table">
            <a:tbl>
              <a:tblPr>
                <a:noFill/>
                <a:tableStyleId>{A2F078A9-096D-472E-9685-C7873DCDCB80}</a:tableStyleId>
              </a:tblPr>
              <a:tblGrid>
                <a:gridCol w="1962150"/>
                <a:gridCol w="3524250"/>
              </a:tblGrid>
              <a:tr h="12700">
                <a:tc>
                  <a:txBody>
                    <a:bodyPr/>
                    <a:lstStyle/>
                    <a:p>
                      <a:pPr indent="0" lvl="0" marL="0" rtl="0" algn="l">
                        <a:spcBef>
                          <a:spcPts val="0"/>
                        </a:spcBef>
                        <a:spcAft>
                          <a:spcPts val="0"/>
                        </a:spcAft>
                        <a:buNone/>
                      </a:pPr>
                      <a:r>
                        <a:rPr lang="id">
                          <a:solidFill>
                            <a:schemeClr val="lt1"/>
                          </a:solidFill>
                          <a:latin typeface="Times New Roman"/>
                          <a:ea typeface="Times New Roman"/>
                          <a:cs typeface="Times New Roman"/>
                          <a:sym typeface="Times New Roman"/>
                        </a:rPr>
                        <a:t>Metode Pengujian</a:t>
                      </a:r>
                      <a:endParaRPr>
                        <a:solidFill>
                          <a:schemeClr val="lt1"/>
                        </a:solidFill>
                        <a:latin typeface="Times New Roman"/>
                        <a:ea typeface="Times New Roman"/>
                        <a:cs typeface="Times New Roman"/>
                        <a:sym typeface="Times New Roman"/>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id">
                          <a:solidFill>
                            <a:schemeClr val="lt1"/>
                          </a:solidFill>
                          <a:latin typeface="Times New Roman"/>
                          <a:ea typeface="Times New Roman"/>
                          <a:cs typeface="Times New Roman"/>
                          <a:sym typeface="Times New Roman"/>
                        </a:rPr>
                        <a:t>Unit Testing : Register , Login</a:t>
                      </a:r>
                      <a:endParaRPr>
                        <a:solidFill>
                          <a:schemeClr val="lt1"/>
                        </a:solidFill>
                        <a:latin typeface="Times New Roman"/>
                        <a:ea typeface="Times New Roman"/>
                        <a:cs typeface="Times New Roman"/>
                        <a:sym typeface="Times New Roman"/>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r h="12700">
                <a:tc>
                  <a:txBody>
                    <a:bodyPr/>
                    <a:lstStyle/>
                    <a:p>
                      <a:pPr indent="0" lvl="0" marL="0" rtl="0" algn="l">
                        <a:spcBef>
                          <a:spcPts val="0"/>
                        </a:spcBef>
                        <a:spcAft>
                          <a:spcPts val="0"/>
                        </a:spcAft>
                        <a:buNone/>
                      </a:pPr>
                      <a:r>
                        <a:rPr lang="id">
                          <a:solidFill>
                            <a:schemeClr val="lt1"/>
                          </a:solidFill>
                          <a:latin typeface="Times New Roman"/>
                          <a:ea typeface="Times New Roman"/>
                          <a:cs typeface="Times New Roman"/>
                          <a:sym typeface="Times New Roman"/>
                        </a:rPr>
                        <a:t>Tujuan </a:t>
                      </a:r>
                      <a:endParaRPr>
                        <a:solidFill>
                          <a:schemeClr val="lt1"/>
                        </a:solidFill>
                        <a:latin typeface="Times New Roman"/>
                        <a:ea typeface="Times New Roman"/>
                        <a:cs typeface="Times New Roman"/>
                        <a:sym typeface="Times New Roman"/>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id">
                          <a:solidFill>
                            <a:schemeClr val="lt1"/>
                          </a:solidFill>
                          <a:latin typeface="Times New Roman"/>
                          <a:ea typeface="Times New Roman"/>
                          <a:cs typeface="Times New Roman"/>
                          <a:sym typeface="Times New Roman"/>
                        </a:rPr>
                        <a:t>Menguji dan memastikan fungsionalitas fitur yang diuji sudah berjalan dengan baik dengan automation testing. </a:t>
                      </a:r>
                      <a:endParaRPr>
                        <a:solidFill>
                          <a:schemeClr val="lt1"/>
                        </a:solidFill>
                        <a:latin typeface="Times New Roman"/>
                        <a:ea typeface="Times New Roman"/>
                        <a:cs typeface="Times New Roman"/>
                        <a:sym typeface="Times New Roman"/>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r h="12700">
                <a:tc>
                  <a:txBody>
                    <a:bodyPr/>
                    <a:lstStyle/>
                    <a:p>
                      <a:pPr indent="0" lvl="0" marL="0" rtl="0" algn="l">
                        <a:spcBef>
                          <a:spcPts val="0"/>
                        </a:spcBef>
                        <a:spcAft>
                          <a:spcPts val="0"/>
                        </a:spcAft>
                        <a:buNone/>
                      </a:pPr>
                      <a:r>
                        <a:rPr lang="id">
                          <a:solidFill>
                            <a:schemeClr val="lt1"/>
                          </a:solidFill>
                          <a:latin typeface="Times New Roman"/>
                          <a:ea typeface="Times New Roman"/>
                          <a:cs typeface="Times New Roman"/>
                          <a:sym typeface="Times New Roman"/>
                        </a:rPr>
                        <a:t>Teknik</a:t>
                      </a:r>
                      <a:endParaRPr>
                        <a:solidFill>
                          <a:schemeClr val="lt1"/>
                        </a:solidFill>
                        <a:latin typeface="Times New Roman"/>
                        <a:ea typeface="Times New Roman"/>
                        <a:cs typeface="Times New Roman"/>
                        <a:sym typeface="Times New Roman"/>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317500" lvl="0" marL="457200" rtl="0" algn="l">
                        <a:spcBef>
                          <a:spcPts val="0"/>
                        </a:spcBef>
                        <a:spcAft>
                          <a:spcPts val="0"/>
                        </a:spcAft>
                        <a:buClr>
                          <a:schemeClr val="lt1"/>
                        </a:buClr>
                        <a:buSzPts val="1400"/>
                        <a:buFont typeface="Times New Roman"/>
                        <a:buAutoNum type="arabicPeriod"/>
                      </a:pPr>
                      <a:r>
                        <a:rPr lang="id">
                          <a:solidFill>
                            <a:schemeClr val="lt1"/>
                          </a:solidFill>
                          <a:latin typeface="Times New Roman"/>
                          <a:ea typeface="Times New Roman"/>
                          <a:cs typeface="Times New Roman"/>
                          <a:sym typeface="Times New Roman"/>
                        </a:rPr>
                        <a:t>Membuat Test Scenario</a:t>
                      </a:r>
                      <a:endParaRPr>
                        <a:solidFill>
                          <a:schemeClr val="lt1"/>
                        </a:solidFill>
                        <a:latin typeface="Times New Roman"/>
                        <a:ea typeface="Times New Roman"/>
                        <a:cs typeface="Times New Roman"/>
                        <a:sym typeface="Times New Roman"/>
                      </a:endParaRPr>
                    </a:p>
                    <a:p>
                      <a:pPr indent="-317500" lvl="0" marL="457200" rtl="0" algn="l">
                        <a:spcBef>
                          <a:spcPts val="0"/>
                        </a:spcBef>
                        <a:spcAft>
                          <a:spcPts val="0"/>
                        </a:spcAft>
                        <a:buClr>
                          <a:schemeClr val="lt1"/>
                        </a:buClr>
                        <a:buSzPts val="1400"/>
                        <a:buFont typeface="Times New Roman"/>
                        <a:buAutoNum type="arabicPeriod"/>
                      </a:pPr>
                      <a:r>
                        <a:rPr lang="id">
                          <a:solidFill>
                            <a:schemeClr val="lt1"/>
                          </a:solidFill>
                          <a:latin typeface="Times New Roman"/>
                          <a:ea typeface="Times New Roman"/>
                          <a:cs typeface="Times New Roman"/>
                          <a:sym typeface="Times New Roman"/>
                        </a:rPr>
                        <a:t>Membuat Test Case</a:t>
                      </a:r>
                      <a:endParaRPr>
                        <a:solidFill>
                          <a:schemeClr val="lt1"/>
                        </a:solidFill>
                        <a:latin typeface="Times New Roman"/>
                        <a:ea typeface="Times New Roman"/>
                        <a:cs typeface="Times New Roman"/>
                        <a:sym typeface="Times New Roman"/>
                      </a:endParaRPr>
                    </a:p>
                    <a:p>
                      <a:pPr indent="-317500" lvl="0" marL="457200" rtl="0" algn="l">
                        <a:spcBef>
                          <a:spcPts val="0"/>
                        </a:spcBef>
                        <a:spcAft>
                          <a:spcPts val="0"/>
                        </a:spcAft>
                        <a:buClr>
                          <a:schemeClr val="lt1"/>
                        </a:buClr>
                        <a:buSzPts val="1400"/>
                        <a:buFont typeface="Times New Roman"/>
                        <a:buAutoNum type="arabicPeriod"/>
                      </a:pPr>
                      <a:r>
                        <a:rPr lang="id">
                          <a:solidFill>
                            <a:schemeClr val="lt1"/>
                          </a:solidFill>
                          <a:latin typeface="Times New Roman"/>
                          <a:ea typeface="Times New Roman"/>
                          <a:cs typeface="Times New Roman"/>
                          <a:sym typeface="Times New Roman"/>
                        </a:rPr>
                        <a:t>Membuat Script Test</a:t>
                      </a:r>
                      <a:endParaRPr>
                        <a:solidFill>
                          <a:schemeClr val="lt1"/>
                        </a:solidFill>
                        <a:latin typeface="Times New Roman"/>
                        <a:ea typeface="Times New Roman"/>
                        <a:cs typeface="Times New Roman"/>
                        <a:sym typeface="Times New Roman"/>
                      </a:endParaRPr>
                    </a:p>
                    <a:p>
                      <a:pPr indent="-317500" lvl="0" marL="457200" rtl="0" algn="l">
                        <a:spcBef>
                          <a:spcPts val="0"/>
                        </a:spcBef>
                        <a:spcAft>
                          <a:spcPts val="0"/>
                        </a:spcAft>
                        <a:buClr>
                          <a:schemeClr val="lt1"/>
                        </a:buClr>
                        <a:buSzPts val="1400"/>
                        <a:buFont typeface="Times New Roman"/>
                        <a:buAutoNum type="arabicPeriod"/>
                      </a:pPr>
                      <a:r>
                        <a:rPr lang="id">
                          <a:solidFill>
                            <a:schemeClr val="lt1"/>
                          </a:solidFill>
                          <a:latin typeface="Times New Roman"/>
                          <a:ea typeface="Times New Roman"/>
                          <a:cs typeface="Times New Roman"/>
                          <a:sym typeface="Times New Roman"/>
                        </a:rPr>
                        <a:t>Menguji fungsionalitas fitur sesuai test case dengan manual. </a:t>
                      </a:r>
                      <a:endParaRPr>
                        <a:solidFill>
                          <a:schemeClr val="lt1"/>
                        </a:solidFill>
                        <a:latin typeface="Times New Roman"/>
                        <a:ea typeface="Times New Roman"/>
                        <a:cs typeface="Times New Roman"/>
                        <a:sym typeface="Times New Roman"/>
                      </a:endParaRPr>
                    </a:p>
                    <a:p>
                      <a:pPr indent="-317500" lvl="0" marL="457200" rtl="0" algn="l">
                        <a:spcBef>
                          <a:spcPts val="0"/>
                        </a:spcBef>
                        <a:spcAft>
                          <a:spcPts val="0"/>
                        </a:spcAft>
                        <a:buClr>
                          <a:schemeClr val="lt1"/>
                        </a:buClr>
                        <a:buSzPts val="1400"/>
                        <a:buFont typeface="Times New Roman"/>
                        <a:buAutoNum type="arabicPeriod"/>
                      </a:pPr>
                      <a:r>
                        <a:rPr lang="id">
                          <a:solidFill>
                            <a:schemeClr val="lt1"/>
                          </a:solidFill>
                          <a:latin typeface="Times New Roman"/>
                          <a:ea typeface="Times New Roman"/>
                          <a:cs typeface="Times New Roman"/>
                          <a:sym typeface="Times New Roman"/>
                        </a:rPr>
                        <a:t>Membuat Test Report.</a:t>
                      </a:r>
                      <a:endParaRPr>
                        <a:solidFill>
                          <a:schemeClr val="lt1"/>
                        </a:solidFill>
                        <a:latin typeface="Times New Roman"/>
                        <a:ea typeface="Times New Roman"/>
                        <a:cs typeface="Times New Roman"/>
                        <a:sym typeface="Times New Roman"/>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r h="12700">
                <a:tc>
                  <a:txBody>
                    <a:bodyPr/>
                    <a:lstStyle/>
                    <a:p>
                      <a:pPr indent="0" lvl="0" marL="0" rtl="0" algn="l">
                        <a:spcBef>
                          <a:spcPts val="0"/>
                        </a:spcBef>
                        <a:spcAft>
                          <a:spcPts val="0"/>
                        </a:spcAft>
                        <a:buNone/>
                      </a:pPr>
                      <a:r>
                        <a:rPr lang="id">
                          <a:solidFill>
                            <a:schemeClr val="lt1"/>
                          </a:solidFill>
                          <a:latin typeface="Times New Roman"/>
                          <a:ea typeface="Times New Roman"/>
                          <a:cs typeface="Times New Roman"/>
                          <a:sym typeface="Times New Roman"/>
                        </a:rPr>
                        <a:t>Kriteria Pengujian</a:t>
                      </a:r>
                      <a:endParaRPr>
                        <a:solidFill>
                          <a:schemeClr val="lt1"/>
                        </a:solidFill>
                        <a:latin typeface="Times New Roman"/>
                        <a:ea typeface="Times New Roman"/>
                        <a:cs typeface="Times New Roman"/>
                        <a:sym typeface="Times New Roman"/>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317500" lvl="0" marL="457200" rtl="0" algn="l">
                        <a:spcBef>
                          <a:spcPts val="0"/>
                        </a:spcBef>
                        <a:spcAft>
                          <a:spcPts val="0"/>
                        </a:spcAft>
                        <a:buClr>
                          <a:schemeClr val="lt1"/>
                        </a:buClr>
                        <a:buSzPts val="1400"/>
                        <a:buFont typeface="Times New Roman"/>
                        <a:buAutoNum type="arabicPeriod"/>
                      </a:pPr>
                      <a:r>
                        <a:rPr lang="id">
                          <a:solidFill>
                            <a:schemeClr val="lt1"/>
                          </a:solidFill>
                          <a:latin typeface="Times New Roman"/>
                          <a:ea typeface="Times New Roman"/>
                          <a:cs typeface="Times New Roman"/>
                          <a:sym typeface="Times New Roman"/>
                        </a:rPr>
                        <a:t>Memastikan fungsionalitas fitur product sesuai test case yang dibuat. </a:t>
                      </a:r>
                      <a:endParaRPr>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rPr lang="id">
                          <a:solidFill>
                            <a:schemeClr val="lt1"/>
                          </a:solidFill>
                          <a:latin typeface="Times New Roman"/>
                          <a:ea typeface="Times New Roman"/>
                          <a:cs typeface="Times New Roman"/>
                          <a:sym typeface="Times New Roman"/>
                        </a:rPr>
                        <a:t>     2. Memastikan result pengujian yang sesuai.</a:t>
                      </a:r>
                      <a:endParaRPr>
                        <a:solidFill>
                          <a:schemeClr val="lt1"/>
                        </a:solidFill>
                        <a:latin typeface="Times New Roman"/>
                        <a:ea typeface="Times New Roman"/>
                        <a:cs typeface="Times New Roman"/>
                        <a:sym typeface="Times New Roman"/>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33969"/>
        </a:solidFill>
      </p:bgPr>
    </p:bg>
    <p:spTree>
      <p:nvGrpSpPr>
        <p:cNvPr id="334" name="Shape 334"/>
        <p:cNvGrpSpPr/>
        <p:nvPr/>
      </p:nvGrpSpPr>
      <p:grpSpPr>
        <a:xfrm>
          <a:off x="0" y="0"/>
          <a:ext cx="0" cy="0"/>
          <a:chOff x="0" y="0"/>
          <a:chExt cx="0" cy="0"/>
        </a:xfrm>
      </p:grpSpPr>
      <p:sp>
        <p:nvSpPr>
          <p:cNvPr id="335" name="Google Shape;335;p21"/>
          <p:cNvSpPr txBox="1"/>
          <p:nvPr>
            <p:ph type="title"/>
          </p:nvPr>
        </p:nvSpPr>
        <p:spPr>
          <a:xfrm>
            <a:off x="6325175" y="-157550"/>
            <a:ext cx="2728500" cy="976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d" sz="3000"/>
              <a:t>MOBILE</a:t>
            </a:r>
            <a:endParaRPr sz="3000"/>
          </a:p>
        </p:txBody>
      </p:sp>
      <p:sp>
        <p:nvSpPr>
          <p:cNvPr id="336" name="Google Shape;336;p21"/>
          <p:cNvSpPr txBox="1"/>
          <p:nvPr/>
        </p:nvSpPr>
        <p:spPr>
          <a:xfrm>
            <a:off x="653775" y="1055475"/>
            <a:ext cx="7593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337" name="Google Shape;337;p21"/>
          <p:cNvSpPr txBox="1"/>
          <p:nvPr/>
        </p:nvSpPr>
        <p:spPr>
          <a:xfrm>
            <a:off x="1444175" y="386000"/>
            <a:ext cx="2139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d">
                <a:solidFill>
                  <a:srgbClr val="FFFFFF"/>
                </a:solidFill>
                <a:latin typeface="Nunito"/>
                <a:ea typeface="Nunito"/>
                <a:cs typeface="Nunito"/>
                <a:sym typeface="Nunito"/>
              </a:rPr>
              <a:t>Manual </a:t>
            </a:r>
            <a:r>
              <a:rPr lang="id">
                <a:solidFill>
                  <a:srgbClr val="FFFFFF"/>
                </a:solidFill>
                <a:latin typeface="Nunito"/>
                <a:ea typeface="Nunito"/>
                <a:cs typeface="Nunito"/>
                <a:sym typeface="Nunito"/>
              </a:rPr>
              <a:t>Testing</a:t>
            </a:r>
            <a:endParaRPr>
              <a:solidFill>
                <a:srgbClr val="FFFFFF"/>
              </a:solidFill>
              <a:latin typeface="Nunito"/>
              <a:ea typeface="Nunito"/>
              <a:cs typeface="Nunito"/>
              <a:sym typeface="Nunito"/>
            </a:endParaRPr>
          </a:p>
        </p:txBody>
      </p:sp>
      <p:sp>
        <p:nvSpPr>
          <p:cNvPr id="338" name="Google Shape;338;p21"/>
          <p:cNvSpPr txBox="1"/>
          <p:nvPr/>
        </p:nvSpPr>
        <p:spPr>
          <a:xfrm>
            <a:off x="1444175" y="4158900"/>
            <a:ext cx="54864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d">
                <a:solidFill>
                  <a:schemeClr val="lt1"/>
                </a:solidFill>
                <a:latin typeface="Nunito"/>
                <a:ea typeface="Nunito"/>
                <a:cs typeface="Nunito"/>
                <a:sym typeface="Nunito"/>
              </a:rPr>
              <a:t>Link : </a:t>
            </a:r>
            <a:r>
              <a:rPr lang="id" u="sng">
                <a:solidFill>
                  <a:schemeClr val="lt1"/>
                </a:solidFill>
                <a:latin typeface="Nunito"/>
                <a:ea typeface="Nunito"/>
                <a:cs typeface="Nunito"/>
                <a:sym typeface="Nunito"/>
                <a:hlinkClick r:id="rId3">
                  <a:extLst>
                    <a:ext uri="{A12FA001-AC4F-418D-AE19-62706E023703}">
                      <ahyp:hlinkClr val="tx"/>
                    </a:ext>
                  </a:extLst>
                </a:hlinkClick>
              </a:rPr>
              <a:t>https://docs.google.com/spreadsheets/d/15YufFPVxNz7itO7SAKSQHg-YS6dgOau8SqgXOHJRFF8/edit?usp=sharing</a:t>
            </a:r>
            <a:r>
              <a:rPr lang="id">
                <a:solidFill>
                  <a:schemeClr val="lt1"/>
                </a:solidFill>
                <a:latin typeface="Nunito"/>
                <a:ea typeface="Nunito"/>
                <a:cs typeface="Nunito"/>
                <a:sym typeface="Nunito"/>
              </a:rPr>
              <a:t> </a:t>
            </a:r>
            <a:endParaRPr>
              <a:solidFill>
                <a:schemeClr val="lt1"/>
              </a:solidFill>
              <a:latin typeface="Nunito"/>
              <a:ea typeface="Nunito"/>
              <a:cs typeface="Nunito"/>
              <a:sym typeface="Nunito"/>
            </a:endParaRPr>
          </a:p>
        </p:txBody>
      </p:sp>
      <p:graphicFrame>
        <p:nvGraphicFramePr>
          <p:cNvPr id="339" name="Google Shape;339;p21"/>
          <p:cNvGraphicFramePr/>
          <p:nvPr/>
        </p:nvGraphicFramePr>
        <p:xfrm>
          <a:off x="1828800" y="873000"/>
          <a:ext cx="3000000" cy="3000000"/>
        </p:xfrm>
        <a:graphic>
          <a:graphicData uri="http://schemas.openxmlformats.org/drawingml/2006/table">
            <a:tbl>
              <a:tblPr>
                <a:noFill/>
                <a:tableStyleId>{A2F078A9-096D-472E-9685-C7873DCDCB80}</a:tableStyleId>
              </a:tblPr>
              <a:tblGrid>
                <a:gridCol w="2028825"/>
                <a:gridCol w="3457575"/>
              </a:tblGrid>
              <a:tr h="12700">
                <a:tc>
                  <a:txBody>
                    <a:bodyPr/>
                    <a:lstStyle/>
                    <a:p>
                      <a:pPr indent="0" lvl="0" marL="0" rtl="0" algn="l">
                        <a:spcBef>
                          <a:spcPts val="0"/>
                        </a:spcBef>
                        <a:spcAft>
                          <a:spcPts val="0"/>
                        </a:spcAft>
                        <a:buNone/>
                      </a:pPr>
                      <a:r>
                        <a:rPr lang="id">
                          <a:solidFill>
                            <a:schemeClr val="lt1"/>
                          </a:solidFill>
                          <a:latin typeface="Times New Roman"/>
                          <a:ea typeface="Times New Roman"/>
                          <a:cs typeface="Times New Roman"/>
                          <a:sym typeface="Times New Roman"/>
                        </a:rPr>
                        <a:t>Metode Pengujian</a:t>
                      </a:r>
                      <a:endParaRPr>
                        <a:solidFill>
                          <a:schemeClr val="lt1"/>
                        </a:solidFill>
                        <a:latin typeface="Times New Roman"/>
                        <a:ea typeface="Times New Roman"/>
                        <a:cs typeface="Times New Roman"/>
                        <a:sym typeface="Times New Roman"/>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id">
                          <a:solidFill>
                            <a:schemeClr val="lt1"/>
                          </a:solidFill>
                          <a:latin typeface="Times New Roman"/>
                          <a:ea typeface="Times New Roman"/>
                          <a:cs typeface="Times New Roman"/>
                          <a:sym typeface="Times New Roman"/>
                        </a:rPr>
                        <a:t>Unit Testing : </a:t>
                      </a:r>
                      <a:r>
                        <a:rPr lang="id">
                          <a:solidFill>
                            <a:schemeClr val="lt1"/>
                          </a:solidFill>
                          <a:latin typeface="Times New Roman"/>
                          <a:ea typeface="Times New Roman"/>
                          <a:cs typeface="Times New Roman"/>
                          <a:sym typeface="Times New Roman"/>
                        </a:rPr>
                        <a:t>Unit Testing : Register , Login, Product dan Cart.</a:t>
                      </a:r>
                      <a:endParaRPr>
                        <a:solidFill>
                          <a:schemeClr val="lt1"/>
                        </a:solidFill>
                        <a:latin typeface="Times New Roman"/>
                        <a:ea typeface="Times New Roman"/>
                        <a:cs typeface="Times New Roman"/>
                        <a:sym typeface="Times New Roman"/>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r h="12700">
                <a:tc>
                  <a:txBody>
                    <a:bodyPr/>
                    <a:lstStyle/>
                    <a:p>
                      <a:pPr indent="0" lvl="0" marL="0" rtl="0" algn="l">
                        <a:spcBef>
                          <a:spcPts val="0"/>
                        </a:spcBef>
                        <a:spcAft>
                          <a:spcPts val="0"/>
                        </a:spcAft>
                        <a:buNone/>
                      </a:pPr>
                      <a:r>
                        <a:rPr lang="id">
                          <a:solidFill>
                            <a:schemeClr val="lt1"/>
                          </a:solidFill>
                          <a:latin typeface="Times New Roman"/>
                          <a:ea typeface="Times New Roman"/>
                          <a:cs typeface="Times New Roman"/>
                          <a:sym typeface="Times New Roman"/>
                        </a:rPr>
                        <a:t>Tujuan</a:t>
                      </a:r>
                      <a:endParaRPr>
                        <a:solidFill>
                          <a:schemeClr val="lt1"/>
                        </a:solidFill>
                        <a:latin typeface="Times New Roman"/>
                        <a:ea typeface="Times New Roman"/>
                        <a:cs typeface="Times New Roman"/>
                        <a:sym typeface="Times New Roman"/>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id">
                          <a:solidFill>
                            <a:schemeClr val="lt1"/>
                          </a:solidFill>
                          <a:latin typeface="Times New Roman"/>
                          <a:ea typeface="Times New Roman"/>
                          <a:cs typeface="Times New Roman"/>
                          <a:sym typeface="Times New Roman"/>
                        </a:rPr>
                        <a:t>Menguji dan memastikan fungsionalitas fitur yang diuji sudah berjalan dengan baik dengan manual testing. </a:t>
                      </a:r>
                      <a:endParaRPr>
                        <a:solidFill>
                          <a:schemeClr val="lt1"/>
                        </a:solidFill>
                        <a:latin typeface="Times New Roman"/>
                        <a:ea typeface="Times New Roman"/>
                        <a:cs typeface="Times New Roman"/>
                        <a:sym typeface="Times New Roman"/>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r h="12700">
                <a:tc>
                  <a:txBody>
                    <a:bodyPr/>
                    <a:lstStyle/>
                    <a:p>
                      <a:pPr indent="0" lvl="0" marL="0" rtl="0" algn="l">
                        <a:spcBef>
                          <a:spcPts val="0"/>
                        </a:spcBef>
                        <a:spcAft>
                          <a:spcPts val="0"/>
                        </a:spcAft>
                        <a:buNone/>
                      </a:pPr>
                      <a:r>
                        <a:rPr lang="id">
                          <a:solidFill>
                            <a:schemeClr val="lt1"/>
                          </a:solidFill>
                          <a:latin typeface="Times New Roman"/>
                          <a:ea typeface="Times New Roman"/>
                          <a:cs typeface="Times New Roman"/>
                          <a:sym typeface="Times New Roman"/>
                        </a:rPr>
                        <a:t>Teknik</a:t>
                      </a:r>
                      <a:endParaRPr>
                        <a:solidFill>
                          <a:schemeClr val="lt1"/>
                        </a:solidFill>
                        <a:latin typeface="Times New Roman"/>
                        <a:ea typeface="Times New Roman"/>
                        <a:cs typeface="Times New Roman"/>
                        <a:sym typeface="Times New Roman"/>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317500" lvl="0" marL="457200" rtl="0" algn="l">
                        <a:spcBef>
                          <a:spcPts val="0"/>
                        </a:spcBef>
                        <a:spcAft>
                          <a:spcPts val="0"/>
                        </a:spcAft>
                        <a:buClr>
                          <a:schemeClr val="lt1"/>
                        </a:buClr>
                        <a:buSzPts val="1400"/>
                        <a:buFont typeface="Times New Roman"/>
                        <a:buAutoNum type="arabicPeriod"/>
                      </a:pPr>
                      <a:r>
                        <a:rPr lang="id">
                          <a:solidFill>
                            <a:schemeClr val="lt1"/>
                          </a:solidFill>
                          <a:latin typeface="Times New Roman"/>
                          <a:ea typeface="Times New Roman"/>
                          <a:cs typeface="Times New Roman"/>
                          <a:sym typeface="Times New Roman"/>
                        </a:rPr>
                        <a:t>Membuat Test Scenario </a:t>
                      </a:r>
                      <a:endParaRPr>
                        <a:solidFill>
                          <a:schemeClr val="lt1"/>
                        </a:solidFill>
                        <a:latin typeface="Times New Roman"/>
                        <a:ea typeface="Times New Roman"/>
                        <a:cs typeface="Times New Roman"/>
                        <a:sym typeface="Times New Roman"/>
                      </a:endParaRPr>
                    </a:p>
                    <a:p>
                      <a:pPr indent="-317500" lvl="0" marL="457200" rtl="0" algn="l">
                        <a:spcBef>
                          <a:spcPts val="0"/>
                        </a:spcBef>
                        <a:spcAft>
                          <a:spcPts val="0"/>
                        </a:spcAft>
                        <a:buClr>
                          <a:schemeClr val="lt1"/>
                        </a:buClr>
                        <a:buSzPts val="1400"/>
                        <a:buFont typeface="Times New Roman"/>
                        <a:buAutoNum type="arabicPeriod"/>
                      </a:pPr>
                      <a:r>
                        <a:rPr lang="id">
                          <a:solidFill>
                            <a:schemeClr val="lt1"/>
                          </a:solidFill>
                          <a:latin typeface="Times New Roman"/>
                          <a:ea typeface="Times New Roman"/>
                          <a:cs typeface="Times New Roman"/>
                          <a:sym typeface="Times New Roman"/>
                        </a:rPr>
                        <a:t>Membuat Test Case</a:t>
                      </a:r>
                      <a:endParaRPr>
                        <a:solidFill>
                          <a:schemeClr val="lt1"/>
                        </a:solidFill>
                        <a:latin typeface="Times New Roman"/>
                        <a:ea typeface="Times New Roman"/>
                        <a:cs typeface="Times New Roman"/>
                        <a:sym typeface="Times New Roman"/>
                      </a:endParaRPr>
                    </a:p>
                    <a:p>
                      <a:pPr indent="-317500" lvl="0" marL="457200" rtl="0" algn="l">
                        <a:spcBef>
                          <a:spcPts val="0"/>
                        </a:spcBef>
                        <a:spcAft>
                          <a:spcPts val="0"/>
                        </a:spcAft>
                        <a:buClr>
                          <a:schemeClr val="lt1"/>
                        </a:buClr>
                        <a:buSzPts val="1400"/>
                        <a:buFont typeface="Times New Roman"/>
                        <a:buAutoNum type="arabicPeriod"/>
                      </a:pPr>
                      <a:r>
                        <a:rPr lang="id">
                          <a:solidFill>
                            <a:schemeClr val="lt1"/>
                          </a:solidFill>
                          <a:latin typeface="Times New Roman"/>
                          <a:ea typeface="Times New Roman"/>
                          <a:cs typeface="Times New Roman"/>
                          <a:sym typeface="Times New Roman"/>
                        </a:rPr>
                        <a:t>Menguji fungsionalitas fitur sesuai test case dengan manual. </a:t>
                      </a:r>
                      <a:endParaRPr>
                        <a:solidFill>
                          <a:schemeClr val="lt1"/>
                        </a:solidFill>
                        <a:latin typeface="Times New Roman"/>
                        <a:ea typeface="Times New Roman"/>
                        <a:cs typeface="Times New Roman"/>
                        <a:sym typeface="Times New Roman"/>
                      </a:endParaRPr>
                    </a:p>
                    <a:p>
                      <a:pPr indent="-317500" lvl="0" marL="457200" rtl="0" algn="l">
                        <a:spcBef>
                          <a:spcPts val="0"/>
                        </a:spcBef>
                        <a:spcAft>
                          <a:spcPts val="0"/>
                        </a:spcAft>
                        <a:buClr>
                          <a:schemeClr val="lt1"/>
                        </a:buClr>
                        <a:buSzPts val="1400"/>
                        <a:buFont typeface="Times New Roman"/>
                        <a:buAutoNum type="arabicPeriod"/>
                      </a:pPr>
                      <a:r>
                        <a:rPr lang="id">
                          <a:solidFill>
                            <a:schemeClr val="lt1"/>
                          </a:solidFill>
                          <a:latin typeface="Times New Roman"/>
                          <a:ea typeface="Times New Roman"/>
                          <a:cs typeface="Times New Roman"/>
                          <a:sym typeface="Times New Roman"/>
                        </a:rPr>
                        <a:t>Membuat Test Report.</a:t>
                      </a:r>
                      <a:endParaRPr>
                        <a:solidFill>
                          <a:schemeClr val="lt1"/>
                        </a:solidFill>
                        <a:latin typeface="Times New Roman"/>
                        <a:ea typeface="Times New Roman"/>
                        <a:cs typeface="Times New Roman"/>
                        <a:sym typeface="Times New Roman"/>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r h="12700">
                <a:tc>
                  <a:txBody>
                    <a:bodyPr/>
                    <a:lstStyle/>
                    <a:p>
                      <a:pPr indent="0" lvl="0" marL="0" rtl="0" algn="l">
                        <a:spcBef>
                          <a:spcPts val="0"/>
                        </a:spcBef>
                        <a:spcAft>
                          <a:spcPts val="0"/>
                        </a:spcAft>
                        <a:buNone/>
                      </a:pPr>
                      <a:r>
                        <a:rPr lang="id">
                          <a:solidFill>
                            <a:schemeClr val="lt1"/>
                          </a:solidFill>
                          <a:latin typeface="Times New Roman"/>
                          <a:ea typeface="Times New Roman"/>
                          <a:cs typeface="Times New Roman"/>
                          <a:sym typeface="Times New Roman"/>
                        </a:rPr>
                        <a:t>Kriteria Pengujian</a:t>
                      </a:r>
                      <a:endParaRPr>
                        <a:solidFill>
                          <a:schemeClr val="lt1"/>
                        </a:solidFill>
                        <a:latin typeface="Times New Roman"/>
                        <a:ea typeface="Times New Roman"/>
                        <a:cs typeface="Times New Roman"/>
                        <a:sym typeface="Times New Roman"/>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317500" lvl="0" marL="457200" rtl="0" algn="l">
                        <a:spcBef>
                          <a:spcPts val="0"/>
                        </a:spcBef>
                        <a:spcAft>
                          <a:spcPts val="0"/>
                        </a:spcAft>
                        <a:buClr>
                          <a:schemeClr val="lt1"/>
                        </a:buClr>
                        <a:buSzPts val="1400"/>
                        <a:buFont typeface="Times New Roman"/>
                        <a:buAutoNum type="arabicPeriod"/>
                      </a:pPr>
                      <a:r>
                        <a:rPr lang="id">
                          <a:solidFill>
                            <a:schemeClr val="lt1"/>
                          </a:solidFill>
                          <a:latin typeface="Times New Roman"/>
                          <a:ea typeface="Times New Roman"/>
                          <a:cs typeface="Times New Roman"/>
                          <a:sym typeface="Times New Roman"/>
                        </a:rPr>
                        <a:t>Memastikan fungsionalitas fitur product sesuai test case yang dibuat. </a:t>
                      </a:r>
                      <a:endParaRPr>
                        <a:solidFill>
                          <a:schemeClr val="lt1"/>
                        </a:solidFill>
                        <a:latin typeface="Times New Roman"/>
                        <a:ea typeface="Times New Roman"/>
                        <a:cs typeface="Times New Roman"/>
                        <a:sym typeface="Times New Roman"/>
                      </a:endParaRPr>
                    </a:p>
                    <a:p>
                      <a:pPr indent="-317500" lvl="0" marL="457200" rtl="0" algn="l">
                        <a:spcBef>
                          <a:spcPts val="0"/>
                        </a:spcBef>
                        <a:spcAft>
                          <a:spcPts val="0"/>
                        </a:spcAft>
                        <a:buClr>
                          <a:schemeClr val="lt1"/>
                        </a:buClr>
                        <a:buSzPts val="1400"/>
                        <a:buFont typeface="Times New Roman"/>
                        <a:buAutoNum type="arabicPeriod"/>
                      </a:pPr>
                      <a:r>
                        <a:rPr lang="id">
                          <a:solidFill>
                            <a:schemeClr val="lt1"/>
                          </a:solidFill>
                          <a:latin typeface="Times New Roman"/>
                          <a:ea typeface="Times New Roman"/>
                          <a:cs typeface="Times New Roman"/>
                          <a:sym typeface="Times New Roman"/>
                        </a:rPr>
                        <a:t>Memastikan result pengujian yang sesuai.</a:t>
                      </a:r>
                      <a:endParaRPr>
                        <a:solidFill>
                          <a:schemeClr val="lt1"/>
                        </a:solidFill>
                        <a:latin typeface="Times New Roman"/>
                        <a:ea typeface="Times New Roman"/>
                        <a:cs typeface="Times New Roman"/>
                        <a:sym typeface="Times New Roman"/>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