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83" r:id="rId5"/>
    <p:sldId id="260" r:id="rId6"/>
    <p:sldId id="286" r:id="rId7"/>
    <p:sldId id="287" r:id="rId8"/>
    <p:sldId id="288" r:id="rId9"/>
    <p:sldId id="289" r:id="rId10"/>
    <p:sldId id="264" r:id="rId11"/>
    <p:sldId id="290"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9" autoAdjust="0"/>
    <p:restoredTop sz="85794" autoAdjust="0"/>
  </p:normalViewPr>
  <p:slideViewPr>
    <p:cSldViewPr snapToGrid="0">
      <p:cViewPr varScale="1">
        <p:scale>
          <a:sx n="256" d="100"/>
          <a:sy n="256" d="100"/>
        </p:scale>
        <p:origin x="200" y="4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7/3/23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7/3/23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30515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10</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36463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71828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1461858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a:p>
        </p:txBody>
      </p:sp>
    </p:spTree>
    <p:extLst>
      <p:ext uri="{BB962C8B-B14F-4D97-AF65-F5344CB8AC3E}">
        <p14:creationId xmlns:p14="http://schemas.microsoft.com/office/powerpoint/2010/main" val="145446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a:p>
        </p:txBody>
      </p:sp>
    </p:spTree>
    <p:extLst>
      <p:ext uri="{BB962C8B-B14F-4D97-AF65-F5344CB8AC3E}">
        <p14:creationId xmlns:p14="http://schemas.microsoft.com/office/powerpoint/2010/main" val="1364853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2689802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673602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a:p>
        </p:txBody>
      </p:sp>
    </p:spTree>
    <p:extLst>
      <p:ext uri="{BB962C8B-B14F-4D97-AF65-F5344CB8AC3E}">
        <p14:creationId xmlns:p14="http://schemas.microsoft.com/office/powerpoint/2010/main" val="13872428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noProof="0" smtClean="0"/>
              <a:pPr/>
              <a:t>‹#›</a:t>
            </a:fld>
            <a:endParaRPr lang="en-US" noProof="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noProof="0" smtClean="0"/>
              <a:pPr/>
              <a:t>‹#›</a:t>
            </a:fld>
            <a:endParaRPr lang="en-US" noProof="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noProof="0" smtClean="0"/>
              <a:pPr/>
              <a:t>‹#›</a:t>
            </a:fld>
            <a:endParaRPr lang="en-US" noProof="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noProof="0" smtClean="0"/>
              <a:pPr/>
              <a:t>‹#›</a:t>
            </a:fld>
            <a:endParaRPr lang="en-US" noProof="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noProof="0" smtClean="0"/>
              <a:pPr/>
              <a:t>‹#›</a:t>
            </a:fld>
            <a:endParaRPr lang="en-US" noProof="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3">
            <a:alphaModFix amt="69000"/>
          </a:blip>
          <a:srcRect/>
          <a:stretch/>
        </p:blipFill>
        <p:spPr/>
      </p:pic>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5155096" y="2828925"/>
            <a:ext cx="6811618" cy="2078700"/>
          </a:xfrm>
        </p:spPr>
        <p:txBody>
          <a:bodyPr/>
          <a:lstStyle/>
          <a:p>
            <a:pPr>
              <a:lnSpc>
                <a:spcPct val="100000"/>
              </a:lnSpc>
            </a:pPr>
            <a:r>
              <a:rPr lang="en-US" sz="3800" dirty="0"/>
              <a:t>Airline  Travel  safety: DEMYSTIFYING THE FACTS</a:t>
            </a:r>
            <a:br>
              <a:rPr lang="en-US" sz="3600" dirty="0"/>
            </a:br>
            <a:br>
              <a:rPr lang="en-US" sz="3600" dirty="0"/>
            </a:br>
            <a:r>
              <a:rPr lang="en-US" sz="2000" i="1" kern="0" dirty="0">
                <a:effectLst/>
                <a:ea typeface="Times New Roman" panose="02020603050405020304" pitchFamily="18" charset="0"/>
              </a:rPr>
              <a:t>A  Comparative  Analysis  with  Road  Accidents </a:t>
            </a:r>
            <a:br>
              <a:rPr lang="en-US" sz="2000" i="1" dirty="0"/>
            </a:br>
            <a:r>
              <a:rPr lang="en-US" sz="3600" dirty="0"/>
              <a:t> </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p:txBody>
          <a:bodyPr/>
          <a:lstStyle/>
          <a:p>
            <a:r>
              <a:rPr lang="en-US" noProof="1"/>
              <a:t>Rojan Khatri</a:t>
            </a:r>
          </a:p>
          <a:p>
            <a:r>
              <a:rPr lang="en-US" noProof="1"/>
              <a:t>Bellevue University</a:t>
            </a:r>
          </a:p>
          <a:p>
            <a:endParaRPr lang="en-US" dirty="0"/>
          </a:p>
        </p:txBody>
      </p:sp>
      <p:sp>
        <p:nvSpPr>
          <p:cNvPr id="7" name="Oval 6">
            <a:extLst>
              <a:ext uri="{FF2B5EF4-FFF2-40B4-BE49-F238E27FC236}">
                <a16:creationId xmlns:a16="http://schemas.microsoft.com/office/drawing/2014/main" id="{DAE98AA7-EEC8-4349-B75F-8C7B0A80C3F3}"/>
              </a:ext>
              <a:ext uri="{C183D7F6-B498-43B3-948B-1728B52AA6E4}">
                <adec:decorative xmlns:adec="http://schemas.microsoft.com/office/drawing/2017/decorative" val="1"/>
              </a:ext>
            </a:extLst>
          </p:cNvPr>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Icon&#10;&#10;Description automatically generated with medium confidence">
            <a:extLst>
              <a:ext uri="{FF2B5EF4-FFF2-40B4-BE49-F238E27FC236}">
                <a16:creationId xmlns:a16="http://schemas.microsoft.com/office/drawing/2014/main" id="{D8A698A6-1E7A-F866-6274-C91118345E23}"/>
              </a:ext>
            </a:extLst>
          </p:cNvPr>
          <p:cNvPicPr>
            <a:picLocks noChangeAspect="1"/>
          </p:cNvPicPr>
          <p:nvPr/>
        </p:nvPicPr>
        <p:blipFill>
          <a:blip r:embed="rId4">
            <a:alphaModFix/>
          </a:blip>
          <a:stretch>
            <a:fillRect/>
          </a:stretch>
        </p:blipFill>
        <p:spPr>
          <a:xfrm>
            <a:off x="400504" y="2352421"/>
            <a:ext cx="2291980" cy="2291980"/>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a:xfrm>
            <a:off x="6800669" y="2827283"/>
            <a:ext cx="4793714" cy="1092172"/>
          </a:xfrm>
        </p:spPr>
        <p:txBody>
          <a:bodyPr/>
          <a:lstStyle/>
          <a:p>
            <a:r>
              <a:rPr lang="en-US" dirty="0"/>
              <a:t>Thank You</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10</a:t>
            </a:fld>
            <a:endParaRPr lang="en-US" dirty="0"/>
          </a:p>
        </p:txBody>
      </p:sp>
      <p:pic>
        <p:nvPicPr>
          <p:cNvPr id="21" name="Picture 20" descr="A picture containing shape&#10;&#10;Description automatically generated">
            <a:extLst>
              <a:ext uri="{FF2B5EF4-FFF2-40B4-BE49-F238E27FC236}">
                <a16:creationId xmlns:a16="http://schemas.microsoft.com/office/drawing/2014/main" id="{746F383F-5AE2-B932-1A35-A7142680ACF7}"/>
              </a:ext>
            </a:extLst>
          </p:cNvPr>
          <p:cNvPicPr>
            <a:picLocks noChangeAspect="1"/>
          </p:cNvPicPr>
          <p:nvPr/>
        </p:nvPicPr>
        <p:blipFill>
          <a:blip r:embed="rId3">
            <a:alphaModFix amt="19000"/>
          </a:blip>
          <a:stretch>
            <a:fillRect/>
          </a:stretch>
        </p:blipFill>
        <p:spPr>
          <a:xfrm>
            <a:off x="6942082" y="1827924"/>
            <a:ext cx="4258180" cy="3202151"/>
          </a:xfrm>
          <a:prstGeom prst="rect">
            <a:avLst/>
          </a:prstGeom>
          <a:effectLst>
            <a:reflection endPos="0" dir="5400000" sy="-100000" algn="bl" rotWithShape="0"/>
          </a:effectLst>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7447723" y="2774487"/>
            <a:ext cx="4274968" cy="720000"/>
          </a:xfrm>
        </p:spPr>
        <p:txBody>
          <a:bodyPr/>
          <a:lstStyle/>
          <a:p>
            <a:r>
              <a:rPr lang="en-US" dirty="0"/>
              <a:t>INTRODUCTION</a:t>
            </a:r>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175052" y="3429000"/>
            <a:ext cx="5072809" cy="3302207"/>
          </a:xfrm>
        </p:spPr>
        <p:txBody>
          <a:bodyPr/>
          <a:lstStyle/>
          <a:p>
            <a:pPr marL="266700" lvl="1" indent="0">
              <a:buNone/>
            </a:pPr>
            <a:r>
              <a:rPr lang="en-US" sz="1800" dirty="0"/>
              <a:t>Objective</a:t>
            </a:r>
          </a:p>
          <a:p>
            <a:pPr marL="266700" lvl="1" indent="0">
              <a:buNone/>
            </a:pPr>
            <a:r>
              <a:rPr lang="en-US" dirty="0"/>
              <a:t>Addressing concerns and presenting data-driven insights to reinforce the safety of airline travel.</a:t>
            </a:r>
          </a:p>
          <a:p>
            <a:pPr marL="266700" lvl="1" indent="0">
              <a:buNone/>
            </a:pPr>
            <a:endParaRPr lang="en-US" dirty="0"/>
          </a:p>
          <a:p>
            <a:pPr marL="266700" lvl="1" indent="0">
              <a:buNone/>
            </a:pPr>
            <a:r>
              <a:rPr lang="en-US" sz="1800" dirty="0"/>
              <a:t>Overview</a:t>
            </a:r>
          </a:p>
          <a:p>
            <a:pPr marL="266700" lvl="1" indent="0">
              <a:buNone/>
            </a:pPr>
            <a:r>
              <a:rPr lang="en-US" dirty="0"/>
              <a:t>Providing an analysis of airline safety data compared to road accidents, highlighting key findings and statistics.</a:t>
            </a:r>
          </a:p>
          <a:p>
            <a:pPr marL="266700" lvl="1" indent="0">
              <a:buNone/>
            </a:pPr>
            <a:endParaRPr lang="en-US" dirty="0"/>
          </a:p>
          <a:p>
            <a:pPr marL="266700" lvl="1" indent="0">
              <a:buNone/>
            </a:pPr>
            <a:r>
              <a:rPr lang="en-US" sz="1800" dirty="0"/>
              <a:t>Importance</a:t>
            </a:r>
          </a:p>
          <a:p>
            <a:pPr marL="266700" lvl="1" indent="0">
              <a:buNone/>
            </a:pPr>
            <a:r>
              <a:rPr lang="en-US" dirty="0"/>
              <a:t>Countering negative media coverage and promoting informed decision-making.</a:t>
            </a:r>
          </a:p>
          <a:p>
            <a:pPr lvl="1"/>
            <a:endParaRPr lang="en-US" noProof="1"/>
          </a:p>
        </p:txBody>
      </p: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p:txBody>
          <a:bodyPr/>
          <a:lstStyle/>
          <a:p>
            <a:fld id="{B67B645E-C5E5-4727-B977-D372A0AA71D9}" type="slidenum">
              <a:rPr lang="en-US" smtClean="0"/>
              <a:pPr/>
              <a:t>2</a:t>
            </a:fld>
            <a:endParaRPr lang="en-US" dirty="0"/>
          </a:p>
        </p:txBody>
      </p:sp>
      <p:pic>
        <p:nvPicPr>
          <p:cNvPr id="11" name="Picture Placeholder 10">
            <a:extLst>
              <a:ext uri="{FF2B5EF4-FFF2-40B4-BE49-F238E27FC236}">
                <a16:creationId xmlns:a16="http://schemas.microsoft.com/office/drawing/2014/main" id="{D40A11A2-0A42-29D1-555A-FA813FDDEEEA}"/>
              </a:ext>
            </a:extLst>
          </p:cNvPr>
          <p:cNvPicPr>
            <a:picLocks noGrp="1" noChangeAspect="1"/>
          </p:cNvPicPr>
          <p:nvPr>
            <p:ph type="pic" sz="quarter" idx="10"/>
          </p:nvPr>
        </p:nvPicPr>
        <p:blipFill>
          <a:blip r:embed="rId3"/>
          <a:srcRect l="15911" r="15911"/>
          <a:stretch>
            <a:fillRect/>
          </a:stretch>
        </p:blipFill>
        <p:spPr>
          <a:xfrm>
            <a:off x="4133124" y="0"/>
            <a:ext cx="3645902" cy="3729911"/>
          </a:xfrm>
        </p:spPr>
      </p:pic>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a:t>Dataset Overview</a:t>
            </a:r>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432000" y="2333100"/>
            <a:ext cx="4860000" cy="360000"/>
          </a:xfrm>
        </p:spPr>
        <p:txBody>
          <a:bodyPr/>
          <a:lstStyle/>
          <a:p>
            <a:r>
              <a:rPr lang="en-US" dirty="0"/>
              <a:t>Fatality Analysis Reporting System(FARS)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432000" y="3429000"/>
            <a:ext cx="4860000" cy="2238897"/>
          </a:xfrm>
        </p:spPr>
        <p:txBody>
          <a:bodyPr/>
          <a:lstStyle/>
          <a:p>
            <a:r>
              <a:rPr lang="en-US" dirty="0"/>
              <a:t>This dataset is provided by the National Highway Traffic Safety Administration (NHTSA) and contains comprehensive information on road accidents in the </a:t>
            </a:r>
            <a:r>
              <a:rPr lang="en-US" dirty="0">
                <a:highlight>
                  <a:srgbClr val="FFFF00"/>
                </a:highlight>
              </a:rPr>
              <a:t>United States</a:t>
            </a:r>
            <a:r>
              <a:rPr lang="en-US" dirty="0"/>
              <a:t>. FARS captures data on fatal crashes, including details on the number of fatalities and other relevant variables.</a:t>
            </a:r>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5715235" y="2333625"/>
            <a:ext cx="4860000" cy="358775"/>
          </a:xfrm>
        </p:spPr>
        <p:txBody>
          <a:bodyPr/>
          <a:lstStyle/>
          <a:p>
            <a:r>
              <a:rPr lang="en-US" dirty="0"/>
              <a:t>Airline Accident Data</a:t>
            </a:r>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5715235" y="3042837"/>
            <a:ext cx="4860000" cy="2238375"/>
          </a:xfrm>
        </p:spPr>
        <p:txBody>
          <a:bodyPr/>
          <a:lstStyle/>
          <a:p>
            <a:endParaRPr lang="en-US" dirty="0"/>
          </a:p>
          <a:p>
            <a:r>
              <a:rPr lang="en-US" dirty="0"/>
              <a:t>A supplemental dataset incorporated from National Transportation Safety Board (NTSB). It covers a wide range of variables related to accidents and incidents within the aviation industry.</a:t>
            </a:r>
            <a:endParaRPr lang="en-US" noProof="1"/>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3</a:t>
            </a:fld>
            <a:endParaRPr lang="en-US" dirty="0"/>
          </a:p>
        </p:txBody>
      </p:sp>
    </p:spTree>
    <p:extLst>
      <p:ext uri="{BB962C8B-B14F-4D97-AF65-F5344CB8AC3E}">
        <p14:creationId xmlns:p14="http://schemas.microsoft.com/office/powerpoint/2010/main" val="154207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a:t>Airline Accidents By Year</a:t>
            </a:r>
          </a:p>
        </p:txBody>
      </p:sp>
      <p:pic>
        <p:nvPicPr>
          <p:cNvPr id="9" name="Content Placeholder 8" descr="Chart, bar chart&#10;&#10;Description automatically generated">
            <a:extLst>
              <a:ext uri="{FF2B5EF4-FFF2-40B4-BE49-F238E27FC236}">
                <a16:creationId xmlns:a16="http://schemas.microsoft.com/office/drawing/2014/main" id="{8C3BAE9B-6872-4D77-1C7C-83BECFCA29EC}"/>
              </a:ext>
            </a:extLst>
          </p:cNvPr>
          <p:cNvPicPr>
            <a:picLocks noGrp="1" noChangeAspect="1"/>
          </p:cNvPicPr>
          <p:nvPr>
            <p:ph sz="half" idx="2"/>
          </p:nvPr>
        </p:nvPicPr>
        <p:blipFill>
          <a:blip r:embed="rId3"/>
          <a:stretch>
            <a:fillRect/>
          </a:stretch>
        </p:blipFill>
        <p:spPr>
          <a:xfrm>
            <a:off x="175052" y="1431235"/>
            <a:ext cx="5218583" cy="4954187"/>
          </a:xfrm>
        </p:spPr>
      </p:pic>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5393635" y="1007165"/>
            <a:ext cx="6623313" cy="5666257"/>
          </a:xfrm>
        </p:spPr>
        <p:txBody>
          <a:bodyPr/>
          <a:lstStyle/>
          <a:p>
            <a:pPr marL="0" indent="0">
              <a:buNone/>
            </a:pPr>
            <a:r>
              <a:rPr lang="en-US" sz="2000" dirty="0">
                <a:highlight>
                  <a:srgbClr val="FFFF00"/>
                </a:highlight>
              </a:rPr>
              <a:t>Trends in Fatal Accidents</a:t>
            </a:r>
          </a:p>
          <a:p>
            <a:r>
              <a:rPr lang="en-US" dirty="0"/>
              <a:t>Relatively consistent pattern with some variations throughout the years.</a:t>
            </a:r>
          </a:p>
          <a:p>
            <a:r>
              <a:rPr lang="en-US" dirty="0"/>
              <a:t>Highest number of fatal accidents in 2012 with 277 incidents, while the lowest number was recorded in 2020 with 210 incidents.</a:t>
            </a:r>
          </a:p>
          <a:p>
            <a:r>
              <a:rPr lang="en-US" dirty="0"/>
              <a:t>Despite some fluctuations, no clear upward or downward trend.</a:t>
            </a:r>
          </a:p>
          <a:p>
            <a:pPr marL="0" indent="0">
              <a:buNone/>
            </a:pPr>
            <a:r>
              <a:rPr lang="en-US" sz="2000" dirty="0">
                <a:highlight>
                  <a:srgbClr val="FFFF00"/>
                </a:highlight>
              </a:rPr>
              <a:t>Trends in Non-Fatal Accidents</a:t>
            </a:r>
          </a:p>
          <a:p>
            <a:pPr marL="266700" lvl="1" indent="-266700">
              <a:spcBef>
                <a:spcPts val="1000"/>
              </a:spcBef>
            </a:pPr>
            <a:r>
              <a:rPr lang="en-US" sz="1800" dirty="0"/>
              <a:t>Similar pattern, with slight variations from year to year.</a:t>
            </a:r>
          </a:p>
          <a:p>
            <a:pPr marL="266700" lvl="1" indent="-266700">
              <a:spcBef>
                <a:spcPts val="1000"/>
              </a:spcBef>
            </a:pPr>
            <a:r>
              <a:rPr lang="en-US" sz="1800" dirty="0"/>
              <a:t>The highest number of non-fatal accidents was recorded in 2012 with 1,210 incidents, and lowest number was observed in 2020 with 888 incidents.</a:t>
            </a:r>
          </a:p>
          <a:p>
            <a:pPr marL="266700" lvl="1" indent="-266700">
              <a:spcBef>
                <a:spcPts val="1000"/>
              </a:spcBef>
            </a:pPr>
            <a:r>
              <a:rPr lang="en-US" sz="1800" dirty="0"/>
              <a:t>Like fatal accidents, there is no significant trend indicating a consistent increase or decrease.</a:t>
            </a:r>
          </a:p>
          <a:p>
            <a:pPr marL="0" indent="0">
              <a:buNone/>
            </a:pPr>
            <a:r>
              <a:rPr lang="en-US" sz="2000" dirty="0">
                <a:highlight>
                  <a:srgbClr val="FFFF00"/>
                </a:highlight>
              </a:rPr>
              <a:t>Overall Safety</a:t>
            </a:r>
          </a:p>
          <a:p>
            <a:pPr marL="266700" lvl="1" indent="-266700">
              <a:spcBef>
                <a:spcPts val="1000"/>
              </a:spcBef>
            </a:pPr>
            <a:r>
              <a:rPr lang="en-US" sz="1800" dirty="0"/>
              <a:t>The number of airline accidents, both fatal and non-fatal, remains relatively low in comparison to the total number of flights.</a:t>
            </a:r>
          </a:p>
          <a:p>
            <a:pPr marL="0" indent="0">
              <a:buNone/>
            </a:pPr>
            <a:endParaRPr lang="en-US" dirty="0"/>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4</a:t>
            </a:fld>
            <a:endParaRPr lang="en-US" dirty="0"/>
          </a:p>
        </p:txBody>
      </p:sp>
    </p:spTree>
    <p:extLst>
      <p:ext uri="{BB962C8B-B14F-4D97-AF65-F5344CB8AC3E}">
        <p14:creationId xmlns:p14="http://schemas.microsoft.com/office/powerpoint/2010/main" val="163087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a:t>Airline Accidents By Phase of Flight</a:t>
            </a:r>
          </a:p>
        </p:txBody>
      </p:sp>
      <p:pic>
        <p:nvPicPr>
          <p:cNvPr id="9" name="Content Placeholder 8">
            <a:extLst>
              <a:ext uri="{FF2B5EF4-FFF2-40B4-BE49-F238E27FC236}">
                <a16:creationId xmlns:a16="http://schemas.microsoft.com/office/drawing/2014/main" id="{8C3BAE9B-6872-4D77-1C7C-83BECFCA29EC}"/>
              </a:ext>
            </a:extLst>
          </p:cNvPr>
          <p:cNvPicPr>
            <a:picLocks noGrp="1" noChangeAspect="1"/>
          </p:cNvPicPr>
          <p:nvPr>
            <p:ph sz="half" idx="2"/>
          </p:nvPr>
        </p:nvPicPr>
        <p:blipFill>
          <a:blip r:embed="rId3"/>
          <a:srcRect/>
          <a:stretch/>
        </p:blipFill>
        <p:spPr>
          <a:xfrm>
            <a:off x="6867928" y="1007165"/>
            <a:ext cx="5149020" cy="5088835"/>
          </a:xfrm>
        </p:spPr>
      </p:pic>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175052" y="1007165"/>
            <a:ext cx="6663071" cy="5666257"/>
          </a:xfrm>
        </p:spPr>
        <p:txBody>
          <a:bodyPr/>
          <a:lstStyle/>
          <a:p>
            <a:pPr marL="0" indent="0">
              <a:buNone/>
            </a:pPr>
            <a:r>
              <a:rPr lang="en-US" sz="2000" dirty="0"/>
              <a:t>The data provided represents the distribution of airline accidents by the phase of flight</a:t>
            </a:r>
          </a:p>
          <a:p>
            <a:pPr marL="0" indent="0">
              <a:buNone/>
            </a:pPr>
            <a:endParaRPr lang="en-US" sz="2000" dirty="0"/>
          </a:p>
          <a:p>
            <a:r>
              <a:rPr lang="en-US" dirty="0"/>
              <a:t>Landing phase has the highest number of recorded accidents with 4,032 incidents, emphasizing the importance of focused safety measures during this critical stage.</a:t>
            </a:r>
          </a:p>
          <a:p>
            <a:r>
              <a:rPr lang="en-US" dirty="0"/>
              <a:t>Enroute phase follows closely with 1,989 accidents, highlighting the need for continuous monitoring and risk mitigation during cruising altitude.</a:t>
            </a:r>
          </a:p>
          <a:p>
            <a:r>
              <a:rPr lang="en-US" dirty="0"/>
              <a:t>Takeoff phase recorded 1,475 accidents, indicating the significance of meticulous procedures and attention to detail during the initial stages of flight.</a:t>
            </a:r>
          </a:p>
          <a:p>
            <a:r>
              <a:rPr lang="en-US" dirty="0"/>
              <a:t>Approach phase experienced 1,385 accidents, underscoring the need for precision and vigilance during the final stages of landing.</a:t>
            </a:r>
          </a:p>
          <a:p>
            <a:r>
              <a:rPr lang="en-US" dirty="0"/>
              <a:t>Other phases, including energy descent, initial climb, and maneuvering, also had reported accidents, though at lower frequencies compared to landing, enroute, and takeoff.</a:t>
            </a:r>
          </a:p>
          <a:p>
            <a:pPr marL="0" indent="0">
              <a:buNone/>
            </a:pPr>
            <a:endParaRPr lang="en-US" dirty="0"/>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5</a:t>
            </a:fld>
            <a:endParaRPr lang="en-US" dirty="0"/>
          </a:p>
        </p:txBody>
      </p:sp>
    </p:spTree>
    <p:extLst>
      <p:ext uri="{BB962C8B-B14F-4D97-AF65-F5344CB8AC3E}">
        <p14:creationId xmlns:p14="http://schemas.microsoft.com/office/powerpoint/2010/main" val="239134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a:t>Airline Accidents By Phase of Flight</a:t>
            </a:r>
          </a:p>
        </p:txBody>
      </p:sp>
      <p:pic>
        <p:nvPicPr>
          <p:cNvPr id="9" name="Content Placeholder 8">
            <a:extLst>
              <a:ext uri="{FF2B5EF4-FFF2-40B4-BE49-F238E27FC236}">
                <a16:creationId xmlns:a16="http://schemas.microsoft.com/office/drawing/2014/main" id="{8C3BAE9B-6872-4D77-1C7C-83BECFCA29EC}"/>
              </a:ext>
            </a:extLst>
          </p:cNvPr>
          <p:cNvPicPr>
            <a:picLocks noGrp="1" noChangeAspect="1"/>
          </p:cNvPicPr>
          <p:nvPr>
            <p:ph sz="half" idx="2"/>
          </p:nvPr>
        </p:nvPicPr>
        <p:blipFill>
          <a:blip r:embed="rId3"/>
          <a:srcRect/>
          <a:stretch/>
        </p:blipFill>
        <p:spPr>
          <a:xfrm>
            <a:off x="6387549" y="1007165"/>
            <a:ext cx="5629400" cy="5261113"/>
          </a:xfrm>
        </p:spPr>
      </p:pic>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175052" y="1007165"/>
            <a:ext cx="6318513" cy="5666257"/>
          </a:xfrm>
        </p:spPr>
        <p:txBody>
          <a:bodyPr/>
          <a:lstStyle/>
          <a:p>
            <a:pPr marL="0" indent="0">
              <a:buNone/>
            </a:pPr>
            <a:r>
              <a:rPr lang="en-US" sz="2000" dirty="0"/>
              <a:t>The data provided represents the distribution of airline accidents by the event type.</a:t>
            </a:r>
          </a:p>
          <a:p>
            <a:pPr marL="0" indent="0">
              <a:buNone/>
            </a:pPr>
            <a:endParaRPr lang="en-US" sz="2000" dirty="0"/>
          </a:p>
          <a:p>
            <a:r>
              <a:rPr lang="en-US" dirty="0"/>
              <a:t>Loss of control in-flight accidents accounted for the highest number of fatalities, with 976 recorded incidents, highlighting the criticality of maintaining control during flight.</a:t>
            </a:r>
          </a:p>
          <a:p>
            <a:r>
              <a:rPr lang="en-US" dirty="0"/>
              <a:t>Collision on takeoff or landing accidents resulted in 33 fatalities, emphasizing the need for enhanced runway safety and collision avoidance measures.</a:t>
            </a:r>
          </a:p>
          <a:p>
            <a:r>
              <a:rPr lang="en-US" dirty="0"/>
              <a:t>Fires, both non-impact and post-impact, were reported to have caused fatalities, with 14 and 1 incidents respectively, underlining the importance of fire prevention and response protocols.</a:t>
            </a:r>
          </a:p>
          <a:p>
            <a:r>
              <a:rPr lang="en-US" dirty="0"/>
              <a:t>System/component failures, both in the powerplant and non-power systems, were responsible for a significant number of fatal accidents, with 214 and 86 incidents respectively, indicating the necessity for robust maintenance and monitoring procedures.</a:t>
            </a:r>
          </a:p>
          <a:p>
            <a:endParaRPr lang="en-US" dirty="0"/>
          </a:p>
          <a:p>
            <a:pPr marL="0" indent="0">
              <a:buNone/>
            </a:pPr>
            <a:endParaRPr lang="en-US" dirty="0"/>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6</a:t>
            </a:fld>
            <a:endParaRPr lang="en-US" dirty="0"/>
          </a:p>
        </p:txBody>
      </p:sp>
    </p:spTree>
    <p:extLst>
      <p:ext uri="{BB962C8B-B14F-4D97-AF65-F5344CB8AC3E}">
        <p14:creationId xmlns:p14="http://schemas.microsoft.com/office/powerpoint/2010/main" val="411786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7183821" y="573021"/>
            <a:ext cx="4587766" cy="517634"/>
          </a:xfrm>
        </p:spPr>
        <p:txBody>
          <a:bodyPr/>
          <a:lstStyle/>
          <a:p>
            <a:pPr algn="l"/>
            <a:r>
              <a:rPr lang="en-US" sz="2000" dirty="0"/>
              <a:t>Airline Accidents By Region</a:t>
            </a:r>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1"/>
          </p:nvPr>
        </p:nvSpPr>
        <p:spPr>
          <a:xfrm>
            <a:off x="7288924" y="1324285"/>
            <a:ext cx="4824248" cy="5533715"/>
          </a:xfrm>
        </p:spPr>
        <p:txBody>
          <a:bodyPr/>
          <a:lstStyle/>
          <a:p>
            <a:pPr marL="285750" indent="-285750" algn="l">
              <a:buFont typeface="Arial" panose="020B0604020202020204" pitchFamily="34" charset="0"/>
              <a:buChar char="•"/>
            </a:pPr>
            <a:r>
              <a:rPr lang="en-US" sz="1800" b="0" i="0" u="none" strike="noStrike" dirty="0">
                <a:solidFill>
                  <a:srgbClr val="D1D5DB"/>
                </a:solidFill>
                <a:effectLst/>
                <a:latin typeface="Söhne"/>
              </a:rPr>
              <a:t>The United States accounted for a staggering 98.6% of all recorded airline accidents, with a total of 12,293 incidents, indicating the highest concentration of accidents among the regions.</a:t>
            </a:r>
          </a:p>
          <a:p>
            <a:pPr marL="285750" indent="-285750" algn="l">
              <a:buFont typeface="Arial" panose="020B0604020202020204" pitchFamily="34" charset="0"/>
              <a:buChar char="•"/>
            </a:pPr>
            <a:r>
              <a:rPr lang="en-US" sz="1800" b="0" i="0" u="none" strike="noStrike" dirty="0">
                <a:solidFill>
                  <a:srgbClr val="D1D5DB"/>
                </a:solidFill>
                <a:effectLst/>
                <a:latin typeface="Söhne"/>
              </a:rPr>
              <a:t>France reported the second-highest number of accidents, with 22 recorded incidents, highlighting a significant difference compared to the United States.</a:t>
            </a:r>
          </a:p>
          <a:p>
            <a:pPr marL="285750" indent="-285750" algn="l">
              <a:buFont typeface="Arial" panose="020B0604020202020204" pitchFamily="34" charset="0"/>
              <a:buChar char="•"/>
            </a:pPr>
            <a:r>
              <a:rPr lang="en-US" sz="1800" b="0" i="0" u="none" strike="noStrike" dirty="0">
                <a:solidFill>
                  <a:srgbClr val="D1D5DB"/>
                </a:solidFill>
                <a:effectLst/>
                <a:latin typeface="Söhne"/>
              </a:rPr>
              <a:t>The Bahamas and Mexico both had 22 and 21 accidents respectively, showing a relatively lower frequency of accidents compared to the United States and France.</a:t>
            </a:r>
          </a:p>
          <a:p>
            <a:pPr marL="285750" indent="-285750" algn="l">
              <a:buFont typeface="Arial" panose="020B0604020202020204" pitchFamily="34" charset="0"/>
              <a:buChar char="•"/>
            </a:pPr>
            <a:r>
              <a:rPr lang="en-US" sz="1800" b="0" i="0" u="none" strike="noStrike" dirty="0">
                <a:solidFill>
                  <a:srgbClr val="D1D5DB"/>
                </a:solidFill>
                <a:effectLst/>
                <a:latin typeface="Söhne"/>
              </a:rPr>
              <a:t>The data emphasizes the dominance of the United States in terms of airline accidents, with a disproportionately higher number of incidents compared to other regions.</a:t>
            </a:r>
          </a:p>
        </p:txBody>
      </p:sp>
      <p:pic>
        <p:nvPicPr>
          <p:cNvPr id="15" name="Picture Placeholder 14">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a:srcRect/>
          <a:stretch/>
        </p:blipFill>
        <p:spPr>
          <a:xfrm>
            <a:off x="0" y="915921"/>
            <a:ext cx="5649311" cy="4278664"/>
          </a:xfrm>
        </p:spPr>
      </p:pic>
      <p:sp>
        <p:nvSpPr>
          <p:cNvPr id="2" name="Slide Number Placeholder 1">
            <a:extLst>
              <a:ext uri="{FF2B5EF4-FFF2-40B4-BE49-F238E27FC236}">
                <a16:creationId xmlns:a16="http://schemas.microsoft.com/office/drawing/2014/main" id="{14946B59-7B49-4180-9B48-FAC9C2BDF7A4}"/>
              </a:ext>
            </a:extLst>
          </p:cNvPr>
          <p:cNvSpPr>
            <a:spLocks noGrp="1"/>
          </p:cNvSpPr>
          <p:nvPr>
            <p:ph type="sldNum" sz="quarter" idx="15"/>
          </p:nvPr>
        </p:nvSpPr>
        <p:spPr/>
        <p:txBody>
          <a:bodyPr/>
          <a:lstStyle/>
          <a:p>
            <a:fld id="{B67B645E-C5E5-4727-B977-D372A0AA71D9}" type="slidenum">
              <a:rPr lang="en-US" smtClean="0"/>
              <a:pPr/>
              <a:t>7</a:t>
            </a:fld>
            <a:endParaRPr lang="en-US" dirty="0"/>
          </a:p>
        </p:txBody>
      </p:sp>
    </p:spTree>
    <p:extLst>
      <p:ext uri="{BB962C8B-B14F-4D97-AF65-F5344CB8AC3E}">
        <p14:creationId xmlns:p14="http://schemas.microsoft.com/office/powerpoint/2010/main" val="134464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a:t>Comparative Analysis: Airline vs. Road Accidents</a:t>
            </a:r>
          </a:p>
        </p:txBody>
      </p:sp>
      <p:pic>
        <p:nvPicPr>
          <p:cNvPr id="13" name="Content Placeholder 12" descr="Chart, bar chart&#10;&#10;Description automatically generated">
            <a:extLst>
              <a:ext uri="{FF2B5EF4-FFF2-40B4-BE49-F238E27FC236}">
                <a16:creationId xmlns:a16="http://schemas.microsoft.com/office/drawing/2014/main" id="{D7CBB245-0CC4-811B-9BEC-3E5A758D3DB5}"/>
              </a:ext>
            </a:extLst>
          </p:cNvPr>
          <p:cNvPicPr>
            <a:picLocks noGrp="1" noChangeAspect="1"/>
          </p:cNvPicPr>
          <p:nvPr>
            <p:ph sz="half" idx="2"/>
          </p:nvPr>
        </p:nvPicPr>
        <p:blipFill>
          <a:blip r:embed="rId3"/>
          <a:stretch>
            <a:fillRect/>
          </a:stretch>
        </p:blipFill>
        <p:spPr>
          <a:xfrm>
            <a:off x="651394" y="1092797"/>
            <a:ext cx="3636827" cy="2899504"/>
          </a:xfrm>
        </p:spPr>
      </p:pic>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8</a:t>
            </a:fld>
            <a:endParaRPr lang="en-US" dirty="0"/>
          </a:p>
        </p:txBody>
      </p:sp>
      <p:pic>
        <p:nvPicPr>
          <p:cNvPr id="15" name="Content Placeholder 12">
            <a:extLst>
              <a:ext uri="{FF2B5EF4-FFF2-40B4-BE49-F238E27FC236}">
                <a16:creationId xmlns:a16="http://schemas.microsoft.com/office/drawing/2014/main" id="{C4A4E411-7A56-442B-719B-26B64CB835B0}"/>
              </a:ext>
            </a:extLst>
          </p:cNvPr>
          <p:cNvPicPr>
            <a:picLocks noChangeAspect="1"/>
          </p:cNvPicPr>
          <p:nvPr/>
        </p:nvPicPr>
        <p:blipFill>
          <a:blip r:embed="rId4"/>
          <a:srcRect/>
          <a:stretch/>
        </p:blipFill>
        <p:spPr>
          <a:xfrm>
            <a:off x="7903779" y="1092798"/>
            <a:ext cx="3636827" cy="2899503"/>
          </a:xfrm>
          <a:prstGeom prst="rect">
            <a:avLst/>
          </a:prstGeom>
        </p:spPr>
      </p:pic>
      <p:sp>
        <p:nvSpPr>
          <p:cNvPr id="17" name="TextBox 16">
            <a:extLst>
              <a:ext uri="{FF2B5EF4-FFF2-40B4-BE49-F238E27FC236}">
                <a16:creationId xmlns:a16="http://schemas.microsoft.com/office/drawing/2014/main" id="{DBD809B8-4353-2FB2-2771-38229560ECB2}"/>
              </a:ext>
            </a:extLst>
          </p:cNvPr>
          <p:cNvSpPr txBox="1"/>
          <p:nvPr/>
        </p:nvSpPr>
        <p:spPr>
          <a:xfrm>
            <a:off x="504497" y="4126505"/>
            <a:ext cx="11224451" cy="2585323"/>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75000"/>
                    <a:lumOff val="25000"/>
                  </a:schemeClr>
                </a:solidFill>
              </a:rPr>
              <a:t>The focus on motor vehicle incidents in the United States is justified by the fact that 98.6% of the airline incidents in the dataset occurred within the United States. This comparison allows us to examine the contrast between the two major transportation modes within the same geographical region.</a:t>
            </a:r>
          </a:p>
          <a:p>
            <a:pPr marL="285750" indent="-285750" algn="l">
              <a:buFont typeface="Arial" panose="020B0604020202020204" pitchFamily="34" charset="0"/>
              <a:buChar char="•"/>
            </a:pPr>
            <a:r>
              <a:rPr lang="en-US" dirty="0">
                <a:solidFill>
                  <a:schemeClr val="tx1">
                    <a:lumMod val="75000"/>
                    <a:lumOff val="25000"/>
                  </a:schemeClr>
                </a:solidFill>
              </a:rPr>
              <a:t>In terms of fatalities, road accidents caused significantly more deaths, with a total of 429,39 fatalities compared to 346 fatalities in airline incidents.</a:t>
            </a:r>
          </a:p>
          <a:p>
            <a:pPr marL="285750" indent="-285750" algn="l">
              <a:buFont typeface="Arial" panose="020B0604020202020204" pitchFamily="34" charset="0"/>
              <a:buChar char="•"/>
            </a:pPr>
            <a:r>
              <a:rPr lang="en-US" dirty="0">
                <a:solidFill>
                  <a:schemeClr val="tx1">
                    <a:lumMod val="75000"/>
                    <a:lumOff val="25000"/>
                  </a:schemeClr>
                </a:solidFill>
              </a:rPr>
              <a:t>However, when considering the frequency of accidents, road accidents were more prevalent, with an average of 71,770 incidents per year compared to an average of 215 airline incidents per year.</a:t>
            </a:r>
          </a:p>
          <a:p>
            <a:pPr marL="285750" indent="-285750" algn="l">
              <a:buFont typeface="Arial" panose="020B0604020202020204" pitchFamily="34" charset="0"/>
              <a:buChar char="•"/>
            </a:pPr>
            <a:r>
              <a:rPr lang="en-US" dirty="0">
                <a:solidFill>
                  <a:schemeClr val="tx1">
                    <a:lumMod val="75000"/>
                    <a:lumOff val="25000"/>
                  </a:schemeClr>
                </a:solidFill>
              </a:rPr>
              <a:t>While road accidents had a higher overall fatality rate, airline incidents had a higher fatality rate per incident, with an average fatality rate of 1.6% compared to 0.4% for road accidents.</a:t>
            </a:r>
          </a:p>
        </p:txBody>
      </p:sp>
      <p:pic>
        <p:nvPicPr>
          <p:cNvPr id="19" name="Picture 18" descr="A picture containing text, night sky&#10;&#10;Description automatically generated">
            <a:extLst>
              <a:ext uri="{FF2B5EF4-FFF2-40B4-BE49-F238E27FC236}">
                <a16:creationId xmlns:a16="http://schemas.microsoft.com/office/drawing/2014/main" id="{79EBE4EC-2143-42F7-79FD-0052651F5AC6}"/>
              </a:ext>
            </a:extLst>
          </p:cNvPr>
          <p:cNvPicPr>
            <a:picLocks noChangeAspect="1"/>
          </p:cNvPicPr>
          <p:nvPr/>
        </p:nvPicPr>
        <p:blipFill>
          <a:blip r:embed="rId5"/>
          <a:stretch>
            <a:fillRect/>
          </a:stretch>
        </p:blipFill>
        <p:spPr>
          <a:xfrm>
            <a:off x="4687362" y="1202591"/>
            <a:ext cx="2374276" cy="2585323"/>
          </a:xfrm>
          <a:prstGeom prst="rect">
            <a:avLst/>
          </a:prstGeom>
        </p:spPr>
      </p:pic>
    </p:spTree>
    <p:extLst>
      <p:ext uri="{BB962C8B-B14F-4D97-AF65-F5344CB8AC3E}">
        <p14:creationId xmlns:p14="http://schemas.microsoft.com/office/powerpoint/2010/main" val="166224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p:txBody>
          <a:bodyPr/>
          <a:lstStyle/>
          <a:p>
            <a:r>
              <a:rPr lang="en-US" dirty="0"/>
              <a:t>Conclusion </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211838" y="479047"/>
            <a:ext cx="5317158" cy="5899905"/>
          </a:xfrm>
        </p:spPr>
        <p:txBody>
          <a:bodyPr/>
          <a:lstStyle/>
          <a:p>
            <a:pPr lvl="1"/>
            <a:endParaRPr lang="en-US" sz="1400" noProof="1"/>
          </a:p>
          <a:p>
            <a:r>
              <a:rPr lang="en-US" sz="1400" dirty="0"/>
              <a:t>The United States dominates in terms of airline accidents, accounting for 98.6% of all incidents suggesting the need for comprehensive safety measures and continuous improvement efforts within the country</a:t>
            </a:r>
          </a:p>
          <a:p>
            <a:r>
              <a:rPr lang="en-US" sz="1400" dirty="0"/>
              <a:t>The analysis reveals a consistently low number of airline accidents compared to road accidents, emphasizing the superior safety of airline travel.</a:t>
            </a:r>
          </a:p>
          <a:p>
            <a:pPr algn="l">
              <a:buFont typeface="Arial" panose="020B0604020202020204" pitchFamily="34" charset="0"/>
              <a:buChar char="•"/>
            </a:pPr>
            <a:r>
              <a:rPr lang="en-US" sz="1400" dirty="0"/>
              <a:t>Airline travel continues to maintain a high level of safety, with a remarkably low frequency of accidents compared to road incidents.</a:t>
            </a:r>
          </a:p>
          <a:p>
            <a:pPr algn="l">
              <a:buFont typeface="Arial" panose="020B0604020202020204" pitchFamily="34" charset="0"/>
              <a:buChar char="•"/>
            </a:pPr>
            <a:r>
              <a:rPr lang="en-US" sz="1400" dirty="0"/>
              <a:t>The findings have significant implications for internal decision-making within the aviation industry, highlighting the success of existing safety measures and the importance of maintaining a strong safety culture.</a:t>
            </a:r>
          </a:p>
          <a:p>
            <a:pPr algn="l">
              <a:buFont typeface="Arial" panose="020B0604020202020204" pitchFamily="34" charset="0"/>
              <a:buChar char="•"/>
            </a:pPr>
            <a:r>
              <a:rPr lang="en-US" sz="1400" dirty="0"/>
              <a:t>The data also provides valuable insights for combating negative media coverage and addressing public perceptions. By emphasizing the consistently low number of airline accidents, the industry can reassure the public about the safety of air travel and maintain public trust.</a:t>
            </a:r>
          </a:p>
          <a:p>
            <a:pPr algn="l">
              <a:buFont typeface="Arial" panose="020B0604020202020204" pitchFamily="34" charset="0"/>
              <a:buChar char="•"/>
            </a:pPr>
            <a:r>
              <a:rPr lang="en-US" sz="1400" dirty="0"/>
              <a:t>The analysis underscores the fact that airline travel is a significantly safer mode of transportation compared to road travel, as evidenced by the disproportionately higher number of road accidents and fatalities.</a:t>
            </a:r>
          </a:p>
          <a:p>
            <a:pPr algn="l">
              <a:buFont typeface="Arial" panose="020B0604020202020204" pitchFamily="34" charset="0"/>
              <a:buChar char="•"/>
            </a:pPr>
            <a:r>
              <a:rPr lang="en-US" sz="1400" dirty="0"/>
              <a:t>The implications of these findings extend beyond the aviation industry, emphasizing the need for continued efforts in road safety measures to reduce the frequency and severity of road accidents.</a:t>
            </a:r>
          </a:p>
          <a:p>
            <a:pPr lvl="1"/>
            <a:endParaRPr lang="en-US" sz="1400" noProof="1"/>
          </a:p>
        </p:txBody>
      </p:sp>
      <p:pic>
        <p:nvPicPr>
          <p:cNvPr id="11" name="Picture Placeholder 10">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a:alphaModFix amt="35000"/>
          </a:blip>
          <a:srcRect/>
          <a:stretch/>
        </p:blipFill>
        <p:spPr>
          <a:xfrm>
            <a:off x="5670332" y="692280"/>
            <a:ext cx="2816144" cy="2881034"/>
          </a:xfrm>
        </p:spPr>
      </p:pic>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9</a:t>
            </a:fld>
            <a:endParaRPr lang="en-US" dirty="0"/>
          </a:p>
        </p:txBody>
      </p:sp>
    </p:spTree>
    <p:extLst>
      <p:ext uri="{BB962C8B-B14F-4D97-AF65-F5344CB8AC3E}">
        <p14:creationId xmlns:p14="http://schemas.microsoft.com/office/powerpoint/2010/main" val="319024569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35393_Blue spheres pitch deck_RVA_v5" id="{B31999E4-CF41-4147-9146-E7AA12BD45BB}" vid="{47A86861-C4F7-4F19-9461-7399990DDE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7392B02-48CE-4E37-9DE8-753DC8DEB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3.xml><?xml version="1.0" encoding="utf-8"?>
<ds:datastoreItem xmlns:ds="http://schemas.openxmlformats.org/officeDocument/2006/customXml" ds:itemID="{7B247F30-5811-40C0-99EC-CF53200590B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Theme</Template>
  <TotalTime>143</TotalTime>
  <Words>1070</Words>
  <Application>Microsoft Macintosh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Söhne</vt:lpstr>
      <vt:lpstr>Office Theme</vt:lpstr>
      <vt:lpstr>Airline  Travel  safety: DEMYSTIFYING THE FACTS  A  Comparative  Analysis  with  Road  Accidents   </vt:lpstr>
      <vt:lpstr>INTRODUCTION</vt:lpstr>
      <vt:lpstr>Dataset Overview</vt:lpstr>
      <vt:lpstr>Airline Accidents By Year</vt:lpstr>
      <vt:lpstr>Airline Accidents By Phase of Flight</vt:lpstr>
      <vt:lpstr>Airline Accidents By Phase of Flight</vt:lpstr>
      <vt:lpstr>Airline Accidents By Region</vt:lpstr>
      <vt:lpstr>Comparative Analysis: Airline vs. Road Accidents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Travel  safety: DEMYSTIFYING THE FACTS  A  Comparative  Analysis  with  Road  Accidents   </dc:title>
  <dc:creator>Microsoft Office User</dc:creator>
  <cp:lastModifiedBy>Microsoft Office User</cp:lastModifiedBy>
  <cp:revision>4</cp:revision>
  <dcterms:created xsi:type="dcterms:W3CDTF">2023-07-03T04:15:46Z</dcterms:created>
  <dcterms:modified xsi:type="dcterms:W3CDTF">2023-07-03T06:40:53Z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