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964FBD-9027-4CF0-8674-327F3B2CDFE6}">
          <p14:sldIdLst>
            <p14:sldId id="256"/>
            <p14:sldId id="257"/>
            <p14:sldId id="258"/>
          </p14:sldIdLst>
        </p14:section>
        <p14:section name="Untitled Section" id="{4D93600C-D88D-44EF-AE2A-D7C2602AD451}">
          <p14:sldIdLst>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5" d="100"/>
          <a:sy n="115"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38A19-AA8C-4C1B-B31B-121DB048DF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BF4C1BE-8E74-4AFA-AB9C-82252FC980CC}">
      <dgm:prSet/>
      <dgm:spPr/>
      <dgm:t>
        <a:bodyPr/>
        <a:lstStyle/>
        <a:p>
          <a:r>
            <a:rPr lang="en-US"/>
            <a:t>Introduction</a:t>
          </a:r>
        </a:p>
      </dgm:t>
    </dgm:pt>
    <dgm:pt modelId="{B55052D8-8C6C-4EEE-8018-9781F15873D2}" type="parTrans" cxnId="{B78885D0-489B-4B78-9680-735B1F4D2757}">
      <dgm:prSet/>
      <dgm:spPr/>
      <dgm:t>
        <a:bodyPr/>
        <a:lstStyle/>
        <a:p>
          <a:endParaRPr lang="en-US"/>
        </a:p>
      </dgm:t>
    </dgm:pt>
    <dgm:pt modelId="{53AF6869-4D2D-4369-9A7D-19F660228E7C}" type="sibTrans" cxnId="{B78885D0-489B-4B78-9680-735B1F4D2757}">
      <dgm:prSet/>
      <dgm:spPr/>
      <dgm:t>
        <a:bodyPr/>
        <a:lstStyle/>
        <a:p>
          <a:endParaRPr lang="en-US"/>
        </a:p>
      </dgm:t>
    </dgm:pt>
    <dgm:pt modelId="{57767A31-A428-4AB4-9524-89BCCE6EBD0A}">
      <dgm:prSet/>
      <dgm:spPr/>
      <dgm:t>
        <a:bodyPr/>
        <a:lstStyle/>
        <a:p>
          <a:r>
            <a:rPr lang="en-US"/>
            <a:t>Data Source</a:t>
          </a:r>
        </a:p>
      </dgm:t>
    </dgm:pt>
    <dgm:pt modelId="{CDD089D6-C3B6-4206-A729-CAD587730A18}" type="parTrans" cxnId="{6AD7B23C-726E-4221-8AD1-63B29D59F787}">
      <dgm:prSet/>
      <dgm:spPr/>
      <dgm:t>
        <a:bodyPr/>
        <a:lstStyle/>
        <a:p>
          <a:endParaRPr lang="en-US"/>
        </a:p>
      </dgm:t>
    </dgm:pt>
    <dgm:pt modelId="{2710F099-F1BE-4D86-95E8-95E6E22C5C47}" type="sibTrans" cxnId="{6AD7B23C-726E-4221-8AD1-63B29D59F787}">
      <dgm:prSet/>
      <dgm:spPr/>
      <dgm:t>
        <a:bodyPr/>
        <a:lstStyle/>
        <a:p>
          <a:endParaRPr lang="en-US"/>
        </a:p>
      </dgm:t>
    </dgm:pt>
    <dgm:pt modelId="{2B78978A-58AF-44B2-8F8D-E75CA0517D8A}">
      <dgm:prSet/>
      <dgm:spPr/>
      <dgm:t>
        <a:bodyPr/>
        <a:lstStyle/>
        <a:p>
          <a:r>
            <a:rPr lang="en-US"/>
            <a:t>Histogram</a:t>
          </a:r>
        </a:p>
      </dgm:t>
    </dgm:pt>
    <dgm:pt modelId="{327E6AB0-3012-4EAB-A1C1-4E25315C00C6}" type="parTrans" cxnId="{CFAFFACE-519C-4114-A645-B4421DDB36AE}">
      <dgm:prSet/>
      <dgm:spPr/>
      <dgm:t>
        <a:bodyPr/>
        <a:lstStyle/>
        <a:p>
          <a:endParaRPr lang="en-US"/>
        </a:p>
      </dgm:t>
    </dgm:pt>
    <dgm:pt modelId="{9DDD0E67-BE87-4E6B-BBBB-6E07FF6D658A}" type="sibTrans" cxnId="{CFAFFACE-519C-4114-A645-B4421DDB36AE}">
      <dgm:prSet/>
      <dgm:spPr/>
      <dgm:t>
        <a:bodyPr/>
        <a:lstStyle/>
        <a:p>
          <a:endParaRPr lang="en-US"/>
        </a:p>
      </dgm:t>
    </dgm:pt>
    <dgm:pt modelId="{2150E79C-3E7E-430F-8E46-966897E71B7E}">
      <dgm:prSet/>
      <dgm:spPr/>
      <dgm:t>
        <a:bodyPr/>
        <a:lstStyle/>
        <a:p>
          <a:r>
            <a:rPr lang="en-US"/>
            <a:t>Correlation Matrix</a:t>
          </a:r>
        </a:p>
      </dgm:t>
    </dgm:pt>
    <dgm:pt modelId="{40DD89B3-2DCA-422E-9E35-9D97759514B8}" type="parTrans" cxnId="{6098A238-A01F-4C35-BE50-D470DE72DD36}">
      <dgm:prSet/>
      <dgm:spPr/>
      <dgm:t>
        <a:bodyPr/>
        <a:lstStyle/>
        <a:p>
          <a:endParaRPr lang="en-US"/>
        </a:p>
      </dgm:t>
    </dgm:pt>
    <dgm:pt modelId="{228386A0-9216-468D-8166-BCC1C0954E60}" type="sibTrans" cxnId="{6098A238-A01F-4C35-BE50-D470DE72DD36}">
      <dgm:prSet/>
      <dgm:spPr/>
      <dgm:t>
        <a:bodyPr/>
        <a:lstStyle/>
        <a:p>
          <a:endParaRPr lang="en-US"/>
        </a:p>
      </dgm:t>
    </dgm:pt>
    <dgm:pt modelId="{44A0F9B5-6128-4E30-878E-A72969AFD442}">
      <dgm:prSet/>
      <dgm:spPr/>
      <dgm:t>
        <a:bodyPr/>
        <a:lstStyle/>
        <a:p>
          <a:r>
            <a:rPr lang="en-US"/>
            <a:t>Summary</a:t>
          </a:r>
        </a:p>
      </dgm:t>
    </dgm:pt>
    <dgm:pt modelId="{5AAA80BD-E31F-4ECA-97A6-227532CF0259}" type="parTrans" cxnId="{B6BE8D95-61E7-480A-A473-AE421992C9A4}">
      <dgm:prSet/>
      <dgm:spPr/>
      <dgm:t>
        <a:bodyPr/>
        <a:lstStyle/>
        <a:p>
          <a:endParaRPr lang="en-US"/>
        </a:p>
      </dgm:t>
    </dgm:pt>
    <dgm:pt modelId="{38955539-40F1-43AB-8E49-21591F86B9B5}" type="sibTrans" cxnId="{B6BE8D95-61E7-480A-A473-AE421992C9A4}">
      <dgm:prSet/>
      <dgm:spPr/>
      <dgm:t>
        <a:bodyPr/>
        <a:lstStyle/>
        <a:p>
          <a:endParaRPr lang="en-US"/>
        </a:p>
      </dgm:t>
    </dgm:pt>
    <dgm:pt modelId="{11CB7366-642C-1549-A86F-9CDE82612770}" type="pres">
      <dgm:prSet presAssocID="{2B238A19-AA8C-4C1B-B31B-121DB048DFD3}" presName="hierChild1" presStyleCnt="0">
        <dgm:presLayoutVars>
          <dgm:chPref val="1"/>
          <dgm:dir/>
          <dgm:animOne val="branch"/>
          <dgm:animLvl val="lvl"/>
          <dgm:resizeHandles/>
        </dgm:presLayoutVars>
      </dgm:prSet>
      <dgm:spPr/>
    </dgm:pt>
    <dgm:pt modelId="{FFD65BEB-3E36-C440-BFA3-65A4C4ABA0C7}" type="pres">
      <dgm:prSet presAssocID="{7BF4C1BE-8E74-4AFA-AB9C-82252FC980CC}" presName="hierRoot1" presStyleCnt="0"/>
      <dgm:spPr/>
    </dgm:pt>
    <dgm:pt modelId="{3097A68C-EE00-BB43-8B72-09ACC2ED6BB4}" type="pres">
      <dgm:prSet presAssocID="{7BF4C1BE-8E74-4AFA-AB9C-82252FC980CC}" presName="composite" presStyleCnt="0"/>
      <dgm:spPr/>
    </dgm:pt>
    <dgm:pt modelId="{626F34F7-4DE8-404B-AC48-2E46073FDA64}" type="pres">
      <dgm:prSet presAssocID="{7BF4C1BE-8E74-4AFA-AB9C-82252FC980CC}" presName="background" presStyleLbl="node0" presStyleIdx="0" presStyleCnt="5"/>
      <dgm:spPr/>
    </dgm:pt>
    <dgm:pt modelId="{E454DF5C-756C-E44E-94C2-F645CC9B63CA}" type="pres">
      <dgm:prSet presAssocID="{7BF4C1BE-8E74-4AFA-AB9C-82252FC980CC}" presName="text" presStyleLbl="fgAcc0" presStyleIdx="0" presStyleCnt="5">
        <dgm:presLayoutVars>
          <dgm:chPref val="3"/>
        </dgm:presLayoutVars>
      </dgm:prSet>
      <dgm:spPr/>
    </dgm:pt>
    <dgm:pt modelId="{F618A39A-DCE2-4C43-BFED-6CDCAB37F11A}" type="pres">
      <dgm:prSet presAssocID="{7BF4C1BE-8E74-4AFA-AB9C-82252FC980CC}" presName="hierChild2" presStyleCnt="0"/>
      <dgm:spPr/>
    </dgm:pt>
    <dgm:pt modelId="{D0B3BD87-F109-6446-AF15-C5B6BF7F9A7F}" type="pres">
      <dgm:prSet presAssocID="{57767A31-A428-4AB4-9524-89BCCE6EBD0A}" presName="hierRoot1" presStyleCnt="0"/>
      <dgm:spPr/>
    </dgm:pt>
    <dgm:pt modelId="{0FC273D4-9F80-F74B-B1AF-561382763508}" type="pres">
      <dgm:prSet presAssocID="{57767A31-A428-4AB4-9524-89BCCE6EBD0A}" presName="composite" presStyleCnt="0"/>
      <dgm:spPr/>
    </dgm:pt>
    <dgm:pt modelId="{EFA717D6-E201-1646-88C3-D50FAAE528EB}" type="pres">
      <dgm:prSet presAssocID="{57767A31-A428-4AB4-9524-89BCCE6EBD0A}" presName="background" presStyleLbl="node0" presStyleIdx="1" presStyleCnt="5"/>
      <dgm:spPr/>
    </dgm:pt>
    <dgm:pt modelId="{39CD2DFA-1E66-AA43-8A4F-549AB357136A}" type="pres">
      <dgm:prSet presAssocID="{57767A31-A428-4AB4-9524-89BCCE6EBD0A}" presName="text" presStyleLbl="fgAcc0" presStyleIdx="1" presStyleCnt="5">
        <dgm:presLayoutVars>
          <dgm:chPref val="3"/>
        </dgm:presLayoutVars>
      </dgm:prSet>
      <dgm:spPr/>
    </dgm:pt>
    <dgm:pt modelId="{2FE98F7E-4263-FF45-B7EC-ECA279939124}" type="pres">
      <dgm:prSet presAssocID="{57767A31-A428-4AB4-9524-89BCCE6EBD0A}" presName="hierChild2" presStyleCnt="0"/>
      <dgm:spPr/>
    </dgm:pt>
    <dgm:pt modelId="{13738598-BB5B-8044-B050-5092202ACCBD}" type="pres">
      <dgm:prSet presAssocID="{2B78978A-58AF-44B2-8F8D-E75CA0517D8A}" presName="hierRoot1" presStyleCnt="0"/>
      <dgm:spPr/>
    </dgm:pt>
    <dgm:pt modelId="{9A24ADE7-E8E7-0740-8C73-F35B6093FBD5}" type="pres">
      <dgm:prSet presAssocID="{2B78978A-58AF-44B2-8F8D-E75CA0517D8A}" presName="composite" presStyleCnt="0"/>
      <dgm:spPr/>
    </dgm:pt>
    <dgm:pt modelId="{B9AEF0A0-7568-5B4C-BFB3-F21AA3F1B2C8}" type="pres">
      <dgm:prSet presAssocID="{2B78978A-58AF-44B2-8F8D-E75CA0517D8A}" presName="background" presStyleLbl="node0" presStyleIdx="2" presStyleCnt="5"/>
      <dgm:spPr/>
    </dgm:pt>
    <dgm:pt modelId="{78E98FA2-1A1A-3445-AB36-3F7C69570C51}" type="pres">
      <dgm:prSet presAssocID="{2B78978A-58AF-44B2-8F8D-E75CA0517D8A}" presName="text" presStyleLbl="fgAcc0" presStyleIdx="2" presStyleCnt="5">
        <dgm:presLayoutVars>
          <dgm:chPref val="3"/>
        </dgm:presLayoutVars>
      </dgm:prSet>
      <dgm:spPr/>
    </dgm:pt>
    <dgm:pt modelId="{63236FED-C18D-DE4C-9D78-58858147271C}" type="pres">
      <dgm:prSet presAssocID="{2B78978A-58AF-44B2-8F8D-E75CA0517D8A}" presName="hierChild2" presStyleCnt="0"/>
      <dgm:spPr/>
    </dgm:pt>
    <dgm:pt modelId="{FD0E9A98-43E2-5B4A-BFFE-14D5433BB646}" type="pres">
      <dgm:prSet presAssocID="{2150E79C-3E7E-430F-8E46-966897E71B7E}" presName="hierRoot1" presStyleCnt="0"/>
      <dgm:spPr/>
    </dgm:pt>
    <dgm:pt modelId="{E2E1FDB7-B0DB-1C4C-A330-154C062DA1AF}" type="pres">
      <dgm:prSet presAssocID="{2150E79C-3E7E-430F-8E46-966897E71B7E}" presName="composite" presStyleCnt="0"/>
      <dgm:spPr/>
    </dgm:pt>
    <dgm:pt modelId="{7ACE1AAC-91F0-4646-8E9C-9229D68FD0D6}" type="pres">
      <dgm:prSet presAssocID="{2150E79C-3E7E-430F-8E46-966897E71B7E}" presName="background" presStyleLbl="node0" presStyleIdx="3" presStyleCnt="5"/>
      <dgm:spPr/>
    </dgm:pt>
    <dgm:pt modelId="{8001C599-CE80-FB42-900D-8484F96D9CD2}" type="pres">
      <dgm:prSet presAssocID="{2150E79C-3E7E-430F-8E46-966897E71B7E}" presName="text" presStyleLbl="fgAcc0" presStyleIdx="3" presStyleCnt="5">
        <dgm:presLayoutVars>
          <dgm:chPref val="3"/>
        </dgm:presLayoutVars>
      </dgm:prSet>
      <dgm:spPr/>
    </dgm:pt>
    <dgm:pt modelId="{89319A11-BE86-394A-A906-D731B6EB2EE4}" type="pres">
      <dgm:prSet presAssocID="{2150E79C-3E7E-430F-8E46-966897E71B7E}" presName="hierChild2" presStyleCnt="0"/>
      <dgm:spPr/>
    </dgm:pt>
    <dgm:pt modelId="{29CE872B-D987-494A-B110-EC602DC55064}" type="pres">
      <dgm:prSet presAssocID="{44A0F9B5-6128-4E30-878E-A72969AFD442}" presName="hierRoot1" presStyleCnt="0"/>
      <dgm:spPr/>
    </dgm:pt>
    <dgm:pt modelId="{EDBF2C8F-F68C-C44E-A081-DB56954B019B}" type="pres">
      <dgm:prSet presAssocID="{44A0F9B5-6128-4E30-878E-A72969AFD442}" presName="composite" presStyleCnt="0"/>
      <dgm:spPr/>
    </dgm:pt>
    <dgm:pt modelId="{62BE71FF-0C73-CF4B-B596-8ED8C2B22E94}" type="pres">
      <dgm:prSet presAssocID="{44A0F9B5-6128-4E30-878E-A72969AFD442}" presName="background" presStyleLbl="node0" presStyleIdx="4" presStyleCnt="5"/>
      <dgm:spPr/>
    </dgm:pt>
    <dgm:pt modelId="{19CDFDD2-DE24-B44C-A17D-B134FFAC2F2A}" type="pres">
      <dgm:prSet presAssocID="{44A0F9B5-6128-4E30-878E-A72969AFD442}" presName="text" presStyleLbl="fgAcc0" presStyleIdx="4" presStyleCnt="5">
        <dgm:presLayoutVars>
          <dgm:chPref val="3"/>
        </dgm:presLayoutVars>
      </dgm:prSet>
      <dgm:spPr/>
    </dgm:pt>
    <dgm:pt modelId="{06DCEFC3-15F5-2841-ADDF-A0F8E9425140}" type="pres">
      <dgm:prSet presAssocID="{44A0F9B5-6128-4E30-878E-A72969AFD442}" presName="hierChild2" presStyleCnt="0"/>
      <dgm:spPr/>
    </dgm:pt>
  </dgm:ptLst>
  <dgm:cxnLst>
    <dgm:cxn modelId="{66F2920F-2D1D-4A4C-A73C-29F336152B5D}" type="presOf" srcId="{44A0F9B5-6128-4E30-878E-A72969AFD442}" destId="{19CDFDD2-DE24-B44C-A17D-B134FFAC2F2A}" srcOrd="0" destOrd="0" presId="urn:microsoft.com/office/officeart/2005/8/layout/hierarchy1"/>
    <dgm:cxn modelId="{6098A238-A01F-4C35-BE50-D470DE72DD36}" srcId="{2B238A19-AA8C-4C1B-B31B-121DB048DFD3}" destId="{2150E79C-3E7E-430F-8E46-966897E71B7E}" srcOrd="3" destOrd="0" parTransId="{40DD89B3-2DCA-422E-9E35-9D97759514B8}" sibTransId="{228386A0-9216-468D-8166-BCC1C0954E60}"/>
    <dgm:cxn modelId="{8CB3373C-B85B-C44B-988A-5937A4935C34}" type="presOf" srcId="{2B78978A-58AF-44B2-8F8D-E75CA0517D8A}" destId="{78E98FA2-1A1A-3445-AB36-3F7C69570C51}" srcOrd="0" destOrd="0" presId="urn:microsoft.com/office/officeart/2005/8/layout/hierarchy1"/>
    <dgm:cxn modelId="{6AD7B23C-726E-4221-8AD1-63B29D59F787}" srcId="{2B238A19-AA8C-4C1B-B31B-121DB048DFD3}" destId="{57767A31-A428-4AB4-9524-89BCCE6EBD0A}" srcOrd="1" destOrd="0" parTransId="{CDD089D6-C3B6-4206-A729-CAD587730A18}" sibTransId="{2710F099-F1BE-4D86-95E8-95E6E22C5C47}"/>
    <dgm:cxn modelId="{74A62278-77D4-5348-80E4-9F921DFB4B7E}" type="presOf" srcId="{7BF4C1BE-8E74-4AFA-AB9C-82252FC980CC}" destId="{E454DF5C-756C-E44E-94C2-F645CC9B63CA}" srcOrd="0" destOrd="0" presId="urn:microsoft.com/office/officeart/2005/8/layout/hierarchy1"/>
    <dgm:cxn modelId="{B6BE8D95-61E7-480A-A473-AE421992C9A4}" srcId="{2B238A19-AA8C-4C1B-B31B-121DB048DFD3}" destId="{44A0F9B5-6128-4E30-878E-A72969AFD442}" srcOrd="4" destOrd="0" parTransId="{5AAA80BD-E31F-4ECA-97A6-227532CF0259}" sibTransId="{38955539-40F1-43AB-8E49-21591F86B9B5}"/>
    <dgm:cxn modelId="{37321EC5-B2A1-284E-807A-E41BA191F766}" type="presOf" srcId="{57767A31-A428-4AB4-9524-89BCCE6EBD0A}" destId="{39CD2DFA-1E66-AA43-8A4F-549AB357136A}" srcOrd="0" destOrd="0" presId="urn:microsoft.com/office/officeart/2005/8/layout/hierarchy1"/>
    <dgm:cxn modelId="{CFAFFACE-519C-4114-A645-B4421DDB36AE}" srcId="{2B238A19-AA8C-4C1B-B31B-121DB048DFD3}" destId="{2B78978A-58AF-44B2-8F8D-E75CA0517D8A}" srcOrd="2" destOrd="0" parTransId="{327E6AB0-3012-4EAB-A1C1-4E25315C00C6}" sibTransId="{9DDD0E67-BE87-4E6B-BBBB-6E07FF6D658A}"/>
    <dgm:cxn modelId="{B78885D0-489B-4B78-9680-735B1F4D2757}" srcId="{2B238A19-AA8C-4C1B-B31B-121DB048DFD3}" destId="{7BF4C1BE-8E74-4AFA-AB9C-82252FC980CC}" srcOrd="0" destOrd="0" parTransId="{B55052D8-8C6C-4EEE-8018-9781F15873D2}" sibTransId="{53AF6869-4D2D-4369-9A7D-19F660228E7C}"/>
    <dgm:cxn modelId="{98E077E4-6AB5-8F46-BD44-F1AA84E28B34}" type="presOf" srcId="{2B238A19-AA8C-4C1B-B31B-121DB048DFD3}" destId="{11CB7366-642C-1549-A86F-9CDE82612770}" srcOrd="0" destOrd="0" presId="urn:microsoft.com/office/officeart/2005/8/layout/hierarchy1"/>
    <dgm:cxn modelId="{7E9200E7-6FD1-A74F-9232-9230A96CF96A}" type="presOf" srcId="{2150E79C-3E7E-430F-8E46-966897E71B7E}" destId="{8001C599-CE80-FB42-900D-8484F96D9CD2}" srcOrd="0" destOrd="0" presId="urn:microsoft.com/office/officeart/2005/8/layout/hierarchy1"/>
    <dgm:cxn modelId="{4083CA17-42DC-C446-BA25-AFBBDA2C6196}" type="presParOf" srcId="{11CB7366-642C-1549-A86F-9CDE82612770}" destId="{FFD65BEB-3E36-C440-BFA3-65A4C4ABA0C7}" srcOrd="0" destOrd="0" presId="urn:microsoft.com/office/officeart/2005/8/layout/hierarchy1"/>
    <dgm:cxn modelId="{FB790A74-C0EC-A04E-9775-D453B8979AC4}" type="presParOf" srcId="{FFD65BEB-3E36-C440-BFA3-65A4C4ABA0C7}" destId="{3097A68C-EE00-BB43-8B72-09ACC2ED6BB4}" srcOrd="0" destOrd="0" presId="urn:microsoft.com/office/officeart/2005/8/layout/hierarchy1"/>
    <dgm:cxn modelId="{ED7ED7CD-0578-9749-93FA-9C3879CC64E7}" type="presParOf" srcId="{3097A68C-EE00-BB43-8B72-09ACC2ED6BB4}" destId="{626F34F7-4DE8-404B-AC48-2E46073FDA64}" srcOrd="0" destOrd="0" presId="urn:microsoft.com/office/officeart/2005/8/layout/hierarchy1"/>
    <dgm:cxn modelId="{EA9BB847-3B80-4949-ADDE-FA035A8137D8}" type="presParOf" srcId="{3097A68C-EE00-BB43-8B72-09ACC2ED6BB4}" destId="{E454DF5C-756C-E44E-94C2-F645CC9B63CA}" srcOrd="1" destOrd="0" presId="urn:microsoft.com/office/officeart/2005/8/layout/hierarchy1"/>
    <dgm:cxn modelId="{2DB3E12A-3641-414C-BB07-1C428652D63F}" type="presParOf" srcId="{FFD65BEB-3E36-C440-BFA3-65A4C4ABA0C7}" destId="{F618A39A-DCE2-4C43-BFED-6CDCAB37F11A}" srcOrd="1" destOrd="0" presId="urn:microsoft.com/office/officeart/2005/8/layout/hierarchy1"/>
    <dgm:cxn modelId="{CEA65563-D306-344A-BF9C-D91AD24E61FE}" type="presParOf" srcId="{11CB7366-642C-1549-A86F-9CDE82612770}" destId="{D0B3BD87-F109-6446-AF15-C5B6BF7F9A7F}" srcOrd="1" destOrd="0" presId="urn:microsoft.com/office/officeart/2005/8/layout/hierarchy1"/>
    <dgm:cxn modelId="{A04A9A32-4624-8F42-BA30-6FDC2FBDDA09}" type="presParOf" srcId="{D0B3BD87-F109-6446-AF15-C5B6BF7F9A7F}" destId="{0FC273D4-9F80-F74B-B1AF-561382763508}" srcOrd="0" destOrd="0" presId="urn:microsoft.com/office/officeart/2005/8/layout/hierarchy1"/>
    <dgm:cxn modelId="{6BE08F47-D8AD-094B-A9EE-1D99698E2F73}" type="presParOf" srcId="{0FC273D4-9F80-F74B-B1AF-561382763508}" destId="{EFA717D6-E201-1646-88C3-D50FAAE528EB}" srcOrd="0" destOrd="0" presId="urn:microsoft.com/office/officeart/2005/8/layout/hierarchy1"/>
    <dgm:cxn modelId="{5DBB3EEA-0888-D64A-ADEE-E6BADDEE72AB}" type="presParOf" srcId="{0FC273D4-9F80-F74B-B1AF-561382763508}" destId="{39CD2DFA-1E66-AA43-8A4F-549AB357136A}" srcOrd="1" destOrd="0" presId="urn:microsoft.com/office/officeart/2005/8/layout/hierarchy1"/>
    <dgm:cxn modelId="{6F7C5A4E-1614-8C45-90C8-E3842C563CAF}" type="presParOf" srcId="{D0B3BD87-F109-6446-AF15-C5B6BF7F9A7F}" destId="{2FE98F7E-4263-FF45-B7EC-ECA279939124}" srcOrd="1" destOrd="0" presId="urn:microsoft.com/office/officeart/2005/8/layout/hierarchy1"/>
    <dgm:cxn modelId="{B6D393CF-A9D9-BE4D-8258-9C44AFF8360C}" type="presParOf" srcId="{11CB7366-642C-1549-A86F-9CDE82612770}" destId="{13738598-BB5B-8044-B050-5092202ACCBD}" srcOrd="2" destOrd="0" presId="urn:microsoft.com/office/officeart/2005/8/layout/hierarchy1"/>
    <dgm:cxn modelId="{3D6177ED-7322-8445-8017-0189664A27CF}" type="presParOf" srcId="{13738598-BB5B-8044-B050-5092202ACCBD}" destId="{9A24ADE7-E8E7-0740-8C73-F35B6093FBD5}" srcOrd="0" destOrd="0" presId="urn:microsoft.com/office/officeart/2005/8/layout/hierarchy1"/>
    <dgm:cxn modelId="{EAF0BD27-08C9-E347-8F71-2FF4BF8BA10F}" type="presParOf" srcId="{9A24ADE7-E8E7-0740-8C73-F35B6093FBD5}" destId="{B9AEF0A0-7568-5B4C-BFB3-F21AA3F1B2C8}" srcOrd="0" destOrd="0" presId="urn:microsoft.com/office/officeart/2005/8/layout/hierarchy1"/>
    <dgm:cxn modelId="{E4726E6C-B2A5-1A45-9512-6E272770A89B}" type="presParOf" srcId="{9A24ADE7-E8E7-0740-8C73-F35B6093FBD5}" destId="{78E98FA2-1A1A-3445-AB36-3F7C69570C51}" srcOrd="1" destOrd="0" presId="urn:microsoft.com/office/officeart/2005/8/layout/hierarchy1"/>
    <dgm:cxn modelId="{150A41D2-2EDE-E849-BDA8-E00ADDD974A9}" type="presParOf" srcId="{13738598-BB5B-8044-B050-5092202ACCBD}" destId="{63236FED-C18D-DE4C-9D78-58858147271C}" srcOrd="1" destOrd="0" presId="urn:microsoft.com/office/officeart/2005/8/layout/hierarchy1"/>
    <dgm:cxn modelId="{C5A31D0A-1267-4E4E-866A-C9830901A679}" type="presParOf" srcId="{11CB7366-642C-1549-A86F-9CDE82612770}" destId="{FD0E9A98-43E2-5B4A-BFFE-14D5433BB646}" srcOrd="3" destOrd="0" presId="urn:microsoft.com/office/officeart/2005/8/layout/hierarchy1"/>
    <dgm:cxn modelId="{E4748257-2F13-574E-BD9D-432ED3906B4F}" type="presParOf" srcId="{FD0E9A98-43E2-5B4A-BFFE-14D5433BB646}" destId="{E2E1FDB7-B0DB-1C4C-A330-154C062DA1AF}" srcOrd="0" destOrd="0" presId="urn:microsoft.com/office/officeart/2005/8/layout/hierarchy1"/>
    <dgm:cxn modelId="{151ADF16-2BBF-9947-A99D-16BCAC302D53}" type="presParOf" srcId="{E2E1FDB7-B0DB-1C4C-A330-154C062DA1AF}" destId="{7ACE1AAC-91F0-4646-8E9C-9229D68FD0D6}" srcOrd="0" destOrd="0" presId="urn:microsoft.com/office/officeart/2005/8/layout/hierarchy1"/>
    <dgm:cxn modelId="{D4FB3ABC-EE14-654F-A7DE-2A00A5CCDC02}" type="presParOf" srcId="{E2E1FDB7-B0DB-1C4C-A330-154C062DA1AF}" destId="{8001C599-CE80-FB42-900D-8484F96D9CD2}" srcOrd="1" destOrd="0" presId="urn:microsoft.com/office/officeart/2005/8/layout/hierarchy1"/>
    <dgm:cxn modelId="{A8F39BBD-3357-D740-955B-98107C2B43C6}" type="presParOf" srcId="{FD0E9A98-43E2-5B4A-BFFE-14D5433BB646}" destId="{89319A11-BE86-394A-A906-D731B6EB2EE4}" srcOrd="1" destOrd="0" presId="urn:microsoft.com/office/officeart/2005/8/layout/hierarchy1"/>
    <dgm:cxn modelId="{364C0473-A2A7-FB4C-9F61-35DF761F462A}" type="presParOf" srcId="{11CB7366-642C-1549-A86F-9CDE82612770}" destId="{29CE872B-D987-494A-B110-EC602DC55064}" srcOrd="4" destOrd="0" presId="urn:microsoft.com/office/officeart/2005/8/layout/hierarchy1"/>
    <dgm:cxn modelId="{47522292-417C-8E4B-9A16-24193BD49F71}" type="presParOf" srcId="{29CE872B-D987-494A-B110-EC602DC55064}" destId="{EDBF2C8F-F68C-C44E-A081-DB56954B019B}" srcOrd="0" destOrd="0" presId="urn:microsoft.com/office/officeart/2005/8/layout/hierarchy1"/>
    <dgm:cxn modelId="{E9CB2A0B-081D-934F-94F6-17DE818FA3AD}" type="presParOf" srcId="{EDBF2C8F-F68C-C44E-A081-DB56954B019B}" destId="{62BE71FF-0C73-CF4B-B596-8ED8C2B22E94}" srcOrd="0" destOrd="0" presId="urn:microsoft.com/office/officeart/2005/8/layout/hierarchy1"/>
    <dgm:cxn modelId="{A40B41C3-6FD0-0448-BD3B-7C590A8E9546}" type="presParOf" srcId="{EDBF2C8F-F68C-C44E-A081-DB56954B019B}" destId="{19CDFDD2-DE24-B44C-A17D-B134FFAC2F2A}" srcOrd="1" destOrd="0" presId="urn:microsoft.com/office/officeart/2005/8/layout/hierarchy1"/>
    <dgm:cxn modelId="{BB2DB899-E927-304F-9173-A8DB08B0FC4B}" type="presParOf" srcId="{29CE872B-D987-494A-B110-EC602DC55064}" destId="{06DCEFC3-15F5-2841-ADDF-A0F8E942514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F34F7-4DE8-404B-AC48-2E46073FDA64}">
      <dsp:nvSpPr>
        <dsp:cNvPr id="0" name=""/>
        <dsp:cNvSpPr/>
      </dsp:nvSpPr>
      <dsp:spPr>
        <a:xfrm>
          <a:off x="3770"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54DF5C-756C-E44E-94C2-F645CC9B63CA}">
      <dsp:nvSpPr>
        <dsp:cNvPr id="0" name=""/>
        <dsp:cNvSpPr/>
      </dsp:nvSpPr>
      <dsp:spPr>
        <a:xfrm>
          <a:off x="207888"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242055" y="1386973"/>
        <a:ext cx="1768734" cy="1098204"/>
      </dsp:txXfrm>
    </dsp:sp>
    <dsp:sp modelId="{EFA717D6-E201-1646-88C3-D50FAAE528EB}">
      <dsp:nvSpPr>
        <dsp:cNvPr id="0" name=""/>
        <dsp:cNvSpPr/>
      </dsp:nvSpPr>
      <dsp:spPr>
        <a:xfrm>
          <a:off x="2249075"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CD2DFA-1E66-AA43-8A4F-549AB357136A}">
      <dsp:nvSpPr>
        <dsp:cNvPr id="0" name=""/>
        <dsp:cNvSpPr/>
      </dsp:nvSpPr>
      <dsp:spPr>
        <a:xfrm>
          <a:off x="2453194"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Source</a:t>
          </a:r>
        </a:p>
      </dsp:txBody>
      <dsp:txXfrm>
        <a:off x="2487361" y="1386973"/>
        <a:ext cx="1768734" cy="1098204"/>
      </dsp:txXfrm>
    </dsp:sp>
    <dsp:sp modelId="{B9AEF0A0-7568-5B4C-BFB3-F21AA3F1B2C8}">
      <dsp:nvSpPr>
        <dsp:cNvPr id="0" name=""/>
        <dsp:cNvSpPr/>
      </dsp:nvSpPr>
      <dsp:spPr>
        <a:xfrm>
          <a:off x="4494381"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98FA2-1A1A-3445-AB36-3F7C69570C51}">
      <dsp:nvSpPr>
        <dsp:cNvPr id="0" name=""/>
        <dsp:cNvSpPr/>
      </dsp:nvSpPr>
      <dsp:spPr>
        <a:xfrm>
          <a:off x="4698500"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Histogram</a:t>
          </a:r>
        </a:p>
      </dsp:txBody>
      <dsp:txXfrm>
        <a:off x="4732667" y="1386973"/>
        <a:ext cx="1768734" cy="1098204"/>
      </dsp:txXfrm>
    </dsp:sp>
    <dsp:sp modelId="{7ACE1AAC-91F0-4646-8E9C-9229D68FD0D6}">
      <dsp:nvSpPr>
        <dsp:cNvPr id="0" name=""/>
        <dsp:cNvSpPr/>
      </dsp:nvSpPr>
      <dsp:spPr>
        <a:xfrm>
          <a:off x="6739687"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01C599-CE80-FB42-900D-8484F96D9CD2}">
      <dsp:nvSpPr>
        <dsp:cNvPr id="0" name=""/>
        <dsp:cNvSpPr/>
      </dsp:nvSpPr>
      <dsp:spPr>
        <a:xfrm>
          <a:off x="6943805"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Correlation Matrix</a:t>
          </a:r>
        </a:p>
      </dsp:txBody>
      <dsp:txXfrm>
        <a:off x="6977972" y="1386973"/>
        <a:ext cx="1768734" cy="1098204"/>
      </dsp:txXfrm>
    </dsp:sp>
    <dsp:sp modelId="{62BE71FF-0C73-CF4B-B596-8ED8C2B22E94}">
      <dsp:nvSpPr>
        <dsp:cNvPr id="0" name=""/>
        <dsp:cNvSpPr/>
      </dsp:nvSpPr>
      <dsp:spPr>
        <a:xfrm>
          <a:off x="8984992"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DFDD2-DE24-B44C-A17D-B134FFAC2F2A}">
      <dsp:nvSpPr>
        <dsp:cNvPr id="0" name=""/>
        <dsp:cNvSpPr/>
      </dsp:nvSpPr>
      <dsp:spPr>
        <a:xfrm>
          <a:off x="9189111"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Summary</a:t>
          </a:r>
        </a:p>
      </dsp:txBody>
      <dsp:txXfrm>
        <a:off x="9223278" y="1386973"/>
        <a:ext cx="1768734" cy="1098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8/10/20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08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313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8/10/20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2468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035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8/10/20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5867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8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25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57943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16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8/10/20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840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34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8/10/20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333170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015D030C-61E5-C246-86AA-3B737FE8E62A}"/>
              </a:ext>
            </a:extLst>
          </p:cNvPr>
          <p:cNvPicPr>
            <a:picLocks noChangeAspect="1"/>
          </p:cNvPicPr>
          <p:nvPr/>
        </p:nvPicPr>
        <p:blipFill rotWithShape="1">
          <a:blip r:embed="rId2"/>
          <a:srcRect l="24854" r="24926"/>
          <a:stretch/>
        </p:blipFill>
        <p:spPr>
          <a:xfrm>
            <a:off x="1409202" y="1208531"/>
            <a:ext cx="4208761" cy="4735069"/>
          </a:xfrm>
          <a:prstGeom prst="rect">
            <a:avLst/>
          </a:prstGeom>
        </p:spPr>
      </p:pic>
      <p:sp>
        <p:nvSpPr>
          <p:cNvPr id="17" name="Rectangle 16">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462C6C-5FB9-4B39-ACC1-8EB24CD78B9F}"/>
              </a:ext>
            </a:extLst>
          </p:cNvPr>
          <p:cNvSpPr>
            <a:spLocks noGrp="1"/>
          </p:cNvSpPr>
          <p:nvPr>
            <p:ph type="ctrTitle"/>
          </p:nvPr>
        </p:nvSpPr>
        <p:spPr>
          <a:xfrm>
            <a:off x="7261934" y="1419225"/>
            <a:ext cx="4115917" cy="2085869"/>
          </a:xfrm>
        </p:spPr>
        <p:txBody>
          <a:bodyPr>
            <a:normAutofit/>
          </a:bodyPr>
          <a:lstStyle/>
          <a:p>
            <a:r>
              <a:rPr lang="en-US" dirty="0">
                <a:solidFill>
                  <a:srgbClr val="FFFFFF"/>
                </a:solidFill>
              </a:rPr>
              <a:t>NFL game arrest</a:t>
            </a:r>
          </a:p>
        </p:txBody>
      </p:sp>
      <p:sp>
        <p:nvSpPr>
          <p:cNvPr id="3" name="Subtitle 2">
            <a:extLst>
              <a:ext uri="{FF2B5EF4-FFF2-40B4-BE49-F238E27FC236}">
                <a16:creationId xmlns:a16="http://schemas.microsoft.com/office/drawing/2014/main" id="{96371CFD-356F-4A30-9CA3-0C38D61236DC}"/>
              </a:ext>
            </a:extLst>
          </p:cNvPr>
          <p:cNvSpPr>
            <a:spLocks noGrp="1"/>
          </p:cNvSpPr>
          <p:nvPr>
            <p:ph type="subTitle" idx="1"/>
          </p:nvPr>
        </p:nvSpPr>
        <p:spPr>
          <a:xfrm>
            <a:off x="7261933" y="4008454"/>
            <a:ext cx="4115917" cy="1733655"/>
          </a:xfrm>
        </p:spPr>
        <p:txBody>
          <a:bodyPr>
            <a:normAutofit/>
          </a:bodyPr>
          <a:lstStyle/>
          <a:p>
            <a:r>
              <a:rPr lang="en-US" dirty="0">
                <a:solidFill>
                  <a:schemeClr val="bg2"/>
                </a:solidFill>
              </a:rPr>
              <a:t>Rojan Khatri</a:t>
            </a:r>
          </a:p>
          <a:p>
            <a:r>
              <a:rPr lang="en-US" dirty="0">
                <a:solidFill>
                  <a:schemeClr val="bg2"/>
                </a:solidFill>
              </a:rPr>
              <a:t>DSC-530</a:t>
            </a:r>
          </a:p>
          <a:p>
            <a:r>
              <a:rPr lang="en-US" dirty="0">
                <a:solidFill>
                  <a:schemeClr val="bg2"/>
                </a:solidFill>
              </a:rPr>
              <a:t>Bellevue University</a:t>
            </a:r>
          </a:p>
        </p:txBody>
      </p:sp>
    </p:spTree>
    <p:extLst>
      <p:ext uri="{BB962C8B-B14F-4D97-AF65-F5344CB8AC3E}">
        <p14:creationId xmlns:p14="http://schemas.microsoft.com/office/powerpoint/2010/main" val="238493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5">
            <a:extLst>
              <a:ext uri="{FF2B5EF4-FFF2-40B4-BE49-F238E27FC236}">
                <a16:creationId xmlns:a16="http://schemas.microsoft.com/office/drawing/2014/main" id="{3AB084A1-F3A2-4BF8-BB6A-E677B5BD7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1E0965C0-22E8-4A47-9A17-4E6078D00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Correlation Difference vs. arrests</a:t>
            </a:r>
          </a:p>
        </p:txBody>
      </p:sp>
      <p:sp>
        <p:nvSpPr>
          <p:cNvPr id="59" name="Rectangle 49">
            <a:extLst>
              <a:ext uri="{FF2B5EF4-FFF2-40B4-BE49-F238E27FC236}">
                <a16:creationId xmlns:a16="http://schemas.microsoft.com/office/drawing/2014/main" id="{03D63C01-EC27-44CF-85D4-0C65696F1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1">
            <a:extLst>
              <a:ext uri="{FF2B5EF4-FFF2-40B4-BE49-F238E27FC236}">
                <a16:creationId xmlns:a16="http://schemas.microsoft.com/office/drawing/2014/main" id="{7B57BCC7-232D-4B6C-920B-D0696A3C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8E8CD9E-3CE2-487B-AA8E-6E386CD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game&#10;&#10;Description automatically generated">
            <a:extLst>
              <a:ext uri="{FF2B5EF4-FFF2-40B4-BE49-F238E27FC236}">
                <a16:creationId xmlns:a16="http://schemas.microsoft.com/office/drawing/2014/main" id="{A5635B0D-CA6E-D646-B61B-F111AA2A6075}"/>
              </a:ext>
            </a:extLst>
          </p:cNvPr>
          <p:cNvPicPr>
            <a:picLocks noChangeAspect="1"/>
          </p:cNvPicPr>
          <p:nvPr/>
        </p:nvPicPr>
        <p:blipFill>
          <a:blip r:embed="rId2"/>
          <a:stretch>
            <a:fillRect/>
          </a:stretch>
        </p:blipFill>
        <p:spPr>
          <a:xfrm>
            <a:off x="4998022" y="780711"/>
            <a:ext cx="2167476" cy="2167476"/>
          </a:xfrm>
          <a:prstGeom prst="rect">
            <a:avLst/>
          </a:prstGeom>
        </p:spPr>
      </p:pic>
      <p:sp>
        <p:nvSpPr>
          <p:cNvPr id="56" name="Rectangle 55">
            <a:extLst>
              <a:ext uri="{FF2B5EF4-FFF2-40B4-BE49-F238E27FC236}">
                <a16:creationId xmlns:a16="http://schemas.microsoft.com/office/drawing/2014/main" id="{E8F42A1F-0F67-4856-AEB3-D2AC390D2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screenshot of a cell phone&#10;&#10;Description automatically generated">
            <a:extLst>
              <a:ext uri="{FF2B5EF4-FFF2-40B4-BE49-F238E27FC236}">
                <a16:creationId xmlns:a16="http://schemas.microsoft.com/office/drawing/2014/main" id="{E6B3F589-C2B5-0045-B77B-7F062FC6CAA0}"/>
              </a:ext>
            </a:extLst>
          </p:cNvPr>
          <p:cNvPicPr>
            <a:picLocks noChangeAspect="1"/>
          </p:cNvPicPr>
          <p:nvPr/>
        </p:nvPicPr>
        <p:blipFill>
          <a:blip r:embed="rId3"/>
          <a:stretch>
            <a:fillRect/>
          </a:stretch>
        </p:blipFill>
        <p:spPr>
          <a:xfrm>
            <a:off x="8153401" y="798101"/>
            <a:ext cx="3585716" cy="2293965"/>
          </a:xfrm>
          <a:prstGeom prst="rect">
            <a:avLst/>
          </a:prstGeom>
        </p:spPr>
      </p:pic>
      <p:sp>
        <p:nvSpPr>
          <p:cNvPr id="58" name="Rectangle 57">
            <a:extLst>
              <a:ext uri="{FF2B5EF4-FFF2-40B4-BE49-F238E27FC236}">
                <a16:creationId xmlns:a16="http://schemas.microsoft.com/office/drawing/2014/main" id="{E18DC9CC-CE0B-48A6-8164-0D10E9E6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BF6369D-10EF-4FC1-A19D-64E53E666C50}"/>
              </a:ext>
            </a:extLst>
          </p:cNvPr>
          <p:cNvSpPr txBox="1"/>
          <p:nvPr/>
        </p:nvSpPr>
        <p:spPr>
          <a:xfrm>
            <a:off x="4561870" y="3425295"/>
            <a:ext cx="6864154" cy="2800477"/>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Correlation = -0.047</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Spearman Rank Correlation Coefficient -0.009 </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Chi-square Statistics 1874.492 p-value 1.000</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P value is 1, which suggests that variables are independent of each other.</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 It proves null hypothesis and variables are not correlated.</a:t>
            </a:r>
          </a:p>
        </p:txBody>
      </p:sp>
    </p:spTree>
    <p:extLst>
      <p:ext uri="{BB962C8B-B14F-4D97-AF65-F5344CB8AC3E}">
        <p14:creationId xmlns:p14="http://schemas.microsoft.com/office/powerpoint/2010/main" val="231775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ctrTitle"/>
          </p:nvPr>
        </p:nvSpPr>
        <p:spPr>
          <a:xfrm>
            <a:off x="441960" y="643044"/>
            <a:ext cx="4844249" cy="1475013"/>
          </a:xfrm>
        </p:spPr>
        <p:txBody>
          <a:bodyPr vert="horz" lIns="91440" tIns="45720" rIns="91440" bIns="45720" rtlCol="0" anchor="b">
            <a:normAutofit/>
          </a:bodyPr>
          <a:lstStyle/>
          <a:p>
            <a:r>
              <a:rPr lang="en-US" sz="3600" dirty="0"/>
              <a:t>Linear Regression</a:t>
            </a:r>
          </a:p>
        </p:txBody>
      </p:sp>
      <p:pic>
        <p:nvPicPr>
          <p:cNvPr id="4" name="Content Placeholder 3">
            <a:extLst>
              <a:ext uri="{FF2B5EF4-FFF2-40B4-BE49-F238E27FC236}">
                <a16:creationId xmlns:a16="http://schemas.microsoft.com/office/drawing/2014/main" id="{2B7D0DAE-F475-4AD5-AEED-FD635C94F9AA}"/>
              </a:ext>
            </a:extLst>
          </p:cNvPr>
          <p:cNvPicPr>
            <a:picLocks noGrp="1" noChangeAspect="1"/>
          </p:cNvPicPr>
          <p:nvPr>
            <p:ph idx="4294967295"/>
          </p:nvPr>
        </p:nvPicPr>
        <p:blipFill>
          <a:blip r:embed="rId2"/>
          <a:stretch>
            <a:fillRect/>
          </a:stretch>
        </p:blipFill>
        <p:spPr>
          <a:xfrm>
            <a:off x="4535565" y="2118057"/>
            <a:ext cx="6764337" cy="3719513"/>
          </a:xfrm>
          <a:prstGeom prst="rect">
            <a:avLst/>
          </a:prstGeom>
        </p:spPr>
      </p:pic>
    </p:spTree>
    <p:extLst>
      <p:ext uri="{BB962C8B-B14F-4D97-AF65-F5344CB8AC3E}">
        <p14:creationId xmlns:p14="http://schemas.microsoft.com/office/powerpoint/2010/main" val="403825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35255-F6AD-483C-8736-3BA2E77D7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3CC4EC-DB06-46D9-AFDB-90C92162D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30115"/>
            <a:ext cx="11262866" cy="2160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a:xfrm>
            <a:off x="768267" y="4428836"/>
            <a:ext cx="10619400" cy="1449346"/>
          </a:xfrm>
        </p:spPr>
        <p:txBody>
          <a:bodyPr anchor="t">
            <a:normAutofit/>
          </a:bodyPr>
          <a:lstStyle/>
          <a:p>
            <a:br>
              <a:rPr lang="en-US" sz="3200">
                <a:solidFill>
                  <a:srgbClr val="FFFFFF"/>
                </a:solidFill>
              </a:rPr>
            </a:br>
            <a:r>
              <a:rPr lang="en-US" sz="3200">
                <a:solidFill>
                  <a:srgbClr val="FFFFFF"/>
                </a:solidFill>
              </a:rPr>
              <a:t> Conclusion</a:t>
            </a:r>
          </a:p>
        </p:txBody>
      </p:sp>
      <p:sp>
        <p:nvSpPr>
          <p:cNvPr id="12" name="Rectangle 11">
            <a:extLst>
              <a:ext uri="{FF2B5EF4-FFF2-40B4-BE49-F238E27FC236}">
                <a16:creationId xmlns:a16="http://schemas.microsoft.com/office/drawing/2014/main" id="{DD1E467B-4F3D-4B02-B4F6-B1F606610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B8FFC3-0702-4F80-A25F-DCE76F0DC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660FAA44-950B-4B8B-812E-B19BA4A76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2BB730-17CF-412D-9349-5EEDD817CEDD}"/>
              </a:ext>
            </a:extLst>
          </p:cNvPr>
          <p:cNvSpPr>
            <a:spLocks noGrp="1"/>
          </p:cNvSpPr>
          <p:nvPr>
            <p:ph idx="1"/>
          </p:nvPr>
        </p:nvSpPr>
        <p:spPr>
          <a:xfrm>
            <a:off x="768266" y="794327"/>
            <a:ext cx="10619401" cy="3173444"/>
          </a:xfrm>
        </p:spPr>
        <p:txBody>
          <a:bodyPr anchor="ctr">
            <a:normAutofit/>
          </a:bodyPr>
          <a:lstStyle/>
          <a:p>
            <a:r>
              <a:rPr lang="en-US" sz="2000" dirty="0"/>
              <a:t>There seemed to be strong correlation between the score difference and the number of arrest but while calculating linear regression the score was only 2.2% which would not be efficient model to predict the number of arrest based on the score difference. More analysis needs to be conducted to create model to predict the number of arrest. Possibly combining the categorical variable divisional game and difference might be able to predict the number of arrests.</a:t>
            </a:r>
            <a:endParaRPr lang="en-US" sz="2000"/>
          </a:p>
        </p:txBody>
      </p:sp>
    </p:spTree>
    <p:extLst>
      <p:ext uri="{BB962C8B-B14F-4D97-AF65-F5344CB8AC3E}">
        <p14:creationId xmlns:p14="http://schemas.microsoft.com/office/powerpoint/2010/main" val="388331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3">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45">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47">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49">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C0A1F1-85C7-44E0-9E59-1B2196F90980}"/>
              </a:ext>
            </a:extLst>
          </p:cNvPr>
          <p:cNvSpPr>
            <a:spLocks noGrp="1"/>
          </p:cNvSpPr>
          <p:nvPr>
            <p:ph type="title" idx="4294967295"/>
          </p:nvPr>
        </p:nvSpPr>
        <p:spPr>
          <a:xfrm>
            <a:off x="581192" y="702156"/>
            <a:ext cx="11029616" cy="1013800"/>
          </a:xfrm>
        </p:spPr>
        <p:txBody>
          <a:bodyPr vert="horz" lIns="91440" tIns="45720" rIns="91440" bIns="45720" rtlCol="0" anchor="b">
            <a:normAutofit/>
          </a:bodyPr>
          <a:lstStyle/>
          <a:p>
            <a:br>
              <a:rPr lang="en-US">
                <a:solidFill>
                  <a:srgbClr val="FFFEFF"/>
                </a:solidFill>
              </a:rPr>
            </a:br>
            <a:r>
              <a:rPr lang="en-US">
                <a:solidFill>
                  <a:srgbClr val="FFFEFF"/>
                </a:solidFill>
              </a:rPr>
              <a:t> Outline</a:t>
            </a:r>
          </a:p>
        </p:txBody>
      </p:sp>
      <p:graphicFrame>
        <p:nvGraphicFramePr>
          <p:cNvPr id="39" name="TextBox 2">
            <a:extLst>
              <a:ext uri="{FF2B5EF4-FFF2-40B4-BE49-F238E27FC236}">
                <a16:creationId xmlns:a16="http://schemas.microsoft.com/office/drawing/2014/main" id="{FF9F0C08-91EA-42FA-A82D-85BD4BE6A3F5}"/>
              </a:ext>
            </a:extLst>
          </p:cNvPr>
          <p:cNvGraphicFramePr/>
          <p:nvPr>
            <p:extLst>
              <p:ext uri="{D42A27DB-BD31-4B8C-83A1-F6EECF244321}">
                <p14:modId xmlns:p14="http://schemas.microsoft.com/office/powerpoint/2010/main" val="428183221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1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p:txBody>
          <a:bodyPr>
            <a:normAutofit/>
          </a:bodyPr>
          <a:lstStyle/>
          <a:p>
            <a:r>
              <a:rPr lang="en-US"/>
              <a:t>Introduction</a:t>
            </a:r>
          </a:p>
        </p:txBody>
      </p:sp>
      <p:sp>
        <p:nvSpPr>
          <p:cNvPr id="4" name="Content Placeholder 3">
            <a:extLst>
              <a:ext uri="{FF2B5EF4-FFF2-40B4-BE49-F238E27FC236}">
                <a16:creationId xmlns:a16="http://schemas.microsoft.com/office/drawing/2014/main" id="{C6ACA949-BD21-4CB8-A162-4B8881B7602B}"/>
              </a:ext>
            </a:extLst>
          </p:cNvPr>
          <p:cNvSpPr>
            <a:spLocks noGrp="1"/>
          </p:cNvSpPr>
          <p:nvPr>
            <p:ph idx="1"/>
          </p:nvPr>
        </p:nvSpPr>
        <p:spPr>
          <a:xfrm>
            <a:off x="1069848" y="2320412"/>
            <a:ext cx="10058400" cy="3851787"/>
          </a:xfrm>
        </p:spPr>
        <p:txBody>
          <a:bodyPr>
            <a:normAutofit/>
          </a:bodyPr>
          <a:lstStyle/>
          <a:p>
            <a:pPr marL="0" indent="0">
              <a:buNone/>
            </a:pPr>
            <a:r>
              <a:rPr lang="en-US" sz="1300"/>
              <a:t>NFL is more than just sports in USA . The game day holds special place for fans and loyalty stays even when they move out of city or state. Sometime fans take it to next level and start fighting and get in trouble when their team underperform. Everyone one wants to enjoy the game but at times you hear about the brawl, stabbing and shooting happening during NFL games. This dataset consists of public records requests made by the Washington Post to police departments that oversee security at each NFL stadium. The main dataset includes fields such as the day of the week, which teams were playing on which home field, and the score of the game, between 2011 and 2015. </a:t>
            </a:r>
          </a:p>
          <a:p>
            <a:pPr marL="0" lvl="0" indent="0">
              <a:buNone/>
            </a:pPr>
            <a:r>
              <a:rPr lang="en-US" sz="1300" b="1"/>
              <a:t>Interest: </a:t>
            </a:r>
            <a:r>
              <a:rPr lang="en-US" sz="1300"/>
              <a:t>	</a:t>
            </a:r>
          </a:p>
          <a:p>
            <a:pPr lvl="0"/>
            <a:r>
              <a:rPr lang="en-US" sz="1300"/>
              <a:t>Are the arrest likely to increase if home team lost the game?</a:t>
            </a:r>
          </a:p>
          <a:p>
            <a:pPr lvl="0"/>
            <a:r>
              <a:rPr lang="en-US" sz="1300"/>
              <a:t>Does the number of arrest increase during divisional games ?</a:t>
            </a:r>
          </a:p>
          <a:p>
            <a:pPr lvl="0"/>
            <a:r>
              <a:rPr lang="en-US" sz="1300"/>
              <a:t>Does the number of arrest increase as the season progress?</a:t>
            </a:r>
          </a:p>
          <a:p>
            <a:pPr marL="0" indent="0">
              <a:buNone/>
            </a:pPr>
            <a:r>
              <a:rPr lang="en-US" sz="1300" b="1"/>
              <a:t>Challenges:</a:t>
            </a:r>
          </a:p>
          <a:p>
            <a:r>
              <a:rPr lang="en-US" sz="1300"/>
              <a:t>Not all the teams reported data for analysis.</a:t>
            </a:r>
          </a:p>
          <a:p>
            <a:r>
              <a:rPr lang="en-US" sz="1300"/>
              <a:t>Each team play divisional opponents twice other than that no guarantees team play against each other.</a:t>
            </a:r>
          </a:p>
          <a:p>
            <a:r>
              <a:rPr lang="en-US" sz="1300"/>
              <a:t>No proof that arrests are entirely game related.</a:t>
            </a:r>
          </a:p>
        </p:txBody>
      </p:sp>
    </p:spTree>
    <p:extLst>
      <p:ext uri="{BB962C8B-B14F-4D97-AF65-F5344CB8AC3E}">
        <p14:creationId xmlns:p14="http://schemas.microsoft.com/office/powerpoint/2010/main" val="334927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p:txBody>
          <a:bodyPr>
            <a:normAutofit fontScale="90000"/>
          </a:bodyPr>
          <a:lstStyle/>
          <a:p>
            <a:pPr algn="ctr"/>
            <a:r>
              <a:rPr lang="en-US" dirty="0"/>
              <a:t>Data Source</a:t>
            </a:r>
            <a:br>
              <a:rPr lang="en-US" dirty="0"/>
            </a:br>
            <a:r>
              <a:rPr lang="en-US" sz="4000" dirty="0"/>
              <a:t> </a:t>
            </a:r>
          </a:p>
        </p:txBody>
      </p:sp>
      <p:sp>
        <p:nvSpPr>
          <p:cNvPr id="3" name="Content Placeholder 2">
            <a:extLst>
              <a:ext uri="{FF2B5EF4-FFF2-40B4-BE49-F238E27FC236}">
                <a16:creationId xmlns:a16="http://schemas.microsoft.com/office/drawing/2014/main" id="{C92F23AE-1B53-4FD8-BCD1-EB4BA12A9311}"/>
              </a:ext>
            </a:extLst>
          </p:cNvPr>
          <p:cNvSpPr>
            <a:spLocks noGrp="1"/>
          </p:cNvSpPr>
          <p:nvPr>
            <p:ph sz="half" idx="1"/>
          </p:nvPr>
        </p:nvSpPr>
        <p:spPr/>
        <p:txBody>
          <a:bodyPr/>
          <a:lstStyle/>
          <a:p>
            <a:r>
              <a:rPr lang="en-US" dirty="0"/>
              <a:t>Data source</a:t>
            </a:r>
          </a:p>
          <a:p>
            <a:pPr marL="0" indent="0">
              <a:buNone/>
            </a:pPr>
            <a:endParaRPr lang="en-US" dirty="0"/>
          </a:p>
        </p:txBody>
      </p:sp>
      <p:pic>
        <p:nvPicPr>
          <p:cNvPr id="8" name="Content Placeholder 7">
            <a:extLst>
              <a:ext uri="{FF2B5EF4-FFF2-40B4-BE49-F238E27FC236}">
                <a16:creationId xmlns:a16="http://schemas.microsoft.com/office/drawing/2014/main" id="{DB9EA44E-939B-49E7-B2E9-FDBA70E00620}"/>
              </a:ext>
            </a:extLst>
          </p:cNvPr>
          <p:cNvPicPr>
            <a:picLocks noGrp="1" noChangeAspect="1"/>
          </p:cNvPicPr>
          <p:nvPr>
            <p:ph sz="half" idx="2"/>
          </p:nvPr>
        </p:nvPicPr>
        <p:blipFill>
          <a:blip r:embed="rId2"/>
          <a:stretch>
            <a:fillRect/>
          </a:stretch>
        </p:blipFill>
        <p:spPr>
          <a:xfrm>
            <a:off x="6096000" y="2123970"/>
            <a:ext cx="5678337" cy="3841112"/>
          </a:xfrm>
          <a:prstGeom prst="rect">
            <a:avLst/>
          </a:prstGeom>
        </p:spPr>
      </p:pic>
      <p:pic>
        <p:nvPicPr>
          <p:cNvPr id="7" name="Picture 6">
            <a:extLst>
              <a:ext uri="{FF2B5EF4-FFF2-40B4-BE49-F238E27FC236}">
                <a16:creationId xmlns:a16="http://schemas.microsoft.com/office/drawing/2014/main" id="{D6D06E1C-B2BF-4857-8FC3-25B63C1C7CD2}"/>
              </a:ext>
            </a:extLst>
          </p:cNvPr>
          <p:cNvPicPr>
            <a:picLocks noChangeAspect="1"/>
          </p:cNvPicPr>
          <p:nvPr/>
        </p:nvPicPr>
        <p:blipFill>
          <a:blip r:embed="rId3"/>
          <a:stretch>
            <a:fillRect/>
          </a:stretch>
        </p:blipFill>
        <p:spPr>
          <a:xfrm>
            <a:off x="199128" y="1956963"/>
            <a:ext cx="5767429" cy="4008119"/>
          </a:xfrm>
          <a:prstGeom prst="rect">
            <a:avLst/>
          </a:prstGeom>
        </p:spPr>
      </p:pic>
      <p:sp>
        <p:nvSpPr>
          <p:cNvPr id="11" name="TextBox 10">
            <a:extLst>
              <a:ext uri="{FF2B5EF4-FFF2-40B4-BE49-F238E27FC236}">
                <a16:creationId xmlns:a16="http://schemas.microsoft.com/office/drawing/2014/main" id="{DBE96A30-0657-46AD-B2D9-01782AB62903}"/>
              </a:ext>
            </a:extLst>
          </p:cNvPr>
          <p:cNvSpPr txBox="1"/>
          <p:nvPr/>
        </p:nvSpPr>
        <p:spPr>
          <a:xfrm>
            <a:off x="199128" y="1806677"/>
            <a:ext cx="4520356"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416844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a:xfrm>
            <a:off x="601255" y="702156"/>
            <a:ext cx="3409783" cy="1013800"/>
          </a:xfrm>
        </p:spPr>
        <p:txBody>
          <a:bodyPr>
            <a:normAutofit/>
          </a:bodyPr>
          <a:lstStyle/>
          <a:p>
            <a:r>
              <a:rPr lang="en-US" dirty="0"/>
              <a:t>Tidying Data</a:t>
            </a:r>
          </a:p>
        </p:txBody>
      </p:sp>
      <p:sp>
        <p:nvSpPr>
          <p:cNvPr id="3" name="Content Placeholder 2">
            <a:extLst>
              <a:ext uri="{FF2B5EF4-FFF2-40B4-BE49-F238E27FC236}">
                <a16:creationId xmlns:a16="http://schemas.microsoft.com/office/drawing/2014/main" id="{1D70F3C6-479F-4D8A-B24B-52D38629A2D4}"/>
              </a:ext>
            </a:extLst>
          </p:cNvPr>
          <p:cNvSpPr>
            <a:spLocks noGrp="1"/>
          </p:cNvSpPr>
          <p:nvPr>
            <p:ph idx="1"/>
          </p:nvPr>
        </p:nvSpPr>
        <p:spPr>
          <a:xfrm>
            <a:off x="601255" y="1964168"/>
            <a:ext cx="3409782" cy="4036582"/>
          </a:xfrm>
        </p:spPr>
        <p:txBody>
          <a:bodyPr>
            <a:normAutofit/>
          </a:bodyPr>
          <a:lstStyle/>
          <a:p>
            <a:pPr marL="0" indent="0">
              <a:buNone/>
            </a:pPr>
            <a:r>
              <a:rPr lang="en-US" dirty="0">
                <a:solidFill>
                  <a:schemeClr val="bg1"/>
                </a:solidFill>
              </a:rPr>
              <a:t>NA only present in OT flag.</a:t>
            </a:r>
          </a:p>
          <a:p>
            <a:pPr marL="0" indent="0">
              <a:buNone/>
            </a:pPr>
            <a:r>
              <a:rPr lang="en-US" dirty="0">
                <a:solidFill>
                  <a:schemeClr val="bg1"/>
                </a:solidFill>
              </a:rPr>
              <a:t>NOT used this variable for analysis.</a:t>
            </a:r>
          </a:p>
        </p:txBody>
      </p:sp>
      <p:pic>
        <p:nvPicPr>
          <p:cNvPr id="6" name="Picture 5" descr="A picture containing drawing&#10;&#10;Description automatically generated">
            <a:extLst>
              <a:ext uri="{FF2B5EF4-FFF2-40B4-BE49-F238E27FC236}">
                <a16:creationId xmlns:a16="http://schemas.microsoft.com/office/drawing/2014/main" id="{2EF41EC5-6162-6545-808A-CA8F01366235}"/>
              </a:ext>
            </a:extLst>
          </p:cNvPr>
          <p:cNvPicPr>
            <a:picLocks noChangeAspect="1"/>
          </p:cNvPicPr>
          <p:nvPr/>
        </p:nvPicPr>
        <p:blipFill>
          <a:blip r:embed="rId2"/>
          <a:stretch>
            <a:fillRect/>
          </a:stretch>
        </p:blipFill>
        <p:spPr>
          <a:xfrm>
            <a:off x="5553578" y="1111640"/>
            <a:ext cx="5647822" cy="4889109"/>
          </a:xfrm>
          <a:prstGeom prst="rect">
            <a:avLst/>
          </a:prstGeom>
        </p:spPr>
      </p:pic>
    </p:spTree>
    <p:extLst>
      <p:ext uri="{BB962C8B-B14F-4D97-AF65-F5344CB8AC3E}">
        <p14:creationId xmlns:p14="http://schemas.microsoft.com/office/powerpoint/2010/main" val="219378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a:xfrm>
            <a:off x="581192" y="702156"/>
            <a:ext cx="11029616" cy="507212"/>
          </a:xfrm>
        </p:spPr>
        <p:txBody>
          <a:bodyPr>
            <a:normAutofit fontScale="90000"/>
          </a:bodyPr>
          <a:lstStyle/>
          <a:p>
            <a:pPr algn="ctr"/>
            <a:r>
              <a:rPr lang="en-US" sz="4000"/>
              <a:t>Histogram</a:t>
            </a:r>
            <a:endParaRPr lang="en-US" sz="4000" dirty="0"/>
          </a:p>
        </p:txBody>
      </p:sp>
      <p:pic>
        <p:nvPicPr>
          <p:cNvPr id="4" name="Content Placeholder 3">
            <a:extLst>
              <a:ext uri="{FF2B5EF4-FFF2-40B4-BE49-F238E27FC236}">
                <a16:creationId xmlns:a16="http://schemas.microsoft.com/office/drawing/2014/main" id="{3B1C812E-8C3B-4CE1-9213-4A9E7951A233}"/>
              </a:ext>
            </a:extLst>
          </p:cNvPr>
          <p:cNvPicPr>
            <a:picLocks noGrp="1" noChangeAspect="1"/>
          </p:cNvPicPr>
          <p:nvPr>
            <p:ph idx="1"/>
          </p:nvPr>
        </p:nvPicPr>
        <p:blipFill>
          <a:blip r:embed="rId2"/>
          <a:stretch>
            <a:fillRect/>
          </a:stretch>
        </p:blipFill>
        <p:spPr>
          <a:xfrm>
            <a:off x="2849880" y="1159820"/>
            <a:ext cx="7376160" cy="3720205"/>
          </a:xfrm>
          <a:prstGeom prst="rect">
            <a:avLst/>
          </a:prstGeom>
        </p:spPr>
      </p:pic>
      <p:pic>
        <p:nvPicPr>
          <p:cNvPr id="5" name="Picture 4">
            <a:extLst>
              <a:ext uri="{FF2B5EF4-FFF2-40B4-BE49-F238E27FC236}">
                <a16:creationId xmlns:a16="http://schemas.microsoft.com/office/drawing/2014/main" id="{A9BF31FC-F50D-46D3-8EC4-E42571EE0FC1}"/>
              </a:ext>
            </a:extLst>
          </p:cNvPr>
          <p:cNvPicPr>
            <a:picLocks noChangeAspect="1"/>
          </p:cNvPicPr>
          <p:nvPr/>
        </p:nvPicPr>
        <p:blipFill>
          <a:blip r:embed="rId3"/>
          <a:stretch>
            <a:fillRect/>
          </a:stretch>
        </p:blipFill>
        <p:spPr>
          <a:xfrm>
            <a:off x="3108960" y="4824376"/>
            <a:ext cx="7117080" cy="1916234"/>
          </a:xfrm>
          <a:prstGeom prst="rect">
            <a:avLst/>
          </a:prstGeom>
        </p:spPr>
      </p:pic>
    </p:spTree>
    <p:extLst>
      <p:ext uri="{BB962C8B-B14F-4D97-AF65-F5344CB8AC3E}">
        <p14:creationId xmlns:p14="http://schemas.microsoft.com/office/powerpoint/2010/main" val="189748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a:xfrm>
            <a:off x="581193" y="729658"/>
            <a:ext cx="11029616" cy="619819"/>
          </a:xfrm>
        </p:spPr>
        <p:txBody>
          <a:bodyPr>
            <a:normAutofit fontScale="90000"/>
          </a:bodyPr>
          <a:lstStyle/>
          <a:p>
            <a:pPr algn="ctr"/>
            <a:br>
              <a:rPr lang="en-US" dirty="0"/>
            </a:br>
            <a:r>
              <a:rPr lang="en-US" sz="4000" dirty="0"/>
              <a:t> PMF Comparison</a:t>
            </a:r>
          </a:p>
        </p:txBody>
      </p:sp>
      <p:sp>
        <p:nvSpPr>
          <p:cNvPr id="3" name="Text Placeholder 2">
            <a:extLst>
              <a:ext uri="{FF2B5EF4-FFF2-40B4-BE49-F238E27FC236}">
                <a16:creationId xmlns:a16="http://schemas.microsoft.com/office/drawing/2014/main" id="{CB36FBFF-1A89-477A-9E70-BDC09B303C62}"/>
              </a:ext>
            </a:extLst>
          </p:cNvPr>
          <p:cNvSpPr>
            <a:spLocks noGrp="1"/>
          </p:cNvSpPr>
          <p:nvPr>
            <p:ph type="body" idx="1"/>
          </p:nvPr>
        </p:nvSpPr>
        <p:spPr/>
        <p:txBody>
          <a:bodyPr/>
          <a:lstStyle/>
          <a:p>
            <a:r>
              <a:rPr lang="en-US" dirty="0"/>
              <a:t>PMF for Divisional Games</a:t>
            </a:r>
          </a:p>
        </p:txBody>
      </p:sp>
      <p:pic>
        <p:nvPicPr>
          <p:cNvPr id="9" name="Content Placeholder 8">
            <a:extLst>
              <a:ext uri="{FF2B5EF4-FFF2-40B4-BE49-F238E27FC236}">
                <a16:creationId xmlns:a16="http://schemas.microsoft.com/office/drawing/2014/main" id="{45CB5018-64ED-464E-892F-4C88A40BE81A}"/>
              </a:ext>
            </a:extLst>
          </p:cNvPr>
          <p:cNvPicPr>
            <a:picLocks noGrp="1" noChangeAspect="1"/>
          </p:cNvPicPr>
          <p:nvPr>
            <p:ph sz="half" idx="2"/>
          </p:nvPr>
        </p:nvPicPr>
        <p:blipFill>
          <a:blip r:embed="rId2"/>
          <a:stretch>
            <a:fillRect/>
          </a:stretch>
        </p:blipFill>
        <p:spPr>
          <a:xfrm>
            <a:off x="1019481" y="2925763"/>
            <a:ext cx="4515826" cy="2935287"/>
          </a:xfrm>
          <a:prstGeom prst="rect">
            <a:avLst/>
          </a:prstGeom>
        </p:spPr>
      </p:pic>
      <p:sp>
        <p:nvSpPr>
          <p:cNvPr id="5" name="Text Placeholder 4">
            <a:extLst>
              <a:ext uri="{FF2B5EF4-FFF2-40B4-BE49-F238E27FC236}">
                <a16:creationId xmlns:a16="http://schemas.microsoft.com/office/drawing/2014/main" id="{B27A090F-31C0-462A-9B82-B232E0B26042}"/>
              </a:ext>
            </a:extLst>
          </p:cNvPr>
          <p:cNvSpPr>
            <a:spLocks noGrp="1"/>
          </p:cNvSpPr>
          <p:nvPr>
            <p:ph type="body" sz="quarter" idx="3"/>
          </p:nvPr>
        </p:nvSpPr>
        <p:spPr/>
        <p:txBody>
          <a:bodyPr/>
          <a:lstStyle/>
          <a:p>
            <a:r>
              <a:rPr lang="en-US" dirty="0"/>
              <a:t>PMF for Non-Divisional Games</a:t>
            </a:r>
          </a:p>
        </p:txBody>
      </p:sp>
      <p:pic>
        <p:nvPicPr>
          <p:cNvPr id="10" name="Content Placeholder 9">
            <a:extLst>
              <a:ext uri="{FF2B5EF4-FFF2-40B4-BE49-F238E27FC236}">
                <a16:creationId xmlns:a16="http://schemas.microsoft.com/office/drawing/2014/main" id="{5CA1F371-EFC2-483E-8AA2-6238DB970F48}"/>
              </a:ext>
            </a:extLst>
          </p:cNvPr>
          <p:cNvPicPr>
            <a:picLocks noGrp="1" noChangeAspect="1"/>
          </p:cNvPicPr>
          <p:nvPr>
            <p:ph sz="quarter" idx="4"/>
          </p:nvPr>
        </p:nvPicPr>
        <p:blipFill>
          <a:blip r:embed="rId3"/>
          <a:stretch>
            <a:fillRect/>
          </a:stretch>
        </p:blipFill>
        <p:spPr>
          <a:xfrm>
            <a:off x="6619212" y="2925763"/>
            <a:ext cx="4590788" cy="2935287"/>
          </a:xfrm>
          <a:prstGeom prst="rect">
            <a:avLst/>
          </a:prstGeom>
        </p:spPr>
      </p:pic>
    </p:spTree>
    <p:extLst>
      <p:ext uri="{BB962C8B-B14F-4D97-AF65-F5344CB8AC3E}">
        <p14:creationId xmlns:p14="http://schemas.microsoft.com/office/powerpoint/2010/main" val="35865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A1F1-85C7-44E0-9E59-1B2196F90980}"/>
              </a:ext>
            </a:extLst>
          </p:cNvPr>
          <p:cNvSpPr>
            <a:spLocks noGrp="1"/>
          </p:cNvSpPr>
          <p:nvPr>
            <p:ph type="title"/>
          </p:nvPr>
        </p:nvSpPr>
        <p:spPr/>
        <p:txBody>
          <a:bodyPr>
            <a:normAutofit/>
          </a:bodyPr>
          <a:lstStyle/>
          <a:p>
            <a:br>
              <a:rPr lang="en-US"/>
            </a:br>
            <a:r>
              <a:rPr lang="en-US"/>
              <a:t> CDF of NFL arrests</a:t>
            </a:r>
          </a:p>
        </p:txBody>
      </p:sp>
      <p:pic>
        <p:nvPicPr>
          <p:cNvPr id="4" name="Content Placeholder 3">
            <a:extLst>
              <a:ext uri="{FF2B5EF4-FFF2-40B4-BE49-F238E27FC236}">
                <a16:creationId xmlns:a16="http://schemas.microsoft.com/office/drawing/2014/main" id="{07C137A6-9DC0-4360-97B1-BECDABC903C0}"/>
              </a:ext>
            </a:extLst>
          </p:cNvPr>
          <p:cNvPicPr>
            <a:picLocks noChangeAspect="1"/>
          </p:cNvPicPr>
          <p:nvPr/>
        </p:nvPicPr>
        <p:blipFill>
          <a:blip r:embed="rId2"/>
          <a:stretch>
            <a:fillRect/>
          </a:stretch>
        </p:blipFill>
        <p:spPr>
          <a:xfrm>
            <a:off x="6217598" y="2093976"/>
            <a:ext cx="5393210" cy="4184904"/>
          </a:xfrm>
          <a:prstGeom prst="rect">
            <a:avLst/>
          </a:prstGeom>
        </p:spPr>
      </p:pic>
      <p:pic>
        <p:nvPicPr>
          <p:cNvPr id="5" name="Picture 4" descr="A close up of a helmet&#10;&#10;Description automatically generated">
            <a:extLst>
              <a:ext uri="{FF2B5EF4-FFF2-40B4-BE49-F238E27FC236}">
                <a16:creationId xmlns:a16="http://schemas.microsoft.com/office/drawing/2014/main" id="{C83D7692-C3B5-9C4A-9566-F04F8FA4EDE7}"/>
              </a:ext>
            </a:extLst>
          </p:cNvPr>
          <p:cNvPicPr>
            <a:picLocks noChangeAspect="1"/>
          </p:cNvPicPr>
          <p:nvPr/>
        </p:nvPicPr>
        <p:blipFill>
          <a:blip r:embed="rId3"/>
          <a:stretch>
            <a:fillRect/>
          </a:stretch>
        </p:blipFill>
        <p:spPr>
          <a:xfrm>
            <a:off x="1328928" y="2093976"/>
            <a:ext cx="4050792" cy="4050792"/>
          </a:xfrm>
          <a:prstGeom prst="rect">
            <a:avLst/>
          </a:prstGeom>
        </p:spPr>
      </p:pic>
    </p:spTree>
    <p:extLst>
      <p:ext uri="{BB962C8B-B14F-4D97-AF65-F5344CB8AC3E}">
        <p14:creationId xmlns:p14="http://schemas.microsoft.com/office/powerpoint/2010/main" val="72647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0">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2">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14">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16">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C0A1F1-85C7-44E0-9E59-1B2196F90980}"/>
              </a:ext>
            </a:extLst>
          </p:cNvPr>
          <p:cNvSpPr>
            <a:spLocks noGrp="1"/>
          </p:cNvSpPr>
          <p:nvPr>
            <p:ph type="title" idx="4294967295"/>
          </p:nvPr>
        </p:nvSpPr>
        <p:spPr>
          <a:xfrm>
            <a:off x="581191" y="4610099"/>
            <a:ext cx="10993549" cy="1066801"/>
          </a:xfrm>
        </p:spPr>
        <p:txBody>
          <a:bodyPr vert="horz" lIns="91440" tIns="45720" rIns="91440" bIns="45720" rtlCol="0" anchor="b">
            <a:normAutofit/>
          </a:bodyPr>
          <a:lstStyle/>
          <a:p>
            <a:r>
              <a:rPr lang="en-US" sz="3600"/>
              <a:t>Correlation Matrix</a:t>
            </a:r>
          </a:p>
        </p:txBody>
      </p:sp>
      <p:sp useBgFill="1">
        <p:nvSpPr>
          <p:cNvPr id="44" name="Rectangle 18">
            <a:extLst>
              <a:ext uri="{FF2B5EF4-FFF2-40B4-BE49-F238E27FC236}">
                <a16:creationId xmlns:a16="http://schemas.microsoft.com/office/drawing/2014/main" id="{0A08DAED-6222-40F8-97FA-1474D91F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135D10-A2D0-4B0E-89B4-8F8E4A91C271}"/>
              </a:ext>
            </a:extLst>
          </p:cNvPr>
          <p:cNvPicPr>
            <a:picLocks noGrp="1" noChangeAspect="1"/>
          </p:cNvPicPr>
          <p:nvPr>
            <p:ph sz="half" idx="4294967295"/>
          </p:nvPr>
        </p:nvPicPr>
        <p:blipFill>
          <a:blip r:embed="rId2"/>
          <a:stretch>
            <a:fillRect/>
          </a:stretch>
        </p:blipFill>
        <p:spPr>
          <a:xfrm>
            <a:off x="482600" y="866982"/>
            <a:ext cx="3916852" cy="3304800"/>
          </a:xfrm>
          <a:prstGeom prst="rect">
            <a:avLst/>
          </a:prstGeom>
        </p:spPr>
      </p:pic>
      <p:sp>
        <p:nvSpPr>
          <p:cNvPr id="45" name="Rectangle 20">
            <a:extLst>
              <a:ext uri="{FF2B5EF4-FFF2-40B4-BE49-F238E27FC236}">
                <a16:creationId xmlns:a16="http://schemas.microsoft.com/office/drawing/2014/main" id="{B9EA7D0C-D986-4DAE-813C-903CF7A3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2"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BDB1733-24C5-4ACE-81A7-A124318CF042}"/>
              </a:ext>
            </a:extLst>
          </p:cNvPr>
          <p:cNvPicPr>
            <a:picLocks noGrp="1" noChangeAspect="1"/>
          </p:cNvPicPr>
          <p:nvPr>
            <p:ph sz="half" idx="4294967295"/>
          </p:nvPr>
        </p:nvPicPr>
        <p:blipFill>
          <a:blip r:embed="rId3"/>
          <a:stretch>
            <a:fillRect/>
          </a:stretch>
        </p:blipFill>
        <p:spPr>
          <a:xfrm>
            <a:off x="4580182" y="1335914"/>
            <a:ext cx="6820731" cy="2319047"/>
          </a:xfrm>
          <a:prstGeom prst="rect">
            <a:avLst/>
          </a:prstGeom>
        </p:spPr>
      </p:pic>
      <p:sp>
        <p:nvSpPr>
          <p:cNvPr id="46" name="Rectangle 22">
            <a:extLst>
              <a:ext uri="{FF2B5EF4-FFF2-40B4-BE49-F238E27FC236}">
                <a16:creationId xmlns:a16="http://schemas.microsoft.com/office/drawing/2014/main" id="{C0FEAC2C-4B4A-4DAB-9021-A01837447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8704" y="642071"/>
            <a:ext cx="7475220"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4">
            <a:extLst>
              <a:ext uri="{FF2B5EF4-FFF2-40B4-BE49-F238E27FC236}">
                <a16:creationId xmlns:a16="http://schemas.microsoft.com/office/drawing/2014/main" id="{7D04E7CE-C66B-49FC-8E37-3A08EF9A5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7788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0</TotalTime>
  <Words>396</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NFL game arrest</vt:lpstr>
      <vt:lpstr>  Outline</vt:lpstr>
      <vt:lpstr>Introduction</vt:lpstr>
      <vt:lpstr>Data Source  </vt:lpstr>
      <vt:lpstr>Tidying Data</vt:lpstr>
      <vt:lpstr>Histogram</vt:lpstr>
      <vt:lpstr>  PMF Comparison</vt:lpstr>
      <vt:lpstr>  CDF of NFL arrests</vt:lpstr>
      <vt:lpstr>Correlation Matrix</vt:lpstr>
      <vt:lpstr>Correlation Difference vs. arrests</vt:lpstr>
      <vt:lpstr>Linear Regression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game arrest</dc:title>
  <dc:creator>Khatri, Rojan</dc:creator>
  <cp:lastModifiedBy>Khatri, Rojan</cp:lastModifiedBy>
  <cp:revision>2</cp:revision>
  <dcterms:created xsi:type="dcterms:W3CDTF">2020-08-10T06:18:15Z</dcterms:created>
  <dcterms:modified xsi:type="dcterms:W3CDTF">2020-08-10T06:22:56Z</dcterms:modified>
</cp:coreProperties>
</file>