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66" r:id="rId3"/>
    <p:sldId id="367" r:id="rId4"/>
    <p:sldId id="368" r:id="rId5"/>
    <p:sldId id="409" r:id="rId6"/>
    <p:sldId id="410" r:id="rId7"/>
    <p:sldId id="353" r:id="rId8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" initials="r" lastIdx="3" clrIdx="0">
    <p:extLst>
      <p:ext uri="{19B8F6BF-5375-455C-9EA6-DF929625EA0E}">
        <p15:presenceInfo xmlns:p15="http://schemas.microsoft.com/office/powerpoint/2012/main" userId="ro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0000CC"/>
    <a:srgbClr val="00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5848" autoAdjust="0"/>
  </p:normalViewPr>
  <p:slideViewPr>
    <p:cSldViewPr snapToGrid="0">
      <p:cViewPr varScale="1">
        <p:scale>
          <a:sx n="97" d="100"/>
          <a:sy n="97" d="100"/>
        </p:scale>
        <p:origin x="11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31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C06318F1-290D-45DD-B65E-0652187001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BC9C-AE56-4796-ABE2-FEEE01519A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7DDE1B-FECB-4A9F-88DA-649BDC7DB2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E619-2012-46E1-8F02-171548D96F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7F171-E357-4B65-852D-B3E6A01A87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611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2B097-3196-4E35-A58A-481D8C9A8FA6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F3A6D-4E81-4579-935D-9D69F92B1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3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F3A6D-4E81-4579-935D-9D69F92B1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5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5257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18744"/>
            <a:ext cx="9144000" cy="467454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257799"/>
            <a:ext cx="12192000" cy="12626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20E6-3576-46BD-90AE-581D53FD79EC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D8C8A3-035E-41B4-8737-C182FE3CEE29}"/>
              </a:ext>
            </a:extLst>
          </p:cNvPr>
          <p:cNvSpPr/>
          <p:nvPr userDrawn="1"/>
        </p:nvSpPr>
        <p:spPr>
          <a:xfrm>
            <a:off x="10925174" y="6520441"/>
            <a:ext cx="266701" cy="337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7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F4B1-FCD4-4D2F-B843-279E7B7E5027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B5FE-1C7D-4070-A35A-FDC63135FFBB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FADA-9770-4100-A12C-AC16DE75ACD1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6274-B41F-4514-B471-376BB47C5A77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51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025495"/>
            <a:ext cx="5181600" cy="51514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025495"/>
            <a:ext cx="5181600" cy="51514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FFBE-CDFC-410B-8FA1-1B6EEBDF52FE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85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23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9205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1827598"/>
            <a:ext cx="5157787" cy="43620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0612" y="9205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1827598"/>
            <a:ext cx="5183188" cy="43620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5CA0-6A2B-4F03-938D-7E0D29EDFDBF}" type="datetime1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63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551A-3C8A-4C51-8F8F-DC74A5A44455}" type="datetime1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8C21-9994-45E0-BE1C-0EFC256A8F12}" type="datetime1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5D8A-6811-44B9-AB37-1A0598A10415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5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5D-3238-42DF-ABBB-A36FAD26D618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КНИТУ-КАИ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6520441"/>
            <a:ext cx="12192000" cy="337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034040"/>
            <a:ext cx="10515600" cy="5349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520441"/>
            <a:ext cx="2743200" cy="337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9DB752-53C9-4F5B-903E-14172E1F6E67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520441"/>
            <a:ext cx="4114800" cy="337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КНИТУ-КАИ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520441"/>
            <a:ext cx="2362200" cy="337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F10CD78-68AB-4AC3-A916-3C5962E943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7D3498B-21B1-4140-9CBD-B884B3D77204}"/>
              </a:ext>
            </a:extLst>
          </p:cNvPr>
          <p:cNvSpPr txBox="1">
            <a:spLocks/>
          </p:cNvSpPr>
          <p:nvPr userDrawn="1"/>
        </p:nvSpPr>
        <p:spPr>
          <a:xfrm>
            <a:off x="10843260" y="6520440"/>
            <a:ext cx="457200" cy="337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/ </a:t>
            </a:r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3452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90445"/>
            <a:ext cx="12192000" cy="3632764"/>
          </a:xfrm>
        </p:spPr>
        <p:txBody>
          <a:bodyPr>
            <a:noAutofit/>
          </a:bodyPr>
          <a:lstStyle/>
          <a:p>
            <a:r>
              <a:rPr lang="ru-RU" sz="4400" dirty="0"/>
              <a:t>Анализ логов</a:t>
            </a:r>
            <a:r>
              <a:rPr lang="en-US" sz="4400" dirty="0"/>
              <a:t> web-</a:t>
            </a:r>
            <a:r>
              <a:rPr lang="ru-RU" sz="4400" dirty="0"/>
              <a:t>сервера </a:t>
            </a:r>
            <a:r>
              <a:rPr lang="en-US" sz="4400" dirty="0"/>
              <a:t>Apache 2.4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" y="5375868"/>
            <a:ext cx="11521440" cy="1145512"/>
          </a:xfrm>
        </p:spPr>
        <p:txBody>
          <a:bodyPr anchor="ctr">
            <a:normAutofit/>
          </a:bodyPr>
          <a:lstStyle/>
          <a:p>
            <a:r>
              <a:rPr lang="ru-RU" dirty="0"/>
              <a:t>Выполнил: </a:t>
            </a:r>
            <a:r>
              <a:rPr lang="ru-RU" dirty="0" err="1"/>
              <a:t>Классен</a:t>
            </a:r>
            <a:r>
              <a:rPr lang="ru-RU" dirty="0"/>
              <a:t> Роман Константинович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7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1F1E1-AABB-424F-961D-4A6AD917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C6409-80F1-4E80-B0C7-49AE9C79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84"/>
            <a:ext cx="10515600" cy="54864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Разработать скрипт формирования витрины на основе логов </a:t>
            </a:r>
            <a:r>
              <a:rPr lang="en-US" dirty="0"/>
              <a:t>web-</a:t>
            </a:r>
            <a:r>
              <a:rPr lang="ru-RU" dirty="0"/>
              <a:t>сайта следующего содержания: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Суррогатный ключ устройства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Название устройства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Количество пользователей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Доля пользователей данного устройства от общего числа пользователей.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Количество совершенных действий для данного устройства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Доля совершенных действий с данного устройства, относительно других устройств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Список из 5 самых популярных браузеров, используемых на данном устройстве различными пользователями, с указанием доли использования для данного браузера относительно остальных браузеров. 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Количество ответов сервера отличных от 200 на данном устройстве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Для каждого из ответов сервера, отличных от 200, сформировать поле, в котором будет содержаться количество ответов данного типа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F0C4FE-C810-4F39-A030-1A607747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9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1F1E1-AABB-424F-961D-4A6AD917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C6409-80F1-4E80-B0C7-49AE9C79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Ознакомится с файлом исходных данных для анализа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Выбрать несколько случайных строк из разных мест файла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Определить формат записи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Разработать модуль разбора строки из файла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Разработать модуль анализа данных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Проверка и очистка данных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Подсчет агрегатов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Формирование промежуточного файла для загрузки в СУБД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Разработать схему хранения данных в СУБД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Разработать загрузчик данных в СУБД </a:t>
            </a:r>
          </a:p>
          <a:p>
            <a:pPr marL="361950" indent="-3619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F0C4FE-C810-4F39-A030-1A607747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03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E1792-241A-4CBF-B871-276AA981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AE50A-0F53-41F5-A338-67A7A17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040"/>
            <a:ext cx="10515600" cy="5602734"/>
          </a:xfrm>
        </p:spPr>
        <p:txBody>
          <a:bodyPr>
            <a:normAutofit/>
          </a:bodyPr>
          <a:lstStyle/>
          <a:p>
            <a:r>
              <a:rPr lang="ru-RU" dirty="0"/>
              <a:t>Python </a:t>
            </a:r>
            <a:endParaRPr lang="en-US" dirty="0"/>
          </a:p>
          <a:p>
            <a:pPr lvl="1"/>
            <a:r>
              <a:rPr lang="ru-RU" dirty="0"/>
              <a:t>Распространяется по умолчанию в множестве </a:t>
            </a:r>
            <a:r>
              <a:rPr lang="en-US" dirty="0"/>
              <a:t>Linux </a:t>
            </a:r>
            <a:r>
              <a:rPr lang="ru-RU" dirty="0"/>
              <a:t>дистрибутивов.</a:t>
            </a:r>
          </a:p>
          <a:p>
            <a:pPr lvl="1"/>
            <a:r>
              <a:rPr lang="ru-RU" dirty="0"/>
              <a:t>Интерпретируемый язык. Не требует дополнительных средств при изменении алгоритма работы.</a:t>
            </a:r>
          </a:p>
          <a:p>
            <a:pPr lvl="1"/>
            <a:r>
              <a:rPr lang="ru-RU" dirty="0"/>
              <a:t>Имеет обширный набор подключаемых модулей.</a:t>
            </a:r>
          </a:p>
          <a:p>
            <a:pPr lvl="2"/>
            <a:r>
              <a:rPr lang="en-US" sz="1800" dirty="0" err="1"/>
              <a:t>user_agents</a:t>
            </a:r>
            <a:r>
              <a:rPr lang="ru-RU" sz="1800" dirty="0"/>
              <a:t> – для разбора записей </a:t>
            </a:r>
            <a:r>
              <a:rPr lang="en-US" sz="1800" dirty="0"/>
              <a:t>User Agent</a:t>
            </a:r>
          </a:p>
          <a:p>
            <a:pPr lvl="2"/>
            <a:r>
              <a:rPr lang="en-US" sz="1800" dirty="0"/>
              <a:t>psycopg2-binary – </a:t>
            </a:r>
            <a:r>
              <a:rPr lang="ru-RU" sz="1800" dirty="0"/>
              <a:t>для подключения к СУБД </a:t>
            </a:r>
            <a:r>
              <a:rPr lang="en-US" sz="1800" dirty="0"/>
              <a:t>PostgreSQL</a:t>
            </a:r>
            <a:endParaRPr lang="ru-RU" sz="1800" dirty="0"/>
          </a:p>
          <a:p>
            <a:pPr lvl="1"/>
            <a:r>
              <a:rPr lang="ru-RU" dirty="0"/>
              <a:t>Имеет все необходимые встроенные функции для обработки текста и анализа</a:t>
            </a:r>
            <a:endParaRPr lang="en-US" dirty="0"/>
          </a:p>
          <a:p>
            <a:pPr lvl="2"/>
            <a:r>
              <a:rPr lang="ru-RU" sz="1800" dirty="0"/>
              <a:t>Работа с регулярными выражениям.</a:t>
            </a:r>
          </a:p>
          <a:p>
            <a:pPr lvl="2"/>
            <a:r>
              <a:rPr lang="ru-RU" sz="1800" dirty="0"/>
              <a:t>Работа с файлами </a:t>
            </a:r>
            <a:r>
              <a:rPr lang="en-US" sz="1800" dirty="0"/>
              <a:t>JSON</a:t>
            </a:r>
            <a:r>
              <a:rPr lang="ru-RU" sz="1800" dirty="0"/>
              <a:t>.</a:t>
            </a:r>
            <a:endParaRPr lang="en-US" sz="1800" dirty="0"/>
          </a:p>
          <a:p>
            <a:pPr lvl="2"/>
            <a:r>
              <a:rPr lang="ru-RU" sz="1800" dirty="0"/>
              <a:t>Работа с текстовыми файлами построчно.</a:t>
            </a:r>
          </a:p>
          <a:p>
            <a:r>
              <a:rPr lang="en-US" dirty="0"/>
              <a:t>SQL </a:t>
            </a:r>
          </a:p>
          <a:p>
            <a:pPr lvl="1"/>
            <a:r>
              <a:rPr lang="ru-RU" dirty="0"/>
              <a:t>Индустриальный стандарт для доступа к реляционным данным.</a:t>
            </a:r>
          </a:p>
          <a:p>
            <a:pPr lvl="1"/>
            <a:r>
              <a:rPr lang="ru-RU" dirty="0"/>
              <a:t>Любят аналитики. </a:t>
            </a:r>
          </a:p>
          <a:p>
            <a:pPr lvl="1"/>
            <a:r>
              <a:rPr lang="ru-RU" dirty="0"/>
              <a:t>Используем </a:t>
            </a:r>
            <a:r>
              <a:rPr lang="ru-RU" dirty="0" err="1"/>
              <a:t>PostgreSQL</a:t>
            </a:r>
            <a:r>
              <a:rPr lang="ru-RU" dirty="0"/>
              <a:t>, т.к. есть возможность использования в РФ как </a:t>
            </a:r>
            <a:r>
              <a:rPr lang="en-US" dirty="0"/>
              <a:t>Postgres Pro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9C853B-4A2C-4140-8ADD-3652A491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8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E1792-241A-4CBF-B871-276AA981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данных витрины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AE50A-0F53-41F5-A338-67A7A17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922"/>
            <a:ext cx="10515600" cy="2764519"/>
          </a:xfrm>
        </p:spPr>
        <p:txBody>
          <a:bodyPr>
            <a:normAutofit/>
          </a:bodyPr>
          <a:lstStyle/>
          <a:p>
            <a:r>
              <a:rPr lang="en-US" dirty="0" err="1"/>
              <a:t>common_parameters</a:t>
            </a:r>
            <a:r>
              <a:rPr lang="en-US" dirty="0"/>
              <a:t> – </a:t>
            </a:r>
            <a:r>
              <a:rPr lang="ru-RU" dirty="0"/>
              <a:t>дополнительные, несвязанные параметры, например, количество строк в файле, количество уникальных пользователей</a:t>
            </a:r>
          </a:p>
          <a:p>
            <a:r>
              <a:rPr lang="en-US" dirty="0"/>
              <a:t>devices – </a:t>
            </a:r>
            <a:r>
              <a:rPr lang="ru-RU" dirty="0"/>
              <a:t>агрегированная информация о устройстве</a:t>
            </a:r>
          </a:p>
          <a:p>
            <a:r>
              <a:rPr lang="en-US" dirty="0"/>
              <a:t>browsers </a:t>
            </a:r>
            <a:r>
              <a:rPr lang="ru-RU" dirty="0"/>
              <a:t>– информация о браузерах с разбивкой по устройствам</a:t>
            </a:r>
          </a:p>
          <a:p>
            <a:r>
              <a:rPr lang="en-US" dirty="0" err="1"/>
              <a:t>answer_statistics</a:t>
            </a:r>
            <a:r>
              <a:rPr lang="en-US" dirty="0"/>
              <a:t> - </a:t>
            </a:r>
            <a:r>
              <a:rPr lang="ru-RU" dirty="0"/>
              <a:t>информация о ответах сервера с разбивкой по устройствам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9C853B-4A2C-4140-8ADD-3652A491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F6B9D0-BABF-4EC3-AE8A-6BED7535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36" y="948584"/>
            <a:ext cx="6677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8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F482C-5E55-470C-994B-EC66EF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B895E-CC4C-4E88-A67C-4D673D42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040"/>
            <a:ext cx="10515600" cy="175832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Разработан скрипт разбора файла лога и агрегирования необходимой информации</a:t>
            </a:r>
          </a:p>
          <a:p>
            <a:r>
              <a:rPr lang="ru-RU" dirty="0"/>
              <a:t>Разработан скрипт загрузки агрегированных данных в СУБД</a:t>
            </a:r>
          </a:p>
          <a:p>
            <a:r>
              <a:rPr lang="ru-RU" dirty="0"/>
              <a:t>Итоговый вид витрины: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3894F4-7DA4-4068-93E0-0D37C57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BB41074-6A03-4925-BEE8-B641ECDC5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19813"/>
              </p:ext>
            </p:extLst>
          </p:nvPr>
        </p:nvGraphicFramePr>
        <p:xfrm>
          <a:off x="236096" y="2767189"/>
          <a:ext cx="11719808" cy="3725685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85611">
                  <a:extLst>
                    <a:ext uri="{9D8B030D-6E8A-4147-A177-3AD203B41FA5}">
                      <a16:colId xmlns:a16="http://schemas.microsoft.com/office/drawing/2014/main" val="3721287279"/>
                    </a:ext>
                  </a:extLst>
                </a:gridCol>
                <a:gridCol w="1008941">
                  <a:extLst>
                    <a:ext uri="{9D8B030D-6E8A-4147-A177-3AD203B41FA5}">
                      <a16:colId xmlns:a16="http://schemas.microsoft.com/office/drawing/2014/main" val="3939632304"/>
                    </a:ext>
                  </a:extLst>
                </a:gridCol>
                <a:gridCol w="870625">
                  <a:extLst>
                    <a:ext uri="{9D8B030D-6E8A-4147-A177-3AD203B41FA5}">
                      <a16:colId xmlns:a16="http://schemas.microsoft.com/office/drawing/2014/main" val="194971506"/>
                    </a:ext>
                  </a:extLst>
                </a:gridCol>
                <a:gridCol w="872043">
                  <a:extLst>
                    <a:ext uri="{9D8B030D-6E8A-4147-A177-3AD203B41FA5}">
                      <a16:colId xmlns:a16="http://schemas.microsoft.com/office/drawing/2014/main" val="51495200"/>
                    </a:ext>
                  </a:extLst>
                </a:gridCol>
                <a:gridCol w="950847">
                  <a:extLst>
                    <a:ext uri="{9D8B030D-6E8A-4147-A177-3AD203B41FA5}">
                      <a16:colId xmlns:a16="http://schemas.microsoft.com/office/drawing/2014/main" val="1064286379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338628933"/>
                    </a:ext>
                  </a:extLst>
                </a:gridCol>
                <a:gridCol w="1429954">
                  <a:extLst>
                    <a:ext uri="{9D8B030D-6E8A-4147-A177-3AD203B41FA5}">
                      <a16:colId xmlns:a16="http://schemas.microsoft.com/office/drawing/2014/main" val="4290910739"/>
                    </a:ext>
                  </a:extLst>
                </a:gridCol>
                <a:gridCol w="2632644">
                  <a:extLst>
                    <a:ext uri="{9D8B030D-6E8A-4147-A177-3AD203B41FA5}">
                      <a16:colId xmlns:a16="http://schemas.microsoft.com/office/drawing/2014/main" val="3829124363"/>
                    </a:ext>
                  </a:extLst>
                </a:gridCol>
                <a:gridCol w="2733600">
                  <a:extLst>
                    <a:ext uri="{9D8B030D-6E8A-4147-A177-3AD203B41FA5}">
                      <a16:colId xmlns:a16="http://schemas.microsoft.com/office/drawing/2014/main" val="4025478617"/>
                    </a:ext>
                  </a:extLst>
                </a:gridCol>
              </a:tblGrid>
              <a:tr h="232559">
                <a:tc>
                  <a:txBody>
                    <a:bodyPr/>
                    <a:lstStyle/>
                    <a:p>
                      <a:r>
                        <a:rPr lang="en-US" sz="1400"/>
                        <a:t>id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use_count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use_share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user_count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user_share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not_200_answers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browsers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answers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48930"/>
                  </a:ext>
                </a:extLst>
              </a:tr>
              <a:tr h="1205489">
                <a:tc>
                  <a:txBody>
                    <a:bodyPr/>
                    <a:lstStyle/>
                    <a:p>
                      <a:r>
                        <a:rPr lang="ru-RU" sz="1400"/>
                        <a:t>1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Spider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1109418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3522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393645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{"</a:t>
                      </a:r>
                      <a:r>
                        <a:rPr lang="en-US" sz="1400" dirty="0" err="1"/>
                        <a:t>BingPreview</a:t>
                      </a:r>
                      <a:r>
                        <a:rPr lang="en-US" sz="1400" dirty="0"/>
                        <a:t> 1.0","AhrefsBot 6.1","bingbot 2.0","Baiduspider 2.0","Googlebot 2.1"}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{"304: 283460","302: 52357","301: 41733","404: 13940","499: 987","403: 810","502: 250","500: 45","504: 37","400: 26"}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50469"/>
                  </a:ext>
                </a:extLst>
              </a:tr>
              <a:tr h="1133749">
                <a:tc>
                  <a:txBody>
                    <a:bodyPr/>
                    <a:lstStyle/>
                    <a:p>
                      <a:r>
                        <a:rPr lang="ru-RU" sz="1400"/>
                        <a:t>2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ALE-L21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18627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1670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448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{"Android 6.0","Chrome Mobile 50.0.2661","Android 5.0.1","Chrome Mobile 46.0.2490","Chrome Mobile 66.0.3359"}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{"302: 181","499: 106","304: 101","403: 43","301: 17"}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7" marR="39337" marT="19669" marB="196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318010"/>
                  </a:ext>
                </a:extLst>
              </a:tr>
              <a:tr h="1133749">
                <a:tc>
                  <a:txBody>
                    <a:bodyPr/>
                    <a:lstStyle/>
                    <a:p>
                      <a:r>
                        <a:rPr lang="ru-RU" sz="1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119296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1587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{"Firefox 16.0","Chrome 71.0.3578","Firefox 64.0","IE 10.0","Opera 57.0.3098"}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{"301: 556","302: 538","499: 213","304: 162","404: 70","403: 18","502: 16","500: 14"}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5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F63AC-28DD-4981-961A-75C6B87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A7696-AAC5-4A49-9C0F-738B63D9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040"/>
            <a:ext cx="10515600" cy="548640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Поставленная задача выпалена в полном объеме.</a:t>
            </a:r>
          </a:p>
          <a:p>
            <a:pPr algn="just"/>
            <a:r>
              <a:rPr lang="ru-RU" dirty="0"/>
              <a:t>Получение данных для витрины возможно из файла </a:t>
            </a:r>
            <a:r>
              <a:rPr lang="en-US" dirty="0"/>
              <a:t>JSON </a:t>
            </a:r>
            <a:r>
              <a:rPr lang="ru-RU" dirty="0"/>
              <a:t>или СУБД.</a:t>
            </a:r>
          </a:p>
          <a:p>
            <a:pPr algn="just"/>
            <a:r>
              <a:rPr lang="ru-RU" dirty="0"/>
              <a:t>Ускорение работы скрипта возможно с помощью использования параллельной обработки на одном вычислительном узле.</a:t>
            </a:r>
          </a:p>
          <a:p>
            <a:pPr lvl="1" algn="just"/>
            <a:r>
              <a:rPr lang="ru-RU" dirty="0"/>
              <a:t>Дополнительное ускорение работы можно получить уменьшив размерность разбираемых данных (например, не разбирать, а пропускать значение в логе, если оно не участвует в дальнейшей обработке).</a:t>
            </a:r>
          </a:p>
          <a:p>
            <a:pPr algn="just"/>
            <a:r>
              <a:rPr lang="ru-RU" dirty="0"/>
              <a:t>Исходный код: </a:t>
            </a:r>
            <a:r>
              <a:rPr lang="en-US" dirty="0"/>
              <a:t>https://github.com/rozh1/DE_Sprint/tree/main/final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EEC999-8B2E-4A3B-B40A-0DBF7AC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D78-68AB-4AC3-A916-3C5962E943A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897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612</Words>
  <Application>Microsoft Office PowerPoint</Application>
  <PresentationFormat>Широкоэкранный</PresentationFormat>
  <Paragraphs>97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Анализ логов web-сервера Apache 2.4</vt:lpstr>
      <vt:lpstr>Задача</vt:lpstr>
      <vt:lpstr>План реализации</vt:lpstr>
      <vt:lpstr>Используемые технологии</vt:lpstr>
      <vt:lpstr>Схема данных витрины</vt:lpstr>
      <vt:lpstr>Результаты разработки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Адаптация операций</dc:title>
  <dc:creator>Классен Роман Константинович</dc:creator>
  <cp:lastModifiedBy>roman</cp:lastModifiedBy>
  <cp:revision>271</cp:revision>
  <dcterms:created xsi:type="dcterms:W3CDTF">2020-10-25T13:23:05Z</dcterms:created>
  <dcterms:modified xsi:type="dcterms:W3CDTF">2022-12-16T12:57:30Z</dcterms:modified>
</cp:coreProperties>
</file>