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72" r:id="rId10"/>
    <p:sldId id="264" r:id="rId11"/>
    <p:sldId id="265" r:id="rId12"/>
    <p:sldId id="268" r:id="rId13"/>
    <p:sldId id="269" r:id="rId14"/>
    <p:sldId id="266" r:id="rId15"/>
    <p:sldId id="271" r:id="rId16"/>
    <p:sldId id="270" r:id="rId17"/>
    <p:sldId id="273" r:id="rId18"/>
    <p:sldId id="274" r:id="rId19"/>
    <p:sldId id="275" r:id="rId20"/>
    <p:sldId id="277" r:id="rId21"/>
    <p:sldId id="281" r:id="rId22"/>
    <p:sldId id="282" r:id="rId2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viv" id="{F0D3CCE5-572B-4F0C-B486-4127F616F54D}">
          <p14:sldIdLst>
            <p14:sldId id="256"/>
            <p14:sldId id="257"/>
            <p14:sldId id="258"/>
            <p14:sldId id="259"/>
          </p14:sldIdLst>
        </p14:section>
        <p14:section name="Moshe" id="{92255C07-1372-450B-B4FF-787116FC1C70}">
          <p14:sldIdLst>
            <p14:sldId id="260"/>
            <p14:sldId id="261"/>
            <p14:sldId id="262"/>
            <p14:sldId id="263"/>
            <p14:sldId id="272"/>
            <p14:sldId id="264"/>
            <p14:sldId id="265"/>
          </p14:sldIdLst>
        </p14:section>
        <p14:section name="Aviv" id="{BDA693BB-F83A-4592-A8BB-3F4D6E467C8F}">
          <p14:sldIdLst>
            <p14:sldId id="268"/>
            <p14:sldId id="269"/>
            <p14:sldId id="266"/>
            <p14:sldId id="271"/>
          </p14:sldIdLst>
        </p14:section>
        <p14:section name="Moshe" id="{922EBB5F-8C24-48C3-BAD8-260499EFECFE}">
          <p14:sldIdLst>
            <p14:sldId id="270"/>
            <p14:sldId id="273"/>
            <p14:sldId id="274"/>
            <p14:sldId id="275"/>
            <p14:sldId id="277"/>
            <p14:sldId id="28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976" autoAdjust="0"/>
    <p:restoredTop sz="82796" autoAdjust="0"/>
  </p:normalViewPr>
  <p:slideViewPr>
    <p:cSldViewPr>
      <p:cViewPr varScale="1">
        <p:scale>
          <a:sx n="72" d="100"/>
          <a:sy n="72" d="100"/>
        </p:scale>
        <p:origin x="1973"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r>
              <a:rPr lang="he-IL"/>
              <a:t>05 יולי 18</a:t>
            </a:r>
          </a:p>
        </p:txBody>
      </p:sp>
      <p:sp>
        <p:nvSpPr>
          <p:cNvPr id="4" name="מציין מיקום של כותרת תחתונה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37CC8AC9-16D3-4BC1-AB60-61D49AC904F3}" type="slidenum">
              <a:rPr lang="he-IL" smtClean="0"/>
              <a:t>‹#›</a:t>
            </a:fld>
            <a:endParaRPr lang="he-IL"/>
          </a:p>
        </p:txBody>
      </p:sp>
    </p:spTree>
    <p:extLst>
      <p:ext uri="{BB962C8B-B14F-4D97-AF65-F5344CB8AC3E}">
        <p14:creationId xmlns:p14="http://schemas.microsoft.com/office/powerpoint/2010/main" val="412499015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r>
              <a:rPr lang="he-IL"/>
              <a:t>05 יולי 18</a:t>
            </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65F7CF5-34B0-46F4-AC51-7C35259B6F8F}" type="slidenum">
              <a:rPr lang="he-IL" smtClean="0"/>
              <a:t>‹#›</a:t>
            </a:fld>
            <a:endParaRPr lang="he-IL"/>
          </a:p>
        </p:txBody>
      </p:sp>
    </p:spTree>
    <p:extLst>
      <p:ext uri="{BB962C8B-B14F-4D97-AF65-F5344CB8AC3E}">
        <p14:creationId xmlns:p14="http://schemas.microsoft.com/office/powerpoint/2010/main" val="3559374326"/>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465F7CF5-34B0-46F4-AC51-7C35259B6F8F}" type="slidenum">
              <a:rPr lang="he-IL" smtClean="0"/>
              <a:t>1</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954270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So what is the double spending problem, to double spend means that</a:t>
            </a:r>
            <a:r>
              <a:rPr lang="en-US" baseline="0" dirty="0"/>
              <a:t> you send your money twice while the first transaction not yet approved.</a:t>
            </a:r>
          </a:p>
          <a:p>
            <a:pPr algn="l" rtl="0"/>
            <a:r>
              <a:rPr lang="en-US" baseline="0" dirty="0"/>
              <a:t>For example if someone has 10 dollars in his wallet and he send it to other person this transaction not yet approved but in meantime he send another 10 dollars to someone else, the network solves it by using timestamps for each transaction. </a:t>
            </a:r>
          </a:p>
          <a:p>
            <a:pPr algn="l" rtl="0"/>
            <a:r>
              <a:rPr lang="en-US" baseline="0" dirty="0"/>
              <a:t>In addition thanks to the lightning network we minimize the option to double spending.</a:t>
            </a:r>
            <a:endParaRPr lang="he-IL" dirty="0"/>
          </a:p>
        </p:txBody>
      </p:sp>
      <p:sp>
        <p:nvSpPr>
          <p:cNvPr id="4" name="Slide Number Placeholder 3"/>
          <p:cNvSpPr>
            <a:spLocks noGrp="1"/>
          </p:cNvSpPr>
          <p:nvPr>
            <p:ph type="sldNum" sz="quarter" idx="10"/>
          </p:nvPr>
        </p:nvSpPr>
        <p:spPr/>
        <p:txBody>
          <a:bodyPr/>
          <a:lstStyle/>
          <a:p>
            <a:fld id="{465F7CF5-34B0-46F4-AC51-7C35259B6F8F}" type="slidenum">
              <a:rPr lang="he-IL" smtClean="0"/>
              <a:t>10</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252482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This is an example of how the timestamp</a:t>
            </a:r>
            <a:r>
              <a:rPr lang="en-US" baseline="0" dirty="0"/>
              <a:t> looks like each block has its own timestamp</a:t>
            </a:r>
            <a:endParaRPr lang="he-IL" dirty="0"/>
          </a:p>
        </p:txBody>
      </p:sp>
      <p:sp>
        <p:nvSpPr>
          <p:cNvPr id="4" name="Slide Number Placeholder 3"/>
          <p:cNvSpPr>
            <a:spLocks noGrp="1"/>
          </p:cNvSpPr>
          <p:nvPr>
            <p:ph type="sldNum" sz="quarter" idx="10"/>
          </p:nvPr>
        </p:nvSpPr>
        <p:spPr/>
        <p:txBody>
          <a:bodyPr/>
          <a:lstStyle/>
          <a:p>
            <a:fld id="{465F7CF5-34B0-46F4-AC51-7C35259B6F8F}" type="slidenum">
              <a:rPr lang="he-IL" smtClean="0"/>
              <a:t>11</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40072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10"/>
          </p:nvPr>
        </p:nvSpPr>
        <p:spPr/>
        <p:txBody>
          <a:bodyPr/>
          <a:lstStyle/>
          <a:p>
            <a:fld id="{465F7CF5-34B0-46F4-AC51-7C35259B6F8F}" type="slidenum">
              <a:rPr lang="he-IL" smtClean="0"/>
              <a:t>12</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237244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1. The blockchain uses Merkle tree for hashing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2. Instead of providing a separate signature key and authentication key for each document, you can reduce the number of authentication keys to a single public authentication key that is actually the root of the tree.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3. This is how we going to provide security for our clients.</a:t>
            </a:r>
            <a:endParaRPr lang="he-IL" u="none" dirty="0"/>
          </a:p>
        </p:txBody>
      </p:sp>
      <p:sp>
        <p:nvSpPr>
          <p:cNvPr id="4" name="מציין מיקום של מספר שקופית 3"/>
          <p:cNvSpPr>
            <a:spLocks noGrp="1"/>
          </p:cNvSpPr>
          <p:nvPr>
            <p:ph type="sldNum" sz="quarter" idx="10"/>
          </p:nvPr>
        </p:nvSpPr>
        <p:spPr/>
        <p:txBody>
          <a:bodyPr/>
          <a:lstStyle/>
          <a:p>
            <a:fld id="{465F7CF5-34B0-46F4-AC51-7C35259B6F8F}" type="slidenum">
              <a:rPr lang="he-IL" smtClean="0"/>
              <a:t>13</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3947524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1. Once its being signed no one can change it and no one can interfere it, </a:t>
            </a:r>
          </a:p>
          <a:p>
            <a:pPr algn="l" rtl="0"/>
            <a:r>
              <a:rPr lang="en-US" dirty="0"/>
              <a:t>2. there is no go back for both of the sides,</a:t>
            </a:r>
          </a:p>
          <a:p>
            <a:pPr algn="l" rtl="0"/>
            <a:r>
              <a:rPr lang="en-US" dirty="0"/>
              <a:t>3. Moreover everyone on the network can see it,</a:t>
            </a:r>
          </a:p>
          <a:p>
            <a:pPr algn="l" rtl="0"/>
            <a:r>
              <a:rPr lang="en-US" dirty="0"/>
              <a:t>4. In addition to security this is how we will provide transparency to our clients.</a:t>
            </a:r>
            <a:endParaRPr lang="he-IL" dirty="0"/>
          </a:p>
        </p:txBody>
      </p:sp>
      <p:sp>
        <p:nvSpPr>
          <p:cNvPr id="4" name="מציין מיקום של מספר שקופית 3"/>
          <p:cNvSpPr>
            <a:spLocks noGrp="1"/>
          </p:cNvSpPr>
          <p:nvPr>
            <p:ph type="sldNum" sz="quarter" idx="10"/>
          </p:nvPr>
        </p:nvSpPr>
        <p:spPr/>
        <p:txBody>
          <a:bodyPr/>
          <a:lstStyle/>
          <a:p>
            <a:fld id="{465F7CF5-34B0-46F4-AC51-7C35259B6F8F}" type="slidenum">
              <a:rPr lang="he-IL" smtClean="0"/>
              <a:t>14</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2111923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u="sng" dirty="0" err="1"/>
              <a:t>Paxos</a:t>
            </a:r>
            <a:r>
              <a:rPr lang="en-US" b="1" u="sng" dirty="0"/>
              <a:t> -</a:t>
            </a:r>
            <a:r>
              <a:rPr lang="en-US" dirty="0"/>
              <a:t> </a:t>
            </a:r>
            <a:r>
              <a:rPr lang="en-US" sz="1200" b="0" i="0" kern="1200" dirty="0">
                <a:solidFill>
                  <a:schemeClr val="tx1"/>
                </a:solidFill>
                <a:effectLst/>
                <a:latin typeface="+mn-lt"/>
                <a:ea typeface="+mn-ea"/>
                <a:cs typeface="+mn-cs"/>
              </a:rPr>
              <a:t>is a family of protocols for solving </a:t>
            </a:r>
            <a:r>
              <a:rPr lang="en-US" sz="1200" b="0" i="0" u="none" strike="noStrike" kern="1200" dirty="0">
                <a:solidFill>
                  <a:schemeClr val="tx1"/>
                </a:solidFill>
                <a:effectLst/>
                <a:latin typeface="+mn-lt"/>
                <a:ea typeface="+mn-ea"/>
                <a:cs typeface="+mn-cs"/>
              </a:rPr>
              <a:t>consensus</a:t>
            </a:r>
            <a:r>
              <a:rPr lang="en-US" sz="1200" b="0" i="0" kern="1200" dirty="0">
                <a:solidFill>
                  <a:schemeClr val="tx1"/>
                </a:solidFill>
                <a:effectLst/>
                <a:latin typeface="+mn-lt"/>
                <a:ea typeface="+mn-ea"/>
                <a:cs typeface="+mn-cs"/>
              </a:rPr>
              <a:t> in a network</a:t>
            </a:r>
          </a:p>
          <a:p>
            <a:pPr algn="l" rtl="0"/>
            <a:r>
              <a:rPr lang="en-US" sz="1200" b="1" i="0" u="sng" kern="1200" dirty="0">
                <a:solidFill>
                  <a:schemeClr val="tx1"/>
                </a:solidFill>
                <a:effectLst/>
                <a:latin typeface="+mn-lt"/>
                <a:ea typeface="+mn-ea"/>
                <a:cs typeface="+mn-cs"/>
              </a:rPr>
              <a:t>Consensus -</a:t>
            </a:r>
            <a:r>
              <a:rPr lang="en-US" sz="1200" b="0" i="0" kern="1200" dirty="0">
                <a:solidFill>
                  <a:schemeClr val="tx1"/>
                </a:solidFill>
                <a:effectLst/>
                <a:latin typeface="+mn-lt"/>
                <a:ea typeface="+mn-ea"/>
                <a:cs typeface="+mn-cs"/>
              </a:rPr>
              <a:t> fundamental problem in </a:t>
            </a:r>
            <a:r>
              <a:rPr lang="en-US" sz="1200" b="0" i="0" u="none" strike="noStrike" kern="1200" dirty="0">
                <a:solidFill>
                  <a:schemeClr val="tx1"/>
                </a:solidFill>
                <a:effectLst/>
                <a:latin typeface="+mn-lt"/>
                <a:ea typeface="+mn-ea"/>
                <a:cs typeface="+mn-cs"/>
              </a:rPr>
              <a:t>distributed computing</a:t>
            </a:r>
            <a:r>
              <a:rPr lang="en-US" sz="1200" b="0" i="0" kern="1200" dirty="0">
                <a:solidFill>
                  <a:schemeClr val="tx1"/>
                </a:solidFill>
                <a:effectLst/>
                <a:latin typeface="+mn-lt"/>
                <a:ea typeface="+mn-ea"/>
                <a:cs typeface="+mn-cs"/>
              </a:rPr>
              <a:t> in order to achieve overall system reliability</a:t>
            </a:r>
            <a:endParaRPr lang="he-IL" sz="1200" b="0" i="0" kern="1200" dirty="0">
              <a:solidFill>
                <a:schemeClr val="tx1"/>
              </a:solidFill>
              <a:effectLst/>
              <a:latin typeface="+mn-lt"/>
              <a:ea typeface="+mn-ea"/>
              <a:cs typeface="+mn-cs"/>
            </a:endParaRPr>
          </a:p>
          <a:p>
            <a:pPr algn="l" rtl="0"/>
            <a:r>
              <a:rPr lang="en-US" b="1" u="sng" dirty="0"/>
              <a:t>DSA –</a:t>
            </a:r>
            <a:r>
              <a:rPr lang="en-US" dirty="0"/>
              <a:t> digital signature algorithm</a:t>
            </a:r>
          </a:p>
          <a:p>
            <a:pPr algn="l" rtl="0"/>
            <a:r>
              <a:rPr lang="en-US" b="1" u="sng" dirty="0"/>
              <a:t>Block header – </a:t>
            </a:r>
            <a:r>
              <a:rPr lang="en-US" dirty="0"/>
              <a:t>previous block, time stamp, Merkle root and so on…</a:t>
            </a:r>
          </a:p>
          <a:p>
            <a:pPr algn="l" rtl="0"/>
            <a:r>
              <a:rPr lang="en-US" dirty="0"/>
              <a:t>The miners needs to solve mathematics puzzles using one of the 3 methods that exist in the protocol.</a:t>
            </a:r>
          </a:p>
          <a:p>
            <a:pPr algn="l" rtl="0"/>
            <a:endParaRPr lang="en-US" dirty="0"/>
          </a:p>
        </p:txBody>
      </p:sp>
      <p:sp>
        <p:nvSpPr>
          <p:cNvPr id="4" name="מציין מיקום של מספר שקופית 3"/>
          <p:cNvSpPr>
            <a:spLocks noGrp="1"/>
          </p:cNvSpPr>
          <p:nvPr>
            <p:ph type="sldNum" sz="quarter" idx="10"/>
          </p:nvPr>
        </p:nvSpPr>
        <p:spPr/>
        <p:txBody>
          <a:bodyPr/>
          <a:lstStyle/>
          <a:p>
            <a:fld id="{465F7CF5-34B0-46F4-AC51-7C35259B6F8F}" type="slidenum">
              <a:rPr lang="he-IL" smtClean="0"/>
              <a:t>15</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1635676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This is related to our tests, we can actually test the functions that we wrote from this environment</a:t>
            </a:r>
            <a:endParaRPr lang="he-IL" dirty="0"/>
          </a:p>
        </p:txBody>
      </p:sp>
      <p:sp>
        <p:nvSpPr>
          <p:cNvPr id="4" name="מציין מיקום של תאריך 3"/>
          <p:cNvSpPr>
            <a:spLocks noGrp="1"/>
          </p:cNvSpPr>
          <p:nvPr>
            <p:ph type="dt" idx="10"/>
          </p:nvPr>
        </p:nvSpPr>
        <p:spPr/>
        <p:txBody>
          <a:bodyPr/>
          <a:lstStyle/>
          <a:p>
            <a:r>
              <a:rPr lang="he-IL"/>
              <a:t>05 יולי 18</a:t>
            </a:r>
          </a:p>
        </p:txBody>
      </p:sp>
      <p:sp>
        <p:nvSpPr>
          <p:cNvPr id="5" name="מציין מיקום של מספר שקופית 4"/>
          <p:cNvSpPr>
            <a:spLocks noGrp="1"/>
          </p:cNvSpPr>
          <p:nvPr>
            <p:ph type="sldNum" sz="quarter" idx="11"/>
          </p:nvPr>
        </p:nvSpPr>
        <p:spPr/>
        <p:txBody>
          <a:bodyPr/>
          <a:lstStyle/>
          <a:p>
            <a:fld id="{465F7CF5-34B0-46F4-AC51-7C35259B6F8F}" type="slidenum">
              <a:rPr lang="he-IL" smtClean="0"/>
              <a:t>19</a:t>
            </a:fld>
            <a:endParaRPr lang="he-IL"/>
          </a:p>
        </p:txBody>
      </p:sp>
    </p:spTree>
    <p:extLst>
      <p:ext uri="{BB962C8B-B14F-4D97-AF65-F5344CB8AC3E}">
        <p14:creationId xmlns:p14="http://schemas.microsoft.com/office/powerpoint/2010/main" val="3728781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Ropsten – is a test network, not the main network, so we wont spend real money.</a:t>
            </a:r>
          </a:p>
          <a:p>
            <a:pPr algn="l" rtl="0"/>
            <a:r>
              <a:rPr lang="en-US" dirty="0"/>
              <a:t>Etherscan – is the website where we can see all the transactions in the network</a:t>
            </a:r>
          </a:p>
          <a:p>
            <a:pPr algn="l" rtl="0"/>
            <a:r>
              <a:rPr lang="en-US" dirty="0"/>
              <a:t>Remix- is the environment to test our smart contract like I showed you before.</a:t>
            </a:r>
            <a:endParaRPr lang="he-IL" dirty="0"/>
          </a:p>
        </p:txBody>
      </p:sp>
      <p:sp>
        <p:nvSpPr>
          <p:cNvPr id="4" name="מציין מיקום של תאריך 3"/>
          <p:cNvSpPr>
            <a:spLocks noGrp="1"/>
          </p:cNvSpPr>
          <p:nvPr>
            <p:ph type="dt" idx="10"/>
          </p:nvPr>
        </p:nvSpPr>
        <p:spPr/>
        <p:txBody>
          <a:bodyPr/>
          <a:lstStyle/>
          <a:p>
            <a:r>
              <a:rPr lang="he-IL"/>
              <a:t>05 יולי 18</a:t>
            </a:r>
          </a:p>
        </p:txBody>
      </p:sp>
      <p:sp>
        <p:nvSpPr>
          <p:cNvPr id="5" name="מציין מיקום של מספר שקופית 4"/>
          <p:cNvSpPr>
            <a:spLocks noGrp="1"/>
          </p:cNvSpPr>
          <p:nvPr>
            <p:ph type="sldNum" sz="quarter" idx="11"/>
          </p:nvPr>
        </p:nvSpPr>
        <p:spPr/>
        <p:txBody>
          <a:bodyPr/>
          <a:lstStyle/>
          <a:p>
            <a:fld id="{465F7CF5-34B0-46F4-AC51-7C35259B6F8F}" type="slidenum">
              <a:rPr lang="he-IL" smtClean="0"/>
              <a:t>20</a:t>
            </a:fld>
            <a:endParaRPr lang="he-IL"/>
          </a:p>
        </p:txBody>
      </p:sp>
    </p:spTree>
    <p:extLst>
      <p:ext uri="{BB962C8B-B14F-4D97-AF65-F5344CB8AC3E}">
        <p14:creationId xmlns:p14="http://schemas.microsoft.com/office/powerpoint/2010/main" val="365620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Short review about what we going to solve in our project:</a:t>
            </a:r>
          </a:p>
          <a:p>
            <a:pPr algn="l" rtl="0"/>
            <a:r>
              <a:rPr lang="en-US" dirty="0"/>
              <a:t>1. The casino that everyone knows</a:t>
            </a:r>
          </a:p>
          <a:p>
            <a:pPr algn="l" rtl="0"/>
            <a:r>
              <a:rPr lang="en-US" dirty="0"/>
              <a:t>2. The online casinos</a:t>
            </a:r>
          </a:p>
        </p:txBody>
      </p:sp>
      <p:sp>
        <p:nvSpPr>
          <p:cNvPr id="4" name="Slide Number Placeholder 3"/>
          <p:cNvSpPr>
            <a:spLocks noGrp="1"/>
          </p:cNvSpPr>
          <p:nvPr>
            <p:ph type="sldNum" sz="quarter" idx="10"/>
          </p:nvPr>
        </p:nvSpPr>
        <p:spPr/>
        <p:txBody>
          <a:bodyPr/>
          <a:lstStyle/>
          <a:p>
            <a:fld id="{465F7CF5-34B0-46F4-AC51-7C35259B6F8F}" type="slidenum">
              <a:rPr lang="he-IL" smtClean="0"/>
              <a:t>2</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297927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Here</a:t>
            </a:r>
            <a:r>
              <a:rPr lang="en-US" baseline="0" dirty="0"/>
              <a:t> we can see short demonstration about how the Blockchain protocol works, we have two sides one of them is the website and the other is the gambler, both of them has cryptography wallet, the website also contain the smart contract inside his wallet. Both of them connected to the decentralized Blockchain network and every action between them is operate within the network. In the next slides we will discuss in a more specific way about how this works.</a:t>
            </a:r>
            <a:endParaRPr lang="he-IL" dirty="0"/>
          </a:p>
        </p:txBody>
      </p:sp>
      <p:sp>
        <p:nvSpPr>
          <p:cNvPr id="4" name="Slide Number Placeholder 3"/>
          <p:cNvSpPr>
            <a:spLocks noGrp="1"/>
          </p:cNvSpPr>
          <p:nvPr>
            <p:ph type="sldNum" sz="quarter" idx="10"/>
          </p:nvPr>
        </p:nvSpPr>
        <p:spPr/>
        <p:txBody>
          <a:bodyPr/>
          <a:lstStyle/>
          <a:p>
            <a:fld id="{465F7CF5-34B0-46F4-AC51-7C35259B6F8F}" type="slidenum">
              <a:rPr lang="he-IL" smtClean="0"/>
              <a:t>3</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360088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Our</a:t>
            </a:r>
            <a:r>
              <a:rPr lang="en-US" baseline="0" dirty="0"/>
              <a:t> goals is to prevent the problems that we discussed on the previous slides such as to improve the privacy of the gambler by the fact each gambler has cryptography wallet and when you use the wallet there is no need to login or identify yourself. The next one is to provide a better security to the gambler by using the decentralized Blockchain network. The other goal is to provide transparency to every user thanks to the fact the Blockchain network built as an open and public ledger that everyone can see the history of all the actions in the network. Out last goal is to solve the double spending problems that exist in similar websites that also use the Blockchain technology for gambling. We will discuss more specifically on this problem in the next slides but in short this problem means that every person in the network can use his data couple of times until it being approved, we will solve this problem by using the lightning network.</a:t>
            </a:r>
            <a:endParaRPr lang="he-IL" dirty="0"/>
          </a:p>
        </p:txBody>
      </p:sp>
      <p:sp>
        <p:nvSpPr>
          <p:cNvPr id="4" name="Slide Number Placeholder 3"/>
          <p:cNvSpPr>
            <a:spLocks noGrp="1"/>
          </p:cNvSpPr>
          <p:nvPr>
            <p:ph type="sldNum" sz="quarter" idx="10"/>
          </p:nvPr>
        </p:nvSpPr>
        <p:spPr/>
        <p:txBody>
          <a:bodyPr/>
          <a:lstStyle/>
          <a:p>
            <a:fld id="{465F7CF5-34B0-46F4-AC51-7C35259B6F8F}" type="slidenum">
              <a:rPr lang="he-IL" smtClean="0"/>
              <a:t>4</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2010539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to demonstrate how the protocol works we will demonstrate</a:t>
            </a:r>
            <a:r>
              <a:rPr lang="en-US" baseline="0" dirty="0"/>
              <a:t> it by using money transfer. First lets note that today money transfer usually takes a couple of days on the other hand money transfer within the Blockchain network takes about 30 seconds. </a:t>
            </a:r>
            <a:endParaRPr lang="en-US" dirty="0"/>
          </a:p>
          <a:p>
            <a:pPr algn="l" rtl="0"/>
            <a:r>
              <a:rPr lang="en-US" baseline="0" dirty="0"/>
              <a:t>Here is an example of a centralized ledger:…..</a:t>
            </a:r>
          </a:p>
          <a:p>
            <a:pPr algn="l" rtl="0"/>
            <a:r>
              <a:rPr lang="en-US" baseline="0" dirty="0"/>
              <a:t>This was an example of a centralized ledger, in our project we will use decentralized ledger in order to achieve the blockchain advantages</a:t>
            </a:r>
          </a:p>
        </p:txBody>
      </p:sp>
      <p:sp>
        <p:nvSpPr>
          <p:cNvPr id="4" name="Slide Number Placeholder 3"/>
          <p:cNvSpPr>
            <a:spLocks noGrp="1"/>
          </p:cNvSpPr>
          <p:nvPr>
            <p:ph type="sldNum" sz="quarter" idx="10"/>
          </p:nvPr>
        </p:nvSpPr>
        <p:spPr/>
        <p:txBody>
          <a:bodyPr/>
          <a:lstStyle/>
          <a:p>
            <a:fld id="{465F7CF5-34B0-46F4-AC51-7C35259B6F8F}" type="slidenum">
              <a:rPr lang="he-IL" smtClean="0"/>
              <a:t>5</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290806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aseline="0" dirty="0"/>
          </a:p>
          <a:p>
            <a:pPr algn="l" rtl="0"/>
            <a:r>
              <a:rPr lang="en-US" baseline="0" dirty="0"/>
              <a:t>here we can see an example of a distributed ledger each node or each person holds the chain of transaction this provides the goals that we discussed before. Such as transparency and security, because if a person wants to change one block he need to change this block in all of the clients it’s a thing that almost impossible. One more point that we want to tell you about is that new problems aroused:    </a:t>
            </a:r>
            <a:endParaRPr lang="he-IL" dirty="0"/>
          </a:p>
          <a:p>
            <a:pPr algn="l" rtl="0"/>
            <a:endParaRPr lang="en-US" dirty="0"/>
          </a:p>
        </p:txBody>
      </p:sp>
      <p:sp>
        <p:nvSpPr>
          <p:cNvPr id="4" name="Slide Number Placeholder 3"/>
          <p:cNvSpPr>
            <a:spLocks noGrp="1"/>
          </p:cNvSpPr>
          <p:nvPr>
            <p:ph type="sldNum" sz="quarter" idx="10"/>
          </p:nvPr>
        </p:nvSpPr>
        <p:spPr/>
        <p:txBody>
          <a:bodyPr/>
          <a:lstStyle/>
          <a:p>
            <a:fld id="{465F7CF5-34B0-46F4-AC51-7C35259B6F8F}" type="slidenum">
              <a:rPr lang="he-IL" smtClean="0"/>
              <a:t>6</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200364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Now we will talk about</a:t>
            </a:r>
            <a:r>
              <a:rPr lang="en-US" baseline="0" dirty="0"/>
              <a:t> the validation process, you probably ask yourself what is to validate. Validate means that someone need to prove that this action is legit. That someone called a miner. On the next slides we will talk about how the mining process being done. </a:t>
            </a:r>
          </a:p>
          <a:p>
            <a:pPr algn="l" rtl="0"/>
            <a:r>
              <a:rPr lang="en-US" baseline="0" dirty="0"/>
              <a:t>Now we will go throw the chain of actions </a:t>
            </a:r>
          </a:p>
          <a:p>
            <a:pPr algn="l" rtl="0"/>
            <a:r>
              <a:rPr lang="en-US" baseline="0" dirty="0"/>
              <a:t>Every block can hold certain amount of transaction in order to minimize the network </a:t>
            </a:r>
            <a:r>
              <a:rPr lang="en-US" baseline="0" dirty="0" err="1"/>
              <a:t>trafic</a:t>
            </a:r>
            <a:endParaRPr lang="he-IL" dirty="0"/>
          </a:p>
        </p:txBody>
      </p:sp>
      <p:sp>
        <p:nvSpPr>
          <p:cNvPr id="4" name="Slide Number Placeholder 3"/>
          <p:cNvSpPr>
            <a:spLocks noGrp="1"/>
          </p:cNvSpPr>
          <p:nvPr>
            <p:ph type="sldNum" sz="quarter" idx="10"/>
          </p:nvPr>
        </p:nvSpPr>
        <p:spPr/>
        <p:txBody>
          <a:bodyPr/>
          <a:lstStyle/>
          <a:p>
            <a:fld id="{465F7CF5-34B0-46F4-AC51-7C35259B6F8F}" type="slidenum">
              <a:rPr lang="he-IL" smtClean="0"/>
              <a:t>7</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129268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miners is actually the actors that creates the blocks. Here we can see the pool of miners that is a network that all miners are connected to. When a new transaction arrives to the pool the </a:t>
            </a:r>
            <a:r>
              <a:rPr lang="en-US" dirty="0"/>
              <a:t>Miners will compete among themselves about who is going to be the first one to validate the transaction by finding</a:t>
            </a:r>
            <a:r>
              <a:rPr lang="en-US" baseline="0" dirty="0"/>
              <a:t> a special key once a miner found this key he broadcast it to the pool and all the other miners stop searching, then he gets a financial reward and all the other miners add this transaction to their ledger.</a:t>
            </a:r>
            <a:endParaRPr lang="en-US" dirty="0"/>
          </a:p>
          <a:p>
            <a:endParaRPr lang="he-IL" dirty="0"/>
          </a:p>
        </p:txBody>
      </p:sp>
      <p:sp>
        <p:nvSpPr>
          <p:cNvPr id="4" name="מציין מיקום של מספר שקופית 3"/>
          <p:cNvSpPr>
            <a:spLocks noGrp="1"/>
          </p:cNvSpPr>
          <p:nvPr>
            <p:ph type="sldNum" sz="quarter" idx="10"/>
          </p:nvPr>
        </p:nvSpPr>
        <p:spPr/>
        <p:txBody>
          <a:bodyPr/>
          <a:lstStyle/>
          <a:p>
            <a:fld id="{465F7CF5-34B0-46F4-AC51-7C35259B6F8F}" type="slidenum">
              <a:rPr lang="he-IL" smtClean="0"/>
              <a:t>8</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2369991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In addition to the time optimization that I talked before thanks to using the blockchain network, lightning network offer even a better optimization.</a:t>
            </a:r>
          </a:p>
          <a:p>
            <a:pPr algn="l" rtl="0"/>
            <a:r>
              <a:rPr lang="en-US" baseline="0" dirty="0"/>
              <a:t>lightning networks are sub networks of the main Blockchain network that provide high transaction speed and prevent high network traffic on the main network. As we said before a transaction on the main network takes about 30 seconds to operate on the lightning networks transactions being operate almost immediately. </a:t>
            </a:r>
          </a:p>
          <a:p>
            <a:pPr algn="l" rtl="0"/>
            <a:r>
              <a:rPr lang="en-US" dirty="0"/>
              <a:t>This is done by the user creating a new wallet within the subnet and depositing money from the main network, the subnet uses the same protocol and therefore it implements all the block principles.</a:t>
            </a:r>
          </a:p>
          <a:p>
            <a:pPr algn="l" rtl="0"/>
            <a:r>
              <a:rPr lang="en-US" dirty="0"/>
              <a:t>After the user has finished and wants to get his money back all he has to do is transfer the money from the subnet to the central network.</a:t>
            </a:r>
            <a:endParaRPr lang="he-IL" dirty="0"/>
          </a:p>
        </p:txBody>
      </p:sp>
      <p:sp>
        <p:nvSpPr>
          <p:cNvPr id="4" name="Slide Number Placeholder 3"/>
          <p:cNvSpPr>
            <a:spLocks noGrp="1"/>
          </p:cNvSpPr>
          <p:nvPr>
            <p:ph type="sldNum" sz="quarter" idx="10"/>
          </p:nvPr>
        </p:nvSpPr>
        <p:spPr/>
        <p:txBody>
          <a:bodyPr/>
          <a:lstStyle/>
          <a:p>
            <a:fld id="{465F7CF5-34B0-46F4-AC51-7C35259B6F8F}" type="slidenum">
              <a:rPr lang="he-IL" smtClean="0"/>
              <a:t>9</a:t>
            </a:fld>
            <a:endParaRPr lang="he-IL"/>
          </a:p>
        </p:txBody>
      </p:sp>
      <p:sp>
        <p:nvSpPr>
          <p:cNvPr id="5" name="מציין מיקום של תאריך 4"/>
          <p:cNvSpPr>
            <a:spLocks noGrp="1"/>
          </p:cNvSpPr>
          <p:nvPr>
            <p:ph type="dt" idx="11"/>
          </p:nvPr>
        </p:nvSpPr>
        <p:spPr/>
        <p:txBody>
          <a:bodyPr/>
          <a:lstStyle/>
          <a:p>
            <a:r>
              <a:rPr lang="he-IL"/>
              <a:t>05 יולי 18</a:t>
            </a:r>
          </a:p>
        </p:txBody>
      </p:sp>
    </p:spTree>
    <p:extLst>
      <p:ext uri="{BB962C8B-B14F-4D97-AF65-F5344CB8AC3E}">
        <p14:creationId xmlns:p14="http://schemas.microsoft.com/office/powerpoint/2010/main" val="2046500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כותרת 7"/>
          <p:cNvSpPr>
            <a:spLocks noGrp="1"/>
          </p:cNvSpPr>
          <p:nvPr>
            <p:ph type="ctrTitle"/>
          </p:nvPr>
        </p:nvSpPr>
        <p:spPr>
          <a:xfrm>
            <a:off x="2286000" y="3124200"/>
            <a:ext cx="6172200" cy="1894362"/>
          </a:xfrm>
        </p:spPr>
        <p:txBody>
          <a:bodyPr/>
          <a:lstStyle>
            <a:lvl1pPr>
              <a:defRPr b="1"/>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bwMode="auto">
          <a:xfrm rot="5400000">
            <a:off x="7764621" y="1174097"/>
            <a:ext cx="2286000" cy="381000"/>
          </a:xfrm>
        </p:spPr>
        <p:txBody>
          <a:bodyPr/>
          <a:lstStyle/>
          <a:p>
            <a:fld id="{7846DA6E-0512-4562-8F8D-A2DCFD5B0569}" type="datetime8">
              <a:rPr lang="he-IL" smtClean="0"/>
              <a:t>04 יולי 18</a:t>
            </a:fld>
            <a:endParaRPr lang="he-IL"/>
          </a:p>
        </p:txBody>
      </p:sp>
      <p:sp>
        <p:nvSpPr>
          <p:cNvPr id="17" name="מציין מיקום של כותרת תחתונה 16"/>
          <p:cNvSpPr>
            <a:spLocks noGrp="1"/>
          </p:cNvSpPr>
          <p:nvPr>
            <p:ph type="ftr" sz="quarter" idx="11"/>
          </p:nvPr>
        </p:nvSpPr>
        <p:spPr bwMode="auto">
          <a:xfrm rot="5400000">
            <a:off x="7077269" y="4181669"/>
            <a:ext cx="3657600" cy="384048"/>
          </a:xfrm>
        </p:spPr>
        <p:txBody>
          <a:bodyPr/>
          <a:lstStyle/>
          <a:p>
            <a:endParaRPr lang="he-IL"/>
          </a:p>
        </p:txBody>
      </p:sp>
      <p:sp>
        <p:nvSpPr>
          <p:cNvPr id="10" name="מלבן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מלבן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מלבן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חבר ישר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מחבר ישר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מחבר ישר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מלבן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אליפסה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אליפסה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אליפסה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מציין מיקום של מספר שקופית 28"/>
          <p:cNvSpPr>
            <a:spLocks noGrp="1"/>
          </p:cNvSpPr>
          <p:nvPr>
            <p:ph type="sldNum" sz="quarter" idx="12"/>
          </p:nvPr>
        </p:nvSpPr>
        <p:spPr bwMode="auto">
          <a:xfrm>
            <a:off x="1325544" y="4928702"/>
            <a:ext cx="609600" cy="517524"/>
          </a:xfrm>
        </p:spPr>
        <p:txBody>
          <a:bodyPr/>
          <a:lstStyle/>
          <a:p>
            <a:fld id="{58D71843-0FCE-4C73-AA95-AF82B2A45551}"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F0DDEE15-DA01-472A-BE49-90F763773FD2}" type="datetime8">
              <a:rPr lang="he-IL" smtClean="0"/>
              <a:t>04 יולי 18</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58D71843-0FCE-4C73-AA95-AF82B2A45551}"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9"/>
            <a:ext cx="167640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CCCCF5E2-3401-45A2-96CD-AAAC0377064E}" type="datetime8">
              <a:rPr lang="he-IL" smtClean="0"/>
              <a:t>04 יולי 18</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58D71843-0FCE-4C73-AA95-AF82B2A45551}"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8" name="מציין מיקום תוכן 7"/>
          <p:cNvSpPr>
            <a:spLocks noGrp="1"/>
          </p:cNvSpPr>
          <p:nvPr>
            <p:ph sz="quarter" idx="1"/>
          </p:nvPr>
        </p:nvSpPr>
        <p:spPr>
          <a:xfrm>
            <a:off x="457200" y="1600200"/>
            <a:ext cx="7467600" cy="4873752"/>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תאריך 6"/>
          <p:cNvSpPr>
            <a:spLocks noGrp="1"/>
          </p:cNvSpPr>
          <p:nvPr>
            <p:ph type="dt" sz="half" idx="14"/>
          </p:nvPr>
        </p:nvSpPr>
        <p:spPr/>
        <p:txBody>
          <a:bodyPr rtlCol="0"/>
          <a:lstStyle/>
          <a:p>
            <a:fld id="{ACE0B233-8FEE-427D-8746-7EC27BCD2874}" type="datetime8">
              <a:rPr lang="he-IL" smtClean="0"/>
              <a:t>04 יולי 18</a:t>
            </a:fld>
            <a:endParaRPr lang="he-IL"/>
          </a:p>
        </p:txBody>
      </p:sp>
      <p:sp>
        <p:nvSpPr>
          <p:cNvPr id="9" name="מציין מיקום של מספר שקופית 8"/>
          <p:cNvSpPr>
            <a:spLocks noGrp="1"/>
          </p:cNvSpPr>
          <p:nvPr>
            <p:ph type="sldNum" sz="quarter" idx="15"/>
          </p:nvPr>
        </p:nvSpPr>
        <p:spPr/>
        <p:txBody>
          <a:bodyPr rtlCol="0"/>
          <a:lstStyle/>
          <a:p>
            <a:fld id="{58D71843-0FCE-4C73-AA95-AF82B2A45551}" type="slidenum">
              <a:rPr lang="he-IL" smtClean="0"/>
              <a:t>‹#›</a:t>
            </a:fld>
            <a:endParaRPr lang="he-IL"/>
          </a:p>
        </p:txBody>
      </p:sp>
      <p:sp>
        <p:nvSpPr>
          <p:cNvPr id="10" name="מציין מיקום של כותרת תחתונה 9"/>
          <p:cNvSpPr>
            <a:spLocks noGrp="1"/>
          </p:cNvSpPr>
          <p:nvPr>
            <p:ph type="ftr" sz="quarter" idx="16"/>
          </p:nvPr>
        </p:nvSpPr>
        <p:spPr/>
        <p:txBody>
          <a:bodyPr rtlCol="0"/>
          <a:lstStyle/>
          <a:p>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2286000" y="2895600"/>
            <a:ext cx="6172200" cy="2053590"/>
          </a:xfrm>
        </p:spPr>
        <p:txBody>
          <a:bodyPr/>
          <a:lstStyle>
            <a:lvl1pPr algn="l">
              <a:buNone/>
              <a:defRPr sz="3000" b="1" cap="small" baseline="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bwMode="auto">
          <a:xfrm rot="5400000">
            <a:off x="7763256" y="1170432"/>
            <a:ext cx="2286000" cy="381000"/>
          </a:xfrm>
        </p:spPr>
        <p:txBody>
          <a:bodyPr/>
          <a:lstStyle/>
          <a:p>
            <a:fld id="{D17D7427-DE75-435B-8B3E-E4A384424E69}" type="datetime8">
              <a:rPr lang="he-IL" smtClean="0"/>
              <a:t>04 יולי 18</a:t>
            </a:fld>
            <a:endParaRPr lang="he-IL"/>
          </a:p>
        </p:txBody>
      </p:sp>
      <p:sp>
        <p:nvSpPr>
          <p:cNvPr id="5" name="מציין מיקום של כותרת תחתונה 4"/>
          <p:cNvSpPr>
            <a:spLocks noGrp="1"/>
          </p:cNvSpPr>
          <p:nvPr>
            <p:ph type="ftr" sz="quarter" idx="11"/>
          </p:nvPr>
        </p:nvSpPr>
        <p:spPr bwMode="auto">
          <a:xfrm rot="5400000">
            <a:off x="7077456" y="4178808"/>
            <a:ext cx="3657600" cy="384048"/>
          </a:xfrm>
        </p:spPr>
        <p:txBody>
          <a:bodyPr/>
          <a:lstStyle/>
          <a:p>
            <a:endParaRPr lang="he-IL"/>
          </a:p>
        </p:txBody>
      </p:sp>
      <p:sp>
        <p:nvSpPr>
          <p:cNvPr id="9" name="מלבן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מחבר ישר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מחבר ישר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לבן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אליפסה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אליפסה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אליפסה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מחבר ישר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מציין מיקום של מספר שקופית 5"/>
          <p:cNvSpPr>
            <a:spLocks noGrp="1"/>
          </p:cNvSpPr>
          <p:nvPr>
            <p:ph type="sldNum" sz="quarter" idx="12"/>
          </p:nvPr>
        </p:nvSpPr>
        <p:spPr bwMode="auto">
          <a:xfrm>
            <a:off x="1340616" y="4928702"/>
            <a:ext cx="609600" cy="517524"/>
          </a:xfrm>
        </p:spPr>
        <p:txBody>
          <a:bodyPr/>
          <a:lstStyle/>
          <a:p>
            <a:fld id="{58D71843-0FCE-4C73-AA95-AF82B2A45551}"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872F18E3-0E81-488C-9E8F-EF31D0454A28}" type="datetime8">
              <a:rPr lang="he-IL" smtClean="0"/>
              <a:t>04 יולי 18</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58D71843-0FCE-4C73-AA95-AF82B2A45551}" type="slidenum">
              <a:rPr lang="he-IL" smtClean="0"/>
              <a:t>‹#›</a:t>
            </a:fld>
            <a:endParaRPr lang="he-IL"/>
          </a:p>
        </p:txBody>
      </p:sp>
      <p:sp>
        <p:nvSpPr>
          <p:cNvPr id="9" name="מציין מיקום תוכן 8"/>
          <p:cNvSpPr>
            <a:spLocks noGrp="1"/>
          </p:cNvSpPr>
          <p:nvPr>
            <p:ph sz="quarter" idx="1"/>
          </p:nvPr>
        </p:nvSpPr>
        <p:spPr>
          <a:xfrm>
            <a:off x="457200" y="1600200"/>
            <a:ext cx="36576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270248" y="1600200"/>
            <a:ext cx="36576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7543800" cy="1143000"/>
          </a:xfrm>
        </p:spPr>
        <p:txBody>
          <a:bodyPr anchor="b"/>
          <a:lstStyle>
            <a:lvl1pPr>
              <a:defRPr/>
            </a:lvl1pPr>
          </a:lstStyle>
          <a:p>
            <a:r>
              <a:rPr kumimoji="0" lang="he-IL"/>
              <a:t>לחץ כדי לערוך סגנון כותרת של תבנית בסיס</a:t>
            </a:r>
            <a:endParaRPr kumimoji="0" lang="en-US"/>
          </a:p>
        </p:txBody>
      </p:sp>
      <p:sp>
        <p:nvSpPr>
          <p:cNvPr id="7" name="מציין מיקום של תאריך 6"/>
          <p:cNvSpPr>
            <a:spLocks noGrp="1"/>
          </p:cNvSpPr>
          <p:nvPr>
            <p:ph type="dt" sz="half" idx="10"/>
          </p:nvPr>
        </p:nvSpPr>
        <p:spPr/>
        <p:txBody>
          <a:bodyPr/>
          <a:lstStyle/>
          <a:p>
            <a:fld id="{5D308333-744B-472B-AAEC-3C2E65CE9077}" type="datetime8">
              <a:rPr lang="he-IL" smtClean="0"/>
              <a:t>04 יולי 18</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58D71843-0FCE-4C73-AA95-AF82B2A45551}" type="slidenum">
              <a:rPr lang="he-IL" smtClean="0"/>
              <a:t>‹#›</a:t>
            </a:fld>
            <a:endParaRPr lang="he-IL"/>
          </a:p>
        </p:txBody>
      </p:sp>
      <p:sp>
        <p:nvSpPr>
          <p:cNvPr id="11" name="מציין מיקום תוכן 10"/>
          <p:cNvSpPr>
            <a:spLocks noGrp="1"/>
          </p:cNvSpPr>
          <p:nvPr>
            <p:ph sz="quarter" idx="2"/>
          </p:nvPr>
        </p:nvSpPr>
        <p:spPr>
          <a:xfrm>
            <a:off x="457200" y="2362200"/>
            <a:ext cx="3657600" cy="38862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371975" y="2362200"/>
            <a:ext cx="3657600" cy="38862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2" name="מציין מיקום טקסט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4" name="מציין מיקום טקסט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6" name="מציין מיקום של תאריך 5"/>
          <p:cNvSpPr>
            <a:spLocks noGrp="1"/>
          </p:cNvSpPr>
          <p:nvPr>
            <p:ph type="dt" sz="half" idx="10"/>
          </p:nvPr>
        </p:nvSpPr>
        <p:spPr/>
        <p:txBody>
          <a:bodyPr rtlCol="0"/>
          <a:lstStyle/>
          <a:p>
            <a:fld id="{A85E3590-CD5F-45EB-BBF3-0315F43CBE78}" type="datetime8">
              <a:rPr lang="he-IL" smtClean="0"/>
              <a:t>04 יולי 18</a:t>
            </a:fld>
            <a:endParaRPr lang="he-IL"/>
          </a:p>
        </p:txBody>
      </p:sp>
      <p:sp>
        <p:nvSpPr>
          <p:cNvPr id="7" name="מציין מיקום של מספר שקופית 6"/>
          <p:cNvSpPr>
            <a:spLocks noGrp="1"/>
          </p:cNvSpPr>
          <p:nvPr>
            <p:ph type="sldNum" sz="quarter" idx="11"/>
          </p:nvPr>
        </p:nvSpPr>
        <p:spPr/>
        <p:txBody>
          <a:bodyPr rtlCol="0"/>
          <a:lstStyle/>
          <a:p>
            <a:fld id="{58D71843-0FCE-4C73-AA95-AF82B2A45551}" type="slidenum">
              <a:rPr lang="he-IL" smtClean="0"/>
              <a:t>‹#›</a:t>
            </a:fld>
            <a:endParaRPr lang="he-IL"/>
          </a:p>
        </p:txBody>
      </p:sp>
      <p:sp>
        <p:nvSpPr>
          <p:cNvPr id="8" name="מציין מיקום של כותרת תחתונה 7"/>
          <p:cNvSpPr>
            <a:spLocks noGrp="1"/>
          </p:cNvSpPr>
          <p:nvPr>
            <p:ph type="ftr" sz="quarter" idx="12"/>
          </p:nvPr>
        </p:nvSpPr>
        <p:spPr/>
        <p:txBody>
          <a:bodyPr rtlCol="0"/>
          <a:lstStyle/>
          <a:p>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D9C51171-57EE-4C28-BF46-0F3B544C33A6}" type="datetime8">
              <a:rPr lang="he-IL" smtClean="0"/>
              <a:t>04 יולי 18</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58D71843-0FCE-4C73-AA95-AF82B2A45551}"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כותרת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8" name="מחבר ישר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מחבר ישר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מחבר ישר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לבן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אליפסה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מציין מיקום תוכן 17"/>
          <p:cNvSpPr>
            <a:spLocks noGrp="1"/>
          </p:cNvSpPr>
          <p:nvPr>
            <p:ph sz="quarter" idx="1"/>
          </p:nvPr>
        </p:nvSpPr>
        <p:spPr>
          <a:xfrm>
            <a:off x="304800" y="274320"/>
            <a:ext cx="5638800" cy="6327648"/>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21" name="מציין מיקום של תאריך 20"/>
          <p:cNvSpPr>
            <a:spLocks noGrp="1"/>
          </p:cNvSpPr>
          <p:nvPr>
            <p:ph type="dt" sz="half" idx="14"/>
          </p:nvPr>
        </p:nvSpPr>
        <p:spPr/>
        <p:txBody>
          <a:bodyPr rtlCol="0"/>
          <a:lstStyle/>
          <a:p>
            <a:fld id="{53541051-4626-403C-AB0F-99C1CF93CB83}" type="datetime8">
              <a:rPr lang="he-IL" smtClean="0"/>
              <a:t>04 יולי 18</a:t>
            </a:fld>
            <a:endParaRPr lang="he-IL"/>
          </a:p>
        </p:txBody>
      </p:sp>
      <p:sp>
        <p:nvSpPr>
          <p:cNvPr id="22" name="מציין מיקום של מספר שקופית 21"/>
          <p:cNvSpPr>
            <a:spLocks noGrp="1"/>
          </p:cNvSpPr>
          <p:nvPr>
            <p:ph type="sldNum" sz="quarter" idx="15"/>
          </p:nvPr>
        </p:nvSpPr>
        <p:spPr/>
        <p:txBody>
          <a:bodyPr rtlCol="0"/>
          <a:lstStyle/>
          <a:p>
            <a:fld id="{58D71843-0FCE-4C73-AA95-AF82B2A45551}" type="slidenum">
              <a:rPr lang="he-IL" smtClean="0"/>
              <a:t>‹#›</a:t>
            </a:fld>
            <a:endParaRPr lang="he-IL"/>
          </a:p>
        </p:txBody>
      </p:sp>
      <p:sp>
        <p:nvSpPr>
          <p:cNvPr id="23" name="מציין מיקום של כותרת תחתונה 22"/>
          <p:cNvSpPr>
            <a:spLocks noGrp="1"/>
          </p:cNvSpPr>
          <p:nvPr>
            <p:ph type="ftr" sz="quarter" idx="16"/>
          </p:nvPr>
        </p:nvSpPr>
        <p:spPr/>
        <p:txBody>
          <a:bodyPr rtlCol="0"/>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חבר ישר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אליפסה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כותרת 1"/>
          <p:cNvSpPr>
            <a:spLocks noGrp="1"/>
          </p:cNvSpPr>
          <p:nvPr>
            <p:ph type="title"/>
          </p:nvPr>
        </p:nvSpPr>
        <p:spPr>
          <a:xfrm rot="5400000">
            <a:off x="3350133" y="3200400"/>
            <a:ext cx="6309360" cy="457200"/>
          </a:xfrm>
        </p:spPr>
        <p:txBody>
          <a:bodyPr anchor="b"/>
          <a:lstStyle>
            <a:lvl1pPr algn="l">
              <a:buNone/>
              <a:defRPr sz="2000" b="1"/>
            </a:lvl1pPr>
          </a:lstStyle>
          <a:p>
            <a:r>
              <a:rPr kumimoji="0" lang="he-IL"/>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he-IL"/>
              <a:t>לחץ על הסמל כדי להוסיף תמונה</a:t>
            </a:r>
            <a:endParaRPr kumimoji="0" lang="en-US" dirty="0"/>
          </a:p>
        </p:txBody>
      </p:sp>
      <p:sp>
        <p:nvSpPr>
          <p:cNvPr id="4" name="מציין מיקום טקסט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10" name="מחבר ישר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מלבן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חבר ישר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מחבר ישר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מחבר ישר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מציין מיקום של תאריך 16"/>
          <p:cNvSpPr>
            <a:spLocks noGrp="1"/>
          </p:cNvSpPr>
          <p:nvPr>
            <p:ph type="dt" sz="half" idx="10"/>
          </p:nvPr>
        </p:nvSpPr>
        <p:spPr/>
        <p:txBody>
          <a:bodyPr rtlCol="0"/>
          <a:lstStyle/>
          <a:p>
            <a:fld id="{158F5058-C9BC-40E9-9A5A-E6B16638491C}" type="datetime8">
              <a:rPr lang="he-IL" smtClean="0"/>
              <a:t>04 יולי 18</a:t>
            </a:fld>
            <a:endParaRPr lang="he-IL"/>
          </a:p>
        </p:txBody>
      </p:sp>
      <p:sp>
        <p:nvSpPr>
          <p:cNvPr id="18" name="מציין מיקום של מספר שקופית 17"/>
          <p:cNvSpPr>
            <a:spLocks noGrp="1"/>
          </p:cNvSpPr>
          <p:nvPr>
            <p:ph type="sldNum" sz="quarter" idx="11"/>
          </p:nvPr>
        </p:nvSpPr>
        <p:spPr/>
        <p:txBody>
          <a:bodyPr rtlCol="0"/>
          <a:lstStyle/>
          <a:p>
            <a:fld id="{58D71843-0FCE-4C73-AA95-AF82B2A45551}" type="slidenum">
              <a:rPr lang="he-IL" smtClean="0"/>
              <a:t>‹#›</a:t>
            </a:fld>
            <a:endParaRPr lang="he-IL"/>
          </a:p>
        </p:txBody>
      </p:sp>
      <p:sp>
        <p:nvSpPr>
          <p:cNvPr id="21" name="מציין מיקום של כותרת תחתונה 20"/>
          <p:cNvSpPr>
            <a:spLocks noGrp="1"/>
          </p:cNvSpPr>
          <p:nvPr>
            <p:ph type="ftr" sz="quarter" idx="12"/>
          </p:nvPr>
        </p:nvSpPr>
        <p:spPr/>
        <p:txBody>
          <a:bodyPr rtlCol="0"/>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מחבר ישר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מציין מיקום של כותרת 21"/>
          <p:cNvSpPr>
            <a:spLocks noGrp="1"/>
          </p:cNvSpPr>
          <p:nvPr>
            <p:ph type="title"/>
          </p:nvPr>
        </p:nvSpPr>
        <p:spPr>
          <a:xfrm>
            <a:off x="457200" y="274638"/>
            <a:ext cx="7467600" cy="1143000"/>
          </a:xfrm>
          <a:prstGeom prst="rect">
            <a:avLst/>
          </a:prstGeom>
        </p:spPr>
        <p:txBody>
          <a:bodyPr vert="horz" anchor="b">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E0FBED-D6BB-4999-A6D5-0DB9F31FDE69}" type="datetime8">
              <a:rPr lang="he-IL" smtClean="0"/>
              <a:t>04 יולי 18</a:t>
            </a:fld>
            <a:endParaRPr lang="he-IL"/>
          </a:p>
        </p:txBody>
      </p:sp>
      <p:sp>
        <p:nvSpPr>
          <p:cNvPr id="3" name="מציין מיקום של כותרת תחתונה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he-IL"/>
          </a:p>
        </p:txBody>
      </p:sp>
      <p:sp>
        <p:nvSpPr>
          <p:cNvPr id="7" name="מחבר ישר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מחבר ישר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מלבן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אליפסה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מציין מיקום של מספר שקופית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8D71843-0FCE-4C73-AA95-AF82B2A45551}"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4786" y="890198"/>
            <a:ext cx="7851648" cy="1067544"/>
          </a:xfrm>
        </p:spPr>
        <p:txBody>
          <a:bodyPr/>
          <a:lstStyle/>
          <a:p>
            <a:pPr algn="ctr" rtl="0"/>
            <a:r>
              <a:rPr lang="en-US" dirty="0"/>
              <a:t>I AM GAMBLING</a:t>
            </a:r>
            <a:endParaRPr lang="he-IL" dirty="0"/>
          </a:p>
        </p:txBody>
      </p:sp>
      <p:sp>
        <p:nvSpPr>
          <p:cNvPr id="3" name="Subtitle 2"/>
          <p:cNvSpPr>
            <a:spLocks noGrp="1"/>
          </p:cNvSpPr>
          <p:nvPr>
            <p:ph type="subTitle" idx="1"/>
          </p:nvPr>
        </p:nvSpPr>
        <p:spPr>
          <a:xfrm>
            <a:off x="934510" y="1988840"/>
            <a:ext cx="7681438" cy="1067544"/>
          </a:xfrm>
        </p:spPr>
        <p:txBody>
          <a:bodyPr>
            <a:normAutofit/>
          </a:bodyPr>
          <a:lstStyle/>
          <a:p>
            <a:pPr algn="l" rtl="0"/>
            <a:r>
              <a:rPr lang="en-US" dirty="0">
                <a:effectLst>
                  <a:outerShdw blurRad="38100" dist="38100" dir="2700000" algn="tl">
                    <a:srgbClr val="000000">
                      <a:alpha val="43137"/>
                    </a:srgbClr>
                  </a:outerShdw>
                </a:effectLst>
                <a:latin typeface="+mj-lt"/>
              </a:rPr>
              <a:t>Gambling platform based on BLOCKCHAIN</a:t>
            </a:r>
            <a:endParaRPr lang="he-IL" dirty="0">
              <a:effectLst>
                <a:outerShdw blurRad="38100" dist="38100" dir="2700000" algn="tl">
                  <a:srgbClr val="000000">
                    <a:alpha val="43137"/>
                  </a:srgbClr>
                </a:outerShdw>
              </a:effectLst>
              <a:latin typeface="+mj-lt"/>
            </a:endParaRPr>
          </a:p>
        </p:txBody>
      </p:sp>
      <p:sp>
        <p:nvSpPr>
          <p:cNvPr id="9" name="מציין מיקום של מספר שקופית 8">
            <a:extLst>
              <a:ext uri="{FF2B5EF4-FFF2-40B4-BE49-F238E27FC236}">
                <a16:creationId xmlns:a16="http://schemas.microsoft.com/office/drawing/2014/main" id="{8AE5BCF7-3C8D-4BCE-85B7-3DD10A55F2C6}"/>
              </a:ext>
            </a:extLst>
          </p:cNvPr>
          <p:cNvSpPr>
            <a:spLocks noGrp="1"/>
          </p:cNvSpPr>
          <p:nvPr>
            <p:ph type="sldNum" sz="quarter" idx="12"/>
          </p:nvPr>
        </p:nvSpPr>
        <p:spPr/>
        <p:txBody>
          <a:bodyPr/>
          <a:lstStyle/>
          <a:p>
            <a:fld id="{58D71843-0FCE-4C73-AA95-AF82B2A45551}" type="slidenum">
              <a:rPr lang="he-IL" smtClean="0">
                <a:solidFill>
                  <a:schemeClr val="tx1"/>
                </a:solidFill>
              </a:rPr>
              <a:t>1</a:t>
            </a:fld>
            <a:endParaRPr lang="he-IL" dirty="0">
              <a:solidFill>
                <a:schemeClr val="tx1"/>
              </a:solidFill>
            </a:endParaRPr>
          </a:p>
        </p:txBody>
      </p:sp>
      <p:pic>
        <p:nvPicPr>
          <p:cNvPr id="4" name="תמונה 30"/>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03376"/>
            <a:ext cx="4201636" cy="2393776"/>
          </a:xfrm>
          <a:prstGeom prst="rect">
            <a:avLst/>
          </a:prstGeom>
          <a:noFill/>
          <a:ln>
            <a:noFill/>
          </a:ln>
        </p:spPr>
      </p:pic>
      <p:grpSp>
        <p:nvGrpSpPr>
          <p:cNvPr id="5" name="קבוצה 5"/>
          <p:cNvGrpSpPr/>
          <p:nvPr/>
        </p:nvGrpSpPr>
        <p:grpSpPr>
          <a:xfrm>
            <a:off x="3600460" y="216904"/>
            <a:ext cx="2400300" cy="1012274"/>
            <a:chOff x="3286116" y="428604"/>
            <a:chExt cx="2400300" cy="1012274"/>
          </a:xfrm>
        </p:grpSpPr>
        <p:pic>
          <p:nvPicPr>
            <p:cNvPr id="6" name="תמונה 3" descr="OrtBraudeLogo.jpg"/>
            <p:cNvPicPr/>
            <p:nvPr/>
          </p:nvPicPr>
          <p:blipFill>
            <a:blip r:embed="rId4" cstate="print"/>
            <a:stretch>
              <a:fillRect/>
            </a:stretch>
          </p:blipFill>
          <p:spPr>
            <a:xfrm>
              <a:off x="3286116" y="428604"/>
              <a:ext cx="2400300" cy="666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9"/>
            <p:cNvSpPr txBox="1"/>
            <p:nvPr/>
          </p:nvSpPr>
          <p:spPr>
            <a:xfrm>
              <a:off x="3967829" y="1071546"/>
              <a:ext cx="1083950" cy="369332"/>
            </a:xfrm>
            <a:prstGeom prst="rect">
              <a:avLst/>
            </a:prstGeom>
            <a:noFill/>
          </p:spPr>
          <p:txBody>
            <a:bodyPr wrap="none" rtlCol="1"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SE Dept.</a:t>
              </a:r>
              <a:endParaRPr lang="he-IL" b="1" dirty="0"/>
            </a:p>
          </p:txBody>
        </p:sp>
      </p:grpSp>
      <p:sp>
        <p:nvSpPr>
          <p:cNvPr id="8" name="TextBox 7"/>
          <p:cNvSpPr txBox="1"/>
          <p:nvPr/>
        </p:nvSpPr>
        <p:spPr>
          <a:xfrm>
            <a:off x="4957212" y="2403376"/>
            <a:ext cx="3958644" cy="2554545"/>
          </a:xfrm>
          <a:prstGeom prst="rect">
            <a:avLst/>
          </a:prstGeom>
          <a:noFill/>
        </p:spPr>
        <p:txBody>
          <a:bodyPr wrap="square" rtlCol="1">
            <a:spAutoFit/>
          </a:bodyPr>
          <a:lstStyle/>
          <a:p>
            <a:pPr algn="l" rtl="0"/>
            <a:r>
              <a:rPr lang="en-US" sz="2000" dirty="0">
                <a:effectLst>
                  <a:outerShdw blurRad="38100" dist="38100" dir="2700000" algn="tl">
                    <a:srgbClr val="000000">
                      <a:alpha val="43137"/>
                    </a:srgbClr>
                  </a:outerShdw>
                </a:effectLst>
                <a:latin typeface="+mj-lt"/>
              </a:rPr>
              <a:t>Students: </a:t>
            </a:r>
          </a:p>
          <a:p>
            <a:pPr algn="l" rtl="0"/>
            <a:r>
              <a:rPr lang="en-US" sz="2000" dirty="0">
                <a:effectLst>
                  <a:outerShdw blurRad="38100" dist="38100" dir="2700000" algn="tl">
                    <a:srgbClr val="000000">
                      <a:alpha val="43137"/>
                    </a:srgbClr>
                  </a:outerShdw>
                </a:effectLst>
                <a:latin typeface="+mj-lt"/>
              </a:rPr>
              <a:t>Moshe </a:t>
            </a:r>
            <a:r>
              <a:rPr lang="en-US" sz="2000" dirty="0" err="1">
                <a:effectLst>
                  <a:outerShdw blurRad="38100" dist="38100" dir="2700000" algn="tl">
                    <a:srgbClr val="000000">
                      <a:alpha val="43137"/>
                    </a:srgbClr>
                  </a:outerShdw>
                </a:effectLst>
                <a:latin typeface="+mj-lt"/>
              </a:rPr>
              <a:t>Malka</a:t>
            </a:r>
            <a:r>
              <a:rPr lang="en-US" sz="2000" dirty="0">
                <a:effectLst>
                  <a:outerShdw blurRad="38100" dist="38100" dir="2700000" algn="tl">
                    <a:srgbClr val="000000">
                      <a:alpha val="43137"/>
                    </a:srgbClr>
                  </a:outerShdw>
                </a:effectLst>
                <a:latin typeface="+mj-lt"/>
              </a:rPr>
              <a:t>  204769426</a:t>
            </a:r>
          </a:p>
          <a:p>
            <a:pPr algn="l" rtl="0"/>
            <a:r>
              <a:rPr lang="en-US" sz="2000" dirty="0">
                <a:effectLst>
                  <a:outerShdw blurRad="38100" dist="38100" dir="2700000" algn="tl">
                    <a:srgbClr val="000000">
                      <a:alpha val="43137"/>
                    </a:srgbClr>
                  </a:outerShdw>
                </a:effectLst>
                <a:latin typeface="+mj-lt"/>
              </a:rPr>
              <a:t>Aviv </a:t>
            </a:r>
            <a:r>
              <a:rPr lang="en-US" sz="2000" dirty="0" err="1">
                <a:effectLst>
                  <a:outerShdw blurRad="38100" dist="38100" dir="2700000" algn="tl">
                    <a:srgbClr val="000000">
                      <a:alpha val="43137"/>
                    </a:srgbClr>
                  </a:outerShdw>
                </a:effectLst>
                <a:latin typeface="+mj-lt"/>
              </a:rPr>
              <a:t>Rozia</a:t>
            </a:r>
            <a:r>
              <a:rPr lang="en-US" sz="2000" dirty="0">
                <a:effectLst>
                  <a:outerShdw blurRad="38100" dist="38100" dir="2700000" algn="tl">
                    <a:srgbClr val="000000">
                      <a:alpha val="43137"/>
                    </a:srgbClr>
                  </a:outerShdw>
                </a:effectLst>
                <a:latin typeface="+mj-lt"/>
              </a:rPr>
              <a:t>  201411477 </a:t>
            </a:r>
          </a:p>
          <a:p>
            <a:pPr algn="l" rtl="0"/>
            <a:endParaRPr lang="en-US" sz="2000" dirty="0">
              <a:effectLst>
                <a:outerShdw blurRad="38100" dist="38100" dir="2700000" algn="tl">
                  <a:srgbClr val="000000">
                    <a:alpha val="43137"/>
                  </a:srgbClr>
                </a:outerShdw>
              </a:effectLst>
              <a:latin typeface="+mj-lt"/>
            </a:endParaRPr>
          </a:p>
          <a:p>
            <a:pPr algn="l" rtl="0"/>
            <a:r>
              <a:rPr lang="en-US" sz="2000" dirty="0">
                <a:effectLst>
                  <a:outerShdw blurRad="38100" dist="38100" dir="2700000" algn="tl">
                    <a:srgbClr val="000000">
                      <a:alpha val="43137"/>
                    </a:srgbClr>
                  </a:outerShdw>
                </a:effectLst>
                <a:latin typeface="+mj-lt"/>
              </a:rPr>
              <a:t>Supervisor: Alexander </a:t>
            </a:r>
            <a:r>
              <a:rPr lang="en-US" sz="2000" dirty="0" err="1">
                <a:effectLst>
                  <a:outerShdw blurRad="38100" dist="38100" dir="2700000" algn="tl">
                    <a:srgbClr val="000000">
                      <a:alpha val="43137"/>
                    </a:srgbClr>
                  </a:outerShdw>
                </a:effectLst>
                <a:latin typeface="+mj-lt"/>
              </a:rPr>
              <a:t>Kesleman</a:t>
            </a:r>
            <a:endParaRPr lang="en-US" sz="2000" dirty="0">
              <a:effectLst>
                <a:outerShdw blurRad="38100" dist="38100" dir="2700000" algn="tl">
                  <a:srgbClr val="000000">
                    <a:alpha val="43137"/>
                  </a:srgbClr>
                </a:outerShdw>
              </a:effectLst>
              <a:latin typeface="+mj-lt"/>
            </a:endParaRPr>
          </a:p>
          <a:p>
            <a:pPr algn="l" rtl="0"/>
            <a:endParaRPr lang="en-US" sz="2000" dirty="0">
              <a:effectLst>
                <a:outerShdw blurRad="38100" dist="38100" dir="2700000" algn="tl">
                  <a:srgbClr val="000000">
                    <a:alpha val="43137"/>
                  </a:srgbClr>
                </a:outerShdw>
              </a:effectLst>
              <a:latin typeface="+mj-lt"/>
            </a:endParaRPr>
          </a:p>
          <a:p>
            <a:pPr algn="l" rtl="0"/>
            <a:r>
              <a:rPr lang="en-US" sz="2000" dirty="0">
                <a:effectLst>
                  <a:outerShdw blurRad="38100" dist="38100" dir="2700000" algn="tl">
                    <a:srgbClr val="000000">
                      <a:alpha val="43137"/>
                    </a:srgbClr>
                  </a:outerShdw>
                </a:effectLst>
                <a:latin typeface="+mj-lt"/>
              </a:rPr>
              <a:t>Date: 05.07.2018</a:t>
            </a:r>
            <a:endParaRPr lang="he-IL" sz="20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55455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6A76FE-C9C7-447E-B363-A5429402FFA1}"/>
              </a:ext>
            </a:extLst>
          </p:cNvPr>
          <p:cNvSpPr>
            <a:spLocks noGrp="1"/>
          </p:cNvSpPr>
          <p:nvPr>
            <p:ph type="title"/>
          </p:nvPr>
        </p:nvSpPr>
        <p:spPr>
          <a:xfrm>
            <a:off x="323528" y="169185"/>
            <a:ext cx="8192529" cy="883551"/>
          </a:xfrm>
        </p:spPr>
        <p:txBody>
          <a:bodyPr>
            <a:normAutofit/>
          </a:bodyPr>
          <a:lstStyle/>
          <a:p>
            <a:pPr rtl="0"/>
            <a:r>
              <a:rPr lang="en-US" dirty="0"/>
              <a:t>Block chain double spending</a:t>
            </a:r>
            <a:endParaRPr lang="he-IL" dirty="0"/>
          </a:p>
        </p:txBody>
      </p:sp>
      <p:sp>
        <p:nvSpPr>
          <p:cNvPr id="3" name="מציין מיקום של מספר שקופית 2">
            <a:extLst>
              <a:ext uri="{FF2B5EF4-FFF2-40B4-BE49-F238E27FC236}">
                <a16:creationId xmlns:a16="http://schemas.microsoft.com/office/drawing/2014/main" id="{98114DF9-CF10-40CC-9287-7C4D46827F2E}"/>
              </a:ext>
            </a:extLst>
          </p:cNvPr>
          <p:cNvSpPr>
            <a:spLocks noGrp="1"/>
          </p:cNvSpPr>
          <p:nvPr>
            <p:ph type="sldNum" sz="quarter" idx="15"/>
          </p:nvPr>
        </p:nvSpPr>
        <p:spPr/>
        <p:txBody>
          <a:bodyPr/>
          <a:lstStyle/>
          <a:p>
            <a:fld id="{58D71843-0FCE-4C73-AA95-AF82B2A45551}" type="slidenum">
              <a:rPr lang="he-IL" smtClean="0">
                <a:solidFill>
                  <a:schemeClr val="tx1"/>
                </a:solidFill>
              </a:rPr>
              <a:t>10</a:t>
            </a:fld>
            <a:endParaRPr lang="he-IL" dirty="0">
              <a:solidFill>
                <a:schemeClr val="tx1"/>
              </a:solidFill>
            </a:endParaRPr>
          </a:p>
        </p:txBody>
      </p:sp>
      <p:pic>
        <p:nvPicPr>
          <p:cNvPr id="5" name="תמונה 4">
            <a:extLst>
              <a:ext uri="{FF2B5EF4-FFF2-40B4-BE49-F238E27FC236}">
                <a16:creationId xmlns:a16="http://schemas.microsoft.com/office/drawing/2014/main" id="{EE07F197-7714-46FB-B318-74DCFDF71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68" y="1268760"/>
            <a:ext cx="7821386" cy="2867842"/>
          </a:xfrm>
          <a:prstGeom prst="rect">
            <a:avLst/>
          </a:prstGeom>
        </p:spPr>
      </p:pic>
      <p:sp>
        <p:nvSpPr>
          <p:cNvPr id="6" name="TextBox 5">
            <a:extLst>
              <a:ext uri="{FF2B5EF4-FFF2-40B4-BE49-F238E27FC236}">
                <a16:creationId xmlns:a16="http://schemas.microsoft.com/office/drawing/2014/main" id="{522432D8-9F46-450E-98F5-B48C9E940E73}"/>
              </a:ext>
            </a:extLst>
          </p:cNvPr>
          <p:cNvSpPr txBox="1"/>
          <p:nvPr/>
        </p:nvSpPr>
        <p:spPr>
          <a:xfrm>
            <a:off x="562168" y="4365104"/>
            <a:ext cx="7321802" cy="1569660"/>
          </a:xfrm>
          <a:prstGeom prst="rect">
            <a:avLst/>
          </a:prstGeom>
          <a:noFill/>
        </p:spPr>
        <p:txBody>
          <a:bodyPr wrap="square" rtlCol="1">
            <a:spAutoFit/>
          </a:bodyPr>
          <a:lstStyle/>
          <a:p>
            <a:pPr algn="l" rtl="0"/>
            <a:r>
              <a:rPr lang="en-US" sz="2400" b="1" dirty="0"/>
              <a:t>How the double-spending problem can be solved?</a:t>
            </a:r>
          </a:p>
          <a:p>
            <a:pPr marL="342900" indent="-342900" algn="l" rtl="0">
              <a:buAutoNum type="arabicPeriod"/>
            </a:pPr>
            <a:r>
              <a:rPr lang="en-US" sz="2400" dirty="0"/>
              <a:t>Transactions are public.</a:t>
            </a:r>
          </a:p>
          <a:p>
            <a:pPr marL="342900" indent="-342900" algn="l" rtl="0">
              <a:buAutoNum type="arabicPeriod"/>
            </a:pPr>
            <a:r>
              <a:rPr lang="en-US" sz="2400" dirty="0"/>
              <a:t>single history.</a:t>
            </a:r>
          </a:p>
          <a:p>
            <a:pPr marL="342900" indent="-342900" algn="l" rtl="0">
              <a:buAutoNum type="arabicPeriod"/>
            </a:pPr>
            <a:r>
              <a:rPr lang="en-US" sz="2400" dirty="0"/>
              <a:t>The earliest transaction is the one that counts!.</a:t>
            </a:r>
            <a:endParaRPr lang="he-IL" sz="2400" dirty="0"/>
          </a:p>
        </p:txBody>
      </p:sp>
    </p:spTree>
    <p:extLst>
      <p:ext uri="{BB962C8B-B14F-4D97-AF65-F5344CB8AC3E}">
        <p14:creationId xmlns:p14="http://schemas.microsoft.com/office/powerpoint/2010/main" val="106586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8086AB-8136-4917-A2C4-807BD046B752}"/>
              </a:ext>
            </a:extLst>
          </p:cNvPr>
          <p:cNvSpPr>
            <a:spLocks noGrp="1"/>
          </p:cNvSpPr>
          <p:nvPr>
            <p:ph type="title"/>
          </p:nvPr>
        </p:nvSpPr>
        <p:spPr>
          <a:xfrm>
            <a:off x="2843808" y="260649"/>
            <a:ext cx="3528392" cy="1080120"/>
          </a:xfrm>
        </p:spPr>
        <p:txBody>
          <a:bodyPr>
            <a:normAutofit/>
          </a:bodyPr>
          <a:lstStyle/>
          <a:p>
            <a:pPr rtl="0"/>
            <a:r>
              <a:rPr lang="en-US" dirty="0"/>
              <a:t>Time stamp</a:t>
            </a:r>
            <a:endParaRPr lang="he-IL" dirty="0"/>
          </a:p>
        </p:txBody>
      </p:sp>
      <p:sp>
        <p:nvSpPr>
          <p:cNvPr id="7" name="מציין מיקום של מספר שקופית 6">
            <a:extLst>
              <a:ext uri="{FF2B5EF4-FFF2-40B4-BE49-F238E27FC236}">
                <a16:creationId xmlns:a16="http://schemas.microsoft.com/office/drawing/2014/main" id="{9E6B7756-29E7-4FE4-9509-82F65BD1D8B0}"/>
              </a:ext>
            </a:extLst>
          </p:cNvPr>
          <p:cNvSpPr>
            <a:spLocks noGrp="1"/>
          </p:cNvSpPr>
          <p:nvPr>
            <p:ph type="sldNum" sz="quarter" idx="15"/>
          </p:nvPr>
        </p:nvSpPr>
        <p:spPr/>
        <p:txBody>
          <a:bodyPr/>
          <a:lstStyle/>
          <a:p>
            <a:fld id="{58D71843-0FCE-4C73-AA95-AF82B2A45551}" type="slidenum">
              <a:rPr lang="he-IL" smtClean="0">
                <a:solidFill>
                  <a:schemeClr val="tx1"/>
                </a:solidFill>
              </a:rPr>
              <a:t>11</a:t>
            </a:fld>
            <a:endParaRPr lang="he-IL" dirty="0">
              <a:solidFill>
                <a:schemeClr val="tx1"/>
              </a:solidFill>
            </a:endParaRPr>
          </a:p>
        </p:txBody>
      </p:sp>
      <p:pic>
        <p:nvPicPr>
          <p:cNvPr id="6" name="תמונה 5">
            <a:extLst>
              <a:ext uri="{FF2B5EF4-FFF2-40B4-BE49-F238E27FC236}">
                <a16:creationId xmlns:a16="http://schemas.microsoft.com/office/drawing/2014/main" id="{C88A61B2-463E-4648-BAF5-E746FF0DF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65" y="2708920"/>
            <a:ext cx="8231069" cy="1440160"/>
          </a:xfrm>
          <a:prstGeom prst="rect">
            <a:avLst/>
          </a:prstGeom>
        </p:spPr>
      </p:pic>
    </p:spTree>
    <p:extLst>
      <p:ext uri="{BB962C8B-B14F-4D97-AF65-F5344CB8AC3E}">
        <p14:creationId xmlns:p14="http://schemas.microsoft.com/office/powerpoint/2010/main" val="164300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94122"/>
          </a:xfrm>
        </p:spPr>
        <p:txBody>
          <a:bodyPr>
            <a:normAutofit/>
          </a:bodyPr>
          <a:lstStyle/>
          <a:p>
            <a:pPr rtl="0">
              <a:spcBef>
                <a:spcPts val="1000"/>
              </a:spcBef>
              <a:buClr>
                <a:schemeClr val="accent1"/>
              </a:buClr>
            </a:pPr>
            <a:r>
              <a:rPr lang="en-US" dirty="0"/>
              <a:t>Hash-code</a:t>
            </a:r>
            <a:endParaRPr lang="he-IL"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3">
            <a:extLst>
              <a:ext uri="{28A0092B-C50C-407E-A947-70E740481C1C}">
                <a14:useLocalDpi xmlns:a14="http://schemas.microsoft.com/office/drawing/2010/main" val="0"/>
              </a:ext>
            </a:extLst>
          </a:blip>
          <a:stretch/>
        </p:blipFill>
        <p:spPr>
          <a:xfrm>
            <a:off x="192184" y="4667622"/>
            <a:ext cx="8568952" cy="2132856"/>
          </a:xfrm>
        </p:spPr>
      </p:pic>
      <p:sp>
        <p:nvSpPr>
          <p:cNvPr id="3" name="Slide Number Placeholder 2"/>
          <p:cNvSpPr>
            <a:spLocks noGrp="1"/>
          </p:cNvSpPr>
          <p:nvPr>
            <p:ph type="sldNum" sz="quarter" idx="15"/>
          </p:nvPr>
        </p:nvSpPr>
        <p:spPr/>
        <p:txBody>
          <a:bodyPr/>
          <a:lstStyle/>
          <a:p>
            <a:fld id="{D57F1E4F-1CFF-5643-939E-217C01CDF565}" type="slidenum">
              <a:rPr lang="en-US" smtClean="0">
                <a:solidFill>
                  <a:schemeClr val="tx1"/>
                </a:solidFill>
              </a:rPr>
              <a:pPr/>
              <a:t>12</a:t>
            </a:fld>
            <a:endParaRPr lang="en-US" dirty="0">
              <a:solidFill>
                <a:schemeClr val="tx1"/>
              </a:solidFill>
            </a:endParaRPr>
          </a:p>
        </p:txBody>
      </p:sp>
      <p:sp>
        <p:nvSpPr>
          <p:cNvPr id="6" name="TextBox 5"/>
          <p:cNvSpPr txBox="1"/>
          <p:nvPr/>
        </p:nvSpPr>
        <p:spPr>
          <a:xfrm>
            <a:off x="251520" y="1340768"/>
            <a:ext cx="8568952" cy="3108543"/>
          </a:xfrm>
          <a:prstGeom prst="rect">
            <a:avLst/>
          </a:prstGeom>
          <a:noFill/>
        </p:spPr>
        <p:txBody>
          <a:bodyPr wrap="square" rtlCol="1">
            <a:spAutoFit/>
          </a:bodyPr>
          <a:lstStyle/>
          <a:p>
            <a:pPr marL="285750" indent="-285750" algn="l" rtl="0">
              <a:buFont typeface="Arial" pitchFamily="34" charset="0"/>
              <a:buChar char="•"/>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Hashing means taking an input string of any length and giving out an output of a fixed length.</a:t>
            </a:r>
          </a:p>
          <a:p>
            <a:pPr marL="285750" indent="-285750" algn="l" rtl="0">
              <a:buFont typeface="Arial" pitchFamily="34" charset="0"/>
              <a:buChar char="•"/>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Due to the high number of bits, the probability of collisions is close to 0.</a:t>
            </a:r>
          </a:p>
          <a:p>
            <a:pPr marL="285750" indent="-285750" algn="l" rtl="0">
              <a:buFont typeface="Arial" pitchFamily="34" charset="0"/>
              <a:buChar char="•"/>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No matter how big or small your input is, the output will always have a fixed 256-bits length.</a:t>
            </a:r>
          </a:p>
          <a:p>
            <a:pPr marL="285750" indent="-285750" algn="l" rtl="0">
              <a:buFont typeface="Arial" pitchFamily="34" charset="0"/>
              <a:buChar char="•"/>
            </a:pPr>
            <a:r>
              <a:rPr lang="en-US" sz="2800" dirty="0"/>
              <a:t>Ethereum uses KECCAK-256 hash function</a:t>
            </a:r>
            <a:endParaRPr lang="he-IL" sz="2800" dirty="0"/>
          </a:p>
        </p:txBody>
      </p:sp>
    </p:spTree>
    <p:extLst>
      <p:ext uri="{BB962C8B-B14F-4D97-AF65-F5344CB8AC3E}">
        <p14:creationId xmlns:p14="http://schemas.microsoft.com/office/powerpoint/2010/main" val="4399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194" y="72706"/>
            <a:ext cx="7376602" cy="1196054"/>
          </a:xfrm>
        </p:spPr>
        <p:txBody>
          <a:bodyPr>
            <a:normAutofit/>
          </a:bodyPr>
          <a:lstStyle/>
          <a:p>
            <a:r>
              <a:rPr lang="en-US" dirty="0"/>
              <a:t>Merkle tree</a:t>
            </a:r>
            <a:endParaRPr lang="he-IL"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D57F1E4F-1CFF-5643-939E-217C01CDF565}" type="slidenum">
              <a:rPr lang="en-US" smtClean="0">
                <a:solidFill>
                  <a:schemeClr val="tx1"/>
                </a:solidFill>
              </a:rPr>
              <a:pPr/>
              <a:t>13</a:t>
            </a:fld>
            <a:endParaRPr lang="en-US" dirty="0">
              <a:solidFill>
                <a:schemeClr val="tx1"/>
              </a:solidFill>
            </a:endParaRPr>
          </a:p>
        </p:txBody>
      </p:sp>
      <p:sp>
        <p:nvSpPr>
          <p:cNvPr id="8" name="TextBox 7"/>
          <p:cNvSpPr txBox="1"/>
          <p:nvPr/>
        </p:nvSpPr>
        <p:spPr>
          <a:xfrm>
            <a:off x="179512" y="4869160"/>
            <a:ext cx="8280920" cy="2000548"/>
          </a:xfrm>
          <a:prstGeom prst="rect">
            <a:avLst/>
          </a:prstGeom>
          <a:noFill/>
        </p:spPr>
        <p:txBody>
          <a:bodyPr wrap="square" rtlCol="1">
            <a:spAutoFit/>
          </a:bodyPr>
          <a:lstStyle/>
          <a:p>
            <a:pPr marL="285750" indent="-285750" algn="l" rtl="0">
              <a:buFont typeface="Arial" pitchFamily="34" charset="0"/>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Merkle tree is a hash based data structure that is a generalization of the hash list.</a:t>
            </a:r>
          </a:p>
          <a:p>
            <a:pPr marL="285750" indent="-285750" algn="l" rtl="0">
              <a:buFont typeface="Arial" pitchFamily="34" charset="0"/>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Merkle trees have a branching factor of 2, meaning that each node has up to 2 children</a:t>
            </a:r>
          </a:p>
          <a:p>
            <a:pPr marL="285750" indent="-285750" algn="l" rtl="0">
              <a:buFont typeface="Arial" pitchFamily="34" charset="0"/>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Merkle trees are used in distributed systems for efficient data verification</a:t>
            </a:r>
          </a:p>
          <a:p>
            <a:pPr marL="285750" indent="-285750" algn="l" rtl="0">
              <a:buFont typeface="Arial" pitchFamily="34" charset="0"/>
              <a:buChar char="•"/>
            </a:pPr>
            <a:endParaRPr lang="he-IL" sz="2400" dirty="0"/>
          </a:p>
        </p:txBody>
      </p:sp>
      <p:sp>
        <p:nvSpPr>
          <p:cNvPr id="9" name="TextBox 8"/>
          <p:cNvSpPr txBox="1"/>
          <p:nvPr/>
        </p:nvSpPr>
        <p:spPr>
          <a:xfrm>
            <a:off x="323084" y="805354"/>
            <a:ext cx="473207" cy="369332"/>
          </a:xfrm>
          <a:prstGeom prst="rect">
            <a:avLst/>
          </a:prstGeom>
          <a:noFill/>
        </p:spPr>
        <p:txBody>
          <a:bodyPr wrap="none" rtlCol="1">
            <a:spAutoFit/>
          </a:bodyPr>
          <a:lstStyle/>
          <a:p>
            <a:pPr marL="285750" indent="-285750" algn="l" rtl="0">
              <a:buFont typeface="Arial" pitchFamily="34" charset="0"/>
              <a:buChar char="•"/>
            </a:pPr>
            <a:endParaRPr lang="he-IL" dirty="0"/>
          </a:p>
        </p:txBody>
      </p:sp>
      <p:pic>
        <p:nvPicPr>
          <p:cNvPr id="11" name="Picture 2" descr="C:\Users\henrico\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620" y="1412775"/>
            <a:ext cx="6480720" cy="310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97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DCCA90-9DC8-4961-BF0E-EF43E42DDF65}"/>
              </a:ext>
            </a:extLst>
          </p:cNvPr>
          <p:cNvSpPr>
            <a:spLocks noGrp="1"/>
          </p:cNvSpPr>
          <p:nvPr>
            <p:ph type="title"/>
          </p:nvPr>
        </p:nvSpPr>
        <p:spPr>
          <a:xfrm>
            <a:off x="1695547" y="234496"/>
            <a:ext cx="5752906" cy="890248"/>
          </a:xfrm>
        </p:spPr>
        <p:txBody>
          <a:bodyPr>
            <a:normAutofit/>
          </a:bodyPr>
          <a:lstStyle/>
          <a:p>
            <a:r>
              <a:rPr lang="en-US" dirty="0"/>
              <a:t>Smart contract</a:t>
            </a:r>
            <a:endParaRPr lang="he-IL" dirty="0"/>
          </a:p>
        </p:txBody>
      </p:sp>
      <p:pic>
        <p:nvPicPr>
          <p:cNvPr id="4" name="תמונה 3" descr="גזירת מסך">
            <a:extLst>
              <a:ext uri="{FF2B5EF4-FFF2-40B4-BE49-F238E27FC236}">
                <a16:creationId xmlns:a16="http://schemas.microsoft.com/office/drawing/2014/main" id="{7FC67EAE-9969-471B-8DBB-DB255506AD84}"/>
              </a:ext>
            </a:extLst>
          </p:cNvPr>
          <p:cNvPicPr/>
          <p:nvPr/>
        </p:nvPicPr>
        <p:blipFill>
          <a:blip r:embed="rId3">
            <a:extLst>
              <a:ext uri="{28A0092B-C50C-407E-A947-70E740481C1C}">
                <a14:useLocalDpi xmlns:a14="http://schemas.microsoft.com/office/drawing/2010/main" val="0"/>
              </a:ext>
            </a:extLst>
          </a:blip>
          <a:stretch>
            <a:fillRect/>
          </a:stretch>
        </p:blipFill>
        <p:spPr>
          <a:xfrm>
            <a:off x="314961" y="1340768"/>
            <a:ext cx="8395031" cy="5112568"/>
          </a:xfrm>
          <a:prstGeom prst="rect">
            <a:avLst/>
          </a:prstGeom>
        </p:spPr>
      </p:pic>
      <p:sp>
        <p:nvSpPr>
          <p:cNvPr id="3" name="מציין מיקום של מספר שקופית 2">
            <a:extLst>
              <a:ext uri="{FF2B5EF4-FFF2-40B4-BE49-F238E27FC236}">
                <a16:creationId xmlns:a16="http://schemas.microsoft.com/office/drawing/2014/main" id="{FD06F5F4-DC2F-4BC5-A2F9-CF39A1ACC643}"/>
              </a:ext>
            </a:extLst>
          </p:cNvPr>
          <p:cNvSpPr>
            <a:spLocks noGrp="1"/>
          </p:cNvSpPr>
          <p:nvPr>
            <p:ph type="sldNum" sz="quarter" idx="15"/>
          </p:nvPr>
        </p:nvSpPr>
        <p:spPr>
          <a:xfrm>
            <a:off x="8100392" y="6192732"/>
            <a:ext cx="609600" cy="521208"/>
          </a:xfrm>
        </p:spPr>
        <p:txBody>
          <a:bodyPr/>
          <a:lstStyle/>
          <a:p>
            <a:fld id="{58D71843-0FCE-4C73-AA95-AF82B2A45551}" type="slidenum">
              <a:rPr lang="he-IL" smtClean="0">
                <a:solidFill>
                  <a:schemeClr val="tx1"/>
                </a:solidFill>
              </a:rPr>
              <a:t>14</a:t>
            </a:fld>
            <a:endParaRPr lang="he-IL" dirty="0">
              <a:solidFill>
                <a:schemeClr val="tx1"/>
              </a:solidFill>
            </a:endParaRPr>
          </a:p>
        </p:txBody>
      </p:sp>
    </p:spTree>
    <p:extLst>
      <p:ext uri="{BB962C8B-B14F-4D97-AF65-F5344CB8AC3E}">
        <p14:creationId xmlns:p14="http://schemas.microsoft.com/office/powerpoint/2010/main" val="118638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1"/>
            <a:ext cx="8208912" cy="864096"/>
          </a:xfrm>
        </p:spPr>
        <p:txBody>
          <a:bodyPr>
            <a:normAutofit/>
          </a:bodyPr>
          <a:lstStyle/>
          <a:p>
            <a:r>
              <a:rPr lang="en-US" dirty="0"/>
              <a:t>The architecture of BLOCKCHAIN</a:t>
            </a:r>
            <a:endParaRPr lang="he-IL" dirty="0"/>
          </a:p>
        </p:txBody>
      </p:sp>
      <p:pic>
        <p:nvPicPr>
          <p:cNvPr id="3" name="Content Placeholder 2"/>
          <p:cNvPicPr>
            <a:picLocks noGrp="1" noChangeAspect="1"/>
          </p:cNvPicPr>
          <p:nvPr>
            <p:ph sz="quarter" idx="1"/>
          </p:nvPr>
        </p:nvPicPr>
        <p:blipFill>
          <a:blip r:embed="rId3"/>
          <a:stretch>
            <a:fillRect/>
          </a:stretch>
        </p:blipFill>
        <p:spPr>
          <a:xfrm>
            <a:off x="389856" y="1210661"/>
            <a:ext cx="8208912" cy="5310381"/>
          </a:xfrm>
          <a:prstGeom prst="rect">
            <a:avLst/>
          </a:prstGeom>
        </p:spPr>
      </p:pic>
      <p:sp>
        <p:nvSpPr>
          <p:cNvPr id="4" name="Slide Number Placeholder 3"/>
          <p:cNvSpPr>
            <a:spLocks noGrp="1"/>
          </p:cNvSpPr>
          <p:nvPr>
            <p:ph type="sldNum" sz="quarter" idx="15"/>
          </p:nvPr>
        </p:nvSpPr>
        <p:spPr>
          <a:xfrm>
            <a:off x="8151440" y="6338479"/>
            <a:ext cx="762000" cy="365125"/>
          </a:xfrm>
        </p:spPr>
        <p:txBody>
          <a:bodyPr/>
          <a:lstStyle/>
          <a:p>
            <a:fld id="{D57F1E4F-1CFF-5643-939E-217C01CDF565}" type="slidenum">
              <a:rPr lang="en-US" smtClean="0">
                <a:solidFill>
                  <a:schemeClr val="tx1"/>
                </a:solidFill>
              </a:rPr>
              <a:pPr/>
              <a:t>15</a:t>
            </a:fld>
            <a:endParaRPr lang="en-US" dirty="0">
              <a:solidFill>
                <a:schemeClr val="tx1"/>
              </a:solidFill>
            </a:endParaRPr>
          </a:p>
        </p:txBody>
      </p:sp>
    </p:spTree>
    <p:extLst>
      <p:ext uri="{BB962C8B-B14F-4D97-AF65-F5344CB8AC3E}">
        <p14:creationId xmlns:p14="http://schemas.microsoft.com/office/powerpoint/2010/main" val="2548623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20552"/>
          </a:xfrm>
        </p:spPr>
        <p:txBody>
          <a:bodyPr/>
          <a:lstStyle/>
          <a:p>
            <a:r>
              <a:rPr lang="en-US" dirty="0"/>
              <a:t>Use case </a:t>
            </a:r>
            <a:endParaRPr lang="he-IL" dirty="0"/>
          </a:p>
        </p:txBody>
      </p:sp>
      <p:sp>
        <p:nvSpPr>
          <p:cNvPr id="3" name="מציין מיקום של מספר שקופית 2">
            <a:extLst>
              <a:ext uri="{FF2B5EF4-FFF2-40B4-BE49-F238E27FC236}">
                <a16:creationId xmlns:a16="http://schemas.microsoft.com/office/drawing/2014/main" id="{5854804C-0013-436E-A44F-17423896B74D}"/>
              </a:ext>
            </a:extLst>
          </p:cNvPr>
          <p:cNvSpPr>
            <a:spLocks noGrp="1"/>
          </p:cNvSpPr>
          <p:nvPr>
            <p:ph type="sldNum" sz="quarter" idx="15"/>
          </p:nvPr>
        </p:nvSpPr>
        <p:spPr>
          <a:xfrm>
            <a:off x="8172400" y="5733256"/>
            <a:ext cx="609600" cy="521208"/>
          </a:xfrm>
        </p:spPr>
        <p:txBody>
          <a:bodyPr/>
          <a:lstStyle/>
          <a:p>
            <a:fld id="{58D71843-0FCE-4C73-AA95-AF82B2A45551}" type="slidenum">
              <a:rPr lang="he-IL" smtClean="0">
                <a:solidFill>
                  <a:schemeClr val="tx1"/>
                </a:solidFill>
              </a:rPr>
              <a:t>16</a:t>
            </a:fld>
            <a:endParaRPr lang="he-IL" dirty="0">
              <a:solidFill>
                <a:schemeClr val="tx1"/>
              </a:solidFill>
            </a:endParaRPr>
          </a:p>
        </p:txBody>
      </p:sp>
      <p:pic>
        <p:nvPicPr>
          <p:cNvPr id="4" name="תמונה 205"/>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136904" cy="5544616"/>
          </a:xfrm>
          <a:prstGeom prst="rect">
            <a:avLst/>
          </a:prstGeom>
          <a:noFill/>
          <a:ln>
            <a:noFill/>
          </a:ln>
        </p:spPr>
      </p:pic>
    </p:spTree>
    <p:extLst>
      <p:ext uri="{BB962C8B-B14F-4D97-AF65-F5344CB8AC3E}">
        <p14:creationId xmlns:p14="http://schemas.microsoft.com/office/powerpoint/2010/main" val="153986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96" y="125760"/>
            <a:ext cx="8229600" cy="854968"/>
          </a:xfrm>
        </p:spPr>
        <p:txBody>
          <a:bodyPr/>
          <a:lstStyle/>
          <a:p>
            <a:pPr rtl="0"/>
            <a:r>
              <a:rPr lang="en-US" dirty="0"/>
              <a:t>Main window GUI </a:t>
            </a:r>
            <a:endParaRPr lang="he-IL" dirty="0"/>
          </a:p>
        </p:txBody>
      </p:sp>
      <p:sp>
        <p:nvSpPr>
          <p:cNvPr id="3" name="מציין מיקום של מספר שקופית 2">
            <a:extLst>
              <a:ext uri="{FF2B5EF4-FFF2-40B4-BE49-F238E27FC236}">
                <a16:creationId xmlns:a16="http://schemas.microsoft.com/office/drawing/2014/main" id="{6782C3BC-8567-4C6E-A52E-2AB9FB7F383A}"/>
              </a:ext>
            </a:extLst>
          </p:cNvPr>
          <p:cNvSpPr>
            <a:spLocks noGrp="1"/>
          </p:cNvSpPr>
          <p:nvPr>
            <p:ph type="sldNum" sz="quarter" idx="15"/>
          </p:nvPr>
        </p:nvSpPr>
        <p:spPr/>
        <p:txBody>
          <a:bodyPr/>
          <a:lstStyle/>
          <a:p>
            <a:fld id="{58D71843-0FCE-4C73-AA95-AF82B2A45551}" type="slidenum">
              <a:rPr lang="he-IL" smtClean="0">
                <a:solidFill>
                  <a:schemeClr val="tx1"/>
                </a:solidFill>
              </a:rPr>
              <a:t>17</a:t>
            </a:fld>
            <a:endParaRPr lang="he-IL" dirty="0">
              <a:solidFill>
                <a:schemeClr val="tx1"/>
              </a:solidFill>
            </a:endParaRPr>
          </a:p>
        </p:txBody>
      </p:sp>
      <p:pic>
        <p:nvPicPr>
          <p:cNvPr id="4" name="תמונה 2"/>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88910"/>
            <a:ext cx="4824536" cy="3708241"/>
          </a:xfrm>
          <a:prstGeom prst="rect">
            <a:avLst/>
          </a:prstGeom>
          <a:noFill/>
          <a:ln>
            <a:noFill/>
          </a:ln>
        </p:spPr>
      </p:pic>
      <p:pic>
        <p:nvPicPr>
          <p:cNvPr id="5" name="תמונה 3"/>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304206"/>
            <a:ext cx="5338092" cy="3473066"/>
          </a:xfrm>
          <a:prstGeom prst="rect">
            <a:avLst/>
          </a:prstGeom>
          <a:noFill/>
          <a:ln>
            <a:noFill/>
          </a:ln>
        </p:spPr>
      </p:pic>
      <p:pic>
        <p:nvPicPr>
          <p:cNvPr id="6" name="תמונה 12"/>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268759"/>
            <a:ext cx="4076680" cy="2457271"/>
          </a:xfrm>
          <a:prstGeom prst="rect">
            <a:avLst/>
          </a:prstGeom>
          <a:noFill/>
          <a:ln>
            <a:noFill/>
          </a:ln>
        </p:spPr>
      </p:pic>
      <p:sp>
        <p:nvSpPr>
          <p:cNvPr id="7" name="TextBox 6"/>
          <p:cNvSpPr txBox="1"/>
          <p:nvPr/>
        </p:nvSpPr>
        <p:spPr>
          <a:xfrm>
            <a:off x="881068" y="5040739"/>
            <a:ext cx="1576072" cy="369332"/>
          </a:xfrm>
          <a:prstGeom prst="rect">
            <a:avLst/>
          </a:prstGeom>
          <a:noFill/>
        </p:spPr>
        <p:txBody>
          <a:bodyPr wrap="none" rtlCol="1">
            <a:spAutoFit/>
          </a:bodyPr>
          <a:lstStyle/>
          <a:p>
            <a:r>
              <a:rPr lang="en-US" dirty="0">
                <a:solidFill>
                  <a:srgbClr val="FF0000"/>
                </a:solidFill>
              </a:rPr>
              <a:t>User window</a:t>
            </a:r>
            <a:endParaRPr lang="he-IL" dirty="0">
              <a:solidFill>
                <a:srgbClr val="FF0000"/>
              </a:solidFill>
            </a:endParaRPr>
          </a:p>
        </p:txBody>
      </p:sp>
      <p:sp>
        <p:nvSpPr>
          <p:cNvPr id="8" name="TextBox 7"/>
          <p:cNvSpPr txBox="1"/>
          <p:nvPr/>
        </p:nvSpPr>
        <p:spPr>
          <a:xfrm>
            <a:off x="200129" y="6035400"/>
            <a:ext cx="2621231" cy="369332"/>
          </a:xfrm>
          <a:prstGeom prst="rect">
            <a:avLst/>
          </a:prstGeom>
          <a:noFill/>
        </p:spPr>
        <p:txBody>
          <a:bodyPr wrap="none" rtlCol="1">
            <a:spAutoFit/>
          </a:bodyPr>
          <a:lstStyle/>
          <a:p>
            <a:r>
              <a:rPr lang="en-US" dirty="0">
                <a:solidFill>
                  <a:srgbClr val="FF0000"/>
                </a:solidFill>
              </a:rPr>
              <a:t>Administrator window </a:t>
            </a:r>
            <a:endParaRPr lang="he-IL" dirty="0">
              <a:solidFill>
                <a:srgbClr val="FF0000"/>
              </a:solidFill>
            </a:endParaRPr>
          </a:p>
        </p:txBody>
      </p:sp>
      <p:cxnSp>
        <p:nvCxnSpPr>
          <p:cNvPr id="10" name="Straight Arrow Connector 9"/>
          <p:cNvCxnSpPr/>
          <p:nvPr/>
        </p:nvCxnSpPr>
        <p:spPr>
          <a:xfrm flipV="1">
            <a:off x="2044046" y="5782867"/>
            <a:ext cx="826188" cy="184666"/>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flipV="1">
            <a:off x="2267744" y="4797152"/>
            <a:ext cx="396044" cy="260292"/>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58340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13"/>
          <p:cNvPicPr/>
          <p:nvPr/>
        </p:nvPicPr>
        <p:blipFill>
          <a:blip r:embed="rId2">
            <a:extLst>
              <a:ext uri="{28A0092B-C50C-407E-A947-70E740481C1C}">
                <a14:useLocalDpi xmlns:a14="http://schemas.microsoft.com/office/drawing/2010/main" val="0"/>
              </a:ext>
            </a:extLst>
          </a:blip>
          <a:srcRect/>
          <a:stretch>
            <a:fillRect/>
          </a:stretch>
        </p:blipFill>
        <p:spPr bwMode="auto">
          <a:xfrm>
            <a:off x="150593" y="188640"/>
            <a:ext cx="4349399" cy="3429000"/>
          </a:xfrm>
          <a:prstGeom prst="rect">
            <a:avLst/>
          </a:prstGeom>
          <a:noFill/>
          <a:ln>
            <a:noFill/>
          </a:ln>
        </p:spPr>
      </p:pic>
      <p:pic>
        <p:nvPicPr>
          <p:cNvPr id="5" name="תמונה 14"/>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14011"/>
            <a:ext cx="4392488" cy="3403629"/>
          </a:xfrm>
          <a:prstGeom prst="rect">
            <a:avLst/>
          </a:prstGeom>
          <a:noFill/>
          <a:ln>
            <a:noFill/>
          </a:ln>
        </p:spPr>
      </p:pic>
      <p:pic>
        <p:nvPicPr>
          <p:cNvPr id="6" name="תמונה 15"/>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429000"/>
            <a:ext cx="5273040" cy="3429000"/>
          </a:xfrm>
          <a:prstGeom prst="rect">
            <a:avLst/>
          </a:prstGeom>
          <a:noFill/>
          <a:ln>
            <a:noFill/>
          </a:ln>
        </p:spPr>
      </p:pic>
      <p:sp>
        <p:nvSpPr>
          <p:cNvPr id="2" name="מציין מיקום של מספר שקופית 1">
            <a:extLst>
              <a:ext uri="{FF2B5EF4-FFF2-40B4-BE49-F238E27FC236}">
                <a16:creationId xmlns:a16="http://schemas.microsoft.com/office/drawing/2014/main" id="{1C5E01DC-DDD7-4A1E-A22F-3ADF17A14D7E}"/>
              </a:ext>
            </a:extLst>
          </p:cNvPr>
          <p:cNvSpPr>
            <a:spLocks noGrp="1"/>
          </p:cNvSpPr>
          <p:nvPr>
            <p:ph type="sldNum" sz="quarter" idx="15"/>
          </p:nvPr>
        </p:nvSpPr>
        <p:spPr/>
        <p:txBody>
          <a:bodyPr/>
          <a:lstStyle/>
          <a:p>
            <a:fld id="{58D71843-0FCE-4C73-AA95-AF82B2A45551}" type="slidenum">
              <a:rPr lang="he-IL" smtClean="0">
                <a:solidFill>
                  <a:schemeClr val="tx1"/>
                </a:solidFill>
              </a:rPr>
              <a:t>18</a:t>
            </a:fld>
            <a:endParaRPr lang="he-IL" dirty="0">
              <a:solidFill>
                <a:schemeClr val="tx1"/>
              </a:solidFill>
            </a:endParaRPr>
          </a:p>
        </p:txBody>
      </p:sp>
    </p:spTree>
    <p:extLst>
      <p:ext uri="{BB962C8B-B14F-4D97-AF65-F5344CB8AC3E}">
        <p14:creationId xmlns:p14="http://schemas.microsoft.com/office/powerpoint/2010/main" val="2262560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dirty="0"/>
              <a:t>Smart contract environment</a:t>
            </a:r>
            <a:endParaRPr lang="he-IL" dirty="0"/>
          </a:p>
        </p:txBody>
      </p:sp>
      <p:sp>
        <p:nvSpPr>
          <p:cNvPr id="3" name="מציין מיקום של מספר שקופית 2">
            <a:extLst>
              <a:ext uri="{FF2B5EF4-FFF2-40B4-BE49-F238E27FC236}">
                <a16:creationId xmlns:a16="http://schemas.microsoft.com/office/drawing/2014/main" id="{91F3F8C7-EC92-4134-AF1B-6737107C0676}"/>
              </a:ext>
            </a:extLst>
          </p:cNvPr>
          <p:cNvSpPr>
            <a:spLocks noGrp="1"/>
          </p:cNvSpPr>
          <p:nvPr>
            <p:ph type="sldNum" sz="quarter" idx="15"/>
          </p:nvPr>
        </p:nvSpPr>
        <p:spPr/>
        <p:txBody>
          <a:bodyPr/>
          <a:lstStyle/>
          <a:p>
            <a:fld id="{58D71843-0FCE-4C73-AA95-AF82B2A45551}" type="slidenum">
              <a:rPr lang="he-IL" smtClean="0">
                <a:solidFill>
                  <a:schemeClr val="tx1"/>
                </a:solidFill>
              </a:rPr>
              <a:t>19</a:t>
            </a:fld>
            <a:endParaRPr lang="he-IL" dirty="0">
              <a:solidFill>
                <a:schemeClr val="tx1"/>
              </a:solidFill>
            </a:endParaRPr>
          </a:p>
        </p:txBody>
      </p:sp>
      <p:pic>
        <p:nvPicPr>
          <p:cNvPr id="4" name="תמונה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980728"/>
            <a:ext cx="7992888" cy="5544616"/>
          </a:xfrm>
          <a:prstGeom prst="rect">
            <a:avLst/>
          </a:prstGeom>
          <a:noFill/>
          <a:ln>
            <a:noFill/>
          </a:ln>
        </p:spPr>
      </p:pic>
    </p:spTree>
    <p:extLst>
      <p:ext uri="{BB962C8B-B14F-4D97-AF65-F5344CB8AC3E}">
        <p14:creationId xmlns:p14="http://schemas.microsoft.com/office/powerpoint/2010/main" val="6069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alternatives of today</a:t>
            </a:r>
            <a:endParaRPr lang="he-IL" dirty="0"/>
          </a:p>
        </p:txBody>
      </p:sp>
      <p:sp>
        <p:nvSpPr>
          <p:cNvPr id="3" name="מציין מיקום של מספר שקופית 2">
            <a:extLst>
              <a:ext uri="{FF2B5EF4-FFF2-40B4-BE49-F238E27FC236}">
                <a16:creationId xmlns:a16="http://schemas.microsoft.com/office/drawing/2014/main" id="{68A155CD-F261-4AB9-94DB-2F1110FD9118}"/>
              </a:ext>
            </a:extLst>
          </p:cNvPr>
          <p:cNvSpPr>
            <a:spLocks noGrp="1"/>
          </p:cNvSpPr>
          <p:nvPr>
            <p:ph type="sldNum" sz="quarter" idx="15"/>
          </p:nvPr>
        </p:nvSpPr>
        <p:spPr/>
        <p:txBody>
          <a:bodyPr/>
          <a:lstStyle/>
          <a:p>
            <a:fld id="{58D71843-0FCE-4C73-AA95-AF82B2A45551}" type="slidenum">
              <a:rPr lang="he-IL" smtClean="0">
                <a:solidFill>
                  <a:schemeClr val="tx1"/>
                </a:solidFill>
              </a:rPr>
              <a:t>2</a:t>
            </a:fld>
            <a:endParaRPr lang="he-IL" dirty="0">
              <a:solidFill>
                <a:schemeClr val="tx1"/>
              </a:solidFill>
            </a:endParaRPr>
          </a:p>
        </p:txBody>
      </p:sp>
      <p:pic>
        <p:nvPicPr>
          <p:cNvPr id="1026" name="Picture 2" descr="C:\Users\henrico\Desktop\casin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1" y="1374610"/>
            <a:ext cx="3024336" cy="201696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nrico\Desktop\online-casin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1374610"/>
            <a:ext cx="3024336" cy="2016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7584" y="4117722"/>
            <a:ext cx="2552302" cy="1200329"/>
          </a:xfrm>
          <a:prstGeom prst="rect">
            <a:avLst/>
          </a:prstGeom>
          <a:noFill/>
        </p:spPr>
        <p:txBody>
          <a:bodyPr wrap="none" rtlCol="1">
            <a:spAutoFit/>
          </a:bodyPr>
          <a:lstStyle/>
          <a:p>
            <a:pPr marL="285750" indent="-285750" algn="l" rtl="0">
              <a:buFont typeface="Arial" pitchFamily="34" charset="0"/>
              <a:buChar char="•"/>
            </a:pPr>
            <a:r>
              <a:rPr lang="en-US" dirty="0"/>
              <a:t>Expose identity</a:t>
            </a:r>
          </a:p>
          <a:p>
            <a:pPr marL="285750" indent="-285750" algn="l" rtl="0">
              <a:buFont typeface="Arial" pitchFamily="34" charset="0"/>
              <a:buChar char="•"/>
            </a:pPr>
            <a:r>
              <a:rPr lang="en-US" dirty="0"/>
              <a:t>Trust the casino</a:t>
            </a:r>
          </a:p>
          <a:p>
            <a:pPr marL="285750" indent="-285750" algn="l" rtl="0">
              <a:buFont typeface="Arial" pitchFamily="34" charset="0"/>
              <a:buChar char="•"/>
            </a:pPr>
            <a:r>
              <a:rPr lang="en-US" dirty="0"/>
              <a:t>Physical attendance </a:t>
            </a:r>
          </a:p>
          <a:p>
            <a:pPr algn="l" rtl="0"/>
            <a:endParaRPr lang="en-US" dirty="0"/>
          </a:p>
        </p:txBody>
      </p:sp>
      <p:sp>
        <p:nvSpPr>
          <p:cNvPr id="5" name="TextBox 4"/>
          <p:cNvSpPr txBox="1"/>
          <p:nvPr/>
        </p:nvSpPr>
        <p:spPr>
          <a:xfrm>
            <a:off x="5053854" y="4117721"/>
            <a:ext cx="3425938" cy="1477328"/>
          </a:xfrm>
          <a:prstGeom prst="rect">
            <a:avLst/>
          </a:prstGeom>
          <a:noFill/>
        </p:spPr>
        <p:txBody>
          <a:bodyPr wrap="none" rtlCol="1">
            <a:spAutoFit/>
          </a:bodyPr>
          <a:lstStyle/>
          <a:p>
            <a:pPr marL="285750" indent="-285750" algn="l" rtl="0">
              <a:buFont typeface="Arial" pitchFamily="34" charset="0"/>
              <a:buChar char="•"/>
            </a:pPr>
            <a:r>
              <a:rPr lang="en-US" dirty="0"/>
              <a:t>Expose personal information</a:t>
            </a:r>
          </a:p>
          <a:p>
            <a:pPr marL="285750" indent="-285750" algn="l" rtl="0">
              <a:buFont typeface="Arial" pitchFamily="34" charset="0"/>
              <a:buChar char="•"/>
            </a:pPr>
            <a:r>
              <a:rPr lang="en-US" dirty="0"/>
              <a:t>Trust the casino </a:t>
            </a:r>
          </a:p>
          <a:p>
            <a:pPr marL="285750" indent="-285750" algn="l" rtl="0">
              <a:buFont typeface="Arial" pitchFamily="34" charset="0"/>
              <a:buChar char="•"/>
            </a:pPr>
            <a:r>
              <a:rPr lang="en-US" dirty="0"/>
              <a:t>Centralized data base</a:t>
            </a:r>
          </a:p>
          <a:p>
            <a:pPr marL="285750" indent="-285750" algn="l" rtl="0">
              <a:buFont typeface="Arial" pitchFamily="34" charset="0"/>
              <a:buChar char="•"/>
            </a:pPr>
            <a:r>
              <a:rPr lang="en-US" dirty="0"/>
              <a:t>Fraud and theft </a:t>
            </a:r>
          </a:p>
          <a:p>
            <a:pPr marL="285750" indent="-285750" algn="l" rtl="0">
              <a:buFont typeface="Arial" pitchFamily="34" charset="0"/>
              <a:buChar char="•"/>
            </a:pPr>
            <a:endParaRPr lang="he-IL" dirty="0"/>
          </a:p>
        </p:txBody>
      </p:sp>
    </p:spTree>
    <p:extLst>
      <p:ext uri="{BB962C8B-B14F-4D97-AF65-F5344CB8AC3E}">
        <p14:creationId xmlns:p14="http://schemas.microsoft.com/office/powerpoint/2010/main" val="808078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endParaRPr lang="he-IL" dirty="0"/>
          </a:p>
        </p:txBody>
      </p:sp>
      <p:sp>
        <p:nvSpPr>
          <p:cNvPr id="3" name="Content Placeholder 2"/>
          <p:cNvSpPr>
            <a:spLocks noGrp="1"/>
          </p:cNvSpPr>
          <p:nvPr>
            <p:ph sz="quarter" idx="1"/>
          </p:nvPr>
        </p:nvSpPr>
        <p:spPr>
          <a:xfrm>
            <a:off x="251520" y="1556792"/>
            <a:ext cx="8712968" cy="3733875"/>
          </a:xfrm>
        </p:spPr>
        <p:txBody>
          <a:bodyPr>
            <a:normAutofit/>
          </a:bodyPr>
          <a:lstStyle/>
          <a:p>
            <a:pPr algn="l" rtl="0">
              <a:buFont typeface="Arial" panose="020B0604020202020204" pitchFamily="34" charset="0"/>
              <a:buChar char="•"/>
            </a:pPr>
            <a:r>
              <a:rPr lang="en-US" sz="2200" dirty="0">
                <a:effectLst>
                  <a:outerShdw blurRad="38100" dist="38100" dir="2700000" algn="tl">
                    <a:srgbClr val="000000">
                      <a:alpha val="43137"/>
                    </a:srgbClr>
                  </a:outerShdw>
                </a:effectLst>
              </a:rPr>
              <a:t> </a:t>
            </a:r>
            <a:r>
              <a:rPr lang="en-US" sz="2200" dirty="0"/>
              <a:t>In our Project we have several layers to test:</a:t>
            </a:r>
          </a:p>
          <a:p>
            <a:pPr algn="l" rtl="0">
              <a:buFont typeface="Arial" panose="020B0604020202020204" pitchFamily="34" charset="0"/>
              <a:buChar char="•"/>
            </a:pPr>
            <a:endParaRPr lang="en-US" sz="2200" dirty="0"/>
          </a:p>
          <a:p>
            <a:pPr algn="l" rtl="0">
              <a:buFont typeface="Arial" panose="020B0604020202020204" pitchFamily="34" charset="0"/>
              <a:buChar char="•"/>
            </a:pPr>
            <a:r>
              <a:rPr lang="en-US" sz="2200" dirty="0"/>
              <a:t> </a:t>
            </a:r>
            <a:r>
              <a:rPr lang="en-US" sz="2200" b="1" dirty="0"/>
              <a:t>The Network layer: </a:t>
            </a:r>
            <a:r>
              <a:rPr lang="en-US" sz="2200" dirty="0"/>
              <a:t>Ropsten Test Network</a:t>
            </a:r>
            <a:endParaRPr lang="he-IL" sz="2200" dirty="0"/>
          </a:p>
          <a:p>
            <a:pPr algn="l" rtl="0">
              <a:buFont typeface="Arial" panose="020B0604020202020204" pitchFamily="34" charset="0"/>
              <a:buChar char="•"/>
            </a:pPr>
            <a:endParaRPr lang="en-US" sz="2200" dirty="0"/>
          </a:p>
          <a:p>
            <a:pPr algn="l" rtl="0">
              <a:buFont typeface="Arial" panose="020B0604020202020204" pitchFamily="34" charset="0"/>
              <a:buChar char="•"/>
            </a:pPr>
            <a:r>
              <a:rPr lang="en-US" sz="2200" b="1" dirty="0"/>
              <a:t>The Transactions layer: </a:t>
            </a:r>
            <a:r>
              <a:rPr lang="en-US" sz="2200" dirty="0"/>
              <a:t>Online Block Explorers -Etherscan</a:t>
            </a:r>
          </a:p>
          <a:p>
            <a:pPr algn="l" rtl="0">
              <a:buFont typeface="Arial" panose="020B0604020202020204" pitchFamily="34" charset="0"/>
              <a:buChar char="•"/>
            </a:pPr>
            <a:endParaRPr lang="en-US" sz="2200" dirty="0"/>
          </a:p>
          <a:p>
            <a:pPr algn="l" rtl="0">
              <a:buFont typeface="Arial" panose="020B0604020202020204" pitchFamily="34" charset="0"/>
              <a:buChar char="•"/>
            </a:pPr>
            <a:r>
              <a:rPr lang="en-US" sz="2200" b="1" dirty="0"/>
              <a:t>The Application layer:</a:t>
            </a:r>
            <a:r>
              <a:rPr lang="en-US" sz="2200" dirty="0"/>
              <a:t> Table Testing, Remix-Solidity IDE</a:t>
            </a:r>
          </a:p>
          <a:p>
            <a:pPr algn="l" rtl="0"/>
            <a:endParaRPr lang="en-US" dirty="0"/>
          </a:p>
          <a:p>
            <a:pPr algn="l" rtl="0"/>
            <a:endParaRPr lang="en-US" dirty="0"/>
          </a:p>
        </p:txBody>
      </p:sp>
      <p:sp>
        <p:nvSpPr>
          <p:cNvPr id="4" name="Slide Number Placeholder 3"/>
          <p:cNvSpPr>
            <a:spLocks noGrp="1"/>
          </p:cNvSpPr>
          <p:nvPr>
            <p:ph type="sldNum" sz="quarter" idx="15"/>
          </p:nvPr>
        </p:nvSpPr>
        <p:spPr/>
        <p:txBody>
          <a:bodyPr/>
          <a:lstStyle/>
          <a:p>
            <a:fld id="{D57F1E4F-1CFF-5643-939E-217C01CDF565}" type="slidenum">
              <a:rPr lang="en-US" smtClean="0">
                <a:solidFill>
                  <a:schemeClr val="tx1"/>
                </a:solidFill>
              </a:rPr>
              <a:pPr/>
              <a:t>20</a:t>
            </a:fld>
            <a:endParaRPr lang="en-US" dirty="0">
              <a:solidFill>
                <a:schemeClr val="tx1"/>
              </a:solidFill>
            </a:endParaRPr>
          </a:p>
        </p:txBody>
      </p:sp>
      <p:pic>
        <p:nvPicPr>
          <p:cNvPr id="5" name="Picture 4"/>
          <p:cNvPicPr>
            <a:picLocks noChangeAspect="1"/>
          </p:cNvPicPr>
          <p:nvPr/>
        </p:nvPicPr>
        <p:blipFill>
          <a:blip r:embed="rId3"/>
          <a:stretch>
            <a:fillRect/>
          </a:stretch>
        </p:blipFill>
        <p:spPr>
          <a:xfrm>
            <a:off x="7324440" y="3614535"/>
            <a:ext cx="1399330" cy="466443"/>
          </a:xfrm>
          <a:prstGeom prst="rect">
            <a:avLst/>
          </a:prstGeom>
        </p:spPr>
      </p:pic>
      <p:pic>
        <p:nvPicPr>
          <p:cNvPr id="6" name="Picture 5"/>
          <p:cNvPicPr>
            <a:picLocks noChangeAspect="1"/>
          </p:cNvPicPr>
          <p:nvPr/>
        </p:nvPicPr>
        <p:blipFill rotWithShape="1">
          <a:blip r:embed="rId4"/>
          <a:srcRect l="1402" t="9999" r="7778" b="5152"/>
          <a:stretch/>
        </p:blipFill>
        <p:spPr>
          <a:xfrm>
            <a:off x="6438021" y="2368717"/>
            <a:ext cx="2285749" cy="398140"/>
          </a:xfrm>
          <a:prstGeom prst="rect">
            <a:avLst/>
          </a:prstGeom>
        </p:spPr>
      </p:pic>
      <p:pic>
        <p:nvPicPr>
          <p:cNvPr id="8" name="תמונה 7">
            <a:extLst>
              <a:ext uri="{FF2B5EF4-FFF2-40B4-BE49-F238E27FC236}">
                <a16:creationId xmlns:a16="http://schemas.microsoft.com/office/drawing/2014/main" id="{39203D16-5A91-4007-B67E-C9973367B05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56485" y="4509120"/>
            <a:ext cx="711523" cy="711523"/>
          </a:xfrm>
          <a:prstGeom prst="rect">
            <a:avLst/>
          </a:prstGeom>
        </p:spPr>
      </p:pic>
    </p:spTree>
    <p:extLst>
      <p:ext uri="{BB962C8B-B14F-4D97-AF65-F5344CB8AC3E}">
        <p14:creationId xmlns:p14="http://schemas.microsoft.com/office/powerpoint/2010/main" val="1937693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27584" y="548680"/>
            <a:ext cx="6683765" cy="960668"/>
          </a:xfrm>
        </p:spPr>
        <p:txBody>
          <a:bodyPr/>
          <a:lstStyle/>
          <a:p>
            <a:r>
              <a:rPr lang="en-US" dirty="0"/>
              <a:t>Testing - example</a:t>
            </a:r>
            <a:endParaRPr lang="he-IL" dirty="0"/>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1770068773"/>
              </p:ext>
            </p:extLst>
          </p:nvPr>
        </p:nvGraphicFramePr>
        <p:xfrm>
          <a:off x="467544" y="1628800"/>
          <a:ext cx="8136904" cy="3888433"/>
        </p:xfrm>
        <a:graphic>
          <a:graphicData uri="http://schemas.openxmlformats.org/drawingml/2006/table">
            <a:tbl>
              <a:tblPr rtl="1" firstRow="1" bandRow="1">
                <a:tableStyleId>{5C22544A-7EE6-4342-B048-85BDC9FD1C3A}</a:tableStyleId>
              </a:tblPr>
              <a:tblGrid>
                <a:gridCol w="3956196">
                  <a:extLst>
                    <a:ext uri="{9D8B030D-6E8A-4147-A177-3AD203B41FA5}">
                      <a16:colId xmlns:a16="http://schemas.microsoft.com/office/drawing/2014/main" val="20000"/>
                    </a:ext>
                  </a:extLst>
                </a:gridCol>
                <a:gridCol w="2790978">
                  <a:extLst>
                    <a:ext uri="{9D8B030D-6E8A-4147-A177-3AD203B41FA5}">
                      <a16:colId xmlns:a16="http://schemas.microsoft.com/office/drawing/2014/main" val="20001"/>
                    </a:ext>
                  </a:extLst>
                </a:gridCol>
                <a:gridCol w="1389730">
                  <a:extLst>
                    <a:ext uri="{9D8B030D-6E8A-4147-A177-3AD203B41FA5}">
                      <a16:colId xmlns:a16="http://schemas.microsoft.com/office/drawing/2014/main" val="20002"/>
                    </a:ext>
                  </a:extLst>
                </a:gridCol>
              </a:tblGrid>
              <a:tr h="573961">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400" dirty="0">
                          <a:effectLst/>
                        </a:rPr>
                        <a:t>Expected result</a:t>
                      </a:r>
                      <a:endParaRPr lang="en-US" sz="1200" dirty="0">
                        <a:effectLst/>
                        <a:latin typeface="Calibri"/>
                        <a:ea typeface="Calibri"/>
                        <a:cs typeface="Arial"/>
                      </a:endParaRPr>
                    </a:p>
                  </a:txBody>
                  <a:tcPr marL="68580" marR="68580" marT="34290" marB="34290"/>
                </a:tc>
                <a:tc>
                  <a:txBody>
                    <a:bodyPr/>
                    <a:lstStyle/>
                    <a:p>
                      <a:pPr algn="ctr" rtl="1"/>
                      <a:r>
                        <a:rPr lang="en-US" sz="1400" dirty="0"/>
                        <a:t>Test</a:t>
                      </a:r>
                      <a:endParaRPr lang="he-IL" sz="1400" dirty="0"/>
                    </a:p>
                  </a:txBody>
                  <a:tcPr marL="68580" marR="68580" marT="34290" marB="34290"/>
                </a:tc>
                <a:tc>
                  <a:txBody>
                    <a:bodyPr/>
                    <a:lstStyle/>
                    <a:p>
                      <a:pPr algn="ctr" rtl="1"/>
                      <a:r>
                        <a:rPr lang="en-US" sz="1400" dirty="0"/>
                        <a:t>Test</a:t>
                      </a:r>
                      <a:r>
                        <a:rPr lang="en-US" sz="1400" baseline="0" dirty="0"/>
                        <a:t> Number</a:t>
                      </a:r>
                      <a:endParaRPr lang="he-IL" sz="1400" dirty="0"/>
                    </a:p>
                  </a:txBody>
                  <a:tcPr marL="68580" marR="68580" marT="34290" marB="34290"/>
                </a:tc>
                <a:extLst>
                  <a:ext uri="{0D108BD9-81ED-4DB2-BD59-A6C34878D82A}">
                    <a16:rowId xmlns:a16="http://schemas.microsoft.com/office/drawing/2014/main" val="10000"/>
                  </a:ext>
                </a:extLst>
              </a:tr>
              <a:tr h="581934">
                <a:tc>
                  <a:txBody>
                    <a:bodyPr/>
                    <a:lstStyle/>
                    <a:p>
                      <a:pPr algn="l" rtl="1"/>
                      <a:r>
                        <a:rPr lang="en-US" sz="1400" dirty="0"/>
                        <a:t>Confirmation Massage “Processing your bet”</a:t>
                      </a:r>
                      <a:endParaRPr lang="he-IL" sz="1400" dirty="0"/>
                    </a:p>
                  </a:txBody>
                  <a:tcPr marL="68580" marR="68580" marT="34290" marB="34290"/>
                </a:tc>
                <a:tc>
                  <a:txBody>
                    <a:bodyPr/>
                    <a:lstStyle/>
                    <a:p>
                      <a:pPr algn="l" rtl="1"/>
                      <a:r>
                        <a:rPr lang="en-US" sz="1400" kern="1200" dirty="0">
                          <a:solidFill>
                            <a:schemeClr val="dk1"/>
                          </a:solidFill>
                          <a:effectLst/>
                          <a:latin typeface="+mn-lt"/>
                          <a:ea typeface="+mn-ea"/>
                          <a:cs typeface="+mn-cs"/>
                        </a:rPr>
                        <a:t>Successful Bet</a:t>
                      </a:r>
                      <a:endParaRPr lang="he-IL" sz="1400" dirty="0"/>
                    </a:p>
                  </a:txBody>
                  <a:tcPr marL="68580" marR="68580" marT="34290" marB="34290"/>
                </a:tc>
                <a:tc>
                  <a:txBody>
                    <a:bodyPr/>
                    <a:lstStyle/>
                    <a:p>
                      <a:pPr algn="ctr" rtl="1"/>
                      <a:r>
                        <a:rPr lang="en-US" sz="1400" u="none" dirty="0"/>
                        <a:t>1</a:t>
                      </a:r>
                      <a:endParaRPr lang="he-IL" sz="1400" u="none" dirty="0"/>
                    </a:p>
                  </a:txBody>
                  <a:tcPr marL="68580" marR="68580" marT="34290" marB="34290"/>
                </a:tc>
                <a:extLst>
                  <a:ext uri="{0D108BD9-81ED-4DB2-BD59-A6C34878D82A}">
                    <a16:rowId xmlns:a16="http://schemas.microsoft.com/office/drawing/2014/main" val="10001"/>
                  </a:ext>
                </a:extLst>
              </a:tr>
              <a:tr h="931067">
                <a:tc>
                  <a:txBody>
                    <a:bodyPr/>
                    <a:lstStyle/>
                    <a:p>
                      <a:pPr algn="l" rtl="1"/>
                      <a:r>
                        <a:rPr lang="en-US" sz="1400" kern="1200" dirty="0">
                          <a:solidFill>
                            <a:schemeClr val="dk1"/>
                          </a:solidFill>
                          <a:effectLst/>
                          <a:latin typeface="+mn-lt"/>
                          <a:ea typeface="+mn-ea"/>
                          <a:cs typeface="+mn-cs"/>
                        </a:rPr>
                        <a:t>Error message “Please fill all the relevant information correctly".</a:t>
                      </a:r>
                      <a:endParaRPr lang="he-IL" sz="1400" dirty="0"/>
                    </a:p>
                  </a:txBody>
                  <a:tcPr marL="68580" marR="68580" marT="34290" marB="34290"/>
                </a:tc>
                <a:tc>
                  <a:txBody>
                    <a:bodyPr/>
                    <a:lstStyle/>
                    <a:p>
                      <a:pPr algn="l" rtl="1"/>
                      <a:r>
                        <a:rPr lang="en-US" sz="1400" kern="1200" dirty="0">
                          <a:solidFill>
                            <a:schemeClr val="dk1"/>
                          </a:solidFill>
                          <a:effectLst/>
                          <a:latin typeface="+mn-lt"/>
                          <a:ea typeface="+mn-ea"/>
                          <a:cs typeface="+mn-cs"/>
                        </a:rPr>
                        <a:t>Failure To Open New Game</a:t>
                      </a:r>
                      <a:endParaRPr lang="he-IL" sz="1400" dirty="0"/>
                    </a:p>
                  </a:txBody>
                  <a:tcPr marL="68580" marR="68580" marT="34290" marB="34290"/>
                </a:tc>
                <a:tc>
                  <a:txBody>
                    <a:bodyPr/>
                    <a:lstStyle/>
                    <a:p>
                      <a:pPr algn="ctr" rtl="1"/>
                      <a:r>
                        <a:rPr lang="en-US" sz="1400" u="none" dirty="0"/>
                        <a:t>2</a:t>
                      </a:r>
                      <a:endParaRPr lang="he-IL" sz="1400" u="none" dirty="0"/>
                    </a:p>
                  </a:txBody>
                  <a:tcPr marL="68580" marR="68580" marT="34290" marB="34290"/>
                </a:tc>
                <a:extLst>
                  <a:ext uri="{0D108BD9-81ED-4DB2-BD59-A6C34878D82A}">
                    <a16:rowId xmlns:a16="http://schemas.microsoft.com/office/drawing/2014/main" val="10002"/>
                  </a:ext>
                </a:extLst>
              </a:tr>
              <a:tr h="1060359">
                <a:tc>
                  <a:txBody>
                    <a:bodyPr/>
                    <a:lstStyle/>
                    <a:p>
                      <a:pPr algn="l" rtl="1"/>
                      <a:r>
                        <a:rPr lang="en-US" sz="1400" dirty="0"/>
                        <a:t>Confirmation </a:t>
                      </a:r>
                      <a:r>
                        <a:rPr lang="en-US" sz="1400" kern="1200" dirty="0">
                          <a:solidFill>
                            <a:schemeClr val="dk1"/>
                          </a:solidFill>
                          <a:effectLst/>
                          <a:latin typeface="+mn-lt"/>
                          <a:ea typeface="+mn-ea"/>
                          <a:cs typeface="+mn-cs"/>
                        </a:rPr>
                        <a:t>massage “New game have been created, you can see it on the homepage".</a:t>
                      </a:r>
                      <a:endParaRPr lang="he-IL" sz="1400" dirty="0"/>
                    </a:p>
                  </a:txBody>
                  <a:tcPr marL="68580" marR="68580" marT="34290" marB="34290"/>
                </a:tc>
                <a:tc>
                  <a:txBody>
                    <a:bodyPr/>
                    <a:lstStyle/>
                    <a:p>
                      <a:pPr algn="l" rtl="1"/>
                      <a:r>
                        <a:rPr lang="en-US" sz="1400" kern="1200" dirty="0">
                          <a:solidFill>
                            <a:schemeClr val="dk1"/>
                          </a:solidFill>
                          <a:effectLst/>
                          <a:latin typeface="+mn-lt"/>
                          <a:ea typeface="+mn-ea"/>
                          <a:cs typeface="+mn-cs"/>
                        </a:rPr>
                        <a:t>Open Game Successfully</a:t>
                      </a:r>
                      <a:endParaRPr lang="he-IL" sz="1400" dirty="0"/>
                    </a:p>
                  </a:txBody>
                  <a:tcPr marL="68580" marR="68580" marT="34290" marB="34290"/>
                </a:tc>
                <a:tc>
                  <a:txBody>
                    <a:bodyPr/>
                    <a:lstStyle/>
                    <a:p>
                      <a:pPr algn="ctr" rtl="1"/>
                      <a:r>
                        <a:rPr lang="en-US" sz="1400" u="none" dirty="0"/>
                        <a:t>3</a:t>
                      </a:r>
                      <a:endParaRPr lang="he-IL" sz="1400" u="none" dirty="0"/>
                    </a:p>
                  </a:txBody>
                  <a:tcPr marL="68580" marR="68580" marT="34290" marB="34290"/>
                </a:tc>
                <a:extLst>
                  <a:ext uri="{0D108BD9-81ED-4DB2-BD59-A6C34878D82A}">
                    <a16:rowId xmlns:a16="http://schemas.microsoft.com/office/drawing/2014/main" val="10003"/>
                  </a:ext>
                </a:extLst>
              </a:tr>
              <a:tr h="741112">
                <a:tc>
                  <a:txBody>
                    <a:bodyPr/>
                    <a:lstStyle/>
                    <a:p>
                      <a:pPr algn="l" rtl="1"/>
                      <a:r>
                        <a:rPr lang="en-US" sz="1400" kern="1200" dirty="0">
                          <a:solidFill>
                            <a:schemeClr val="dk1"/>
                          </a:solidFill>
                          <a:effectLst/>
                          <a:latin typeface="+mn-lt"/>
                          <a:ea typeface="+mn-ea"/>
                          <a:cs typeface="+mn-cs"/>
                        </a:rPr>
                        <a:t>Error Massage “There are no statistics to display".</a:t>
                      </a:r>
                      <a:endParaRPr lang="he-IL" sz="1400" dirty="0"/>
                    </a:p>
                  </a:txBody>
                  <a:tcPr marL="68580" marR="68580" marT="34290" marB="34290"/>
                </a:tc>
                <a:tc>
                  <a:txBody>
                    <a:bodyPr/>
                    <a:lstStyle/>
                    <a:p>
                      <a:pPr algn="l" rtl="1"/>
                      <a:r>
                        <a:rPr lang="en-US" sz="1400" kern="1200" dirty="0">
                          <a:solidFill>
                            <a:schemeClr val="dk1"/>
                          </a:solidFill>
                          <a:effectLst/>
                          <a:latin typeface="+mn-lt"/>
                          <a:ea typeface="+mn-ea"/>
                          <a:cs typeface="+mn-cs"/>
                        </a:rPr>
                        <a:t>Failed To Display Statistics</a:t>
                      </a:r>
                      <a:endParaRPr lang="he-IL" sz="1400" dirty="0"/>
                    </a:p>
                  </a:txBody>
                  <a:tcPr marL="68580" marR="68580" marT="34290" marB="34290"/>
                </a:tc>
                <a:tc>
                  <a:txBody>
                    <a:bodyPr/>
                    <a:lstStyle/>
                    <a:p>
                      <a:pPr algn="ctr" rtl="1"/>
                      <a:r>
                        <a:rPr lang="en-US" sz="1400" u="none" dirty="0"/>
                        <a:t>4</a:t>
                      </a:r>
                      <a:endParaRPr lang="he-IL" sz="1400" u="none" dirty="0"/>
                    </a:p>
                  </a:txBody>
                  <a:tcPr marL="68580" marR="68580" marT="34290" marB="3429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5"/>
          </p:nvPr>
        </p:nvSpPr>
        <p:spPr/>
        <p:txBody>
          <a:bodyPr/>
          <a:lstStyle/>
          <a:p>
            <a:fld id="{D57F1E4F-1CFF-5643-939E-217C01CDF565}" type="slidenum">
              <a:rPr lang="en-US" smtClean="0">
                <a:solidFill>
                  <a:schemeClr val="tx1"/>
                </a:solidFill>
              </a:rPr>
              <a:pPr/>
              <a:t>21</a:t>
            </a:fld>
            <a:endParaRPr lang="en-US" dirty="0">
              <a:solidFill>
                <a:schemeClr val="tx1"/>
              </a:solidFill>
            </a:endParaRPr>
          </a:p>
        </p:txBody>
      </p:sp>
    </p:spTree>
    <p:extLst>
      <p:ext uri="{BB962C8B-B14F-4D97-AF65-F5344CB8AC3E}">
        <p14:creationId xmlns:p14="http://schemas.microsoft.com/office/powerpoint/2010/main" val="3590707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E6B8823B-B237-4D0A-8365-82B760C74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4" y="404664"/>
            <a:ext cx="9089534" cy="6048672"/>
          </a:xfrm>
          <a:prstGeom prst="rect">
            <a:avLst/>
          </a:prstGeom>
        </p:spPr>
      </p:pic>
      <p:sp>
        <p:nvSpPr>
          <p:cNvPr id="2" name="מציין מיקום של מספר שקופית 1">
            <a:extLst>
              <a:ext uri="{FF2B5EF4-FFF2-40B4-BE49-F238E27FC236}">
                <a16:creationId xmlns:a16="http://schemas.microsoft.com/office/drawing/2014/main" id="{16ECD387-9764-4C35-ABD9-8C879F30B426}"/>
              </a:ext>
            </a:extLst>
          </p:cNvPr>
          <p:cNvSpPr>
            <a:spLocks noGrp="1"/>
          </p:cNvSpPr>
          <p:nvPr>
            <p:ph type="sldNum" sz="quarter" idx="15"/>
          </p:nvPr>
        </p:nvSpPr>
        <p:spPr/>
        <p:txBody>
          <a:bodyPr/>
          <a:lstStyle/>
          <a:p>
            <a:fld id="{58D71843-0FCE-4C73-AA95-AF82B2A45551}" type="slidenum">
              <a:rPr lang="he-IL" smtClean="0">
                <a:solidFill>
                  <a:schemeClr val="tx1"/>
                </a:solidFill>
              </a:rPr>
              <a:t>22</a:t>
            </a:fld>
            <a:endParaRPr lang="he-IL" dirty="0">
              <a:solidFill>
                <a:schemeClr val="tx1"/>
              </a:solidFill>
            </a:endParaRPr>
          </a:p>
        </p:txBody>
      </p:sp>
    </p:spTree>
    <p:extLst>
      <p:ext uri="{BB962C8B-B14F-4D97-AF65-F5344CB8AC3E}">
        <p14:creationId xmlns:p14="http://schemas.microsoft.com/office/powerpoint/2010/main" val="3985045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
            <a:ext cx="8229600" cy="922114"/>
          </a:xfrm>
        </p:spPr>
        <p:txBody>
          <a:bodyPr/>
          <a:lstStyle/>
          <a:p>
            <a:r>
              <a:rPr lang="en-US" dirty="0"/>
              <a:t>Introduction</a:t>
            </a:r>
            <a:endParaRPr lang="he-IL" dirty="0"/>
          </a:p>
        </p:txBody>
      </p:sp>
      <p:pic>
        <p:nvPicPr>
          <p:cNvPr id="4" name="Picture 2" descr="C:\Users\henrico\Desktop\blockchain.jp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611560" y="2793259"/>
            <a:ext cx="7467600" cy="4073622"/>
          </a:xfrm>
          <a:prstGeom prst="rect">
            <a:avLst/>
          </a:prstGeom>
          <a:noFill/>
          <a:extLst>
            <a:ext uri="{909E8E84-426E-40DD-AFC4-6F175D3DCCD1}">
              <a14:hiddenFill xmlns:a14="http://schemas.microsoft.com/office/drawing/2010/main">
                <a:solidFill>
                  <a:srgbClr val="FFFFFF"/>
                </a:solidFill>
              </a14:hiddenFill>
            </a:ext>
          </a:extLst>
        </p:spPr>
      </p:pic>
      <p:sp>
        <p:nvSpPr>
          <p:cNvPr id="5" name="מציין מיקום של מספר שקופית 4">
            <a:extLst>
              <a:ext uri="{FF2B5EF4-FFF2-40B4-BE49-F238E27FC236}">
                <a16:creationId xmlns:a16="http://schemas.microsoft.com/office/drawing/2014/main" id="{46516D36-9E09-41BF-A940-C59A9E677799}"/>
              </a:ext>
            </a:extLst>
          </p:cNvPr>
          <p:cNvSpPr>
            <a:spLocks noGrp="1"/>
          </p:cNvSpPr>
          <p:nvPr>
            <p:ph type="sldNum" sz="quarter" idx="15"/>
          </p:nvPr>
        </p:nvSpPr>
        <p:spPr/>
        <p:txBody>
          <a:bodyPr/>
          <a:lstStyle/>
          <a:p>
            <a:fld id="{58D71843-0FCE-4C73-AA95-AF82B2A45551}" type="slidenum">
              <a:rPr lang="he-IL" smtClean="0">
                <a:solidFill>
                  <a:schemeClr val="tx1"/>
                </a:solidFill>
              </a:rPr>
              <a:t>3</a:t>
            </a:fld>
            <a:endParaRPr lang="he-IL" dirty="0">
              <a:solidFill>
                <a:schemeClr val="tx1"/>
              </a:solidFill>
            </a:endParaRPr>
          </a:p>
        </p:txBody>
      </p:sp>
      <p:sp>
        <p:nvSpPr>
          <p:cNvPr id="3" name="TextBox 2">
            <a:extLst>
              <a:ext uri="{FF2B5EF4-FFF2-40B4-BE49-F238E27FC236}">
                <a16:creationId xmlns:a16="http://schemas.microsoft.com/office/drawing/2014/main" id="{CC19E654-1C4B-46E3-B397-1487E5A23DC2}"/>
              </a:ext>
            </a:extLst>
          </p:cNvPr>
          <p:cNvSpPr txBox="1"/>
          <p:nvPr/>
        </p:nvSpPr>
        <p:spPr>
          <a:xfrm>
            <a:off x="1043608" y="761933"/>
            <a:ext cx="7344816" cy="2031325"/>
          </a:xfrm>
          <a:prstGeom prst="rect">
            <a:avLst/>
          </a:prstGeom>
          <a:noFill/>
        </p:spPr>
        <p:txBody>
          <a:bodyPr wrap="square" rtlCol="1">
            <a:spAutoFit/>
          </a:bodyPr>
          <a:lstStyle/>
          <a:p>
            <a:pPr marL="285750" indent="-285750" algn="l" rtl="0">
              <a:buFont typeface="Arial" panose="020B0604020202020204" pitchFamily="34" charset="0"/>
              <a:buChar char="•"/>
            </a:pPr>
            <a:r>
              <a:rPr lang="en-US" dirty="0">
                <a:cs typeface="+mj-cs"/>
              </a:rPr>
              <a:t>Our project based on the Blockchain technology.</a:t>
            </a:r>
          </a:p>
          <a:p>
            <a:pPr marL="285750" indent="-285750" algn="l" rtl="0">
              <a:buFont typeface="Arial" panose="020B0604020202020204" pitchFamily="34" charset="0"/>
              <a:buChar char="•"/>
            </a:pPr>
            <a:r>
              <a:rPr lang="en-US" dirty="0">
                <a:cs typeface="+mj-cs"/>
              </a:rPr>
              <a:t>We assume that the Blockchain technology is the best way to solve the gambling problems</a:t>
            </a:r>
          </a:p>
          <a:p>
            <a:pPr marL="285750" indent="-285750" algn="l" rtl="0">
              <a:buFont typeface="Arial" panose="020B0604020202020204" pitchFamily="34" charset="0"/>
              <a:buChar char="•"/>
            </a:pPr>
            <a:r>
              <a:rPr lang="en-US" dirty="0">
                <a:cs typeface="+mj-cs"/>
              </a:rPr>
              <a:t>In our project we have two types of actors, the system administrator: who manage the system and provide games for the gamblers. The gambler: who can place his bet on the website and enjoy gambling within the Blockchain technology.</a:t>
            </a:r>
            <a:endParaRPr lang="he-IL" dirty="0">
              <a:cs typeface="+mj-cs"/>
            </a:endParaRPr>
          </a:p>
        </p:txBody>
      </p:sp>
    </p:spTree>
    <p:extLst>
      <p:ext uri="{BB962C8B-B14F-4D97-AF65-F5344CB8AC3E}">
        <p14:creationId xmlns:p14="http://schemas.microsoft.com/office/powerpoint/2010/main" val="337924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5760"/>
            <a:ext cx="7467600" cy="1143000"/>
          </a:xfrm>
        </p:spPr>
        <p:txBody>
          <a:bodyPr/>
          <a:lstStyle/>
          <a:p>
            <a:r>
              <a:rPr lang="en-US" dirty="0"/>
              <a:t>motivation</a:t>
            </a:r>
            <a:endParaRPr lang="he-IL" dirty="0"/>
          </a:p>
        </p:txBody>
      </p:sp>
      <p:sp>
        <p:nvSpPr>
          <p:cNvPr id="3" name="מציין מיקום של מספר שקופית 2">
            <a:extLst>
              <a:ext uri="{FF2B5EF4-FFF2-40B4-BE49-F238E27FC236}">
                <a16:creationId xmlns:a16="http://schemas.microsoft.com/office/drawing/2014/main" id="{CC4BD502-6C13-4F60-9F19-1D7453830389}"/>
              </a:ext>
            </a:extLst>
          </p:cNvPr>
          <p:cNvSpPr>
            <a:spLocks noGrp="1"/>
          </p:cNvSpPr>
          <p:nvPr>
            <p:ph type="sldNum" sz="quarter" idx="15"/>
          </p:nvPr>
        </p:nvSpPr>
        <p:spPr/>
        <p:txBody>
          <a:bodyPr/>
          <a:lstStyle/>
          <a:p>
            <a:fld id="{58D71843-0FCE-4C73-AA95-AF82B2A45551}" type="slidenum">
              <a:rPr lang="he-IL" smtClean="0">
                <a:solidFill>
                  <a:schemeClr val="tx1"/>
                </a:solidFill>
              </a:rPr>
              <a:t>4</a:t>
            </a:fld>
            <a:endParaRPr lang="he-IL" dirty="0">
              <a:solidFill>
                <a:schemeClr val="tx1"/>
              </a:solidFill>
            </a:endParaRPr>
          </a:p>
        </p:txBody>
      </p:sp>
      <p:sp>
        <p:nvSpPr>
          <p:cNvPr id="4" name="TextBox 3"/>
          <p:cNvSpPr txBox="1"/>
          <p:nvPr/>
        </p:nvSpPr>
        <p:spPr>
          <a:xfrm>
            <a:off x="971600" y="1268760"/>
            <a:ext cx="7200800" cy="4955203"/>
          </a:xfrm>
          <a:prstGeom prst="rect">
            <a:avLst/>
          </a:prstGeom>
          <a:noFill/>
        </p:spPr>
        <p:txBody>
          <a:bodyPr wrap="square" rtlCol="1">
            <a:spAutoFit/>
          </a:bodyPr>
          <a:lstStyle/>
          <a:p>
            <a:pPr marL="285750" indent="-285750" algn="l" rtl="0">
              <a:buFont typeface="Arial" pitchFamily="34" charset="0"/>
              <a:buChar char="•"/>
            </a:pPr>
            <a:r>
              <a:rPr lang="en-US" sz="2800" dirty="0"/>
              <a:t>With our solution we will create a simple and convenient gambling system based on the BLOCKCHAIN under lightning network.</a:t>
            </a:r>
          </a:p>
          <a:p>
            <a:pPr algn="l" rtl="0"/>
            <a:endParaRPr lang="en-US" sz="2800" dirty="0"/>
          </a:p>
          <a:p>
            <a:pPr marL="285750" indent="-285750" algn="l" rtl="0">
              <a:buFont typeface="Arial" pitchFamily="34" charset="0"/>
              <a:buChar char="•"/>
            </a:pPr>
            <a:r>
              <a:rPr lang="en-US" sz="2800" dirty="0"/>
              <a:t>Goals : </a:t>
            </a:r>
          </a:p>
          <a:p>
            <a:pPr marL="742950" lvl="1" indent="-285750" algn="l" rtl="0">
              <a:buFont typeface="Arial" pitchFamily="34" charset="0"/>
              <a:buChar char="•"/>
            </a:pPr>
            <a:r>
              <a:rPr lang="en-US" sz="2800" dirty="0"/>
              <a:t>Improve privacy </a:t>
            </a:r>
          </a:p>
          <a:p>
            <a:pPr marL="742950" lvl="1" indent="-285750" algn="l" rtl="0">
              <a:buFont typeface="Arial" pitchFamily="34" charset="0"/>
              <a:buChar char="•"/>
            </a:pPr>
            <a:r>
              <a:rPr lang="en-US" sz="2800" dirty="0"/>
              <a:t>Provide security </a:t>
            </a:r>
          </a:p>
          <a:p>
            <a:pPr marL="742950" lvl="1" indent="-285750" algn="l" rtl="0">
              <a:buFont typeface="Arial" pitchFamily="34" charset="0"/>
              <a:buChar char="•"/>
            </a:pPr>
            <a:r>
              <a:rPr lang="en-US" sz="2800" dirty="0"/>
              <a:t>Provide transparency </a:t>
            </a:r>
          </a:p>
          <a:p>
            <a:pPr marL="742950" lvl="1" indent="-285750" algn="l" rtl="0">
              <a:buFont typeface="Arial" pitchFamily="34" charset="0"/>
              <a:buChar char="•"/>
            </a:pPr>
            <a:r>
              <a:rPr lang="en-US" sz="2800" dirty="0"/>
              <a:t>Solve the double spending problem </a:t>
            </a:r>
          </a:p>
          <a:p>
            <a:pPr lvl="1" algn="l" rtl="0"/>
            <a:endParaRPr lang="en-US" dirty="0"/>
          </a:p>
          <a:p>
            <a:pPr lvl="1" algn="l" rtl="0"/>
            <a:endParaRPr lang="en-US" dirty="0"/>
          </a:p>
        </p:txBody>
      </p:sp>
    </p:spTree>
    <p:extLst>
      <p:ext uri="{BB962C8B-B14F-4D97-AF65-F5344CB8AC3E}">
        <p14:creationId xmlns:p14="http://schemas.microsoft.com/office/powerpoint/2010/main" val="94160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0614D9-BA8D-4BC7-86A7-810E44FEDA9D}"/>
              </a:ext>
            </a:extLst>
          </p:cNvPr>
          <p:cNvSpPr>
            <a:spLocks noGrp="1"/>
          </p:cNvSpPr>
          <p:nvPr>
            <p:ph type="title"/>
          </p:nvPr>
        </p:nvSpPr>
        <p:spPr>
          <a:xfrm>
            <a:off x="1233974" y="152951"/>
            <a:ext cx="6676053" cy="1325563"/>
          </a:xfrm>
        </p:spPr>
        <p:txBody>
          <a:bodyPr>
            <a:normAutofit/>
          </a:bodyPr>
          <a:lstStyle/>
          <a:p>
            <a:r>
              <a:rPr lang="en-US" dirty="0"/>
              <a:t>Open ledger – a chain of transactions</a:t>
            </a:r>
            <a:endParaRPr lang="he-IL" dirty="0"/>
          </a:p>
        </p:txBody>
      </p:sp>
      <p:sp>
        <p:nvSpPr>
          <p:cNvPr id="4" name="מציין מיקום של מספר שקופית 3"/>
          <p:cNvSpPr>
            <a:spLocks noGrp="1"/>
          </p:cNvSpPr>
          <p:nvPr>
            <p:ph type="sldNum" sz="quarter" idx="15"/>
          </p:nvPr>
        </p:nvSpPr>
        <p:spPr/>
        <p:txBody>
          <a:bodyPr/>
          <a:lstStyle/>
          <a:p>
            <a:fld id="{58D71843-0FCE-4C73-AA95-AF82B2A45551}" type="slidenum">
              <a:rPr lang="he-IL" smtClean="0">
                <a:solidFill>
                  <a:schemeClr val="tx1"/>
                </a:solidFill>
              </a:rPr>
              <a:t>5</a:t>
            </a:fld>
            <a:endParaRPr lang="he-IL" dirty="0">
              <a:solidFill>
                <a:schemeClr val="tx1"/>
              </a:solidFill>
            </a:endParaRPr>
          </a:p>
        </p:txBody>
      </p:sp>
      <p:sp>
        <p:nvSpPr>
          <p:cNvPr id="6" name="TextBox 5">
            <a:extLst>
              <a:ext uri="{FF2B5EF4-FFF2-40B4-BE49-F238E27FC236}">
                <a16:creationId xmlns:a16="http://schemas.microsoft.com/office/drawing/2014/main" id="{561FA731-825D-4665-A8CA-BA12BD34766B}"/>
              </a:ext>
            </a:extLst>
          </p:cNvPr>
          <p:cNvSpPr txBox="1"/>
          <p:nvPr/>
        </p:nvSpPr>
        <p:spPr>
          <a:xfrm>
            <a:off x="1187624" y="5373216"/>
            <a:ext cx="6552728" cy="830997"/>
          </a:xfrm>
          <a:prstGeom prst="rect">
            <a:avLst/>
          </a:prstGeom>
          <a:noFill/>
        </p:spPr>
        <p:txBody>
          <a:bodyPr wrap="square" rtlCol="1">
            <a:spAutoFit/>
          </a:bodyPr>
          <a:lstStyle/>
          <a:p>
            <a:pPr algn="l" rtl="0"/>
            <a:r>
              <a:rPr lang="en-US" sz="2400" dirty="0">
                <a:effectLst>
                  <a:outerShdw blurRad="38100" dist="38100" dir="2700000" algn="tl">
                    <a:srgbClr val="000000">
                      <a:alpha val="43137"/>
                    </a:srgbClr>
                  </a:outerShdw>
                </a:effectLst>
              </a:rPr>
              <a:t>This is a centralized ledger, its open and public!</a:t>
            </a:r>
            <a:endParaRPr lang="he-IL" sz="2400" dirty="0">
              <a:effectLst>
                <a:outerShdw blurRad="38100" dist="38100" dir="2700000" algn="tl">
                  <a:srgbClr val="000000">
                    <a:alpha val="43137"/>
                  </a:srgbClr>
                </a:outerShdw>
              </a:effectLst>
            </a:endParaRPr>
          </a:p>
        </p:txBody>
      </p:sp>
      <p:sp>
        <p:nvSpPr>
          <p:cNvPr id="3" name="Oval 2"/>
          <p:cNvSpPr/>
          <p:nvPr/>
        </p:nvSpPr>
        <p:spPr>
          <a:xfrm>
            <a:off x="1787591" y="1484784"/>
            <a:ext cx="720080" cy="7200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A</a:t>
            </a:r>
            <a:endParaRPr lang="he-IL" dirty="0">
              <a:solidFill>
                <a:schemeClr val="bg1"/>
              </a:solidFill>
            </a:endParaRPr>
          </a:p>
        </p:txBody>
      </p:sp>
      <p:sp>
        <p:nvSpPr>
          <p:cNvPr id="7" name="Oval 6"/>
          <p:cNvSpPr/>
          <p:nvPr/>
        </p:nvSpPr>
        <p:spPr>
          <a:xfrm>
            <a:off x="1787591" y="4685105"/>
            <a:ext cx="720080" cy="7200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C</a:t>
            </a:r>
            <a:endParaRPr lang="he-IL" dirty="0">
              <a:solidFill>
                <a:schemeClr val="bg1"/>
              </a:solidFill>
            </a:endParaRPr>
          </a:p>
        </p:txBody>
      </p:sp>
      <p:sp>
        <p:nvSpPr>
          <p:cNvPr id="8" name="Oval 7"/>
          <p:cNvSpPr/>
          <p:nvPr/>
        </p:nvSpPr>
        <p:spPr>
          <a:xfrm>
            <a:off x="5853813" y="4685105"/>
            <a:ext cx="720080" cy="7200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D</a:t>
            </a:r>
            <a:endParaRPr lang="he-IL" dirty="0">
              <a:solidFill>
                <a:schemeClr val="bg1"/>
              </a:solidFill>
            </a:endParaRPr>
          </a:p>
        </p:txBody>
      </p:sp>
      <p:sp>
        <p:nvSpPr>
          <p:cNvPr id="9" name="Oval 8"/>
          <p:cNvSpPr/>
          <p:nvPr/>
        </p:nvSpPr>
        <p:spPr>
          <a:xfrm>
            <a:off x="5853664" y="1484784"/>
            <a:ext cx="720080" cy="7200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1"/>
                </a:solidFill>
              </a:rPr>
              <a:t>B</a:t>
            </a:r>
            <a:endParaRPr lang="he-IL" dirty="0">
              <a:solidFill>
                <a:schemeClr val="bg1"/>
              </a:solidFill>
            </a:endParaRPr>
          </a:p>
        </p:txBody>
      </p:sp>
      <p:cxnSp>
        <p:nvCxnSpPr>
          <p:cNvPr id="10" name="Straight Arrow Connector 9"/>
          <p:cNvCxnSpPr>
            <a:stCxn id="3" idx="6"/>
            <a:endCxn id="9" idx="2"/>
          </p:cNvCxnSpPr>
          <p:nvPr/>
        </p:nvCxnSpPr>
        <p:spPr>
          <a:xfrm>
            <a:off x="2507671" y="1844824"/>
            <a:ext cx="33459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8" idx="2"/>
            <a:endCxn id="7" idx="6"/>
          </p:cNvCxnSpPr>
          <p:nvPr/>
        </p:nvCxnSpPr>
        <p:spPr>
          <a:xfrm flipH="1">
            <a:off x="2507671" y="5045145"/>
            <a:ext cx="334614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3" idx="4"/>
            <a:endCxn id="7" idx="0"/>
          </p:cNvCxnSpPr>
          <p:nvPr/>
        </p:nvCxnSpPr>
        <p:spPr>
          <a:xfrm>
            <a:off x="2147631" y="2204864"/>
            <a:ext cx="0" cy="248024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9" idx="4"/>
            <a:endCxn id="8" idx="0"/>
          </p:cNvCxnSpPr>
          <p:nvPr/>
        </p:nvCxnSpPr>
        <p:spPr>
          <a:xfrm>
            <a:off x="6213704" y="2204864"/>
            <a:ext cx="149" cy="248024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3566281" y="2156382"/>
            <a:ext cx="1368152" cy="288032"/>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A=10$</a:t>
            </a:r>
            <a:endParaRPr lang="he-IL" dirty="0"/>
          </a:p>
        </p:txBody>
      </p:sp>
      <p:sp>
        <p:nvSpPr>
          <p:cNvPr id="35" name="Rectangle 34"/>
          <p:cNvSpPr/>
          <p:nvPr/>
        </p:nvSpPr>
        <p:spPr>
          <a:xfrm>
            <a:off x="3566281" y="2831387"/>
            <a:ext cx="1368152" cy="288032"/>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A</a:t>
            </a:r>
            <a:r>
              <a:rPr lang="en-US" dirty="0">
                <a:sym typeface="Wingdings" pitchFamily="2" charset="2"/>
              </a:rPr>
              <a:t>B=</a:t>
            </a:r>
            <a:r>
              <a:rPr lang="en-US" dirty="0"/>
              <a:t>5$</a:t>
            </a:r>
            <a:endParaRPr lang="he-IL" dirty="0"/>
          </a:p>
        </p:txBody>
      </p:sp>
      <p:sp>
        <p:nvSpPr>
          <p:cNvPr id="38" name="Rectangle 37"/>
          <p:cNvSpPr/>
          <p:nvPr/>
        </p:nvSpPr>
        <p:spPr>
          <a:xfrm>
            <a:off x="3566281" y="3514232"/>
            <a:ext cx="1368152" cy="288032"/>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B</a:t>
            </a:r>
            <a:r>
              <a:rPr lang="en-US" dirty="0">
                <a:sym typeface="Wingdings" pitchFamily="2" charset="2"/>
              </a:rPr>
              <a:t>D=</a:t>
            </a:r>
            <a:r>
              <a:rPr lang="en-US" dirty="0"/>
              <a:t>3$</a:t>
            </a:r>
            <a:endParaRPr lang="he-IL" dirty="0"/>
          </a:p>
        </p:txBody>
      </p:sp>
      <p:sp>
        <p:nvSpPr>
          <p:cNvPr id="39" name="Rectangle 38"/>
          <p:cNvSpPr/>
          <p:nvPr/>
        </p:nvSpPr>
        <p:spPr>
          <a:xfrm>
            <a:off x="3566281" y="4207493"/>
            <a:ext cx="1368152" cy="288032"/>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D</a:t>
            </a:r>
            <a:r>
              <a:rPr lang="en-US" dirty="0">
                <a:sym typeface="Wingdings" pitchFamily="2" charset="2"/>
              </a:rPr>
              <a:t>C=</a:t>
            </a:r>
            <a:r>
              <a:rPr lang="en-US" dirty="0"/>
              <a:t>1$</a:t>
            </a:r>
            <a:endParaRPr lang="he-IL" dirty="0"/>
          </a:p>
        </p:txBody>
      </p:sp>
      <p:cxnSp>
        <p:nvCxnSpPr>
          <p:cNvPr id="41" name="Straight Arrow Connector 40"/>
          <p:cNvCxnSpPr>
            <a:stCxn id="34" idx="2"/>
            <a:endCxn id="35" idx="0"/>
          </p:cNvCxnSpPr>
          <p:nvPr/>
        </p:nvCxnSpPr>
        <p:spPr>
          <a:xfrm>
            <a:off x="4250357" y="2444414"/>
            <a:ext cx="0" cy="38697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4250357" y="3119419"/>
            <a:ext cx="0" cy="38697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4250357" y="3802264"/>
            <a:ext cx="0" cy="38697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0" name="Rectangle 34">
            <a:extLst>
              <a:ext uri="{FF2B5EF4-FFF2-40B4-BE49-F238E27FC236}">
                <a16:creationId xmlns:a16="http://schemas.microsoft.com/office/drawing/2014/main" id="{542713F6-75F7-4C57-8A44-7A4EAC6A9C32}"/>
              </a:ext>
            </a:extLst>
          </p:cNvPr>
          <p:cNvSpPr/>
          <p:nvPr/>
        </p:nvSpPr>
        <p:spPr>
          <a:xfrm>
            <a:off x="599459" y="3168889"/>
            <a:ext cx="1368152" cy="288032"/>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solidFill>
                  <a:srgbClr val="FF0000"/>
                </a:solidFill>
              </a:rPr>
              <a:t>A</a:t>
            </a:r>
            <a:r>
              <a:rPr lang="en-US" dirty="0">
                <a:solidFill>
                  <a:srgbClr val="FF0000"/>
                </a:solidFill>
                <a:sym typeface="Wingdings" pitchFamily="2" charset="2"/>
              </a:rPr>
              <a:t>C=1</a:t>
            </a:r>
            <a:r>
              <a:rPr lang="en-US" dirty="0">
                <a:solidFill>
                  <a:srgbClr val="FF0000"/>
                </a:solidFill>
              </a:rPr>
              <a:t>5$</a:t>
            </a:r>
            <a:endParaRPr lang="he-IL" dirty="0">
              <a:solidFill>
                <a:srgbClr val="FF0000"/>
              </a:solidFill>
            </a:endParaRPr>
          </a:p>
        </p:txBody>
      </p:sp>
    </p:spTree>
    <p:extLst>
      <p:ext uri="{BB962C8B-B14F-4D97-AF65-F5344CB8AC3E}">
        <p14:creationId xmlns:p14="http://schemas.microsoft.com/office/powerpoint/2010/main" val="16108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3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14B36D-55A3-4D6A-81A7-E4194287FC2E}"/>
              </a:ext>
            </a:extLst>
          </p:cNvPr>
          <p:cNvSpPr>
            <a:spLocks noGrp="1"/>
          </p:cNvSpPr>
          <p:nvPr>
            <p:ph type="title"/>
          </p:nvPr>
        </p:nvSpPr>
        <p:spPr>
          <a:xfrm>
            <a:off x="1547664" y="116632"/>
            <a:ext cx="6038251" cy="1325563"/>
          </a:xfrm>
        </p:spPr>
        <p:txBody>
          <a:bodyPr>
            <a:normAutofit/>
          </a:bodyPr>
          <a:lstStyle/>
          <a:p>
            <a:r>
              <a:rPr lang="en-US" dirty="0"/>
              <a:t>Distributed open ledger</a:t>
            </a:r>
            <a:endParaRPr lang="he-IL" dirty="0"/>
          </a:p>
        </p:txBody>
      </p:sp>
      <p:sp>
        <p:nvSpPr>
          <p:cNvPr id="3" name="מציין מיקום של מספר שקופית 2">
            <a:extLst>
              <a:ext uri="{FF2B5EF4-FFF2-40B4-BE49-F238E27FC236}">
                <a16:creationId xmlns:a16="http://schemas.microsoft.com/office/drawing/2014/main" id="{53C4D60C-216F-4615-9766-19E98E95D4E4}"/>
              </a:ext>
            </a:extLst>
          </p:cNvPr>
          <p:cNvSpPr>
            <a:spLocks noGrp="1"/>
          </p:cNvSpPr>
          <p:nvPr>
            <p:ph type="sldNum" sz="quarter" idx="15"/>
          </p:nvPr>
        </p:nvSpPr>
        <p:spPr/>
        <p:txBody>
          <a:bodyPr/>
          <a:lstStyle/>
          <a:p>
            <a:fld id="{58D71843-0FCE-4C73-AA95-AF82B2A45551}" type="slidenum">
              <a:rPr lang="he-IL" smtClean="0">
                <a:solidFill>
                  <a:schemeClr val="tx1"/>
                </a:solidFill>
              </a:rPr>
              <a:t>6</a:t>
            </a:fld>
            <a:endParaRPr lang="he-IL" dirty="0">
              <a:solidFill>
                <a:schemeClr val="tx1"/>
              </a:solidFill>
            </a:endParaRPr>
          </a:p>
        </p:txBody>
      </p:sp>
      <p:pic>
        <p:nvPicPr>
          <p:cNvPr id="5" name="תמונה 4">
            <a:extLst>
              <a:ext uri="{FF2B5EF4-FFF2-40B4-BE49-F238E27FC236}">
                <a16:creationId xmlns:a16="http://schemas.microsoft.com/office/drawing/2014/main" id="{2523D7EF-11D0-414E-A62D-829EC2898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79" y="1340768"/>
            <a:ext cx="5894235" cy="5199420"/>
          </a:xfrm>
          <a:prstGeom prst="rect">
            <a:avLst/>
          </a:prstGeom>
        </p:spPr>
      </p:pic>
    </p:spTree>
    <p:extLst>
      <p:ext uri="{BB962C8B-B14F-4D97-AF65-F5344CB8AC3E}">
        <p14:creationId xmlns:p14="http://schemas.microsoft.com/office/powerpoint/2010/main" val="175014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6F42C114-8B8C-417B-B0B0-C79A3BADB6DA}"/>
              </a:ext>
            </a:extLst>
          </p:cNvPr>
          <p:cNvPicPr>
            <a:picLocks noChangeAspect="1"/>
          </p:cNvPicPr>
          <p:nvPr/>
        </p:nvPicPr>
        <p:blipFill rotWithShape="1">
          <a:blip r:embed="rId3">
            <a:extLst>
              <a:ext uri="{28A0092B-C50C-407E-A947-70E740481C1C}">
                <a14:useLocalDpi xmlns:a14="http://schemas.microsoft.com/office/drawing/2010/main" val="0"/>
              </a:ext>
            </a:extLst>
          </a:blip>
          <a:srcRect t="13900"/>
          <a:stretch/>
        </p:blipFill>
        <p:spPr>
          <a:xfrm>
            <a:off x="443204" y="1616043"/>
            <a:ext cx="8257592" cy="4602810"/>
          </a:xfrm>
          <a:prstGeom prst="rect">
            <a:avLst/>
          </a:prstGeom>
        </p:spPr>
      </p:pic>
      <p:sp>
        <p:nvSpPr>
          <p:cNvPr id="2" name="כותרת 1">
            <a:extLst>
              <a:ext uri="{FF2B5EF4-FFF2-40B4-BE49-F238E27FC236}">
                <a16:creationId xmlns:a16="http://schemas.microsoft.com/office/drawing/2014/main" id="{956C2463-C1D2-4951-A421-A4EE0E6595FC}"/>
              </a:ext>
            </a:extLst>
          </p:cNvPr>
          <p:cNvSpPr>
            <a:spLocks noGrp="1"/>
          </p:cNvSpPr>
          <p:nvPr>
            <p:ph type="title"/>
          </p:nvPr>
        </p:nvSpPr>
        <p:spPr>
          <a:xfrm>
            <a:off x="2051720" y="188641"/>
            <a:ext cx="5491852" cy="1008112"/>
          </a:xfrm>
        </p:spPr>
        <p:txBody>
          <a:bodyPr>
            <a:normAutofit/>
          </a:bodyPr>
          <a:lstStyle/>
          <a:p>
            <a:r>
              <a:rPr lang="en-US" dirty="0"/>
              <a:t>Validation process</a:t>
            </a:r>
            <a:endParaRPr lang="he-IL" dirty="0"/>
          </a:p>
        </p:txBody>
      </p:sp>
      <p:sp>
        <p:nvSpPr>
          <p:cNvPr id="3" name="מציין מיקום של מספר שקופית 2">
            <a:extLst>
              <a:ext uri="{FF2B5EF4-FFF2-40B4-BE49-F238E27FC236}">
                <a16:creationId xmlns:a16="http://schemas.microsoft.com/office/drawing/2014/main" id="{C561C040-3C50-4D21-AA2A-74B394AA33C6}"/>
              </a:ext>
            </a:extLst>
          </p:cNvPr>
          <p:cNvSpPr>
            <a:spLocks noGrp="1"/>
          </p:cNvSpPr>
          <p:nvPr>
            <p:ph type="sldNum" sz="quarter" idx="15"/>
          </p:nvPr>
        </p:nvSpPr>
        <p:spPr>
          <a:xfrm>
            <a:off x="8091196" y="5756998"/>
            <a:ext cx="609600" cy="521208"/>
          </a:xfrm>
        </p:spPr>
        <p:txBody>
          <a:bodyPr/>
          <a:lstStyle/>
          <a:p>
            <a:fld id="{58D71843-0FCE-4C73-AA95-AF82B2A45551}" type="slidenum">
              <a:rPr lang="he-IL" smtClean="0">
                <a:solidFill>
                  <a:schemeClr val="tx1"/>
                </a:solidFill>
              </a:rPr>
              <a:t>7</a:t>
            </a:fld>
            <a:endParaRPr lang="he-IL" dirty="0">
              <a:solidFill>
                <a:schemeClr val="tx1"/>
              </a:solidFill>
            </a:endParaRPr>
          </a:p>
        </p:txBody>
      </p:sp>
    </p:spTree>
    <p:extLst>
      <p:ext uri="{BB962C8B-B14F-4D97-AF65-F5344CB8AC3E}">
        <p14:creationId xmlns:p14="http://schemas.microsoft.com/office/powerpoint/2010/main" val="158700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E8D043-AAB3-45A1-A289-5349AE01B9D4}"/>
              </a:ext>
            </a:extLst>
          </p:cNvPr>
          <p:cNvSpPr>
            <a:spLocks noGrp="1"/>
          </p:cNvSpPr>
          <p:nvPr>
            <p:ph type="title"/>
          </p:nvPr>
        </p:nvSpPr>
        <p:spPr>
          <a:xfrm>
            <a:off x="3900778" y="315861"/>
            <a:ext cx="2327405" cy="972231"/>
          </a:xfrm>
        </p:spPr>
        <p:txBody>
          <a:bodyPr>
            <a:normAutofit/>
          </a:bodyPr>
          <a:lstStyle/>
          <a:p>
            <a:pPr rtl="0"/>
            <a:r>
              <a:rPr lang="en-US" dirty="0"/>
              <a:t>Miners</a:t>
            </a:r>
            <a:endParaRPr lang="he-IL" dirty="0"/>
          </a:p>
        </p:txBody>
      </p:sp>
      <p:sp>
        <p:nvSpPr>
          <p:cNvPr id="3" name="מציין מיקום של מספר שקופית 2">
            <a:extLst>
              <a:ext uri="{FF2B5EF4-FFF2-40B4-BE49-F238E27FC236}">
                <a16:creationId xmlns:a16="http://schemas.microsoft.com/office/drawing/2014/main" id="{F8E5F715-3D7D-4148-92AA-2D6E97D220B7}"/>
              </a:ext>
            </a:extLst>
          </p:cNvPr>
          <p:cNvSpPr>
            <a:spLocks noGrp="1"/>
          </p:cNvSpPr>
          <p:nvPr>
            <p:ph type="sldNum" sz="quarter" idx="15"/>
          </p:nvPr>
        </p:nvSpPr>
        <p:spPr/>
        <p:txBody>
          <a:bodyPr/>
          <a:lstStyle/>
          <a:p>
            <a:fld id="{58D71843-0FCE-4C73-AA95-AF82B2A45551}" type="slidenum">
              <a:rPr lang="he-IL" smtClean="0">
                <a:solidFill>
                  <a:schemeClr val="tx1"/>
                </a:solidFill>
              </a:rPr>
              <a:t>8</a:t>
            </a:fld>
            <a:endParaRPr lang="he-IL" dirty="0">
              <a:solidFill>
                <a:schemeClr val="tx1"/>
              </a:solidFill>
            </a:endParaRPr>
          </a:p>
        </p:txBody>
      </p:sp>
      <p:pic>
        <p:nvPicPr>
          <p:cNvPr id="5" name="תמונה 4">
            <a:extLst>
              <a:ext uri="{FF2B5EF4-FFF2-40B4-BE49-F238E27FC236}">
                <a16:creationId xmlns:a16="http://schemas.microsoft.com/office/drawing/2014/main" id="{7E520D34-DC98-4F4F-9496-BD1FBEE09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47" y="1288091"/>
            <a:ext cx="3920753" cy="5078594"/>
          </a:xfrm>
          <a:prstGeom prst="rect">
            <a:avLst/>
          </a:prstGeom>
        </p:spPr>
      </p:pic>
      <p:sp>
        <p:nvSpPr>
          <p:cNvPr id="7" name="TextBox 6">
            <a:extLst>
              <a:ext uri="{FF2B5EF4-FFF2-40B4-BE49-F238E27FC236}">
                <a16:creationId xmlns:a16="http://schemas.microsoft.com/office/drawing/2014/main" id="{62129FD9-9DAB-4173-AE78-C5B951CC0F63}"/>
              </a:ext>
            </a:extLst>
          </p:cNvPr>
          <p:cNvSpPr txBox="1"/>
          <p:nvPr/>
        </p:nvSpPr>
        <p:spPr>
          <a:xfrm>
            <a:off x="4716016" y="1426731"/>
            <a:ext cx="3920753" cy="1846659"/>
          </a:xfrm>
          <a:prstGeom prst="rect">
            <a:avLst/>
          </a:prstGeom>
          <a:noFill/>
        </p:spPr>
        <p:txBody>
          <a:bodyPr wrap="square" rtlCol="1">
            <a:spAutoFit/>
          </a:bodyPr>
          <a:lstStyle/>
          <a:p>
            <a:pPr algn="l" rtl="0"/>
            <a:r>
              <a:rPr lang="en-US" sz="2400" b="1" dirty="0"/>
              <a:t>The validation process:</a:t>
            </a:r>
          </a:p>
          <a:p>
            <a:pPr marL="342900" indent="-342900" algn="l" rtl="0">
              <a:buAutoNum type="arabicPeriod"/>
            </a:pPr>
            <a:r>
              <a:rPr lang="en-US" dirty="0"/>
              <a:t>Validate</a:t>
            </a:r>
          </a:p>
          <a:p>
            <a:pPr marL="342900" indent="-342900" algn="l" rtl="0">
              <a:buAutoNum type="arabicPeriod"/>
            </a:pPr>
            <a:r>
              <a:rPr lang="en-US" dirty="0"/>
              <a:t>Find special key(hash code).</a:t>
            </a:r>
          </a:p>
          <a:p>
            <a:pPr marL="342900" indent="-342900" algn="l" rtl="0">
              <a:buAutoNum type="arabicPeriod"/>
            </a:pPr>
            <a:r>
              <a:rPr lang="en-US" dirty="0"/>
              <a:t>Broadcast to everyone.</a:t>
            </a:r>
          </a:p>
          <a:p>
            <a:pPr marL="342900" indent="-342900" algn="l" rtl="0">
              <a:buAutoNum type="arabicPeriod"/>
            </a:pPr>
            <a:r>
              <a:rPr lang="en-US" dirty="0"/>
              <a:t>All the other miners will add the transaction to their ledger.</a:t>
            </a:r>
            <a:endParaRPr lang="he-IL" dirty="0"/>
          </a:p>
        </p:txBody>
      </p:sp>
    </p:spTree>
    <p:extLst>
      <p:ext uri="{BB962C8B-B14F-4D97-AF65-F5344CB8AC3E}">
        <p14:creationId xmlns:p14="http://schemas.microsoft.com/office/powerpoint/2010/main" val="1288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enrico\Desktop\lightning netwo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80" y="548680"/>
            <a:ext cx="7560840" cy="5904956"/>
          </a:xfrm>
          <a:prstGeom prst="rect">
            <a:avLst/>
          </a:prstGeom>
          <a:noFill/>
          <a:extLst>
            <a:ext uri="{909E8E84-426E-40DD-AFC4-6F175D3DCCD1}">
              <a14:hiddenFill xmlns:a14="http://schemas.microsoft.com/office/drawing/2010/main">
                <a:solidFill>
                  <a:srgbClr val="FFFFFF"/>
                </a:solidFill>
              </a14:hiddenFill>
            </a:ext>
          </a:extLst>
        </p:spPr>
      </p:pic>
      <p:sp>
        <p:nvSpPr>
          <p:cNvPr id="2" name="מציין מיקום של מספר שקופית 1">
            <a:extLst>
              <a:ext uri="{FF2B5EF4-FFF2-40B4-BE49-F238E27FC236}">
                <a16:creationId xmlns:a16="http://schemas.microsoft.com/office/drawing/2014/main" id="{3BEF9F3D-335C-41E7-A027-82D5C67E8849}"/>
              </a:ext>
            </a:extLst>
          </p:cNvPr>
          <p:cNvSpPr>
            <a:spLocks noGrp="1"/>
          </p:cNvSpPr>
          <p:nvPr>
            <p:ph type="sldNum" sz="quarter" idx="15"/>
          </p:nvPr>
        </p:nvSpPr>
        <p:spPr/>
        <p:txBody>
          <a:bodyPr/>
          <a:lstStyle/>
          <a:p>
            <a:fld id="{58D71843-0FCE-4C73-AA95-AF82B2A45551}" type="slidenum">
              <a:rPr lang="he-IL" smtClean="0">
                <a:solidFill>
                  <a:schemeClr val="tx1"/>
                </a:solidFill>
              </a:rPr>
              <a:t>9</a:t>
            </a:fld>
            <a:endParaRPr lang="he-IL" dirty="0">
              <a:solidFill>
                <a:schemeClr val="tx1"/>
              </a:solidFill>
            </a:endParaRPr>
          </a:p>
        </p:txBody>
      </p:sp>
    </p:spTree>
    <p:extLst>
      <p:ext uri="{BB962C8B-B14F-4D97-AF65-F5344CB8AC3E}">
        <p14:creationId xmlns:p14="http://schemas.microsoft.com/office/powerpoint/2010/main" val="2177489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חלון">
  <a:themeElements>
    <a:clrScheme name="צורת גל">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חלון">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חלון">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1629</TotalTime>
  <Words>1608</Words>
  <Application>Microsoft Office PowerPoint</Application>
  <PresentationFormat>‫הצגה על המסך (4:3)</PresentationFormat>
  <Paragraphs>189</Paragraphs>
  <Slides>22</Slides>
  <Notes>17</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22</vt:i4>
      </vt:variant>
    </vt:vector>
  </HeadingPairs>
  <TitlesOfParts>
    <vt:vector size="29" baseType="lpstr">
      <vt:lpstr>Arial</vt:lpstr>
      <vt:lpstr>Calibri</vt:lpstr>
      <vt:lpstr>Century Schoolbook</vt:lpstr>
      <vt:lpstr>Times New Roman</vt:lpstr>
      <vt:lpstr>Wingdings</vt:lpstr>
      <vt:lpstr>Wingdings 2</vt:lpstr>
      <vt:lpstr>חלון</vt:lpstr>
      <vt:lpstr>I AM GAMBLING</vt:lpstr>
      <vt:lpstr>The alternatives of today</vt:lpstr>
      <vt:lpstr>Introduction</vt:lpstr>
      <vt:lpstr>motivation</vt:lpstr>
      <vt:lpstr>Open ledger – a chain of transactions</vt:lpstr>
      <vt:lpstr>Distributed open ledger</vt:lpstr>
      <vt:lpstr>Validation process</vt:lpstr>
      <vt:lpstr>Miners</vt:lpstr>
      <vt:lpstr>מצגת של PowerPoint‏</vt:lpstr>
      <vt:lpstr>Block chain double spending</vt:lpstr>
      <vt:lpstr>Time stamp</vt:lpstr>
      <vt:lpstr>Hash-code</vt:lpstr>
      <vt:lpstr>Merkle tree</vt:lpstr>
      <vt:lpstr>Smart contract</vt:lpstr>
      <vt:lpstr>The architecture of BLOCKCHAIN</vt:lpstr>
      <vt:lpstr>Use case </vt:lpstr>
      <vt:lpstr>Main window GUI </vt:lpstr>
      <vt:lpstr>מצגת של PowerPoint‏</vt:lpstr>
      <vt:lpstr>Smart contract environment</vt:lpstr>
      <vt:lpstr>Testing</vt:lpstr>
      <vt:lpstr>Testing - example</vt:lpstr>
      <vt:lpstr>מצגת של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GAMBLING</dc:title>
  <dc:creator>henrico</dc:creator>
  <cp:lastModifiedBy>Sus</cp:lastModifiedBy>
  <cp:revision>68</cp:revision>
  <cp:lastPrinted>2018-07-04T07:06:14Z</cp:lastPrinted>
  <dcterms:created xsi:type="dcterms:W3CDTF">2018-06-13T14:22:20Z</dcterms:created>
  <dcterms:modified xsi:type="dcterms:W3CDTF">2018-07-04T16:55:34Z</dcterms:modified>
</cp:coreProperties>
</file>