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32099250" cy="437483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2672">
          <p15:clr>
            <a:srgbClr val="A4A3A4"/>
          </p15:clr>
        </p15:guide>
        <p15:guide id="5" pos="216">
          <p15:clr>
            <a:srgbClr val="9AA0A6"/>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jx9mAqjEy6/RfHWXideTMTQLjY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DDC"/>
    <a:srgbClr val="274E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762" y="-1236"/>
      </p:cViewPr>
      <p:guideLst>
        <p:guide orient="horz" pos="4836"/>
        <p:guide orient="horz" pos="20196"/>
        <p:guide orient="horz" pos="2148"/>
        <p:guide pos="12672"/>
        <p:guide pos="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2"/>
            <a:ext cx="13909677" cy="2187419"/>
          </a:xfrm>
          <a:prstGeom prst="rect">
            <a:avLst/>
          </a:prstGeom>
          <a:noFill/>
          <a:ln>
            <a:noFill/>
          </a:ln>
        </p:spPr>
        <p:txBody>
          <a:bodyPr spcFirstLastPara="1" wrap="square" lIns="434700" tIns="217350" rIns="434700" bIns="217350" anchor="t" anchorCtr="0">
            <a:noAutofit/>
          </a:bodyPr>
          <a:lstStyle>
            <a:lvl1pPr marR="0" lvl="0" algn="l" rtl="0">
              <a:lnSpc>
                <a:spcPct val="100000"/>
              </a:lnSpc>
              <a:spcBef>
                <a:spcPts val="0"/>
              </a:spcBef>
              <a:spcAft>
                <a:spcPts val="0"/>
              </a:spcAft>
              <a:buClr>
                <a:srgbClr val="000000"/>
              </a:buClr>
              <a:buSzPts val="1400"/>
              <a:buFont typeface="Arial"/>
              <a:buNone/>
              <a:defRPr sz="57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18181987" y="2"/>
            <a:ext cx="13909677" cy="2187419"/>
          </a:xfrm>
          <a:prstGeom prst="rect">
            <a:avLst/>
          </a:prstGeom>
          <a:noFill/>
          <a:ln>
            <a:noFill/>
          </a:ln>
        </p:spPr>
        <p:txBody>
          <a:bodyPr spcFirstLastPara="1" wrap="square" lIns="434700" tIns="217350" rIns="434700" bIns="217350" anchor="t" anchorCtr="0">
            <a:noAutofit/>
          </a:bodyPr>
          <a:lstStyle>
            <a:lvl1pPr marR="0" lvl="0" algn="r" rtl="0">
              <a:lnSpc>
                <a:spcPct val="100000"/>
              </a:lnSpc>
              <a:spcBef>
                <a:spcPts val="0"/>
              </a:spcBef>
              <a:spcAft>
                <a:spcPts val="0"/>
              </a:spcAft>
              <a:buClr>
                <a:srgbClr val="000000"/>
              </a:buClr>
              <a:buSzPts val="1400"/>
              <a:buFont typeface="Arial"/>
              <a:buNone/>
              <a:defRPr sz="57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5113338" y="3276600"/>
            <a:ext cx="21880512" cy="16409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3209927" y="20784215"/>
            <a:ext cx="25679400" cy="19686744"/>
          </a:xfrm>
          <a:prstGeom prst="rect">
            <a:avLst/>
          </a:prstGeom>
          <a:noFill/>
          <a:ln>
            <a:noFill/>
          </a:ln>
        </p:spPr>
        <p:txBody>
          <a:bodyPr spcFirstLastPara="1" wrap="square" lIns="434700" tIns="217350" rIns="434700" bIns="21735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1553394"/>
            <a:ext cx="13909677" cy="2187419"/>
          </a:xfrm>
          <a:prstGeom prst="rect">
            <a:avLst/>
          </a:prstGeom>
          <a:noFill/>
          <a:ln>
            <a:noFill/>
          </a:ln>
        </p:spPr>
        <p:txBody>
          <a:bodyPr spcFirstLastPara="1" wrap="square" lIns="434700" tIns="217350" rIns="434700" bIns="217350" anchor="b" anchorCtr="0">
            <a:noAutofit/>
          </a:bodyPr>
          <a:lstStyle>
            <a:lvl1pPr marR="0" lvl="0" algn="l" rtl="0">
              <a:lnSpc>
                <a:spcPct val="100000"/>
              </a:lnSpc>
              <a:spcBef>
                <a:spcPts val="0"/>
              </a:spcBef>
              <a:spcAft>
                <a:spcPts val="0"/>
              </a:spcAft>
              <a:buClr>
                <a:srgbClr val="000000"/>
              </a:buClr>
              <a:buSzPts val="1400"/>
              <a:buFont typeface="Arial"/>
              <a:buNone/>
              <a:defRPr sz="57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18181987" y="41553394"/>
            <a:ext cx="13909677" cy="2187419"/>
          </a:xfrm>
          <a:prstGeom prst="rect">
            <a:avLst/>
          </a:prstGeom>
          <a:noFill/>
          <a:ln>
            <a:noFill/>
          </a:ln>
        </p:spPr>
        <p:txBody>
          <a:bodyPr spcFirstLastPara="1" wrap="square" lIns="434700" tIns="217350" rIns="434700" bIns="217350" anchor="b" anchorCtr="0">
            <a:noAutofit/>
          </a:bodyPr>
          <a:lstStyle/>
          <a:p>
            <a:pPr marL="0" marR="0" lvl="0" indent="0" algn="r" rtl="0">
              <a:lnSpc>
                <a:spcPct val="100000"/>
              </a:lnSpc>
              <a:spcBef>
                <a:spcPts val="0"/>
              </a:spcBef>
              <a:spcAft>
                <a:spcPts val="0"/>
              </a:spcAft>
              <a:buClr>
                <a:srgbClr val="000000"/>
              </a:buClr>
              <a:buSzPts val="5700"/>
              <a:buFont typeface="Arial"/>
              <a:buNone/>
            </a:pPr>
            <a:fld id="{00000000-1234-1234-1234-123412341234}" type="slidenum">
              <a:rPr lang="en-US" sz="5700" b="0" i="0" u="none" strike="noStrike" cap="none">
                <a:solidFill>
                  <a:schemeClr val="dk1"/>
                </a:solidFill>
                <a:latin typeface="Arial"/>
                <a:ea typeface="Arial"/>
                <a:cs typeface="Arial"/>
                <a:sym typeface="Arial"/>
              </a:rPr>
              <a:t>‹#›</a:t>
            </a:fld>
            <a:endParaRPr sz="57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1:notes"/>
          <p:cNvSpPr txBox="1">
            <a:spLocks noGrp="1"/>
          </p:cNvSpPr>
          <p:nvPr>
            <p:ph type="sldNum" idx="12"/>
          </p:nvPr>
        </p:nvSpPr>
        <p:spPr>
          <a:xfrm>
            <a:off x="18181987" y="41553394"/>
            <a:ext cx="13909677" cy="2187419"/>
          </a:xfrm>
          <a:prstGeom prst="rect">
            <a:avLst/>
          </a:prstGeom>
          <a:noFill/>
          <a:ln>
            <a:noFill/>
          </a:ln>
        </p:spPr>
        <p:txBody>
          <a:bodyPr spcFirstLastPara="1" wrap="square" lIns="434700" tIns="217350" rIns="434700" bIns="21735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6" name="Google Shape;16;p1:notes"/>
          <p:cNvSpPr>
            <a:spLocks noGrp="1" noRot="1" noChangeAspect="1"/>
          </p:cNvSpPr>
          <p:nvPr>
            <p:ph type="sldImg" idx="2"/>
          </p:nvPr>
        </p:nvSpPr>
        <p:spPr>
          <a:xfrm>
            <a:off x="5113338" y="3276600"/>
            <a:ext cx="21880512" cy="16409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 name="Google Shape;17;p1:notes"/>
          <p:cNvSpPr txBox="1">
            <a:spLocks noGrp="1"/>
          </p:cNvSpPr>
          <p:nvPr>
            <p:ph type="body" idx="1"/>
          </p:nvPr>
        </p:nvSpPr>
        <p:spPr>
          <a:xfrm>
            <a:off x="3209927" y="20784215"/>
            <a:ext cx="25679400" cy="19686744"/>
          </a:xfrm>
          <a:prstGeom prst="rect">
            <a:avLst/>
          </a:prstGeom>
          <a:noFill/>
          <a:ln>
            <a:noFill/>
          </a:ln>
        </p:spPr>
        <p:txBody>
          <a:bodyPr spcFirstLastPara="1" wrap="square" lIns="434700" tIns="217350" rIns="434700" bIns="2173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2"/>
        </a:solidFill>
        <a:effectLst/>
      </p:bgPr>
    </p:bg>
    <p:spTree>
      <p:nvGrpSpPr>
        <p:cNvPr id="1"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pic>
        <p:nvPicPr>
          <p:cNvPr id="10" name="Google Shape;10;p2">
            <a:hlinkClick r:id="rId3"/>
          </p:cNvPr>
          <p:cNvPicPr preferRelativeResize="0"/>
          <p:nvPr/>
        </p:nvPicPr>
        <p:blipFill rotWithShape="1">
          <a:blip r:embed="rId4">
            <a:alphaModFix/>
          </a:blip>
          <a:srcRect r="38726"/>
          <a:stretch/>
        </p:blipFill>
        <p:spPr>
          <a:xfrm>
            <a:off x="35828446" y="32395636"/>
            <a:ext cx="4141787" cy="212725"/>
          </a:xfrm>
          <a:prstGeom prst="rect">
            <a:avLst/>
          </a:prstGeom>
          <a:noFill/>
          <a:ln>
            <a:noFill/>
          </a:ln>
        </p:spPr>
      </p:pic>
      <p:sp>
        <p:nvSpPr>
          <p:cNvPr id="11" name="Google Shape;11;p2"/>
          <p:cNvSpPr txBox="1"/>
          <p:nvPr/>
        </p:nvSpPr>
        <p:spPr>
          <a:xfrm>
            <a:off x="39926520" y="32308800"/>
            <a:ext cx="2383858"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www.postersession.com</a:t>
            </a:r>
            <a:endParaRPr sz="1400" b="0" i="0" u="none" strike="noStrike" cap="none">
              <a:solidFill>
                <a:srgbClr val="000000"/>
              </a:solidFill>
              <a:latin typeface="Arial"/>
              <a:ea typeface="Arial"/>
              <a:cs typeface="Arial"/>
              <a:sym typeface="Arial"/>
            </a:endParaRPr>
          </a:p>
        </p:txBody>
      </p:sp>
      <p:sp>
        <p:nvSpPr>
          <p:cNvPr id="12" name="Google Shape;12;p2"/>
          <p:cNvSpPr txBox="1"/>
          <p:nvPr/>
        </p:nvSpPr>
        <p:spPr>
          <a:xfrm>
            <a:off x="-45027" y="32816720"/>
            <a:ext cx="482824" cy="1231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
              <a:buFont typeface="Arial"/>
              <a:buNone/>
            </a:pPr>
            <a:r>
              <a:rPr lang="en-US" sz="200" b="1" i="0" u="none" strike="noStrike" cap="none">
                <a:solidFill>
                  <a:srgbClr val="003064"/>
                </a:solidFill>
                <a:latin typeface="Arial"/>
                <a:ea typeface="Arial"/>
                <a:cs typeface="Arial"/>
                <a:sym typeface="Arial"/>
              </a:rPr>
              <a:t>www.postersession.com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101/2022.07.20.500902" TargetMode="External"/><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E13"/>
        </a:solidFill>
        <a:effectLst/>
      </p:bgPr>
    </p:bg>
    <p:spTree>
      <p:nvGrpSpPr>
        <p:cNvPr id="1" name="Shape 18"/>
        <p:cNvGrpSpPr/>
        <p:nvPr/>
      </p:nvGrpSpPr>
      <p:grpSpPr>
        <a:xfrm>
          <a:off x="0" y="0"/>
          <a:ext cx="0" cy="0"/>
          <a:chOff x="0" y="0"/>
          <a:chExt cx="0" cy="0"/>
        </a:xfrm>
      </p:grpSpPr>
      <p:sp>
        <p:nvSpPr>
          <p:cNvPr id="19" name="Google Shape;19;p1"/>
          <p:cNvSpPr/>
          <p:nvPr/>
        </p:nvSpPr>
        <p:spPr>
          <a:xfrm>
            <a:off x="1562100" y="6864750"/>
            <a:ext cx="40919400" cy="251964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8800" b="1" dirty="0">
              <a:solidFill>
                <a:srgbClr val="000000"/>
              </a:solidFill>
              <a:latin typeface="Times New Roman"/>
              <a:ea typeface="Times New Roman"/>
              <a:cs typeface="Times New Roman"/>
              <a:sym typeface="Times New Roman"/>
            </a:endParaRPr>
          </a:p>
        </p:txBody>
      </p:sp>
      <p:sp>
        <p:nvSpPr>
          <p:cNvPr id="20" name="Google Shape;20;p1"/>
          <p:cNvSpPr/>
          <p:nvPr/>
        </p:nvSpPr>
        <p:spPr>
          <a:xfrm>
            <a:off x="1562098" y="758278"/>
            <a:ext cx="40919401" cy="5257800"/>
          </a:xfrm>
          <a:prstGeom prst="roundRect">
            <a:avLst>
              <a:gd name="adj" fmla="val 1087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Arial"/>
              <a:ea typeface="Arial"/>
              <a:cs typeface="Arial"/>
              <a:sym typeface="Arial"/>
            </a:endParaRPr>
          </a:p>
        </p:txBody>
      </p:sp>
      <p:sp>
        <p:nvSpPr>
          <p:cNvPr id="21" name="Google Shape;21;p1"/>
          <p:cNvSpPr txBox="1"/>
          <p:nvPr/>
        </p:nvSpPr>
        <p:spPr>
          <a:xfrm>
            <a:off x="2670087" y="1347788"/>
            <a:ext cx="38703300" cy="4078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0"/>
              <a:buFont typeface="Arial"/>
              <a:buNone/>
            </a:pPr>
            <a:r>
              <a:rPr lang="en-US" sz="12500" b="1">
                <a:solidFill>
                  <a:schemeClr val="dk1"/>
                </a:solidFill>
                <a:latin typeface="Times New Roman"/>
                <a:ea typeface="Times New Roman"/>
                <a:cs typeface="Times New Roman"/>
                <a:sym typeface="Times New Roman"/>
              </a:rPr>
              <a:t>ML &amp; DL Techniques for CPI &amp; Binding Affinity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600"/>
              <a:buFont typeface="Arial"/>
              <a:buNone/>
            </a:pPr>
            <a:r>
              <a:rPr lang="en-US" sz="8600" b="1" i="0" u="none" strike="noStrike" cap="none">
                <a:solidFill>
                  <a:schemeClr val="dk1"/>
                </a:solidFill>
                <a:latin typeface="Times New Roman"/>
                <a:ea typeface="Times New Roman"/>
                <a:cs typeface="Times New Roman"/>
                <a:sym typeface="Times New Roman"/>
              </a:rPr>
              <a:t>Roziena Badree</a:t>
            </a:r>
            <a:r>
              <a:rPr lang="en-US" sz="8600" b="1">
                <a:solidFill>
                  <a:schemeClr val="dk1"/>
                </a:solidFill>
                <a:latin typeface="Times New Roman"/>
                <a:ea typeface="Times New Roman"/>
                <a:cs typeface="Times New Roman"/>
                <a:sym typeface="Times New Roman"/>
              </a:rPr>
              <a:t> and Mengriu Mao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imes New Roman"/>
                <a:ea typeface="Times New Roman"/>
                <a:cs typeface="Times New Roman"/>
                <a:sym typeface="Times New Roman"/>
              </a:rPr>
              <a:t>Hunter College at the City University of New York</a:t>
            </a:r>
            <a:endParaRPr sz="8600" b="0" i="0" u="none" strike="noStrike" cap="none">
              <a:solidFill>
                <a:schemeClr val="dk1"/>
              </a:solidFill>
              <a:latin typeface="Times New Roman"/>
              <a:ea typeface="Times New Roman"/>
              <a:cs typeface="Times New Roman"/>
              <a:sym typeface="Times New Roman"/>
            </a:endParaRPr>
          </a:p>
        </p:txBody>
      </p:sp>
      <p:sp>
        <p:nvSpPr>
          <p:cNvPr id="22" name="Google Shape;22;p1"/>
          <p:cNvSpPr txBox="1"/>
          <p:nvPr/>
        </p:nvSpPr>
        <p:spPr>
          <a:xfrm>
            <a:off x="2961521" y="7364322"/>
            <a:ext cx="11668875" cy="1246455"/>
          </a:xfrm>
          <a:prstGeom prst="rect">
            <a:avLst/>
          </a:prstGeom>
          <a:solidFill>
            <a:srgbClr val="274E1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500" b="1" dirty="0">
                <a:solidFill>
                  <a:schemeClr val="bg1"/>
                </a:solidFill>
                <a:latin typeface="Times New Roman"/>
                <a:ea typeface="Times New Roman"/>
                <a:cs typeface="Times New Roman"/>
                <a:sym typeface="Times New Roman"/>
              </a:rPr>
              <a:t>Introduction</a:t>
            </a:r>
            <a:endParaRPr sz="7500" b="1" dirty="0">
              <a:solidFill>
                <a:schemeClr val="bg1"/>
              </a:solidFill>
              <a:latin typeface="Times New Roman"/>
              <a:ea typeface="Times New Roman"/>
              <a:cs typeface="Times New Roman"/>
              <a:sym typeface="Times New Roman"/>
            </a:endParaRPr>
          </a:p>
        </p:txBody>
      </p:sp>
      <p:sp>
        <p:nvSpPr>
          <p:cNvPr id="23" name="Google Shape;23;p1"/>
          <p:cNvSpPr txBox="1"/>
          <p:nvPr/>
        </p:nvSpPr>
        <p:spPr>
          <a:xfrm>
            <a:off x="2961525" y="8950150"/>
            <a:ext cx="11668874" cy="8263770"/>
          </a:xfrm>
          <a:prstGeom prst="rect">
            <a:avLst/>
          </a:prstGeom>
          <a:noFill/>
          <a:ln>
            <a:noFill/>
          </a:ln>
        </p:spPr>
        <p:txBody>
          <a:bodyPr spcFirstLastPara="1" wrap="square" lIns="91425" tIns="91425" rIns="91425" bIns="91425" anchor="t" anchorCtr="0">
            <a:spAutoFit/>
          </a:bodyPr>
          <a:lstStyle/>
          <a:p>
            <a:pPr algn="just"/>
            <a:r>
              <a:rPr lang="en-US" sz="3500" b="0" i="0" u="none" strike="noStrike" baseline="0" dirty="0">
                <a:latin typeface="Times New Roman" panose="02020603050405020304" pitchFamily="18" charset="0"/>
                <a:cs typeface="Times New Roman" panose="02020603050405020304" pitchFamily="18" charset="0"/>
              </a:rPr>
              <a:t>The identification of compound–protein interactions (CPIs) is a crucial step in drug discovery. Since the experimental determination of CPIs is expensive and time-consuming, the computational model </a:t>
            </a:r>
            <a:r>
              <a:rPr lang="en-US" sz="3500" dirty="0">
                <a:latin typeface="Times New Roman" panose="02020603050405020304" pitchFamily="18" charset="0"/>
                <a:cs typeface="Times New Roman" panose="02020603050405020304" pitchFamily="18" charset="0"/>
              </a:rPr>
              <a:t>provides </a:t>
            </a:r>
            <a:r>
              <a:rPr lang="en-US" sz="3500" b="0" i="0" u="none" strike="noStrike" baseline="0" dirty="0">
                <a:latin typeface="Times New Roman" panose="02020603050405020304" pitchFamily="18" charset="0"/>
                <a:cs typeface="Times New Roman" panose="02020603050405020304" pitchFamily="18" charset="0"/>
              </a:rPr>
              <a:t>a promising and efficient alternative.</a:t>
            </a:r>
          </a:p>
          <a:p>
            <a:pPr algn="just"/>
            <a:endParaRPr lang="en-US" sz="3500" dirty="0">
              <a:latin typeface="Times New Roman" panose="02020603050405020304" pitchFamily="18" charset="0"/>
              <a:cs typeface="Times New Roman" panose="02020603050405020304" pitchFamily="18" charset="0"/>
            </a:endParaRPr>
          </a:p>
          <a:p>
            <a:pPr algn="just"/>
            <a:r>
              <a:rPr lang="en-US" sz="3500" dirty="0">
                <a:latin typeface="Times New Roman" panose="02020603050405020304" pitchFamily="18" charset="0"/>
                <a:cs typeface="Times New Roman" panose="02020603050405020304" pitchFamily="18" charset="0"/>
              </a:rPr>
              <a:t>CPI prediction is a binary classification task, which determines if there is a molecular interaction between a compound-protein pair while binding affinity prediction is a regression task, which focuses on predicting a continuous value that represents the binding strength between a compound-protein pair.</a:t>
            </a:r>
          </a:p>
          <a:p>
            <a:pPr algn="just"/>
            <a:endParaRPr lang="en-US" sz="3500" dirty="0">
              <a:latin typeface="Times New Roman" panose="02020603050405020304" pitchFamily="18" charset="0"/>
              <a:cs typeface="Times New Roman" panose="02020603050405020304" pitchFamily="18" charset="0"/>
            </a:endParaRPr>
          </a:p>
          <a:p>
            <a:pPr algn="just"/>
            <a:r>
              <a:rPr lang="en-US" sz="3500" dirty="0">
                <a:latin typeface="Times New Roman" panose="02020603050405020304" pitchFamily="18" charset="0"/>
                <a:cs typeface="Times New Roman" panose="02020603050405020304" pitchFamily="18" charset="0"/>
              </a:rPr>
              <a:t>We explored two state-of-the-art techniques for predicting CPI and binding affinity: a bi-directional attention neural network and a language model named ESM-2 developed by Meta.</a:t>
            </a:r>
            <a:endParaRPr sz="3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Google Shape;22;p1">
            <a:extLst>
              <a:ext uri="{FF2B5EF4-FFF2-40B4-BE49-F238E27FC236}">
                <a16:creationId xmlns:a16="http://schemas.microsoft.com/office/drawing/2014/main" id="{2E69E796-1FB0-E718-9D77-9983FAF1B1ED}"/>
              </a:ext>
            </a:extLst>
          </p:cNvPr>
          <p:cNvSpPr txBox="1"/>
          <p:nvPr/>
        </p:nvSpPr>
        <p:spPr>
          <a:xfrm>
            <a:off x="2961524" y="17710653"/>
            <a:ext cx="11668873" cy="1246455"/>
          </a:xfrm>
          <a:prstGeom prst="rect">
            <a:avLst/>
          </a:prstGeom>
          <a:solidFill>
            <a:srgbClr val="274E1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500" b="1" dirty="0">
                <a:solidFill>
                  <a:schemeClr val="bg1"/>
                </a:solidFill>
                <a:latin typeface="Times New Roman"/>
                <a:ea typeface="Times New Roman"/>
                <a:cs typeface="Times New Roman"/>
                <a:sym typeface="Times New Roman"/>
              </a:rPr>
              <a:t>BACPI Model</a:t>
            </a:r>
            <a:endParaRPr sz="7500" b="1" dirty="0">
              <a:solidFill>
                <a:schemeClr val="bg1"/>
              </a:solidFill>
              <a:latin typeface="Times New Roman"/>
              <a:ea typeface="Times New Roman"/>
              <a:cs typeface="Times New Roman"/>
              <a:sym typeface="Times New Roman"/>
            </a:endParaRPr>
          </a:p>
        </p:txBody>
      </p:sp>
      <p:sp>
        <p:nvSpPr>
          <p:cNvPr id="3" name="Google Shape;22;p1">
            <a:extLst>
              <a:ext uri="{FF2B5EF4-FFF2-40B4-BE49-F238E27FC236}">
                <a16:creationId xmlns:a16="http://schemas.microsoft.com/office/drawing/2014/main" id="{00E18C64-12E4-FD69-F90C-4C8C663A8D31}"/>
              </a:ext>
            </a:extLst>
          </p:cNvPr>
          <p:cNvSpPr txBox="1"/>
          <p:nvPr/>
        </p:nvSpPr>
        <p:spPr>
          <a:xfrm>
            <a:off x="29296333" y="17035334"/>
            <a:ext cx="11668873" cy="1246455"/>
          </a:xfrm>
          <a:prstGeom prst="rect">
            <a:avLst/>
          </a:prstGeom>
          <a:solidFill>
            <a:srgbClr val="274E1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500" b="1" dirty="0">
                <a:solidFill>
                  <a:schemeClr val="bg1"/>
                </a:solidFill>
                <a:latin typeface="Times New Roman"/>
                <a:ea typeface="Times New Roman"/>
                <a:cs typeface="Times New Roman"/>
                <a:sym typeface="Times New Roman"/>
              </a:rPr>
              <a:t>References</a:t>
            </a:r>
            <a:endParaRPr sz="7500" b="1" dirty="0">
              <a:solidFill>
                <a:schemeClr val="bg1"/>
              </a:solidFill>
              <a:latin typeface="Times New Roman"/>
              <a:ea typeface="Times New Roman"/>
              <a:cs typeface="Times New Roman"/>
              <a:sym typeface="Times New Roman"/>
            </a:endParaRPr>
          </a:p>
        </p:txBody>
      </p:sp>
      <p:sp>
        <p:nvSpPr>
          <p:cNvPr id="6" name="Google Shape;22;p1">
            <a:extLst>
              <a:ext uri="{FF2B5EF4-FFF2-40B4-BE49-F238E27FC236}">
                <a16:creationId xmlns:a16="http://schemas.microsoft.com/office/drawing/2014/main" id="{C2594BFB-9306-1636-E89A-1166140030BB}"/>
              </a:ext>
            </a:extLst>
          </p:cNvPr>
          <p:cNvSpPr txBox="1"/>
          <p:nvPr/>
        </p:nvSpPr>
        <p:spPr>
          <a:xfrm>
            <a:off x="16111162" y="18957108"/>
            <a:ext cx="11668873" cy="1246455"/>
          </a:xfrm>
          <a:prstGeom prst="rect">
            <a:avLst/>
          </a:prstGeom>
          <a:solidFill>
            <a:srgbClr val="274E1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500" b="1" dirty="0">
                <a:solidFill>
                  <a:schemeClr val="bg1"/>
                </a:solidFill>
                <a:latin typeface="Times New Roman"/>
                <a:ea typeface="Times New Roman"/>
                <a:cs typeface="Times New Roman"/>
                <a:sym typeface="Times New Roman"/>
              </a:rPr>
              <a:t>Results</a:t>
            </a:r>
            <a:endParaRPr sz="7500" b="1" dirty="0">
              <a:solidFill>
                <a:schemeClr val="bg1"/>
              </a:solidFill>
              <a:latin typeface="Times New Roman"/>
              <a:ea typeface="Times New Roman"/>
              <a:cs typeface="Times New Roman"/>
              <a:sym typeface="Times New Roman"/>
            </a:endParaRPr>
          </a:p>
        </p:txBody>
      </p:sp>
      <p:sp>
        <p:nvSpPr>
          <p:cNvPr id="7" name="Google Shape;22;p1">
            <a:extLst>
              <a:ext uri="{FF2B5EF4-FFF2-40B4-BE49-F238E27FC236}">
                <a16:creationId xmlns:a16="http://schemas.microsoft.com/office/drawing/2014/main" id="{43F12B2C-F797-1564-A958-435C3CFEDFEC}"/>
              </a:ext>
            </a:extLst>
          </p:cNvPr>
          <p:cNvSpPr txBox="1"/>
          <p:nvPr/>
        </p:nvSpPr>
        <p:spPr>
          <a:xfrm>
            <a:off x="16111162" y="7416768"/>
            <a:ext cx="11668875" cy="1246455"/>
          </a:xfrm>
          <a:prstGeom prst="rect">
            <a:avLst/>
          </a:prstGeom>
          <a:solidFill>
            <a:srgbClr val="274E1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500" b="1" dirty="0">
                <a:solidFill>
                  <a:schemeClr val="bg1"/>
                </a:solidFill>
                <a:latin typeface="Times New Roman"/>
                <a:ea typeface="Times New Roman"/>
                <a:cs typeface="Times New Roman"/>
                <a:sym typeface="Times New Roman"/>
              </a:rPr>
              <a:t>ESM-2</a:t>
            </a:r>
            <a:endParaRPr sz="7500" b="1" dirty="0">
              <a:solidFill>
                <a:schemeClr val="bg1"/>
              </a:solidFill>
              <a:latin typeface="Times New Roman"/>
              <a:ea typeface="Times New Roman"/>
              <a:cs typeface="Times New Roman"/>
              <a:sym typeface="Times New Roman"/>
            </a:endParaRPr>
          </a:p>
        </p:txBody>
      </p:sp>
      <p:sp>
        <p:nvSpPr>
          <p:cNvPr id="9" name="Google Shape;22;p1">
            <a:extLst>
              <a:ext uri="{FF2B5EF4-FFF2-40B4-BE49-F238E27FC236}">
                <a16:creationId xmlns:a16="http://schemas.microsoft.com/office/drawing/2014/main" id="{1D5C5808-DAC3-5B4D-08FD-DB6C07A81B76}"/>
              </a:ext>
            </a:extLst>
          </p:cNvPr>
          <p:cNvSpPr txBox="1"/>
          <p:nvPr/>
        </p:nvSpPr>
        <p:spPr>
          <a:xfrm>
            <a:off x="29296331" y="7416768"/>
            <a:ext cx="11668875" cy="1246455"/>
          </a:xfrm>
          <a:prstGeom prst="rect">
            <a:avLst/>
          </a:prstGeom>
          <a:solidFill>
            <a:srgbClr val="274E1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500" b="1" dirty="0">
                <a:solidFill>
                  <a:schemeClr val="bg1"/>
                </a:solidFill>
                <a:latin typeface="Times New Roman"/>
                <a:ea typeface="Times New Roman"/>
                <a:cs typeface="Times New Roman"/>
                <a:sym typeface="Times New Roman"/>
              </a:rPr>
              <a:t>Discussion</a:t>
            </a:r>
            <a:endParaRPr sz="7500" b="1" dirty="0">
              <a:solidFill>
                <a:schemeClr val="bg1"/>
              </a:solidFill>
              <a:latin typeface="Times New Roman"/>
              <a:ea typeface="Times New Roman"/>
              <a:cs typeface="Times New Roman"/>
              <a:sym typeface="Times New Roman"/>
            </a:endParaRPr>
          </a:p>
        </p:txBody>
      </p:sp>
      <p:sp>
        <p:nvSpPr>
          <p:cNvPr id="11" name="Google Shape;23;p1">
            <a:extLst>
              <a:ext uri="{FF2B5EF4-FFF2-40B4-BE49-F238E27FC236}">
                <a16:creationId xmlns:a16="http://schemas.microsoft.com/office/drawing/2014/main" id="{BA737BB9-42FD-2B45-DBA1-F5F0ADF32D0A}"/>
              </a:ext>
            </a:extLst>
          </p:cNvPr>
          <p:cNvSpPr txBox="1"/>
          <p:nvPr/>
        </p:nvSpPr>
        <p:spPr>
          <a:xfrm>
            <a:off x="29296331" y="18677399"/>
            <a:ext cx="11668872" cy="12880419"/>
          </a:xfrm>
          <a:prstGeom prst="rect">
            <a:avLst/>
          </a:prstGeom>
          <a:noFill/>
          <a:ln>
            <a:noFill/>
          </a:ln>
        </p:spPr>
        <p:txBody>
          <a:bodyPr spcFirstLastPara="1" wrap="square" lIns="91425" tIns="91425" rIns="91425" bIns="91425" anchor="t" anchorCtr="0">
            <a:spAutoFit/>
          </a:bodyPr>
          <a:lstStyle/>
          <a:p>
            <a:pPr algn="just"/>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1.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Ferruz</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Noelia &amp;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Hocker</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Birte</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(2022). Towards Controllable Protein design with Conditional Transformers.</a:t>
            </a:r>
          </a:p>
          <a:p>
            <a:pPr algn="just"/>
            <a:b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br>
            <a:r>
              <a:rPr lang="en-US" sz="3300"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Karimi, M., Wu, D., Wang, Z., &amp; Shen, Y. (2019).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DeepAffinity</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interpretable deep learning of compound-protein affinity through unified recurrent and convolutional neural networks. Bioinformatics (Oxford, England), 35(18), 3329–3338. </a:t>
            </a:r>
          </a:p>
          <a:p>
            <a:pPr algn="just"/>
            <a:endPar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en-US" sz="3300" dirty="0">
                <a:solidFill>
                  <a:schemeClr val="tx1">
                    <a:lumMod val="95000"/>
                    <a:lumOff val="5000"/>
                  </a:schemeClr>
                </a:solidFill>
                <a:latin typeface="Times New Roman" panose="02020603050405020304" pitchFamily="18" charset="0"/>
                <a:cs typeface="Times New Roman" panose="02020603050405020304" pitchFamily="18" charset="0"/>
              </a:rPr>
              <a:t>3. </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Min Li,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Zhangli</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Lu,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Yifan</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Wu, and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YaoHang</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Li. BACPI: a bi-directional attention neural network for compound–protein interaction and binding affinity prediction. Bioinformatics, 38(7), March 2022, pp. 1995–2002</a:t>
            </a:r>
            <a:r>
              <a:rPr lang="en-US" sz="330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just"/>
            <a:endPar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en-US" sz="3300" dirty="0">
                <a:solidFill>
                  <a:schemeClr val="tx1">
                    <a:lumMod val="95000"/>
                    <a:lumOff val="5000"/>
                  </a:schemeClr>
                </a:solidFill>
                <a:latin typeface="Times New Roman" panose="02020603050405020304" pitchFamily="18" charset="0"/>
                <a:cs typeface="Times New Roman" panose="02020603050405020304" pitchFamily="18" charset="0"/>
              </a:rPr>
              <a:t>4. </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Lin,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Zeming</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Halil Akin, Roshan Rao, Brian Hie,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Zhongkai</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Zhu,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Wenting</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Lu, Nikita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Smetanin</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et al. “Evolutionary-Scale Prediction of Atomic Level Protein Structure with a Language Model.”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bioRxiv</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2022.</a:t>
            </a:r>
            <a:r>
              <a:rPr lang="en-US" sz="3300" dirty="0">
                <a:solidFill>
                  <a:schemeClr val="tx1">
                    <a:lumMod val="95000"/>
                    <a:lumOff val="5000"/>
                  </a:schemeClr>
                </a:solidFill>
                <a:latin typeface="Times New Roman" panose="02020603050405020304" pitchFamily="18" charset="0"/>
                <a:cs typeface="Times New Roman" panose="02020603050405020304" pitchFamily="18" charset="0"/>
                <a:hlinkClick r:id="rId3"/>
              </a:rPr>
              <a:t>tps://doi.org/10.1101/2022.07.20.500902</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just"/>
            <a:b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b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5. Toutain, P. L.; Bousquet-</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Melou</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A. (2002-12-14). Free Drug Fraction vs. Free Drug Concentration: A Matter of Frequent Confusion. Journal of Veterinary Pharmacology and Therapeutics. Wiley inc. 25 (6): 460–463.</a:t>
            </a:r>
          </a:p>
          <a:p>
            <a:pPr algn="just"/>
            <a:b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b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6. </a:t>
            </a:r>
            <a:r>
              <a:rPr lang="en-US" sz="33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Whitford</a:t>
            </a:r>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 David. 2013. Proteins: Structure and Function. J. Wiley &amp; Sons.</a:t>
            </a:r>
            <a:endParaRPr lang="en-US" sz="3300" b="1" dirty="0">
              <a:solidFill>
                <a:schemeClr val="tx1">
                  <a:lumMod val="95000"/>
                  <a:lumOff val="5000"/>
                </a:schemeClr>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p:txBody>
      </p:sp>
      <p:pic>
        <p:nvPicPr>
          <p:cNvPr id="5" name="Picture 4" descr="A picture containing text, diagram, screenshot, font&#10;&#10;Description automatically generated">
            <a:extLst>
              <a:ext uri="{FF2B5EF4-FFF2-40B4-BE49-F238E27FC236}">
                <a16:creationId xmlns:a16="http://schemas.microsoft.com/office/drawing/2014/main" id="{F156106F-E3FD-48BA-3B48-2B0F6CC5126A}"/>
              </a:ext>
            </a:extLst>
          </p:cNvPr>
          <p:cNvPicPr>
            <a:picLocks noChangeAspect="1"/>
          </p:cNvPicPr>
          <p:nvPr/>
        </p:nvPicPr>
        <p:blipFill>
          <a:blip r:embed="rId4"/>
          <a:stretch>
            <a:fillRect/>
          </a:stretch>
        </p:blipFill>
        <p:spPr>
          <a:xfrm>
            <a:off x="4383310" y="19453841"/>
            <a:ext cx="8825300" cy="5124367"/>
          </a:xfrm>
          <a:prstGeom prst="rect">
            <a:avLst/>
          </a:prstGeom>
        </p:spPr>
      </p:pic>
      <p:sp>
        <p:nvSpPr>
          <p:cNvPr id="8" name="Google Shape;23;p1">
            <a:extLst>
              <a:ext uri="{FF2B5EF4-FFF2-40B4-BE49-F238E27FC236}">
                <a16:creationId xmlns:a16="http://schemas.microsoft.com/office/drawing/2014/main" id="{230A799D-8090-A83C-E092-9C294D14B09A}"/>
              </a:ext>
            </a:extLst>
          </p:cNvPr>
          <p:cNvSpPr txBox="1"/>
          <p:nvPr/>
        </p:nvSpPr>
        <p:spPr>
          <a:xfrm>
            <a:off x="2961524" y="25120707"/>
            <a:ext cx="11668872" cy="6647943"/>
          </a:xfrm>
          <a:prstGeom prst="rect">
            <a:avLst/>
          </a:prstGeom>
          <a:noFill/>
          <a:ln>
            <a:noFill/>
          </a:ln>
        </p:spPr>
        <p:txBody>
          <a:bodyPr spcFirstLastPara="1" wrap="square" lIns="91425" tIns="91425" rIns="91425" bIns="91425" anchor="t" anchorCtr="0">
            <a:spAutoFit/>
          </a:bodyPr>
          <a:lstStyle/>
          <a:p>
            <a:pPr algn="just"/>
            <a:r>
              <a:rPr lang="en-US" sz="3500" b="0" i="0" u="none" strike="noStrike" baseline="0" dirty="0">
                <a:latin typeface="Times New Roman" panose="02020603050405020304" pitchFamily="18" charset="0"/>
                <a:cs typeface="Times New Roman" panose="02020603050405020304" pitchFamily="18" charset="0"/>
              </a:rPr>
              <a:t>The BACPI portion of our project uses features obtained by a GAT and fingerprinting representation of compounds and a CNN for representations of proteins. For the compounds, we use RDKit to convert each SMILES format into a graph representation and employ the GAT to extract information (such as atom types, aromaticity and chemical bond types) from the graph. For the proteins, our CNN takes each protein’s AA sequence and learns the feature representation of the protein. Finally, an attention-based bi-directional neural network is used to integrate the representations of compounds and proteins and predict the interaction and binding affinity of the input compound–protein pair.</a:t>
            </a:r>
            <a:endParaRPr sz="3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2" name="Google Shape;23;p1">
            <a:extLst>
              <a:ext uri="{FF2B5EF4-FFF2-40B4-BE49-F238E27FC236}">
                <a16:creationId xmlns:a16="http://schemas.microsoft.com/office/drawing/2014/main" id="{F449D608-6D73-EB74-0BBF-58E7039FB613}"/>
              </a:ext>
            </a:extLst>
          </p:cNvPr>
          <p:cNvSpPr txBox="1"/>
          <p:nvPr/>
        </p:nvSpPr>
        <p:spPr>
          <a:xfrm>
            <a:off x="16146693" y="8950150"/>
            <a:ext cx="11668874" cy="9879597"/>
          </a:xfrm>
          <a:prstGeom prst="rect">
            <a:avLst/>
          </a:prstGeom>
          <a:noFill/>
          <a:ln>
            <a:noFill/>
          </a:ln>
        </p:spPr>
        <p:txBody>
          <a:bodyPr spcFirstLastPara="1" wrap="square" lIns="91425" tIns="91425" rIns="91425" bIns="91425" anchor="t" anchorCtr="0">
            <a:spAutoFit/>
          </a:bodyPr>
          <a:lstStyle/>
          <a:p>
            <a:pPr algn="just"/>
            <a:r>
              <a:rPr lang="en-US" sz="3500" b="0" i="0" u="none" strike="noStrike" baseline="0" dirty="0">
                <a:solidFill>
                  <a:srgbClr val="000000"/>
                </a:solidFill>
                <a:latin typeface="Times New Roman" panose="02020603050405020304" pitchFamily="18" charset="0"/>
                <a:cs typeface="Times New Roman" panose="02020603050405020304" pitchFamily="18" charset="0"/>
              </a:rPr>
              <a:t>An ESM-2 model was created for each protein in a compound-protein pair in our datasets. They were trained − at scales of 8 million to 15 billion parameters − to predict the identity of randomly selected amino acids in a protein sequence by observing their context in the rest of the sequence causing the model to learn the dependencies between the amino acids. In other words, the model randomly removes amino acids from the input and the result is fed into a BERT-style encoder only transformer and via self-supervised learning, the model learned how to predict the missing amino acids. The output is the three-dimensional coordinates and confidences of the binding sites of the protein.</a:t>
            </a:r>
          </a:p>
          <a:p>
            <a:pPr algn="just"/>
            <a:endParaRPr lang="en-US" sz="35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3500" b="0" i="0" u="none" strike="noStrike" baseline="0" dirty="0">
                <a:solidFill>
                  <a:srgbClr val="000000"/>
                </a:solidFill>
                <a:latin typeface="Times New Roman" panose="02020603050405020304" pitchFamily="18" charset="0"/>
                <a:cs typeface="Times New Roman" panose="02020603050405020304" pitchFamily="18" charset="0"/>
              </a:rPr>
              <a:t>For clarity, the proteins are pre-trained with an ESM-2 model and the compounds are fingerprinted using RDKit. Then, these results are passed into various supervised and unsupervised machine learning models to predict the CPI or binding affinity for a compound-protein pair.</a:t>
            </a:r>
            <a:endParaRPr sz="3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25" name="Picture 24">
            <a:extLst>
              <a:ext uri="{FF2B5EF4-FFF2-40B4-BE49-F238E27FC236}">
                <a16:creationId xmlns:a16="http://schemas.microsoft.com/office/drawing/2014/main" id="{77B9DAF4-3E84-3FA0-1AE2-F6DD016F55A2}"/>
              </a:ext>
            </a:extLst>
          </p:cNvPr>
          <p:cNvPicPr>
            <a:picLocks noChangeAspect="1"/>
          </p:cNvPicPr>
          <p:nvPr/>
        </p:nvPicPr>
        <p:blipFill>
          <a:blip r:embed="rId5"/>
          <a:stretch>
            <a:fillRect/>
          </a:stretch>
        </p:blipFill>
        <p:spPr>
          <a:xfrm>
            <a:off x="17491268" y="25206212"/>
            <a:ext cx="9060937" cy="2493401"/>
          </a:xfrm>
          <a:prstGeom prst="rect">
            <a:avLst/>
          </a:prstGeom>
        </p:spPr>
      </p:pic>
      <p:pic>
        <p:nvPicPr>
          <p:cNvPr id="27" name="Picture 26">
            <a:extLst>
              <a:ext uri="{FF2B5EF4-FFF2-40B4-BE49-F238E27FC236}">
                <a16:creationId xmlns:a16="http://schemas.microsoft.com/office/drawing/2014/main" id="{16E1C95E-0CE6-A9FF-E1FE-97B05EA3E3E2}"/>
              </a:ext>
            </a:extLst>
          </p:cNvPr>
          <p:cNvPicPr>
            <a:picLocks noChangeAspect="1"/>
          </p:cNvPicPr>
          <p:nvPr/>
        </p:nvPicPr>
        <p:blipFill>
          <a:blip r:embed="rId6"/>
          <a:stretch>
            <a:fillRect/>
          </a:stretch>
        </p:blipFill>
        <p:spPr>
          <a:xfrm>
            <a:off x="17998888" y="20383233"/>
            <a:ext cx="4022848" cy="4659557"/>
          </a:xfrm>
          <a:prstGeom prst="rect">
            <a:avLst/>
          </a:prstGeom>
        </p:spPr>
      </p:pic>
      <p:pic>
        <p:nvPicPr>
          <p:cNvPr id="29" name="Picture 28">
            <a:extLst>
              <a:ext uri="{FF2B5EF4-FFF2-40B4-BE49-F238E27FC236}">
                <a16:creationId xmlns:a16="http://schemas.microsoft.com/office/drawing/2014/main" id="{5FDA69E3-AA64-1B12-B141-ADCE5FFE6A9C}"/>
              </a:ext>
            </a:extLst>
          </p:cNvPr>
          <p:cNvPicPr>
            <a:picLocks noChangeAspect="1"/>
          </p:cNvPicPr>
          <p:nvPr/>
        </p:nvPicPr>
        <p:blipFill>
          <a:blip r:embed="rId7"/>
          <a:stretch>
            <a:fillRect/>
          </a:stretch>
        </p:blipFill>
        <p:spPr>
          <a:xfrm>
            <a:off x="22060629" y="20383233"/>
            <a:ext cx="4022848" cy="4659558"/>
          </a:xfrm>
          <a:prstGeom prst="rect">
            <a:avLst/>
          </a:prstGeom>
        </p:spPr>
      </p:pic>
      <p:sp>
        <p:nvSpPr>
          <p:cNvPr id="30" name="Google Shape;23;p1">
            <a:extLst>
              <a:ext uri="{FF2B5EF4-FFF2-40B4-BE49-F238E27FC236}">
                <a16:creationId xmlns:a16="http://schemas.microsoft.com/office/drawing/2014/main" id="{137EF15D-2398-19AE-8296-4E1C59B6293C}"/>
              </a:ext>
            </a:extLst>
          </p:cNvPr>
          <p:cNvSpPr txBox="1"/>
          <p:nvPr/>
        </p:nvSpPr>
        <p:spPr>
          <a:xfrm>
            <a:off x="16029820" y="27831371"/>
            <a:ext cx="11668872" cy="3954899"/>
          </a:xfrm>
          <a:prstGeom prst="rect">
            <a:avLst/>
          </a:prstGeom>
          <a:noFill/>
          <a:ln>
            <a:noFill/>
          </a:ln>
        </p:spPr>
        <p:txBody>
          <a:bodyPr spcFirstLastPara="1" wrap="square" lIns="91425" tIns="91425" rIns="91425" bIns="91425" anchor="t" anchorCtr="0">
            <a:spAutoFit/>
          </a:bodyPr>
          <a:lstStyle/>
          <a:p>
            <a:pPr algn="l"/>
            <a:r>
              <a:rPr lang="en-US" sz="3500" dirty="0">
                <a:latin typeface="Times New Roman" panose="02020603050405020304" pitchFamily="18" charset="0"/>
                <a:cs typeface="Times New Roman" panose="02020603050405020304" pitchFamily="18" charset="0"/>
              </a:rPr>
              <a:t>W</a:t>
            </a:r>
            <a:r>
              <a:rPr lang="en-US" sz="3500" b="0" i="0" u="none" strike="noStrike" baseline="0" dirty="0">
                <a:latin typeface="Times New Roman" panose="02020603050405020304" pitchFamily="18" charset="0"/>
                <a:cs typeface="Times New Roman" panose="02020603050405020304" pitchFamily="18" charset="0"/>
              </a:rPr>
              <a:t>e were unable to gather results for the CPI task for the BACPI model and therefore cannot compare the BACPI and ESM-2  models for the CPI task. For the CPI prediction − of the ESM-2 models, the Extra Trees model performed the best for the C. elegans and human datasets. For the binding affinity prediction, BACPI performed the best across the datasets for which we</a:t>
            </a:r>
          </a:p>
          <a:p>
            <a:pPr algn="l"/>
            <a:r>
              <a:rPr lang="en-US" sz="3500" b="0" i="0" u="none" strike="noStrike" baseline="0" dirty="0">
                <a:latin typeface="Times New Roman" panose="02020603050405020304" pitchFamily="18" charset="0"/>
                <a:cs typeface="Times New Roman" panose="02020603050405020304" pitchFamily="18" charset="0"/>
              </a:rPr>
              <a:t>have data.</a:t>
            </a:r>
            <a:endParaRPr sz="3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31" name="Google Shape;23;p1">
            <a:extLst>
              <a:ext uri="{FF2B5EF4-FFF2-40B4-BE49-F238E27FC236}">
                <a16:creationId xmlns:a16="http://schemas.microsoft.com/office/drawing/2014/main" id="{88F328A2-BB25-322E-3939-3DE1DB7F9D47}"/>
              </a:ext>
            </a:extLst>
          </p:cNvPr>
          <p:cNvSpPr txBox="1"/>
          <p:nvPr/>
        </p:nvSpPr>
        <p:spPr>
          <a:xfrm>
            <a:off x="29331861" y="8950149"/>
            <a:ext cx="11668874" cy="7186552"/>
          </a:xfrm>
          <a:prstGeom prst="rect">
            <a:avLst/>
          </a:prstGeom>
          <a:noFill/>
          <a:ln>
            <a:noFill/>
          </a:ln>
        </p:spPr>
        <p:txBody>
          <a:bodyPr spcFirstLastPara="1" wrap="square" lIns="91425" tIns="91425" rIns="91425" bIns="91425" anchor="t" anchorCtr="0">
            <a:spAutoFit/>
          </a:bodyPr>
          <a:lstStyle/>
          <a:p>
            <a:pPr algn="just"/>
            <a:r>
              <a:rPr lang="en-US" sz="3500" dirty="0">
                <a:latin typeface="Times New Roman" panose="02020603050405020304" pitchFamily="18" charset="0"/>
                <a:cs typeface="Times New Roman" panose="02020603050405020304" pitchFamily="18" charset="0"/>
              </a:rPr>
              <a:t>For CPI prediction, the </a:t>
            </a:r>
            <a:r>
              <a:rPr lang="en-US" sz="3500" b="0" i="0" u="none" strike="noStrike" baseline="0" dirty="0">
                <a:latin typeface="Times New Roman" panose="02020603050405020304" pitchFamily="18" charset="0"/>
                <a:cs typeface="Times New Roman" panose="02020603050405020304" pitchFamily="18" charset="0"/>
              </a:rPr>
              <a:t>Extra Trees model be the best model (so far, until we have BACPI results) because the algorithm creates many unpruned decision trees from the dataset. In the case of classification, predictions are made using majority voting from the decision trees. </a:t>
            </a:r>
          </a:p>
          <a:p>
            <a:pPr algn="just"/>
            <a:endParaRPr lang="en-US" sz="3500" dirty="0">
              <a:latin typeface="Times New Roman" panose="02020603050405020304" pitchFamily="18" charset="0"/>
              <a:cs typeface="Times New Roman" panose="02020603050405020304" pitchFamily="18" charset="0"/>
            </a:endParaRPr>
          </a:p>
          <a:p>
            <a:pPr algn="just"/>
            <a:r>
              <a:rPr lang="en-US" sz="3500" b="0" i="0" u="none" strike="noStrike" baseline="0" dirty="0">
                <a:latin typeface="Times New Roman" panose="02020603050405020304" pitchFamily="18" charset="0"/>
                <a:cs typeface="Times New Roman" panose="02020603050405020304" pitchFamily="18" charset="0"/>
              </a:rPr>
              <a:t>For the binding affinity prediction,  BACPI performed the best across the datasets for which we have data. The only other model that came close is the ESM Random Forest model. Studies have shown that decision trees like the Random Forest model works well for tabular and structured data (vision and audition) with small sample sizes while neural networks perform better on structured data with larger sample sizes.</a:t>
            </a:r>
            <a:endParaRPr sz="3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855</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Shulda;www.postersession.com</dc:creator>
  <cp:lastModifiedBy>rabin badree</cp:lastModifiedBy>
  <cp:revision>38</cp:revision>
  <dcterms:created xsi:type="dcterms:W3CDTF">2008-12-04T00:20:37Z</dcterms:created>
  <dcterms:modified xsi:type="dcterms:W3CDTF">2023-05-21T00:43:08Z</dcterms:modified>
</cp:coreProperties>
</file>