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9"/>
  </p:notesMasterIdLst>
  <p:sldIdLst>
    <p:sldId id="2533" r:id="rId2"/>
    <p:sldId id="2444" r:id="rId3"/>
    <p:sldId id="2523" r:id="rId4"/>
    <p:sldId id="2499" r:id="rId5"/>
    <p:sldId id="2498" r:id="rId6"/>
    <p:sldId id="2510" r:id="rId7"/>
    <p:sldId id="2477" r:id="rId8"/>
    <p:sldId id="2521" r:id="rId9"/>
    <p:sldId id="2455" r:id="rId10"/>
    <p:sldId id="2454" r:id="rId11"/>
    <p:sldId id="2534" r:id="rId12"/>
    <p:sldId id="2536" r:id="rId13"/>
    <p:sldId id="2537" r:id="rId14"/>
    <p:sldId id="2532" r:id="rId15"/>
    <p:sldId id="2538" r:id="rId16"/>
    <p:sldId id="2535" r:id="rId17"/>
    <p:sldId id="2539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12A29"/>
    <a:srgbClr val="041B31"/>
    <a:srgbClr val="FFC737"/>
    <a:srgbClr val="00BDB1"/>
    <a:srgbClr val="FF3736"/>
    <a:srgbClr val="FA401B"/>
    <a:srgbClr val="FF5F90"/>
    <a:srgbClr val="293039"/>
    <a:srgbClr val="39BDF9"/>
    <a:srgbClr val="4949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36" d="100"/>
          <a:sy n="36" d="100"/>
        </p:scale>
        <p:origin x="-720" y="-10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80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70933056"/>
      </p:ext>
    </p:extLst>
  </p:cSld>
  <p:clrMapOvr>
    <a:masterClrMapping/>
  </p:clrMapOvr>
  <p:transition spd="med" advClick="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971820"/>
      </p:ext>
    </p:extLst>
  </p:cSld>
  <p:clrMapOvr>
    <a:masterClrMapping/>
  </p:clrMapOvr>
  <p:transition spd="med" advClick="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7850459"/>
            <a:ext cx="24377650" cy="586554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476711"/>
      </p:ext>
    </p:extLst>
  </p:cSld>
  <p:clrMapOvr>
    <a:masterClrMapping/>
  </p:clrMapOvr>
  <p:transition spd="med" advClick="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657600"/>
            <a:ext cx="24377650" cy="69360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0765669"/>
      </p:ext>
    </p:extLst>
  </p:cSld>
  <p:clrMapOvr>
    <a:masterClrMapping/>
  </p:clrMapOvr>
  <p:transition spd="med" advClick="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9034461" y="3408086"/>
            <a:ext cx="6133018" cy="3455083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3710273" y="6784925"/>
            <a:ext cx="857450" cy="1471470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6774138" y="5755975"/>
            <a:ext cx="3913692" cy="246739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2" name="Picture Placeholder 2"/>
          <p:cNvSpPr>
            <a:spLocks noGrp="1" noChangeAspect="1"/>
          </p:cNvSpPr>
          <p:nvPr>
            <p:ph type="pic" sz="quarter" idx="28"/>
          </p:nvPr>
        </p:nvSpPr>
        <p:spPr>
          <a:xfrm>
            <a:off x="14892269" y="5644186"/>
            <a:ext cx="1975566" cy="260148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160144410"/>
      </p:ext>
    </p:extLst>
  </p:cSld>
  <p:clrMapOvr>
    <a:masterClrMapping/>
  </p:clrMapOvr>
  <p:transition spd="med" advClick="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368650" y="4724528"/>
            <a:ext cx="8366760" cy="5257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 i="0">
                <a:latin typeface="Montserrat Black" pitchFamily="2" charset="77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668219269"/>
      </p:ext>
    </p:extLst>
  </p:cSld>
  <p:clrMapOvr>
    <a:masterClrMapping/>
  </p:clrMapOvr>
  <p:transition spd="med" advClick="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613571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141051"/>
      </p:ext>
    </p:extLst>
  </p:cSld>
  <p:clrMapOvr>
    <a:masterClrMapping/>
  </p:clrMapOvr>
  <p:transition spd="med" advClick="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2612478" y="644154"/>
            <a:ext cx="782782" cy="830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"/>
          <p:cNvSpPr>
            <a:spLocks/>
          </p:cNvSpPr>
          <p:nvPr userDrawn="1"/>
        </p:nvSpPr>
        <p:spPr bwMode="auto">
          <a:xfrm>
            <a:off x="18525443" y="12849033"/>
            <a:ext cx="4243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2400" b="1" spc="150" dirty="0">
                <a:solidFill>
                  <a:schemeClr val="bg1">
                    <a:lumMod val="85000"/>
                  </a:schemeClr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WWW.POWERPOINTIFY.COM</a:t>
            </a:r>
            <a:endParaRPr lang="en-US" sz="2400" b="0" i="0" spc="150" dirty="0">
              <a:solidFill>
                <a:schemeClr val="bg1">
                  <a:lumMod val="8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  <a:sym typeface="Bebas Neue" charset="0"/>
            </a:endParaRPr>
          </a:p>
        </p:txBody>
      </p:sp>
      <p:sp>
        <p:nvSpPr>
          <p:cNvPr id="11" name="Rectangle 10"/>
          <p:cNvSpPr>
            <a:spLocks/>
          </p:cNvSpPr>
          <p:nvPr userDrawn="1"/>
        </p:nvSpPr>
        <p:spPr bwMode="auto">
          <a:xfrm>
            <a:off x="1698266" y="12849033"/>
            <a:ext cx="1120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400" b="1" i="0" spc="350" baseline="0" dirty="0">
                <a:solidFill>
                  <a:schemeClr val="accent1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  <a:cs typeface="Source Sans Pro"/>
                <a:sym typeface="Bebas Neue" charset="0"/>
              </a:rPr>
              <a:t>MINTA</a:t>
            </a:r>
            <a:endParaRPr lang="en-US" sz="2400" b="1" i="0" spc="350" baseline="0" dirty="0">
              <a:solidFill>
                <a:schemeClr val="accent1"/>
              </a:solidFill>
              <a:latin typeface="Source Sans Pro Black" panose="020B0503030403020204" pitchFamily="34" charset="0"/>
              <a:ea typeface="Source Sans Pro Black" panose="020B0503030403020204" pitchFamily="34" charset="0"/>
              <a:cs typeface="Source Sans Pro Light" charset="0"/>
              <a:sym typeface="Bebas Neue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67175" y="799387"/>
            <a:ext cx="651387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pPr algn="ctr"/>
              <a:t>‹#›</a:t>
            </a:fld>
            <a:endParaRPr lang="id-ID" sz="2200" b="0" i="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78" r:id="rId2"/>
    <p:sldLayoutId id="2147484034" r:id="rId3"/>
    <p:sldLayoutId id="2147484016" r:id="rId4"/>
    <p:sldLayoutId id="2147484023" r:id="rId5"/>
    <p:sldLayoutId id="2147484025" r:id="rId6"/>
    <p:sldLayoutId id="2147484056" r:id="rId7"/>
  </p:sldLayoutIdLst>
  <p:transition spd="med" advClick="0">
    <p:wedge/>
  </p:transition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ozvi\Downloads\Vowl%20Visualization%20(online-video-cutter.com).mp4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7EA8FC66-E66F-A548-8C09-A3353187289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Rectangle 21"/>
          <p:cNvSpPr/>
          <p:nvPr/>
        </p:nvSpPr>
        <p:spPr>
          <a:xfrm>
            <a:off x="0" y="0"/>
            <a:ext cx="2438808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7000"/>
                </a:schemeClr>
              </a:gs>
              <a:gs pos="100000">
                <a:schemeClr val="accent3">
                  <a:lumMod val="50000"/>
                  <a:alpha val="8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DA15BC-C5F3-5E4B-82E6-49E7F479A83F}"/>
              </a:ext>
            </a:extLst>
          </p:cNvPr>
          <p:cNvSpPr txBox="1"/>
          <p:nvPr/>
        </p:nvSpPr>
        <p:spPr>
          <a:xfrm>
            <a:off x="1829371" y="3012141"/>
            <a:ext cx="196339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u="sng" spc="4000" dirty="0" smtClean="0">
                <a:solidFill>
                  <a:schemeClr val="bg1"/>
                </a:solidFill>
                <a:latin typeface="Mistral" pitchFamily="66" charset="0"/>
              </a:rPr>
              <a:t>ONTOLOGY APPLICATION</a:t>
            </a:r>
          </a:p>
          <a:p>
            <a:pPr algn="ctr"/>
            <a:r>
              <a:rPr lang="en-US" sz="8800" b="1" u="sng" spc="4000" dirty="0" smtClean="0">
                <a:solidFill>
                  <a:schemeClr val="bg1"/>
                </a:solidFill>
                <a:latin typeface="Mistral" pitchFamily="66" charset="0"/>
              </a:rPr>
              <a:t>IN HEALTHCARE </a:t>
            </a:r>
          </a:p>
          <a:p>
            <a:pPr algn="ctr"/>
            <a:r>
              <a:rPr lang="en-US" sz="8800" b="1" u="sng" spc="4000" dirty="0" smtClean="0">
                <a:solidFill>
                  <a:schemeClr val="bg1"/>
                </a:solidFill>
                <a:latin typeface="Mistral" pitchFamily="66" charset="0"/>
              </a:rPr>
              <a:t>DATA HARMONIZATION</a:t>
            </a:r>
          </a:p>
          <a:p>
            <a:pPr algn="ctr"/>
            <a:r>
              <a:rPr lang="en-US" sz="8800" b="1" spc="4000" dirty="0" smtClean="0">
                <a:solidFill>
                  <a:srgbClr val="FFC737"/>
                </a:solidFill>
                <a:latin typeface="Modern No. 20" pitchFamily="18" charset="0"/>
              </a:rPr>
              <a:t>Coursework 3</a:t>
            </a:r>
            <a:endParaRPr lang="en-US" sz="8800" b="1" spc="4000" dirty="0">
              <a:solidFill>
                <a:srgbClr val="FFC737"/>
              </a:solidFill>
              <a:latin typeface="Modern No. 20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657" y="10437784"/>
            <a:ext cx="13742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Bahnschrift SemiBold" pitchFamily="34" charset="0"/>
              </a:rPr>
              <a:t>ROZINA </a:t>
            </a:r>
            <a:r>
              <a:rPr lang="en-US" sz="5400" b="1" dirty="0" smtClean="0">
                <a:solidFill>
                  <a:schemeClr val="bg1"/>
                </a:solidFill>
                <a:latin typeface="Bahnschrift SemiBold" pitchFamily="34" charset="0"/>
              </a:rPr>
              <a:t>M (</a:t>
            </a:r>
            <a:r>
              <a:rPr lang="en-US" sz="5400" dirty="0" smtClean="0">
                <a:solidFill>
                  <a:schemeClr val="bg1"/>
                </a:solidFill>
              </a:rPr>
              <a:t>B00857003)</a:t>
            </a:r>
            <a:endParaRPr lang="en-US" sz="5400" b="1" dirty="0" smtClean="0">
              <a:solidFill>
                <a:schemeClr val="bg1"/>
              </a:solidFill>
              <a:latin typeface="Bahnschrift SemiBold" pitchFamily="34" charset="0"/>
            </a:endParaRPr>
          </a:p>
          <a:p>
            <a:r>
              <a:rPr lang="en-US" sz="5400" b="1" dirty="0" err="1" smtClean="0">
                <a:solidFill>
                  <a:schemeClr val="bg1"/>
                </a:solidFill>
                <a:latin typeface="Bahnschrift SemiBold" pitchFamily="34" charset="0"/>
              </a:rPr>
              <a:t>MSc</a:t>
            </a:r>
            <a:r>
              <a:rPr lang="en-US" sz="5400" b="1" dirty="0" smtClean="0">
                <a:solidFill>
                  <a:schemeClr val="bg1"/>
                </a:solidFill>
                <a:latin typeface="Bahnschrift SemiBold" pitchFamily="34" charset="0"/>
              </a:rPr>
              <a:t> Artificial Intelligence</a:t>
            </a:r>
          </a:p>
          <a:p>
            <a:r>
              <a:rPr lang="en-US" sz="5400" b="1" dirty="0" smtClean="0">
                <a:solidFill>
                  <a:schemeClr val="bg1"/>
                </a:solidFill>
                <a:latin typeface="Bahnschrift SemiBold" pitchFamily="34" charset="0"/>
              </a:rPr>
              <a:t>Ulster University</a:t>
            </a:r>
            <a:endParaRPr lang="en-US" sz="54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17412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78071" y="11002463"/>
            <a:ext cx="3628468" cy="2020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9988615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428FBAD5-79F6-8E4B-9F59-235243A9ABF4}"/>
              </a:ext>
            </a:extLst>
          </p:cNvPr>
          <p:cNvSpPr>
            <a:spLocks/>
          </p:cNvSpPr>
          <p:nvPr/>
        </p:nvSpPr>
        <p:spPr bwMode="auto">
          <a:xfrm>
            <a:off x="5064544" y="644355"/>
            <a:ext cx="1511792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Clinical Ontology Implementation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7662E4F7-8BF6-524F-8D99-17EDCB99759F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613" y="2738774"/>
            <a:ext cx="21348010" cy="977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4" descr="See the source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778" y="285175"/>
            <a:ext cx="2413536" cy="1344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8933828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image1.jpg"/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7802" b="7802"/>
          <a:stretch>
            <a:fillRect/>
          </a:stretch>
        </p:blipFill>
        <p:spPr/>
      </p:pic>
      <p:sp>
        <p:nvSpPr>
          <p:cNvPr id="22" name="Rectangle 21"/>
          <p:cNvSpPr/>
          <p:nvPr/>
        </p:nvSpPr>
        <p:spPr>
          <a:xfrm>
            <a:off x="0" y="0"/>
            <a:ext cx="2438808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490BB6-8779-0B4C-BDB9-D65B928AD086}"/>
              </a:ext>
            </a:extLst>
          </p:cNvPr>
          <p:cNvSpPr>
            <a:spLocks/>
          </p:cNvSpPr>
          <p:nvPr/>
        </p:nvSpPr>
        <p:spPr bwMode="auto">
          <a:xfrm>
            <a:off x="7102747" y="644355"/>
            <a:ext cx="1066638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Ontology Specifications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A8D4BB-DDD8-A54F-ADDF-CAA38C46C0CF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2026" y="3211882"/>
            <a:ext cx="9258888" cy="439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9264243" y="2242386"/>
            <a:ext cx="81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 Hierarchies &amp; Annotations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09985" y="3211882"/>
            <a:ext cx="9381581" cy="44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5832" y="8058857"/>
            <a:ext cx="13536764" cy="528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 descr="See the source imag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155463" y="11063922"/>
            <a:ext cx="3186685" cy="1774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5497834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image1.jpg"/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7802" b="7802"/>
          <a:stretch>
            <a:fillRect/>
          </a:stretch>
        </p:blipFill>
        <p:spPr/>
      </p:pic>
      <p:sp>
        <p:nvSpPr>
          <p:cNvPr id="22" name="Rectangle 21"/>
          <p:cNvSpPr/>
          <p:nvPr/>
        </p:nvSpPr>
        <p:spPr>
          <a:xfrm>
            <a:off x="0" y="0"/>
            <a:ext cx="2438808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490BB6-8779-0B4C-BDB9-D65B928AD086}"/>
              </a:ext>
            </a:extLst>
          </p:cNvPr>
          <p:cNvSpPr>
            <a:spLocks/>
          </p:cNvSpPr>
          <p:nvPr/>
        </p:nvSpPr>
        <p:spPr bwMode="auto">
          <a:xfrm>
            <a:off x="7102747" y="644355"/>
            <a:ext cx="1066638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Ontology Specifications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A8D4BB-DDD8-A54F-ADDF-CAA38C46C0CF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5968" y="2242386"/>
            <a:ext cx="1048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,Object Properties &amp; Individuals Creation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1852" y="11533220"/>
            <a:ext cx="3186685" cy="1774621"/>
          </a:xfrm>
          <a:prstGeom prst="rect">
            <a:avLst/>
          </a:prstGeom>
          <a:noFill/>
        </p:spPr>
      </p:pic>
      <p:pic>
        <p:nvPicPr>
          <p:cNvPr id="12" name="Pictur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5254" y="2888717"/>
            <a:ext cx="8392982" cy="526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09013" y="2888717"/>
            <a:ext cx="8046449" cy="5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65254" y="8518615"/>
            <a:ext cx="8392982" cy="390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09013" y="8450132"/>
            <a:ext cx="8046449" cy="397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65497834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image1.jpg"/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7802" b="7802"/>
          <a:stretch>
            <a:fillRect/>
          </a:stretch>
        </p:blipFill>
        <p:spPr/>
      </p:pic>
      <p:sp>
        <p:nvSpPr>
          <p:cNvPr id="22" name="Rectangle 21"/>
          <p:cNvSpPr/>
          <p:nvPr/>
        </p:nvSpPr>
        <p:spPr>
          <a:xfrm>
            <a:off x="0" y="0"/>
            <a:ext cx="2438808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490BB6-8779-0B4C-BDB9-D65B928AD086}"/>
              </a:ext>
            </a:extLst>
          </p:cNvPr>
          <p:cNvSpPr>
            <a:spLocks/>
          </p:cNvSpPr>
          <p:nvPr/>
        </p:nvSpPr>
        <p:spPr bwMode="auto">
          <a:xfrm>
            <a:off x="7102747" y="644355"/>
            <a:ext cx="1066638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Ontology Specifications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A8D4BB-DDD8-A54F-ADDF-CAA38C46C0CF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91538" y="2242386"/>
            <a:ext cx="588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Querying Ontology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1852" y="11533220"/>
            <a:ext cx="3186685" cy="1774621"/>
          </a:xfrm>
          <a:prstGeom prst="rect">
            <a:avLst/>
          </a:prstGeom>
          <a:noFill/>
        </p:spPr>
      </p:pic>
      <p:pic>
        <p:nvPicPr>
          <p:cNvPr id="18" name="Picture 1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7920" y="3207308"/>
            <a:ext cx="12488091" cy="83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65497834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image1.jpg"/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22" name="Rectangle 21"/>
          <p:cNvSpPr/>
          <p:nvPr/>
        </p:nvSpPr>
        <p:spPr>
          <a:xfrm>
            <a:off x="0" y="0"/>
            <a:ext cx="24388080" cy="13716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73794B-9970-5F41-8660-1DF264D12EA5}"/>
              </a:ext>
            </a:extLst>
          </p:cNvPr>
          <p:cNvSpPr>
            <a:spLocks/>
          </p:cNvSpPr>
          <p:nvPr/>
        </p:nvSpPr>
        <p:spPr bwMode="auto">
          <a:xfrm>
            <a:off x="7232799" y="841515"/>
            <a:ext cx="1019990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Ontology Visualization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A3FA9F-BB1A-7C4D-9F8F-8BCEB77A247E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66651" y="2323674"/>
            <a:ext cx="997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By default, we can visualize ontology using </a:t>
            </a:r>
            <a:r>
              <a:rPr lang="en-US" b="1" dirty="0" err="1" smtClean="0">
                <a:solidFill>
                  <a:schemeClr val="bg1"/>
                </a:solidFill>
              </a:rPr>
              <a:t>OWLViz</a:t>
            </a:r>
            <a:r>
              <a:rPr lang="en-US" b="1" dirty="0" smtClean="0">
                <a:solidFill>
                  <a:schemeClr val="bg1"/>
                </a:solidFill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</a:rPr>
              <a:t>Ontographs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6651" y="4078000"/>
            <a:ext cx="9562012" cy="71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See the source im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651852" y="11533220"/>
            <a:ext cx="3186685" cy="1774621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2293625" y="2323674"/>
            <a:ext cx="10278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Also, various </a:t>
            </a:r>
            <a:r>
              <a:rPr lang="en-US" b="1" dirty="0" err="1" smtClean="0">
                <a:solidFill>
                  <a:schemeClr val="bg1"/>
                </a:solidFill>
              </a:rPr>
              <a:t>plugins</a:t>
            </a:r>
            <a:r>
              <a:rPr lang="en-US" b="1" dirty="0" smtClean="0">
                <a:solidFill>
                  <a:schemeClr val="bg1"/>
                </a:solidFill>
              </a:rPr>
              <a:t> available online to do ontology visuals, such as VOWL, </a:t>
            </a:r>
            <a:r>
              <a:rPr lang="en-US" b="1" dirty="0" err="1" smtClean="0">
                <a:solidFill>
                  <a:schemeClr val="bg1"/>
                </a:solidFill>
              </a:rPr>
              <a:t>ClueGo</a:t>
            </a:r>
            <a:r>
              <a:rPr lang="en-US" b="1" dirty="0" smtClean="0">
                <a:solidFill>
                  <a:schemeClr val="bg1"/>
                </a:solidFill>
              </a:rPr>
              <a:t>, VAMP </a:t>
            </a:r>
            <a:r>
              <a:rPr lang="en-US" b="1" dirty="0" err="1" smtClean="0">
                <a:solidFill>
                  <a:schemeClr val="bg1"/>
                </a:solidFill>
              </a:rPr>
              <a:t>plugins</a:t>
            </a:r>
            <a:r>
              <a:rPr lang="en-US" b="1" dirty="0" smtClean="0">
                <a:solidFill>
                  <a:schemeClr val="bg1"/>
                </a:solidFill>
              </a:rPr>
              <a:t> etc.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16305" y="5278329"/>
            <a:ext cx="662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" name="Vowl Visualization (online-video-cutter.com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2043955" y="4078000"/>
            <a:ext cx="10920548" cy="7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9537534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image1.jpg"/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7802" b="7802"/>
          <a:stretch>
            <a:fillRect/>
          </a:stretch>
        </p:blipFill>
        <p:spPr>
          <a:xfrm>
            <a:off x="0" y="-637759"/>
            <a:ext cx="24377650" cy="14353759"/>
          </a:xfrm>
        </p:spPr>
      </p:pic>
      <p:sp>
        <p:nvSpPr>
          <p:cNvPr id="22" name="Rectangle 21"/>
          <p:cNvSpPr/>
          <p:nvPr/>
        </p:nvSpPr>
        <p:spPr>
          <a:xfrm>
            <a:off x="0" y="-637760"/>
            <a:ext cx="24388080" cy="14353759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73794B-9970-5F41-8660-1DF264D12EA5}"/>
              </a:ext>
            </a:extLst>
          </p:cNvPr>
          <p:cNvSpPr>
            <a:spLocks/>
          </p:cNvSpPr>
          <p:nvPr/>
        </p:nvSpPr>
        <p:spPr bwMode="auto">
          <a:xfrm>
            <a:off x="9348981" y="841515"/>
            <a:ext cx="487152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Conclusion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A3FA9F-BB1A-7C4D-9F8F-8BCEB77A247E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9155" y="3108960"/>
            <a:ext cx="19575815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4033"/>
              </a:lnSpc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bg1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Conceptual integration is the most difficult aspect of healthcare data unification. </a:t>
            </a:r>
          </a:p>
          <a:p>
            <a:pPr algn="just">
              <a:lnSpc>
                <a:spcPts val="4033"/>
              </a:lnSpc>
            </a:pPr>
            <a:endParaRPr lang="en-US" sz="3200" b="1" dirty="0" smtClean="0">
              <a:solidFill>
                <a:schemeClr val="bg1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  <a:p>
            <a:pPr algn="just">
              <a:lnSpc>
                <a:spcPts val="4033"/>
              </a:lnSpc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bg1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We'll need adequate common semantics as well as conceptualization to do this.   </a:t>
            </a:r>
          </a:p>
          <a:p>
            <a:pPr algn="just">
              <a:lnSpc>
                <a:spcPts val="4033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                           </a:t>
            </a:r>
          </a:p>
          <a:p>
            <a:pPr algn="just">
              <a:lnSpc>
                <a:spcPts val="4033"/>
              </a:lnSpc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bg1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Developing a standard ontology for clinical data requires a participative and integrated approach.</a:t>
            </a:r>
          </a:p>
          <a:p>
            <a:pPr algn="just">
              <a:lnSpc>
                <a:spcPts val="4033"/>
              </a:lnSpc>
            </a:pPr>
            <a:endParaRPr lang="en-US" sz="3200" b="1" dirty="0" smtClean="0">
              <a:solidFill>
                <a:schemeClr val="bg1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  <a:p>
            <a:pPr algn="just">
              <a:lnSpc>
                <a:spcPts val="4033"/>
              </a:lnSpc>
              <a:buFont typeface="Wingdings" pitchFamily="2" charset="2"/>
              <a:buChar char="ü"/>
            </a:pPr>
            <a:r>
              <a:rPr lang="en-US" sz="3200" b="1" dirty="0" smtClean="0">
                <a:solidFill>
                  <a:schemeClr val="bg1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The usage of ontology has proven to be extremely valuable for both technical knowledge as well as making sense of spoken words among a diverse group of people in the biomedical field. </a:t>
            </a:r>
          </a:p>
          <a:p>
            <a:pPr algn="just">
              <a:lnSpc>
                <a:spcPts val="4033"/>
              </a:lnSpc>
              <a:buFont typeface="Wingdings" pitchFamily="2" charset="2"/>
              <a:buChar char="ü"/>
            </a:pPr>
            <a:endParaRPr lang="en-US" sz="3200" b="1" dirty="0">
              <a:solidFill>
                <a:schemeClr val="bg1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9155" y="8752114"/>
            <a:ext cx="20777599" cy="1569660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spc="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“Overall, More Improvements are always focused for high-level future scope to better represent the knowledge”</a:t>
            </a:r>
          </a:p>
        </p:txBody>
      </p:sp>
      <p:pic>
        <p:nvPicPr>
          <p:cNvPr id="17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1852" y="11533220"/>
            <a:ext cx="3186685" cy="1774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9537534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2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Rectangle 21"/>
          <p:cNvSpPr/>
          <p:nvPr/>
        </p:nvSpPr>
        <p:spPr>
          <a:xfrm>
            <a:off x="-10430" y="0"/>
            <a:ext cx="24388080" cy="13716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973794B-9970-5F41-8660-1DF264D12EA5}"/>
              </a:ext>
            </a:extLst>
          </p:cNvPr>
          <p:cNvSpPr>
            <a:spLocks/>
          </p:cNvSpPr>
          <p:nvPr/>
        </p:nvSpPr>
        <p:spPr bwMode="auto">
          <a:xfrm>
            <a:off x="9573249" y="841515"/>
            <a:ext cx="484587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References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CA3FA9F-BB1A-7C4D-9F8F-8BCEB77A247E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16640" y="3553097"/>
            <a:ext cx="21718125" cy="771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Ashburner, Michael, Catherine A. Ball, Judith A. Blake, David Botstein, Heather Butler, J. Michael Cherry, Allan P. Davis, et al. 2000. “Gene Ontology: Tool for the Unification of Biology.” </a:t>
            </a:r>
            <a:r>
              <a:rPr lang="en-US" b="1" i="1" dirty="0" smtClean="0">
                <a:solidFill>
                  <a:schemeClr val="bg1"/>
                </a:solidFill>
              </a:rPr>
              <a:t>Nature Genetics</a:t>
            </a:r>
            <a:r>
              <a:rPr lang="en-US" b="1" dirty="0" smtClean="0">
                <a:solidFill>
                  <a:schemeClr val="bg1"/>
                </a:solidFill>
              </a:rPr>
              <a:t> 25 (1): 25–29.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</a:rPr>
              <a:t>Bodenreider</a:t>
            </a:r>
            <a:r>
              <a:rPr lang="en-US" b="1" dirty="0" smtClean="0">
                <a:solidFill>
                  <a:schemeClr val="bg1"/>
                </a:solidFill>
              </a:rPr>
              <a:t>, Olivier, and Robert Stevens. 2006. “Bio-Ontologies: Current Trends and Future Directions.” </a:t>
            </a:r>
            <a:r>
              <a:rPr lang="en-US" b="1" i="1" dirty="0" smtClean="0">
                <a:solidFill>
                  <a:schemeClr val="bg1"/>
                </a:solidFill>
              </a:rPr>
              <a:t>Briefings in Bioinformatics</a:t>
            </a:r>
            <a:r>
              <a:rPr lang="en-US" b="1" dirty="0" smtClean="0">
                <a:solidFill>
                  <a:schemeClr val="bg1"/>
                </a:solidFill>
              </a:rPr>
              <a:t> 7 (3): 256–74.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</a:rPr>
              <a:t>Borst</a:t>
            </a:r>
            <a:r>
              <a:rPr lang="en-US" b="1" dirty="0" smtClean="0">
                <a:solidFill>
                  <a:schemeClr val="bg1"/>
                </a:solidFill>
              </a:rPr>
              <a:t>, Willem </a:t>
            </a:r>
            <a:r>
              <a:rPr lang="en-US" b="1" dirty="0" err="1" smtClean="0">
                <a:solidFill>
                  <a:schemeClr val="bg1"/>
                </a:solidFill>
              </a:rPr>
              <a:t>Nico</a:t>
            </a:r>
            <a:r>
              <a:rPr lang="en-US" b="1" dirty="0" smtClean="0">
                <a:solidFill>
                  <a:schemeClr val="bg1"/>
                </a:solidFill>
              </a:rPr>
              <a:t>, and W. N. </a:t>
            </a:r>
            <a:r>
              <a:rPr lang="en-US" b="1" dirty="0" err="1" smtClean="0">
                <a:solidFill>
                  <a:schemeClr val="bg1"/>
                </a:solidFill>
              </a:rPr>
              <a:t>Borst</a:t>
            </a:r>
            <a:r>
              <a:rPr lang="en-US" b="1" dirty="0" smtClean="0">
                <a:solidFill>
                  <a:schemeClr val="bg1"/>
                </a:solidFill>
              </a:rPr>
              <a:t>. 1997. “Construction of Engineering Ontologies for Knowledge Sharing and Reuse.” </a:t>
            </a:r>
            <a:r>
              <a:rPr lang="en-US" b="1" i="1" dirty="0" smtClean="0">
                <a:solidFill>
                  <a:schemeClr val="bg1"/>
                </a:solidFill>
              </a:rPr>
              <a:t>Https://research.utwente.nl/.../construction-of-Engineering-Ontologies-for-Knowledge-S...</a:t>
            </a:r>
            <a:r>
              <a:rPr lang="en-US" b="1" dirty="0" smtClean="0">
                <a:solidFill>
                  <a:schemeClr val="bg1"/>
                </a:solidFill>
              </a:rPr>
              <a:t>https://research.utwente.nl/en/publications/construction-of-engineering-ontologies-for-knowledge-sharing-and-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“DCMI Metadata Terms.” </a:t>
            </a:r>
            <a:r>
              <a:rPr lang="en-US" b="1" dirty="0" err="1" smtClean="0">
                <a:solidFill>
                  <a:schemeClr val="bg1"/>
                </a:solidFill>
              </a:rPr>
              <a:t>n.d</a:t>
            </a:r>
            <a:r>
              <a:rPr lang="en-US" b="1" dirty="0" smtClean="0">
                <a:solidFill>
                  <a:schemeClr val="bg1"/>
                </a:solidFill>
              </a:rPr>
              <a:t>. Accessed November 4, 2021. https://www.dublincore.org/specifications/dublin-core/dcmi-terms/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</a:rPr>
              <a:t>DuCharme</a:t>
            </a:r>
            <a:r>
              <a:rPr lang="en-US" b="1" dirty="0" smtClean="0">
                <a:solidFill>
                  <a:schemeClr val="bg1"/>
                </a:solidFill>
              </a:rPr>
              <a:t>, Bob. 2013. </a:t>
            </a:r>
            <a:r>
              <a:rPr lang="en-US" b="1" i="1" dirty="0" smtClean="0">
                <a:solidFill>
                  <a:schemeClr val="bg1"/>
                </a:solidFill>
              </a:rPr>
              <a:t>Learning SPARQL, 2nd Edition</a:t>
            </a:r>
            <a:r>
              <a:rPr lang="en-US" b="1" dirty="0" smtClean="0">
                <a:solidFill>
                  <a:schemeClr val="bg1"/>
                </a:solidFill>
              </a:rPr>
              <a:t>. O’Reilly Media, Inc.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Gruber, Thomas R. 1993. “A Translation Approach to Portable Ontology Specifications.” </a:t>
            </a:r>
            <a:r>
              <a:rPr lang="en-US" b="1" i="1" dirty="0" smtClean="0">
                <a:solidFill>
                  <a:schemeClr val="bg1"/>
                </a:solidFill>
              </a:rPr>
              <a:t>Knowledge Acquisition</a:t>
            </a:r>
            <a:r>
              <a:rPr lang="en-US" b="1" dirty="0" smtClean="0">
                <a:solidFill>
                  <a:schemeClr val="bg1"/>
                </a:solidFill>
              </a:rPr>
              <a:t> 5 (2): 199–220.</a:t>
            </a:r>
          </a:p>
          <a:p>
            <a:pPr marL="742950" indent="-742950">
              <a:lnSpc>
                <a:spcPts val="4033"/>
              </a:lnSpc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pic>
        <p:nvPicPr>
          <p:cNvPr id="12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1852" y="11533220"/>
            <a:ext cx="3186685" cy="1774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9537534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2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Rectangle 21"/>
          <p:cNvSpPr/>
          <p:nvPr/>
        </p:nvSpPr>
        <p:spPr>
          <a:xfrm>
            <a:off x="-10430" y="0"/>
            <a:ext cx="24388080" cy="13716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1852" y="11533220"/>
            <a:ext cx="3186685" cy="1774621"/>
          </a:xfrm>
          <a:prstGeom prst="rect">
            <a:avLst/>
          </a:prstGeom>
          <a:noFill/>
        </p:spPr>
      </p:pic>
      <p:pic>
        <p:nvPicPr>
          <p:cNvPr id="4098" name="Picture 2" descr="C:\Users\rozvi\AppData\Local\Microsoft\Windows\INetCache\IE\NN9XKRY6\lettering-2408553_64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0243" y="0"/>
            <a:ext cx="12804774" cy="12804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9537534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/>
          </p:cNvSpPr>
          <p:nvPr/>
        </p:nvSpPr>
        <p:spPr bwMode="auto">
          <a:xfrm>
            <a:off x="7781832" y="841515"/>
            <a:ext cx="804066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tx2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Table Of Contents</a:t>
            </a:r>
            <a:endParaRPr lang="en-US" sz="6400" b="1" spc="500" dirty="0">
              <a:solidFill>
                <a:schemeClr val="tx2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1672046" y="3474720"/>
            <a:ext cx="21348066" cy="251152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ts val="4040"/>
              </a:lnSpc>
              <a:buAutoNum type="arabicPeriod"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Introduction                                                              5. Ontology Metadata                                                     9. Ontology Specifications</a:t>
            </a:r>
          </a:p>
          <a:p>
            <a:pPr marL="514350" indent="-514350" algn="l">
              <a:lnSpc>
                <a:spcPts val="4040"/>
              </a:lnSpc>
              <a:buAutoNum type="arabicPeriod"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Healthcare Ontology Models                                   6. Abbreviation Problem                                               10. Ontology Visualization</a:t>
            </a:r>
          </a:p>
          <a:p>
            <a:pPr marL="514350" indent="-514350" algn="l">
              <a:lnSpc>
                <a:spcPts val="4040"/>
              </a:lnSpc>
              <a:buAutoNum type="arabicPeriod"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Bio-Ontological Resources                                     7. Knowledge Representation Problem                       11. Conclusion</a:t>
            </a:r>
          </a:p>
          <a:p>
            <a:pPr marL="514350" indent="-514350" algn="l">
              <a:lnSpc>
                <a:spcPts val="4040"/>
              </a:lnSpc>
              <a:buAutoNum type="arabicPeriod"/>
            </a:pP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Tools Used                                                                 8. Clinical Ontology Implementation                           12. 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DB9E66D-1BFB-EF49-8F22-737384E5385C}"/>
              </a:ext>
            </a:extLst>
          </p:cNvPr>
          <p:cNvSpPr/>
          <p:nvPr/>
        </p:nvSpPr>
        <p:spPr>
          <a:xfrm>
            <a:off x="10431145" y="2182034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 descr="DiCtion Has Devised an Ontology for Construction - AEC Business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2"/>
          <a:srcRect t="28611" b="28611"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695356"/>
            <a:ext cx="3628468" cy="2020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3473639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94834" y="2795451"/>
            <a:ext cx="11074171" cy="9838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4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  <a:ea typeface="Source Sans Pro Light" charset="0"/>
                <a:cs typeface="Source Sans Pro Light" charset="0"/>
              </a:rPr>
              <a:t>The Ontology concept was first used in the discipline of Philosophy, means “the study of being”</a:t>
            </a:r>
          </a:p>
          <a:p>
            <a:pPr algn="just">
              <a:lnSpc>
                <a:spcPts val="4040"/>
              </a:lnSpc>
            </a:pPr>
            <a:endParaRPr lang="en-US" sz="3200" dirty="0" smtClean="0">
              <a:solidFill>
                <a:schemeClr val="accent5"/>
              </a:solidFill>
              <a:ea typeface="Source Sans Pro Light" charset="0"/>
              <a:cs typeface="Source Sans Pro Light" charset="0"/>
            </a:endParaRPr>
          </a:p>
          <a:p>
            <a:pPr algn="just">
              <a:lnSpc>
                <a:spcPts val="404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  <a:ea typeface="Source Sans Pro Light" charset="0"/>
                <a:cs typeface="Source Sans Pro Light" charset="0"/>
              </a:rPr>
              <a:t>Vast volume of biological literature have made data access tedious and time consuming</a:t>
            </a:r>
          </a:p>
          <a:p>
            <a:pPr algn="just">
              <a:lnSpc>
                <a:spcPts val="4040"/>
              </a:lnSpc>
            </a:pPr>
            <a:endParaRPr lang="en-US" sz="3200" dirty="0" smtClean="0">
              <a:solidFill>
                <a:schemeClr val="accent5"/>
              </a:solidFill>
              <a:ea typeface="Source Sans Pro Light" charset="0"/>
              <a:cs typeface="Source Sans Pro Light" charset="0"/>
            </a:endParaRPr>
          </a:p>
          <a:p>
            <a:pPr algn="just">
              <a:lnSpc>
                <a:spcPts val="404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  <a:ea typeface="Source Sans Pro Light" charset="0"/>
                <a:cs typeface="Source Sans Pro Light" charset="0"/>
              </a:rPr>
              <a:t>Connecting the data from scientific texts to regulated terminology or databases with biomedical applications is just as important as extracting it from scientific texts</a:t>
            </a:r>
          </a:p>
          <a:p>
            <a:pPr algn="just">
              <a:lnSpc>
                <a:spcPts val="4040"/>
              </a:lnSpc>
            </a:pPr>
            <a:endParaRPr lang="en-US" sz="3200" dirty="0" smtClean="0">
              <a:solidFill>
                <a:schemeClr val="accent5"/>
              </a:solidFill>
              <a:ea typeface="Source Sans Pro Light" charset="0"/>
              <a:cs typeface="Source Sans Pro Light" charset="0"/>
            </a:endParaRPr>
          </a:p>
          <a:p>
            <a:pPr algn="just">
              <a:lnSpc>
                <a:spcPts val="404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  <a:ea typeface="Source Sans Pro Light" charset="0"/>
                <a:cs typeface="Source Sans Pro Light" charset="0"/>
              </a:rPr>
              <a:t>Another feature of biomedical literature is the widespread use of acronyms, which raises two important concerns- the need of Acronym repository data and regulated vocabularies</a:t>
            </a:r>
          </a:p>
          <a:p>
            <a:pPr algn="just">
              <a:lnSpc>
                <a:spcPts val="4040"/>
              </a:lnSpc>
              <a:buFont typeface="Wingdings" pitchFamily="2" charset="2"/>
              <a:buChar char="Ø"/>
            </a:pPr>
            <a:endParaRPr lang="en-US" sz="3200" dirty="0" smtClean="0">
              <a:solidFill>
                <a:schemeClr val="accent5"/>
              </a:solidFill>
              <a:ea typeface="Source Sans Pro Light" charset="0"/>
              <a:cs typeface="Source Sans Pro Light" charset="0"/>
            </a:endParaRPr>
          </a:p>
          <a:p>
            <a:pPr algn="just">
              <a:lnSpc>
                <a:spcPts val="404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  <a:ea typeface="Source Sans Pro Light" charset="0"/>
                <a:cs typeface="Source Sans Pro Light" charset="0"/>
              </a:rPr>
              <a:t>This practice, among other things, requires the harmonization of datasets in usage. </a:t>
            </a:r>
          </a:p>
          <a:p>
            <a:pPr algn="just">
              <a:lnSpc>
                <a:spcPts val="4040"/>
              </a:lnSpc>
            </a:pPr>
            <a:endParaRPr lang="en-US" sz="3200" dirty="0" smtClean="0">
              <a:solidFill>
                <a:schemeClr val="accent5"/>
              </a:solidFill>
              <a:ea typeface="Source Sans Pro Light" charset="0"/>
              <a:cs typeface="Source Sans Pro Light" charset="0"/>
            </a:endParaRPr>
          </a:p>
          <a:p>
            <a:pPr algn="just">
              <a:lnSpc>
                <a:spcPts val="404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  <a:ea typeface="Source Sans Pro Light" charset="0"/>
                <a:cs typeface="Source Sans Pro Light" charset="0"/>
              </a:rPr>
              <a:t>This is a precondition for improving the quality, data reusability, and interoperability of datasets.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BC39C9-80A4-284F-BE34-D038571D3525}"/>
              </a:ext>
            </a:extLst>
          </p:cNvPr>
          <p:cNvSpPr>
            <a:spLocks/>
          </p:cNvSpPr>
          <p:nvPr/>
        </p:nvSpPr>
        <p:spPr bwMode="auto">
          <a:xfrm>
            <a:off x="14427125" y="841515"/>
            <a:ext cx="56249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tx2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Introduction</a:t>
            </a:r>
            <a:endParaRPr lang="en-US" sz="6400" b="1" spc="500" dirty="0">
              <a:solidFill>
                <a:schemeClr val="tx2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B51AAF9-AC58-5941-AF54-20A42C0E707E}"/>
              </a:ext>
            </a:extLst>
          </p:cNvPr>
          <p:cNvSpPr/>
          <p:nvPr/>
        </p:nvSpPr>
        <p:spPr>
          <a:xfrm>
            <a:off x="16392347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5364" name="Picture 4" descr="Electronic health records cannot replace a doctor who knows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13571" cy="13716000"/>
          </a:xfrm>
          <a:prstGeom prst="rect">
            <a:avLst/>
          </a:prstGeom>
          <a:noFill/>
        </p:spPr>
      </p:pic>
      <p:pic>
        <p:nvPicPr>
          <p:cNvPr id="11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516917"/>
            <a:ext cx="3628468" cy="2020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23187658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4377651" cy="13715999"/>
          </a:xfrm>
          <a:prstGeom prst="rect">
            <a:avLst/>
          </a:prstGeom>
          <a:solidFill>
            <a:schemeClr val="accent1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 dirty="0">
              <a:latin typeface="Lato Light" charset="0"/>
              <a:cs typeface="Lat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0900" y="4554123"/>
            <a:ext cx="17900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Montserrat" pitchFamily="2" charset="77"/>
                <a:ea typeface="Lato Black" charset="0"/>
                <a:cs typeface="Lato Black" charset="0"/>
              </a:rPr>
              <a:t> </a:t>
            </a:r>
          </a:p>
          <a:p>
            <a:pPr algn="ctr"/>
            <a:endParaRPr lang="en-US" sz="6600" b="1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BC39C9-80A4-284F-BE34-D038571D3525}"/>
              </a:ext>
            </a:extLst>
          </p:cNvPr>
          <p:cNvSpPr>
            <a:spLocks/>
          </p:cNvSpPr>
          <p:nvPr/>
        </p:nvSpPr>
        <p:spPr bwMode="auto">
          <a:xfrm>
            <a:off x="5956663" y="841515"/>
            <a:ext cx="1274868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Healthcare Ontology Models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B51AAF9-AC58-5941-AF54-20A42C0E707E}"/>
              </a:ext>
            </a:extLst>
          </p:cNvPr>
          <p:cNvSpPr/>
          <p:nvPr/>
        </p:nvSpPr>
        <p:spPr>
          <a:xfrm>
            <a:off x="10940525" y="2242386"/>
            <a:ext cx="1757680" cy="12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61965" y="3261461"/>
            <a:ext cx="14264641" cy="39703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In the year 1993, Gruber proposed one among the trendiest definitions for ontology in the stream of artificial intelligence and computing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Healthcare Ontologies commenced with the growth of GO (Gene Ontology, 1998)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OBO Foundry  started with their efforts on data harmonization in 2007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NCBO, similarly, had their implementations in place for healthcare ontology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43863" y="3261461"/>
            <a:ext cx="465037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“Ontology being a conceptual representation of a clear specification”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      -Gruber, 1993</a:t>
            </a:r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14342" name="Picture 6" descr="It Is What It Does: The Pragmatics of Ontology as ... - Tom Grub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785463"/>
            <a:ext cx="12038603" cy="5930537"/>
          </a:xfrm>
          <a:prstGeom prst="rect">
            <a:avLst/>
          </a:prstGeom>
          <a:noFill/>
        </p:spPr>
      </p:pic>
      <p:pic>
        <p:nvPicPr>
          <p:cNvPr id="17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7442" y="11028588"/>
            <a:ext cx="3628468" cy="2020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20913432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image1.jpg"/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7802" b="7802"/>
          <a:stretch>
            <a:fillRect/>
          </a:stretch>
        </p:blipFill>
        <p:spPr/>
      </p:pic>
      <p:sp>
        <p:nvSpPr>
          <p:cNvPr id="24" name="Rectangle 23"/>
          <p:cNvSpPr/>
          <p:nvPr/>
        </p:nvSpPr>
        <p:spPr>
          <a:xfrm>
            <a:off x="0" y="0"/>
            <a:ext cx="24388080" cy="13716000"/>
          </a:xfrm>
          <a:prstGeom prst="rect">
            <a:avLst/>
          </a:prstGeom>
          <a:solidFill>
            <a:srgbClr val="293039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29096A5-B35A-DB49-BF2B-351B375A02B6}"/>
              </a:ext>
            </a:extLst>
          </p:cNvPr>
          <p:cNvSpPr>
            <a:spLocks/>
          </p:cNvSpPr>
          <p:nvPr/>
        </p:nvSpPr>
        <p:spPr bwMode="auto">
          <a:xfrm>
            <a:off x="7181701" y="644355"/>
            <a:ext cx="1177566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Bio-Ontological Resources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8913ACF-95BD-FC4A-B607-46A61821955E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376" y="2121683"/>
            <a:ext cx="1281464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>
                <a:solidFill>
                  <a:schemeClr val="bg1"/>
                </a:solidFill>
              </a:rPr>
              <a:t>OBO/NCBO Bio-Medical Portal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Covers approximately 500 biomedical ontologies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Commonly used as an umbrella organization for biomedical related ontologies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The Foundry project intends to improve information management in the biomedical field.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The class 'specimen,' for instance, has been utilized in over 30 ontologies.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As a result, organized file formats, knowledge representation, and database systems all employ these Identifiers.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1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7442" y="11028588"/>
            <a:ext cx="3628468" cy="2020644"/>
          </a:xfrm>
          <a:prstGeom prst="rect">
            <a:avLst/>
          </a:prstGeom>
          <a:noFill/>
        </p:spPr>
      </p:pic>
      <p:pic>
        <p:nvPicPr>
          <p:cNvPr id="13314" name="Picture 2" descr="NCBO the OBOFoundry and you GO Users meet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18753" y="2242386"/>
            <a:ext cx="9757157" cy="7205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0411980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22"/>
          </p:nvPr>
        </p:nvSpPr>
        <p:spPr>
          <a:xfrm>
            <a:off x="0" y="3618002"/>
            <a:ext cx="24377650" cy="6975657"/>
          </a:xfrm>
        </p:spPr>
      </p:sp>
      <p:pic>
        <p:nvPicPr>
          <p:cNvPr id="12304" name="Picture 16" descr="Quality by Design for Clinical Trials - SoC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8002"/>
            <a:ext cx="24377650" cy="6975655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3291840"/>
            <a:ext cx="24377650" cy="7301818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algn="ctr"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srgbClr val="FFFFFF"/>
              </a:solidFill>
              <a:latin typeface="Montserrat Black" pitchFamily="2" charset="77"/>
              <a:ea typeface="Lato" charset="0"/>
              <a:cs typeface="Lat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6920" y="7235102"/>
            <a:ext cx="1284006" cy="487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4400" b="1" dirty="0" smtClean="0">
                <a:solidFill>
                  <a:schemeClr val="accent5"/>
                </a:solidFill>
                <a:latin typeface="Montserrat Black" pitchFamily="2" charset="77"/>
                <a:ea typeface="Lato" charset="0"/>
                <a:cs typeface="Lato" charset="0"/>
              </a:rPr>
              <a:t>OWL</a:t>
            </a:r>
            <a:endParaRPr lang="en-US" sz="4400" b="1" dirty="0">
              <a:solidFill>
                <a:schemeClr val="accent5"/>
              </a:solidFill>
              <a:latin typeface="Montserrat Black" pitchFamily="2" charset="77"/>
              <a:ea typeface="Lato" charset="0"/>
              <a:cs typeface="La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7390" y="7849809"/>
            <a:ext cx="4030838" cy="2031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33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Web Ontology Language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ource Sans Pro Regular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representing objects, things &amp; relationships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94348" y="7235102"/>
            <a:ext cx="1078821" cy="487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4400" b="1" dirty="0" smtClean="0">
                <a:solidFill>
                  <a:schemeClr val="accent5"/>
                </a:solidFill>
                <a:latin typeface="Montserrat Black" pitchFamily="2" charset="77"/>
                <a:ea typeface="Lato" charset="0"/>
                <a:cs typeface="Lato" charset="0"/>
              </a:rPr>
              <a:t>RDF</a:t>
            </a:r>
            <a:endParaRPr lang="en-US" sz="4400" b="1" dirty="0">
              <a:solidFill>
                <a:schemeClr val="accent5"/>
              </a:solidFill>
              <a:latin typeface="Montserrat Black" pitchFamily="2" charset="77"/>
              <a:ea typeface="Lato" charset="0"/>
              <a:cs typeface="La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501" y="7849809"/>
            <a:ext cx="4030838" cy="2564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33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Resource Description Framework- aids data formats combining easier with triples &amp; semantic rules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77840" y="7235102"/>
            <a:ext cx="3428824" cy="487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4400" b="1" dirty="0" smtClean="0">
                <a:solidFill>
                  <a:schemeClr val="accent5"/>
                </a:solidFill>
                <a:latin typeface="Montserrat Black" pitchFamily="2" charset="77"/>
                <a:ea typeface="Lato" charset="0"/>
                <a:cs typeface="Lato" charset="0"/>
              </a:rPr>
              <a:t>PROTÉGÉ 5.5</a:t>
            </a:r>
            <a:endParaRPr lang="en-US" sz="4400" b="1" dirty="0">
              <a:solidFill>
                <a:schemeClr val="accent5"/>
              </a:solidFill>
              <a:latin typeface="Montserrat Black" pitchFamily="2" charset="77"/>
              <a:ea typeface="Lato" charset="0"/>
              <a:cs typeface="La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50307" y="7849809"/>
            <a:ext cx="4030838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33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A free, open-source ontology builder and framework for constructing ontologies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751191" y="7235102"/>
            <a:ext cx="2997615" cy="474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3733"/>
              </a:lnSpc>
              <a:spcAft>
                <a:spcPts val="3199"/>
              </a:spcAft>
            </a:pPr>
            <a:r>
              <a:rPr lang="en-US" sz="4400" b="1" dirty="0" smtClean="0">
                <a:solidFill>
                  <a:schemeClr val="accent5"/>
                </a:solidFill>
                <a:latin typeface="Montserrat Black" pitchFamily="2" charset="77"/>
                <a:ea typeface="Lato" charset="0"/>
                <a:cs typeface="Lato" charset="0"/>
              </a:rPr>
              <a:t>VIZ. TOOLS</a:t>
            </a:r>
            <a:endParaRPr lang="en-US" sz="4400" b="1" dirty="0">
              <a:solidFill>
                <a:schemeClr val="accent5"/>
              </a:solidFill>
              <a:latin typeface="Montserrat Black" pitchFamily="2" charset="77"/>
              <a:ea typeface="Lato" charset="0"/>
              <a:cs typeface="La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04113" y="7849809"/>
            <a:ext cx="403083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33"/>
              </a:lnSpc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For Analytics &amp; Visualization on Ontology Design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803833" y="6490010"/>
            <a:ext cx="17618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546088" y="6490010"/>
            <a:ext cx="17618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9083985" y="6490010"/>
            <a:ext cx="17618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704167" y="6490010"/>
            <a:ext cx="17618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CC68377-6A14-AB41-B2CD-0ECB009ED544}"/>
              </a:ext>
            </a:extLst>
          </p:cNvPr>
          <p:cNvSpPr>
            <a:spLocks/>
          </p:cNvSpPr>
          <p:nvPr/>
        </p:nvSpPr>
        <p:spPr bwMode="auto">
          <a:xfrm>
            <a:off x="9225194" y="841515"/>
            <a:ext cx="485229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tx2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Tools Used</a:t>
            </a:r>
            <a:endParaRPr lang="en-US" sz="6400" b="1" spc="500" dirty="0">
              <a:solidFill>
                <a:schemeClr val="tx2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905A170-73D1-1A44-8785-931C2816DE30}"/>
              </a:ext>
            </a:extLst>
          </p:cNvPr>
          <p:cNvSpPr/>
          <p:nvPr/>
        </p:nvSpPr>
        <p:spPr>
          <a:xfrm>
            <a:off x="10886267" y="2061331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55463" y="11063922"/>
            <a:ext cx="3186685" cy="1774621"/>
          </a:xfrm>
          <a:prstGeom prst="rect">
            <a:avLst/>
          </a:prstGeom>
          <a:noFill/>
        </p:spPr>
      </p:pic>
      <p:pic>
        <p:nvPicPr>
          <p:cNvPr id="12290" name="Picture 2" descr="Web Ontology Language (OWL) - w3c - TriplyD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6088" y="3728715"/>
            <a:ext cx="2333844" cy="2333844"/>
          </a:xfrm>
          <a:prstGeom prst="rect">
            <a:avLst/>
          </a:prstGeom>
          <a:noFill/>
        </p:spPr>
      </p:pic>
      <p:pic>
        <p:nvPicPr>
          <p:cNvPr id="12294" name="Picture 6" descr="Logos for RDF Formats (RDF/XML, Turtle, RDFa, SPARQL, R2RML, SHACL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47867" y="3728715"/>
            <a:ext cx="2438400" cy="2438400"/>
          </a:xfrm>
          <a:prstGeom prst="rect">
            <a:avLst/>
          </a:prstGeom>
          <a:noFill/>
        </p:spPr>
      </p:pic>
      <p:pic>
        <p:nvPicPr>
          <p:cNvPr id="12296" name="Picture 8" descr="Protege 4.0 Alpha (InstallAnywhere Web Installer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50307" y="4044042"/>
            <a:ext cx="4006028" cy="2003014"/>
          </a:xfrm>
          <a:prstGeom prst="rect">
            <a:avLst/>
          </a:prstGeom>
          <a:noFill/>
        </p:spPr>
      </p:pic>
      <p:pic>
        <p:nvPicPr>
          <p:cNvPr id="12298" name="Picture 10" descr="Visual Data We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604113" y="4044042"/>
            <a:ext cx="2998428" cy="2017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43342641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FA20615-6CAF-994C-8E0B-D190E5ED50AB}"/>
              </a:ext>
            </a:extLst>
          </p:cNvPr>
          <p:cNvSpPr>
            <a:spLocks/>
          </p:cNvSpPr>
          <p:nvPr/>
        </p:nvSpPr>
        <p:spPr bwMode="auto">
          <a:xfrm>
            <a:off x="8077943" y="841515"/>
            <a:ext cx="864499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tx2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Ontology Metadata</a:t>
            </a:r>
            <a:endParaRPr lang="en-US" sz="6400" b="1" spc="500" dirty="0">
              <a:solidFill>
                <a:schemeClr val="tx2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6DD084-FE93-0F43-A0E4-468736FC7C62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19109" y="3215620"/>
            <a:ext cx="1030411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/>
            <a:r>
              <a:rPr lang="en-US" dirty="0" smtClean="0">
                <a:solidFill>
                  <a:schemeClr val="accent5"/>
                </a:solidFill>
              </a:rPr>
              <a:t>Ontology Metadata was created using the Dublin</a:t>
            </a:r>
          </a:p>
          <a:p>
            <a:pPr marL="742950" indent="-742950" algn="just"/>
            <a:r>
              <a:rPr lang="en-US" dirty="0" smtClean="0">
                <a:solidFill>
                  <a:schemeClr val="accent5"/>
                </a:solidFill>
              </a:rPr>
              <a:t>Core protocol definition found at DCMI Metadata</a:t>
            </a:r>
          </a:p>
          <a:p>
            <a:pPr marL="742950" indent="-742950" algn="just"/>
            <a:r>
              <a:rPr lang="en-US" dirty="0" smtClean="0">
                <a:solidFill>
                  <a:schemeClr val="accent5"/>
                </a:solidFill>
              </a:rPr>
              <a:t>Terms.</a:t>
            </a:r>
          </a:p>
          <a:p>
            <a:pPr marL="742950" indent="-742950" algn="just"/>
            <a:r>
              <a:rPr lang="en-US" dirty="0" smtClean="0">
                <a:solidFill>
                  <a:schemeClr val="accent5"/>
                </a:solidFill>
              </a:rPr>
              <a:t>Comprises of the following:</a:t>
            </a:r>
          </a:p>
          <a:p>
            <a:pPr algn="just"/>
            <a:r>
              <a:rPr lang="en-US" b="1" u="sng" dirty="0" smtClean="0">
                <a:solidFill>
                  <a:schemeClr val="accent5"/>
                </a:solidFill>
              </a:rPr>
              <a:t>Name</a:t>
            </a:r>
            <a:r>
              <a:rPr lang="en-US" dirty="0" smtClean="0">
                <a:solidFill>
                  <a:schemeClr val="accent5"/>
                </a:solidFill>
              </a:rPr>
              <a:t>: To construct the URI of the word, a token is attached to the URI of a DCMI container.</a:t>
            </a:r>
          </a:p>
          <a:p>
            <a:pPr algn="just"/>
            <a:r>
              <a:rPr lang="en-US" b="1" u="sng" dirty="0" smtClean="0">
                <a:solidFill>
                  <a:schemeClr val="accent5"/>
                </a:solidFill>
              </a:rPr>
              <a:t>Label</a:t>
            </a:r>
            <a:r>
              <a:rPr lang="en-US" dirty="0" smtClean="0">
                <a:solidFill>
                  <a:schemeClr val="accent5"/>
                </a:solidFill>
              </a:rPr>
              <a:t>: The terms’ designated human-readable label.</a:t>
            </a:r>
          </a:p>
          <a:p>
            <a:pPr algn="just"/>
            <a:r>
              <a:rPr lang="en-US" b="1" u="sng" dirty="0" smtClean="0">
                <a:solidFill>
                  <a:schemeClr val="accent5"/>
                </a:solidFill>
              </a:rPr>
              <a:t>URI</a:t>
            </a:r>
            <a:r>
              <a:rPr lang="en-US" dirty="0" smtClean="0">
                <a:solidFill>
                  <a:schemeClr val="accent5"/>
                </a:solidFill>
              </a:rPr>
              <a:t>: The Uniform Resource Identifier (URI) is a number that is used to represent a term.</a:t>
            </a:r>
          </a:p>
          <a:p>
            <a:pPr algn="just"/>
            <a:r>
              <a:rPr lang="en-US" b="1" u="sng" dirty="0" smtClean="0">
                <a:solidFill>
                  <a:schemeClr val="accent5"/>
                </a:solidFill>
              </a:rPr>
              <a:t>Definition</a:t>
            </a:r>
            <a:r>
              <a:rPr lang="en-US" dirty="0" smtClean="0">
                <a:solidFill>
                  <a:schemeClr val="accent5"/>
                </a:solidFill>
              </a:rPr>
              <a:t>: A declaration that encapsulates the meaning and notion of the term.</a:t>
            </a:r>
          </a:p>
          <a:p>
            <a:pPr algn="just"/>
            <a:r>
              <a:rPr lang="en-US" b="1" u="sng" dirty="0" smtClean="0">
                <a:solidFill>
                  <a:schemeClr val="accent5"/>
                </a:solidFill>
              </a:rPr>
              <a:t>Type of Term</a:t>
            </a:r>
            <a:r>
              <a:rPr lang="en-US" dirty="0" smtClean="0">
                <a:solidFill>
                  <a:schemeClr val="accent5"/>
                </a:solidFill>
              </a:rPr>
              <a:t>: Attribute, class, data type, or terminology encoding technique is the term type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8" name="Picture 4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5463" y="11063922"/>
            <a:ext cx="3186685" cy="1774621"/>
          </a:xfrm>
          <a:prstGeom prst="rect">
            <a:avLst/>
          </a:prstGeom>
          <a:noFill/>
        </p:spPr>
      </p:pic>
      <p:pic>
        <p:nvPicPr>
          <p:cNvPr id="11266" name="Picture 2" descr="PDF] Dublin Core: Process and Principles | Semantic Schol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33284" y="3657600"/>
            <a:ext cx="10208864" cy="6429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88841603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0C9D737-4DE1-184D-A9C1-CFB07BD5F9D8}"/>
              </a:ext>
            </a:extLst>
          </p:cNvPr>
          <p:cNvSpPr>
            <a:spLocks/>
          </p:cNvSpPr>
          <p:nvPr/>
        </p:nvSpPr>
        <p:spPr bwMode="auto">
          <a:xfrm>
            <a:off x="7272795" y="841515"/>
            <a:ext cx="982320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tx2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Abbreviation Problem</a:t>
            </a:r>
            <a:endParaRPr lang="en-US" sz="6400" b="1" spc="500" dirty="0">
              <a:solidFill>
                <a:schemeClr val="tx2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F477670-C885-744B-8028-9C7B7C842FA6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1999" y="2664822"/>
            <a:ext cx="1596281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“The application of an ontology helps to address the problem of abbreviation.”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6349" y="4249307"/>
            <a:ext cx="973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The definition of the abbreviation (RM) in health care, for instance, might be one of the following: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5254" y="5859010"/>
            <a:ext cx="5708911" cy="518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96388" y="7106194"/>
            <a:ext cx="5245357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Addition of 'synonym' metadata representations for related constructs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56524" y="6426926"/>
            <a:ext cx="7053945" cy="286232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This would be a great repository for research work, where building metadata basis abbreviations aids to arrive at conclusions much better and precise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83587" y="4249307"/>
            <a:ext cx="11309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Helps to define numerous abbreviation explanations and making much easier to refer for an ongoing medication</a:t>
            </a:r>
          </a:p>
        </p:txBody>
      </p:sp>
      <p:pic>
        <p:nvPicPr>
          <p:cNvPr id="22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55463" y="11063922"/>
            <a:ext cx="3186685" cy="1774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9571610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14785" y="3117466"/>
            <a:ext cx="1137424" cy="1137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3351" y="5307827"/>
            <a:ext cx="1137424" cy="1137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03351" y="8170897"/>
            <a:ext cx="1137424" cy="1137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3667610" y="8574041"/>
            <a:ext cx="6880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 circumvent various definitions of the identical term, an ontology system is used.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656176" y="8034300"/>
            <a:ext cx="17379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dirty="0" smtClean="0">
                <a:solidFill>
                  <a:srgbClr val="FFFF00"/>
                </a:solidFill>
                <a:latin typeface="Montserrat Black" pitchFamily="2" charset="77"/>
                <a:ea typeface="Lato" charset="0"/>
                <a:cs typeface="Lato" charset="0"/>
              </a:rPr>
              <a:t>Specific 3</a:t>
            </a:r>
            <a:endParaRPr lang="en-US" sz="2700" b="1" dirty="0">
              <a:solidFill>
                <a:srgbClr val="FFFF00"/>
              </a:solidFill>
              <a:latin typeface="Montserrat Black" pitchFamily="2" charset="77"/>
              <a:ea typeface="Lato" charset="0"/>
              <a:cs typeface="Lato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679044" y="3563968"/>
            <a:ext cx="6880169" cy="108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33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Use of ontology to solve the Knowledge representation problem</a:t>
            </a:r>
            <a:endParaRPr lang="en-US" sz="2500" dirty="0">
              <a:solidFill>
                <a:schemeClr val="bg1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667610" y="3024227"/>
            <a:ext cx="17379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dirty="0" smtClean="0">
                <a:solidFill>
                  <a:srgbClr val="FFFF00"/>
                </a:solidFill>
                <a:latin typeface="Montserrat Black" pitchFamily="2" charset="77"/>
                <a:ea typeface="Lato" charset="0"/>
                <a:cs typeface="Lato" charset="0"/>
              </a:rPr>
              <a:t>Specific 1</a:t>
            </a:r>
            <a:endParaRPr lang="en-US" sz="2700" b="1" dirty="0">
              <a:solidFill>
                <a:srgbClr val="FFFF00"/>
              </a:solidFill>
              <a:latin typeface="Montserrat Black" pitchFamily="2" charset="77"/>
              <a:ea typeface="Lato" charset="0"/>
              <a:cs typeface="Lato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3667610" y="5732650"/>
            <a:ext cx="9377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33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The amount of cigarettes with each category of smoker may be justified employing ontology definitions</a:t>
            </a:r>
          </a:p>
          <a:p>
            <a:pPr>
              <a:lnSpc>
                <a:spcPts val="4033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It shows how a researcher classifies heavy smokers. </a:t>
            </a:r>
            <a:endParaRPr lang="en-US" sz="2500" b="1" dirty="0">
              <a:solidFill>
                <a:schemeClr val="bg1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3656176" y="5192909"/>
            <a:ext cx="17379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dirty="0" smtClean="0">
                <a:solidFill>
                  <a:srgbClr val="FFFF00"/>
                </a:solidFill>
                <a:latin typeface="Montserrat Black" pitchFamily="2" charset="77"/>
                <a:ea typeface="Lato" charset="0"/>
                <a:cs typeface="Lato" charset="0"/>
              </a:rPr>
              <a:t>Specific 2</a:t>
            </a:r>
            <a:endParaRPr lang="en-US" sz="2700" b="1" dirty="0">
              <a:solidFill>
                <a:srgbClr val="FFFF00"/>
              </a:solidFill>
              <a:latin typeface="Montserrat Black" pitchFamily="2" charset="77"/>
              <a:ea typeface="Lato" charset="0"/>
              <a:cs typeface="Lato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28FBAD5-79F6-8E4B-9F59-235243A9ABF4}"/>
              </a:ext>
            </a:extLst>
          </p:cNvPr>
          <p:cNvSpPr>
            <a:spLocks/>
          </p:cNvSpPr>
          <p:nvPr/>
        </p:nvSpPr>
        <p:spPr bwMode="auto">
          <a:xfrm>
            <a:off x="5064544" y="644355"/>
            <a:ext cx="1597552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 b="1" spc="500" dirty="0" smtClean="0">
                <a:solidFill>
                  <a:schemeClr val="bg1"/>
                </a:solidFill>
                <a:latin typeface="Montserrat Black" pitchFamily="2" charset="77"/>
                <a:ea typeface="Lato Black" charset="0"/>
                <a:cs typeface="Lato Black" charset="0"/>
                <a:sym typeface="Bebas Neue" charset="0"/>
              </a:rPr>
              <a:t>Knowledge Representation Problem</a:t>
            </a:r>
            <a:endParaRPr lang="en-US" sz="6400" b="1" spc="500" dirty="0">
              <a:solidFill>
                <a:schemeClr val="bg1"/>
              </a:solidFill>
              <a:latin typeface="Montserrat Black" pitchFamily="2" charset="77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662E4F7-8BF6-524F-8D99-17EDCB99759F}"/>
              </a:ext>
            </a:extLst>
          </p:cNvPr>
          <p:cNvSpPr/>
          <p:nvPr/>
        </p:nvSpPr>
        <p:spPr>
          <a:xfrm>
            <a:off x="11309985" y="2121683"/>
            <a:ext cx="1757680" cy="12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2500884" y="3289742"/>
            <a:ext cx="484632" cy="484632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2478016" y="5490334"/>
            <a:ext cx="484632" cy="484632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2478016" y="8331725"/>
            <a:ext cx="484632" cy="484632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217" name="Group 1"/>
          <p:cNvGrpSpPr>
            <a:grpSpLocks/>
          </p:cNvGrpSpPr>
          <p:nvPr/>
        </p:nvGrpSpPr>
        <p:grpSpPr bwMode="auto">
          <a:xfrm>
            <a:off x="13067665" y="4943420"/>
            <a:ext cx="9718764" cy="3464297"/>
            <a:chOff x="10325" y="21687"/>
            <a:chExt cx="42436" cy="11007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10325" y="21687"/>
              <a:ext cx="15099" cy="11007"/>
            </a:xfrm>
            <a:prstGeom prst="rect">
              <a:avLst/>
            </a:prstGeom>
            <a:solidFill>
              <a:srgbClr val="CFE2F3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25" tIns="91425" rIns="91425" bIns="9142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Heavy smoker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(HCO_119)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0" name="Rectangle 5"/>
            <p:cNvSpPr>
              <a:spLocks noChangeArrowheads="1"/>
            </p:cNvSpPr>
            <p:nvPr/>
          </p:nvSpPr>
          <p:spPr bwMode="auto">
            <a:xfrm>
              <a:off x="37662" y="21687"/>
              <a:ext cx="15099" cy="11007"/>
            </a:xfrm>
            <a:prstGeom prst="rect">
              <a:avLst/>
            </a:prstGeom>
            <a:solidFill>
              <a:srgbClr val="CFE2F3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25" tIns="91425" rIns="91425" bIns="9142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A smoker who reports consuming 20 cigarettes or more per day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19" name="Right Arrow 6"/>
            <p:cNvSpPr>
              <a:spLocks noChangeArrowheads="1"/>
            </p:cNvSpPr>
            <p:nvPr/>
          </p:nvSpPr>
          <p:spPr bwMode="auto">
            <a:xfrm>
              <a:off x="25910" y="26786"/>
              <a:ext cx="11265" cy="1071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FE2F3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25" tIns="91425" rIns="91425" bIns="9142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18" name="Text Box 7"/>
            <p:cNvSpPr txBox="1">
              <a:spLocks noChangeArrowheads="1"/>
            </p:cNvSpPr>
            <p:nvPr/>
          </p:nvSpPr>
          <p:spPr bwMode="auto">
            <a:xfrm>
              <a:off x="25910" y="23152"/>
              <a:ext cx="15417" cy="6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25" tIns="91425" rIns="91425" bIns="914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r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dfs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: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isDefinedBy</a:t>
              </a:r>
              <a:endPara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5" name="Picture 4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55463" y="11063922"/>
            <a:ext cx="3186685" cy="1774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18040026"/>
      </p:ext>
    </p:extLst>
  </p:cSld>
  <p:clrMapOvr>
    <a:masterClrMapping/>
  </p:clrMapOvr>
  <p:transition spd="med" advClick="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4">
      <a:dk1>
        <a:srgbClr val="5D5C5D"/>
      </a:dk1>
      <a:lt1>
        <a:srgbClr val="FFFFFF"/>
      </a:lt1>
      <a:dk2>
        <a:srgbClr val="443946"/>
      </a:dk2>
      <a:lt2>
        <a:srgbClr val="FFFFFF"/>
      </a:lt2>
      <a:accent1>
        <a:srgbClr val="4F65D9"/>
      </a:accent1>
      <a:accent2>
        <a:srgbClr val="7E8FFE"/>
      </a:accent2>
      <a:accent3>
        <a:srgbClr val="8F9FF1"/>
      </a:accent3>
      <a:accent4>
        <a:srgbClr val="F3C890"/>
      </a:accent4>
      <a:accent5>
        <a:srgbClr val="000B28"/>
      </a:accent5>
      <a:accent6>
        <a:srgbClr val="DFDFD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32219</TotalTime>
  <Words>901</Words>
  <Application>Microsoft Macintosh PowerPoint</Application>
  <PresentationFormat>Custom</PresentationFormat>
  <Paragraphs>107</Paragraphs>
  <Slides>17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Templates</dc:title>
  <dc:creator>Slidesmash</dc:creator>
  <cp:lastModifiedBy>rozvinbiz@gmail.com</cp:lastModifiedBy>
  <cp:revision>6477</cp:revision>
  <dcterms:created xsi:type="dcterms:W3CDTF">2014-11-12T21:47:38Z</dcterms:created>
  <dcterms:modified xsi:type="dcterms:W3CDTF">2022-01-03T10:45:32Z</dcterms:modified>
</cp:coreProperties>
</file>