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64" r:id="rId6"/>
    <p:sldId id="265" r:id="rId7"/>
    <p:sldId id="267" r:id="rId8"/>
    <p:sldId id="268" r:id="rId9"/>
    <p:sldId id="266" r:id="rId10"/>
    <p:sldId id="271" r:id="rId11"/>
    <p:sldId id="272" r:id="rId12"/>
    <p:sldId id="273" r:id="rId13"/>
    <p:sldId id="274" r:id="rId14"/>
    <p:sldId id="269" r:id="rId15"/>
    <p:sldId id="270" r:id="rId16"/>
    <p:sldId id="276" r:id="rId17"/>
    <p:sldId id="277" r:id="rId18"/>
    <p:sldId id="261" r:id="rId19"/>
    <p:sldId id="263" r:id="rId20"/>
    <p:sldId id="262" r:id="rId21"/>
    <p:sldId id="278" r:id="rId22"/>
    <p:sldId id="275" r:id="rId23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F80377-9535-4055-B47B-CF90C3488B3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A8F2E6B-BC6B-4F2B-A122-5D807AAF5298}">
      <dgm:prSet/>
      <dgm:spPr/>
      <dgm:t>
        <a:bodyPr/>
        <a:lstStyle/>
        <a:p>
          <a:r>
            <a:rPr lang="sk-SK"/>
            <a:t>Cieľom práce bolo naučiť neurónovú sieť odhadnúť počet karátov diamantov na základe ich výšky, šírky a hĺbky</a:t>
          </a:r>
          <a:endParaRPr lang="en-US"/>
        </a:p>
      </dgm:t>
    </dgm:pt>
    <dgm:pt modelId="{CB9F6910-15D3-4312-9B31-FBB91E506A19}" type="parTrans" cxnId="{CFB28B0E-67F5-4A86-B964-731C502D3B4D}">
      <dgm:prSet/>
      <dgm:spPr/>
      <dgm:t>
        <a:bodyPr/>
        <a:lstStyle/>
        <a:p>
          <a:endParaRPr lang="en-US"/>
        </a:p>
      </dgm:t>
    </dgm:pt>
    <dgm:pt modelId="{362D4F50-C134-4CA5-A26A-841BE050764A}" type="sibTrans" cxnId="{CFB28B0E-67F5-4A86-B964-731C502D3B4D}">
      <dgm:prSet/>
      <dgm:spPr/>
      <dgm:t>
        <a:bodyPr/>
        <a:lstStyle/>
        <a:p>
          <a:endParaRPr lang="en-US"/>
        </a:p>
      </dgm:t>
    </dgm:pt>
    <dgm:pt modelId="{BE4BE837-279A-4EFD-8FD2-842625BC0B5B}">
      <dgm:prSet/>
      <dgm:spPr/>
      <dgm:t>
        <a:bodyPr/>
        <a:lstStyle/>
        <a:p>
          <a:r>
            <a:rPr lang="sk-SK"/>
            <a:t>Ako ukážku som zobral z datasetu prvé dva riadky</a:t>
          </a:r>
          <a:endParaRPr lang="en-US"/>
        </a:p>
      </dgm:t>
    </dgm:pt>
    <dgm:pt modelId="{9F9C6502-8DA2-4E2B-B4C9-9B9992635724}" type="parTrans" cxnId="{112EBDCE-83D5-4929-B6F4-5BF803987F43}">
      <dgm:prSet/>
      <dgm:spPr/>
      <dgm:t>
        <a:bodyPr/>
        <a:lstStyle/>
        <a:p>
          <a:endParaRPr lang="en-US"/>
        </a:p>
      </dgm:t>
    </dgm:pt>
    <dgm:pt modelId="{E9080BE3-370F-41E9-ABD2-AE696D3BD560}" type="sibTrans" cxnId="{112EBDCE-83D5-4929-B6F4-5BF803987F43}">
      <dgm:prSet/>
      <dgm:spPr/>
      <dgm:t>
        <a:bodyPr/>
        <a:lstStyle/>
        <a:p>
          <a:endParaRPr lang="en-US"/>
        </a:p>
      </dgm:t>
    </dgm:pt>
    <dgm:pt modelId="{DB853548-7E49-FF42-929A-655B2806AFD1}" type="pres">
      <dgm:prSet presAssocID="{4BF80377-9535-4055-B47B-CF90C3488B3F}" presName="linear" presStyleCnt="0">
        <dgm:presLayoutVars>
          <dgm:animLvl val="lvl"/>
          <dgm:resizeHandles val="exact"/>
        </dgm:presLayoutVars>
      </dgm:prSet>
      <dgm:spPr/>
    </dgm:pt>
    <dgm:pt modelId="{970B2F56-E641-8240-A52B-F58F814923CA}" type="pres">
      <dgm:prSet presAssocID="{9A8F2E6B-BC6B-4F2B-A122-5D807AAF529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D3BC49D-E580-1346-B7A2-8637F3A92E0B}" type="pres">
      <dgm:prSet presAssocID="{362D4F50-C134-4CA5-A26A-841BE050764A}" presName="spacer" presStyleCnt="0"/>
      <dgm:spPr/>
    </dgm:pt>
    <dgm:pt modelId="{4CF4E01E-EB1B-A946-AEBC-862BA0DC249A}" type="pres">
      <dgm:prSet presAssocID="{BE4BE837-279A-4EFD-8FD2-842625BC0B5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FB28B0E-67F5-4A86-B964-731C502D3B4D}" srcId="{4BF80377-9535-4055-B47B-CF90C3488B3F}" destId="{9A8F2E6B-BC6B-4F2B-A122-5D807AAF5298}" srcOrd="0" destOrd="0" parTransId="{CB9F6910-15D3-4312-9B31-FBB91E506A19}" sibTransId="{362D4F50-C134-4CA5-A26A-841BE050764A}"/>
    <dgm:cxn modelId="{0AFB3335-DCDF-DD4A-A556-DDF14728C1B5}" type="presOf" srcId="{9A8F2E6B-BC6B-4F2B-A122-5D807AAF5298}" destId="{970B2F56-E641-8240-A52B-F58F814923CA}" srcOrd="0" destOrd="0" presId="urn:microsoft.com/office/officeart/2005/8/layout/vList2"/>
    <dgm:cxn modelId="{16C0C684-0E59-394F-9F7A-800CBDC89E32}" type="presOf" srcId="{4BF80377-9535-4055-B47B-CF90C3488B3F}" destId="{DB853548-7E49-FF42-929A-655B2806AFD1}" srcOrd="0" destOrd="0" presId="urn:microsoft.com/office/officeart/2005/8/layout/vList2"/>
    <dgm:cxn modelId="{414215CA-08D8-854F-AF40-C222B6D4E1C5}" type="presOf" srcId="{BE4BE837-279A-4EFD-8FD2-842625BC0B5B}" destId="{4CF4E01E-EB1B-A946-AEBC-862BA0DC249A}" srcOrd="0" destOrd="0" presId="urn:microsoft.com/office/officeart/2005/8/layout/vList2"/>
    <dgm:cxn modelId="{112EBDCE-83D5-4929-B6F4-5BF803987F43}" srcId="{4BF80377-9535-4055-B47B-CF90C3488B3F}" destId="{BE4BE837-279A-4EFD-8FD2-842625BC0B5B}" srcOrd="1" destOrd="0" parTransId="{9F9C6502-8DA2-4E2B-B4C9-9B9992635724}" sibTransId="{E9080BE3-370F-41E9-ABD2-AE696D3BD560}"/>
    <dgm:cxn modelId="{51B267FD-627A-864C-B9E6-6F6DE24B6EBF}" type="presParOf" srcId="{DB853548-7E49-FF42-929A-655B2806AFD1}" destId="{970B2F56-E641-8240-A52B-F58F814923CA}" srcOrd="0" destOrd="0" presId="urn:microsoft.com/office/officeart/2005/8/layout/vList2"/>
    <dgm:cxn modelId="{D133D33B-4204-D142-B4D2-38E28107A2C7}" type="presParOf" srcId="{DB853548-7E49-FF42-929A-655B2806AFD1}" destId="{9D3BC49D-E580-1346-B7A2-8637F3A92E0B}" srcOrd="1" destOrd="0" presId="urn:microsoft.com/office/officeart/2005/8/layout/vList2"/>
    <dgm:cxn modelId="{3B97AF96-D933-BE47-B1D8-7E7808E30440}" type="presParOf" srcId="{DB853548-7E49-FF42-929A-655B2806AFD1}" destId="{4CF4E01E-EB1B-A946-AEBC-862BA0DC249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0B2F56-E641-8240-A52B-F58F814923CA}">
      <dsp:nvSpPr>
        <dsp:cNvPr id="0" name=""/>
        <dsp:cNvSpPr/>
      </dsp:nvSpPr>
      <dsp:spPr>
        <a:xfrm>
          <a:off x="0" y="175933"/>
          <a:ext cx="6513603" cy="271205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800" kern="1200"/>
            <a:t>Cieľom práce bolo naučiť neurónovú sieť odhadnúť počet karátov diamantov na základe ich výšky, šírky a hĺbky</a:t>
          </a:r>
          <a:endParaRPr lang="en-US" sz="3800" kern="1200"/>
        </a:p>
      </dsp:txBody>
      <dsp:txXfrm>
        <a:off x="132392" y="308325"/>
        <a:ext cx="6248819" cy="2447275"/>
      </dsp:txXfrm>
    </dsp:sp>
    <dsp:sp modelId="{4CF4E01E-EB1B-A946-AEBC-862BA0DC249A}">
      <dsp:nvSpPr>
        <dsp:cNvPr id="0" name=""/>
        <dsp:cNvSpPr/>
      </dsp:nvSpPr>
      <dsp:spPr>
        <a:xfrm>
          <a:off x="0" y="2997433"/>
          <a:ext cx="6513603" cy="271205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800" kern="1200"/>
            <a:t>Ako ukážku som zobral z datasetu prvé dva riadky</a:t>
          </a:r>
          <a:endParaRPr lang="en-US" sz="3800" kern="1200"/>
        </a:p>
      </dsp:txBody>
      <dsp:txXfrm>
        <a:off x="132392" y="3129825"/>
        <a:ext cx="6248819" cy="24472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EE283-ED1C-2742-99BD-4261AC831725}" type="datetimeFigureOut">
              <a:rPr lang="sk-SK" smtClean="0"/>
              <a:t>9.5.19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569E7-F55E-5C4D-ABF8-437956F761F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94756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569E7-F55E-5C4D-ABF8-437956F761F1}" type="slidenum">
              <a:rPr lang="sk-SK" smtClean="0"/>
              <a:t>19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68956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2452FE-1D85-E94B-B1A6-3A60EEF0A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A03448D-330D-7A49-8227-708FB16F5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F66A3D4-DC25-9440-84A1-457C4C7CF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EDF41-D5FA-5341-B6F5-CF12F0AB9A95}" type="datetimeFigureOut">
              <a:rPr lang="sk-SK" smtClean="0"/>
              <a:t>9.5.19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8445266-A8BF-314B-AA8F-E932120DF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D5338F4-04BE-784C-8207-6E30BD0AE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134B-680D-FB4A-B3B1-8DEBB732ECC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45745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AB7995-C0F7-7A4E-A843-717081B29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2085DD78-5972-FC44-A278-56A44EC4F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15016EDC-98C9-8B44-A5C0-88A7A3C39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EDF41-D5FA-5341-B6F5-CF12F0AB9A95}" type="datetimeFigureOut">
              <a:rPr lang="sk-SK" smtClean="0"/>
              <a:t>9.5.19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0CD89C8-B5AB-8243-B65B-F2761841E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DFCEF7D-7B37-DB4D-86AC-0D25080C7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134B-680D-FB4A-B3B1-8DEBB732ECC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0353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A78BC878-3DEE-2644-84B7-D5A0E96867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1CA656EC-E1A8-1842-8384-914C2E931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9541B54D-4C29-E049-B790-938D05273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EDF41-D5FA-5341-B6F5-CF12F0AB9A95}" type="datetimeFigureOut">
              <a:rPr lang="sk-SK" smtClean="0"/>
              <a:t>9.5.19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73925BB-40B4-BD42-804E-D13C79BE9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9A99A94-B40A-4946-9534-73F7684EC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134B-680D-FB4A-B3B1-8DEBB732ECC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90197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5596BE-5BEC-F347-9AEB-E5424F670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48BCCCB-4D4F-4F46-8B7F-DD9AA789D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6367C78-CC06-C643-B681-195EDCB87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EDF41-D5FA-5341-B6F5-CF12F0AB9A95}" type="datetimeFigureOut">
              <a:rPr lang="sk-SK" smtClean="0"/>
              <a:t>9.5.19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D1FE697-C01D-024C-B869-FA26F256E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E88EB66-F764-E34A-889E-41E415EAC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134B-680D-FB4A-B3B1-8DEBB732ECC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45372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F7BED7-55CE-8341-81B2-41EB8F92D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7E293B24-68CE-6A4C-836E-AE4BFD0E8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BAF4703-7DF1-2C4B-A605-ACDEAB75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EDF41-D5FA-5341-B6F5-CF12F0AB9A95}" type="datetimeFigureOut">
              <a:rPr lang="sk-SK" smtClean="0"/>
              <a:t>9.5.19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B61A887-D324-E44A-BC50-7B627BA03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6E33DE7-A51C-1541-B0C6-D1873BB1D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134B-680D-FB4A-B3B1-8DEBB732ECC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0904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73C3FD-1347-6B44-A4C3-7D09B5E0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BFAF6A3-FEFF-BE44-B5CC-B87A70960E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680713E5-D1B4-8341-9A5B-B6310D042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B320B537-9277-A544-BC02-E7E301FC2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EDF41-D5FA-5341-B6F5-CF12F0AB9A95}" type="datetimeFigureOut">
              <a:rPr lang="sk-SK" smtClean="0"/>
              <a:t>9.5.19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B120AA9B-E440-D94C-8E46-73046A0B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9FBD7866-90A1-1640-BAF1-24E6D344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134B-680D-FB4A-B3B1-8DEBB732ECC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4868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D8D94C-9BB6-3F44-90D7-BA86BDD42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3DB3B2D5-1A39-AA41-9701-E6A9D17E8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F581BF1B-BB59-1C4F-B0C8-4AEEC2EA0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text 4">
            <a:extLst>
              <a:ext uri="{FF2B5EF4-FFF2-40B4-BE49-F238E27FC236}">
                <a16:creationId xmlns:a16="http://schemas.microsoft.com/office/drawing/2014/main" id="{C5480780-6B36-034E-A80D-1406F63533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7CBE0064-A473-3041-8675-8478271438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C423DE1A-EA4B-FE49-A2E6-892103C73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EDF41-D5FA-5341-B6F5-CF12F0AB9A95}" type="datetimeFigureOut">
              <a:rPr lang="sk-SK" smtClean="0"/>
              <a:t>9.5.19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DA908036-D4B5-F245-A81A-8B62EA465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CE77E222-91C4-264D-9706-12995750C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134B-680D-FB4A-B3B1-8DEBB732ECC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80026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1468F4-3431-564D-9149-6811CFF58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E033D4E8-A16F-514E-9E48-A8317A58A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EDF41-D5FA-5341-B6F5-CF12F0AB9A95}" type="datetimeFigureOut">
              <a:rPr lang="sk-SK" smtClean="0"/>
              <a:t>9.5.19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F7AA1FA5-862D-A54B-8AD6-21C4E0740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77591E5C-9D0F-8F42-85D8-711CCA2D7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134B-680D-FB4A-B3B1-8DEBB732ECC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05065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FA1EDC5D-6180-8046-A554-CD4A44FD5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EDF41-D5FA-5341-B6F5-CF12F0AB9A95}" type="datetimeFigureOut">
              <a:rPr lang="sk-SK" smtClean="0"/>
              <a:t>9.5.19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E85F5851-6EC0-3541-A2C4-373D31360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4C66FD12-DCA7-CE49-9439-8C1FA91E6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134B-680D-FB4A-B3B1-8DEBB732ECC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9182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FAC634-6BFA-0B48-9ADC-023C97E8D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C206CA8-E76C-6A4C-906F-C788958F0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D6C0DBEB-C3C9-4F44-AA53-D1BA5D0F4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885CDF9F-7A92-9844-A1A3-39B8D630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EDF41-D5FA-5341-B6F5-CF12F0AB9A95}" type="datetimeFigureOut">
              <a:rPr lang="sk-SK" smtClean="0"/>
              <a:t>9.5.19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94E983AF-5758-6640-BF7D-562F504F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B923043D-D322-8F45-ADB9-18CE33316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134B-680D-FB4A-B3B1-8DEBB732ECC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52763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647BDA9-6728-F747-AB17-046220194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EDE4340C-BE97-7A4D-8C19-BB8610182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4C940EA6-1ABE-414A-8A97-0CC796012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CE78368D-F534-4D48-A48B-D9A9BF2BA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EDF41-D5FA-5341-B6F5-CF12F0AB9A95}" type="datetimeFigureOut">
              <a:rPr lang="sk-SK" smtClean="0"/>
              <a:t>9.5.19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6BD9C3B7-6FB2-C44F-B063-10D89B0BD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BA80A432-B48B-CE4A-B30D-7B30B674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134B-680D-FB4A-B3B1-8DEBB732ECC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4664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C67E46CC-1528-5D4B-BE9B-C3222042A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992E7907-744C-8B41-8A58-B094D9E32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8589382-32A8-0948-BEFB-361F91BE8D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EDF41-D5FA-5341-B6F5-CF12F0AB9A95}" type="datetimeFigureOut">
              <a:rPr lang="sk-SK" smtClean="0"/>
              <a:t>9.5.19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8A729F9-F17C-8142-91F3-19BFB8B733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533F8B1-2B0F-5045-9386-8BFDE9BF3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8134B-680D-FB4A-B3B1-8DEBB732ECC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57350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light.nyc/projects/neural-network/?fbclid=IwAR1nQzouJIbe_5XHdetSXC-1_ZliTzlinJLrvCmnkKzSUG7r6HdTVAT8ylg" TargetMode="External"/><Relationship Id="rId7" Type="http://schemas.openxmlformats.org/officeDocument/2006/relationships/hyperlink" Target="https://towardsdatascience.com/activation-functions-neural-networks-1cbd9f8d91d6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kymind.ai/wiki/multilayer-perceptron" TargetMode="External"/><Relationship Id="rId5" Type="http://schemas.openxmlformats.org/officeDocument/2006/relationships/hyperlink" Target="https://towardsdatascience.com/feed-forward-neural-networks-c503faa46620" TargetMode="External"/><Relationship Id="rId4" Type="http://schemas.openxmlformats.org/officeDocument/2006/relationships/hyperlink" Target="https://www.kaggle.com/shivam2503/diamonds/version/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9C86723-2F9C-D045-ADFB-F286CA1E9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sk-SK" b="1"/>
              <a:t>Neurónové siete</a:t>
            </a:r>
            <a:br>
              <a:rPr lang="sk-SK" b="1"/>
            </a:br>
            <a:endParaRPr lang="sk-SK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E63DB1C-E994-1245-8DA0-A8571324C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sk-SK" dirty="0"/>
              <a:t>Overenie kvality diamantov</a:t>
            </a:r>
            <a:endParaRPr lang="sk-SK"/>
          </a:p>
        </p:txBody>
      </p:sp>
      <p:sp>
        <p:nvSpPr>
          <p:cNvPr id="18" name="Oval 10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2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5605C321-A26F-0740-A3B6-D0E40D690D5F}"/>
              </a:ext>
            </a:extLst>
          </p:cNvPr>
          <p:cNvSpPr txBox="1"/>
          <p:nvPr/>
        </p:nvSpPr>
        <p:spPr>
          <a:xfrm>
            <a:off x="7800393" y="620480"/>
            <a:ext cx="3411244" cy="2001203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sk-SK" sz="2000">
                <a:solidFill>
                  <a:schemeClr val="bg1"/>
                </a:solidFill>
              </a:rPr>
              <a:t>Peter Rozkošný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046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FED280-BA83-FF48-B78D-218718F4C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/>
              <a:t>Dot</a:t>
            </a:r>
            <a:r>
              <a:rPr lang="sk-SK" b="1" dirty="0"/>
              <a:t> produkt / násobenie matíc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192E056-79A4-1941-976B-024CACE2C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Zoberieme z </a:t>
            </a:r>
            <a:r>
              <a:rPr lang="sk-SK" dirty="0" err="1"/>
              <a:t>datasetu</a:t>
            </a:r>
            <a:r>
              <a:rPr lang="sk-SK" dirty="0"/>
              <a:t> prvé dva riadky, tak vstup bude matica 3x2 teda počet stĺpcov x počet riadkov </a:t>
            </a:r>
          </a:p>
          <a:p>
            <a:r>
              <a:rPr lang="sk-SK" dirty="0"/>
              <a:t>Zoberie prvý set váh teda 4x3 (4skryté vrstvy x 3vstupy)</a:t>
            </a:r>
          </a:p>
          <a:p>
            <a:r>
              <a:rPr lang="sk-SK" dirty="0"/>
              <a:t>Vynásobí ich a vráti </a:t>
            </a:r>
            <a:r>
              <a:rPr lang="sk-SK" dirty="0" err="1"/>
              <a:t>dot</a:t>
            </a:r>
            <a:r>
              <a:rPr lang="sk-SK" dirty="0"/>
              <a:t> produkt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14D7FC56-CFD3-2542-91CC-769967D20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" y="5086390"/>
            <a:ext cx="9499600" cy="254000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D0131BAF-FAB7-B640-9D43-24A30A684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40492"/>
            <a:ext cx="12192000" cy="217326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1AF4AC95-0A08-A540-B2C8-8B5C1BA3E3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4300" y="3945017"/>
            <a:ext cx="6883400" cy="304800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A8FE8247-851A-1C4E-B02C-36CF28EB13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2950" y="5598401"/>
            <a:ext cx="5626100" cy="723900"/>
          </a:xfrm>
          <a:prstGeom prst="rect">
            <a:avLst/>
          </a:prstGeom>
        </p:spPr>
      </p:pic>
      <p:sp>
        <p:nvSpPr>
          <p:cNvPr id="10" name="BlokTextu 9">
            <a:extLst>
              <a:ext uri="{FF2B5EF4-FFF2-40B4-BE49-F238E27FC236}">
                <a16:creationId xmlns:a16="http://schemas.microsoft.com/office/drawing/2014/main" id="{886EDEF5-3503-4046-B097-22B49DB3F9DA}"/>
              </a:ext>
            </a:extLst>
          </p:cNvPr>
          <p:cNvSpPr txBox="1"/>
          <p:nvPr/>
        </p:nvSpPr>
        <p:spPr>
          <a:xfrm>
            <a:off x="4596582" y="6296474"/>
            <a:ext cx="2341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/>
              <a:t>Príklad </a:t>
            </a:r>
            <a:r>
              <a:rPr lang="sk-SK" sz="1200" dirty="0" err="1"/>
              <a:t>dot</a:t>
            </a:r>
            <a:r>
              <a:rPr lang="sk-SK" sz="1200" dirty="0"/>
              <a:t> produktu pre 3x2 a 4x3</a:t>
            </a:r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4F77937B-8D6E-EC41-BA64-BA2339A9A87E}"/>
              </a:ext>
            </a:extLst>
          </p:cNvPr>
          <p:cNvSpPr txBox="1"/>
          <p:nvPr/>
        </p:nvSpPr>
        <p:spPr>
          <a:xfrm>
            <a:off x="4596582" y="5370613"/>
            <a:ext cx="2998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200" dirty="0"/>
              <a:t>Kód pre výpočet </a:t>
            </a:r>
            <a:r>
              <a:rPr lang="sk-SK" sz="1200" dirty="0" err="1"/>
              <a:t>dot</a:t>
            </a:r>
            <a:r>
              <a:rPr lang="sk-SK" sz="1200" dirty="0"/>
              <a:t> produktu</a:t>
            </a:r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842362AB-9D60-1B40-9B71-32353A83F10C}"/>
              </a:ext>
            </a:extLst>
          </p:cNvPr>
          <p:cNvSpPr txBox="1"/>
          <p:nvPr/>
        </p:nvSpPr>
        <p:spPr>
          <a:xfrm>
            <a:off x="4596582" y="4757818"/>
            <a:ext cx="2998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200" dirty="0"/>
              <a:t>Kód pre vygenerovanie náhodných váh</a:t>
            </a:r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id="{703BD095-02FD-FC43-A162-ECE79BC008D9}"/>
              </a:ext>
            </a:extLst>
          </p:cNvPr>
          <p:cNvSpPr txBox="1"/>
          <p:nvPr/>
        </p:nvSpPr>
        <p:spPr>
          <a:xfrm>
            <a:off x="4245863" y="4183987"/>
            <a:ext cx="3700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200" dirty="0"/>
              <a:t>Kód pre načítanie prvých dvoch riadkov </a:t>
            </a:r>
            <a:r>
              <a:rPr lang="sk-SK" sz="1200" dirty="0" err="1"/>
              <a:t>datasetu</a:t>
            </a:r>
            <a:endParaRPr lang="sk-SK" sz="1200" dirty="0"/>
          </a:p>
        </p:txBody>
      </p:sp>
    </p:spTree>
    <p:extLst>
      <p:ext uri="{BB962C8B-B14F-4D97-AF65-F5344CB8AC3E}">
        <p14:creationId xmlns:p14="http://schemas.microsoft.com/office/powerpoint/2010/main" val="3507487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DF7A644-8A77-E740-8B23-9A316EEFC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sk-SK" sz="2800">
                <a:solidFill>
                  <a:schemeClr val="bg1"/>
                </a:solidFill>
              </a:rPr>
              <a:t>Aktivačná funkcia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67619C9-9A45-0D44-9EC1-1852A21A0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sk-SK" sz="2000" dirty="0">
                <a:solidFill>
                  <a:schemeClr val="bg1"/>
                </a:solidFill>
              </a:rPr>
              <a:t>Používa sa na určenie výstupu neurónovej siete ako áno alebo nie. Výsledné hodnoty mapuje medzi 0 až 1 alebo -1 až 1 atď. (V závislosti od funkcie).</a:t>
            </a:r>
          </a:p>
          <a:p>
            <a:r>
              <a:rPr lang="sk-SK" sz="2000" b="1" dirty="0">
                <a:solidFill>
                  <a:schemeClr val="bg1"/>
                </a:solidFill>
              </a:rPr>
              <a:t>Lineárne</a:t>
            </a:r>
          </a:p>
          <a:p>
            <a:r>
              <a:rPr lang="sk-SK" sz="2000" b="1" dirty="0">
                <a:solidFill>
                  <a:schemeClr val="bg1"/>
                </a:solidFill>
              </a:rPr>
              <a:t>Nelineárne</a:t>
            </a:r>
          </a:p>
          <a:p>
            <a:endParaRPr lang="sk-SK" sz="2000" dirty="0">
              <a:solidFill>
                <a:schemeClr val="bg1"/>
              </a:solidFill>
            </a:endParaRPr>
          </a:p>
        </p:txBody>
      </p:sp>
      <p:pic>
        <p:nvPicPr>
          <p:cNvPr id="5" name="Obrázok 4" descr="Obrázok, na ktorom je text, mapa, fotografia&#10;&#10;Automaticky generovaný popis">
            <a:extLst>
              <a:ext uri="{FF2B5EF4-FFF2-40B4-BE49-F238E27FC236}">
                <a16:creationId xmlns:a16="http://schemas.microsoft.com/office/drawing/2014/main" id="{D94CFA31-8115-7847-AC4C-5D452436A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434269"/>
            <a:ext cx="6250769" cy="382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156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FBD80BA-C4C4-2446-9664-016017AB6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sk-SK" sz="2800" b="1" dirty="0" err="1">
                <a:solidFill>
                  <a:schemeClr val="bg1"/>
                </a:solidFill>
              </a:rPr>
              <a:t>Sigmoid</a:t>
            </a:r>
            <a:br>
              <a:rPr lang="sk-SK" sz="2800" b="1" dirty="0">
                <a:solidFill>
                  <a:schemeClr val="bg1"/>
                </a:solidFill>
              </a:rPr>
            </a:br>
            <a:endParaRPr lang="sk-SK" sz="2800" dirty="0">
              <a:solidFill>
                <a:schemeClr val="bg1"/>
              </a:solidFill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3B51DC8-04AB-9445-93A3-D69332EDD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sk-SK" sz="1600" dirty="0">
                <a:solidFill>
                  <a:schemeClr val="bg1"/>
                </a:solidFill>
              </a:rPr>
              <a:t>Nelineárna</a:t>
            </a:r>
          </a:p>
          <a:p>
            <a:r>
              <a:rPr lang="sk-SK" sz="1600" dirty="0">
                <a:solidFill>
                  <a:schemeClr val="bg1"/>
                </a:solidFill>
              </a:rPr>
              <a:t>Rozmedzie 0 - 1</a:t>
            </a:r>
          </a:p>
        </p:txBody>
      </p:sp>
      <p:pic>
        <p:nvPicPr>
          <p:cNvPr id="7" name="Obrázok 6" descr="Obrázok, na ktorom je objekt&#10;&#10;Automaticky generovaný popis">
            <a:extLst>
              <a:ext uri="{FF2B5EF4-FFF2-40B4-BE49-F238E27FC236}">
                <a16:creationId xmlns:a16="http://schemas.microsoft.com/office/drawing/2014/main" id="{E751AF0F-C18C-004A-8A22-3D1176880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745963"/>
            <a:ext cx="6250769" cy="320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685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D0AB62-278B-CB49-A9A2-BC3244104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9286" y="481264"/>
            <a:ext cx="3702251" cy="39078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Derivácia Sigmoid funkcie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C067E67-F226-4A07-891D-B5580D7F6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7534657" cy="6858000"/>
          </a:xfrm>
          <a:prstGeom prst="rect">
            <a:avLst/>
          </a:prstGeom>
          <a:solidFill>
            <a:srgbClr val="523D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B529420B-B50B-4A54-936F-33426CB9D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70271" y="470916"/>
            <a:ext cx="2423160" cy="1857871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0C9C84-87F1-4080-BC53-1A96E8260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481264"/>
            <a:ext cx="2412380" cy="18578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Obrázok 8">
            <a:extLst>
              <a:ext uri="{FF2B5EF4-FFF2-40B4-BE49-F238E27FC236}">
                <a16:creationId xmlns:a16="http://schemas.microsoft.com/office/drawing/2014/main" id="{5F500742-9D0F-454A-AED0-22858D461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498" y="1219124"/>
            <a:ext cx="2093976" cy="38215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6BECE06-F859-4BF0-99BF-5412160D1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3" y="2503727"/>
            <a:ext cx="4008798" cy="38833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Obrázok 6" descr="Obrázok, na ktorom je elektronika, stena&#10;&#10;Automaticky generovaný popis">
            <a:extLst>
              <a:ext uri="{FF2B5EF4-FFF2-40B4-BE49-F238E27FC236}">
                <a16:creationId xmlns:a16="http://schemas.microsoft.com/office/drawing/2014/main" id="{E1199CD1-52C1-8342-8541-63174ABD7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16" y="3602454"/>
            <a:ext cx="3685032" cy="168590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36D55F9-4B13-4239-BB38-0196B10B2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500064"/>
            <a:ext cx="2412380" cy="22096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731BE5D3-CA99-654A-A064-0342B2261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498" y="3848128"/>
            <a:ext cx="2105522" cy="524232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4A939E8-D608-4CBE-B408-027E7D5A7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4447" y="4459986"/>
            <a:ext cx="3291840" cy="0"/>
          </a:xfrm>
          <a:prstGeom prst="line">
            <a:avLst/>
          </a:prstGeom>
          <a:ln w="19050">
            <a:solidFill>
              <a:srgbClr val="523D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6464B0F-EE77-49FE-A1CD-2E01ADC3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4870580"/>
            <a:ext cx="2412380" cy="1516504"/>
          </a:xfrm>
          <a:prstGeom prst="rect">
            <a:avLst/>
          </a:prstGeom>
          <a:solidFill>
            <a:srgbClr val="0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A495DCA4-B02B-DF4E-90AC-E0C4201239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4295" y="3445179"/>
            <a:ext cx="2412380" cy="207399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3C130A04-626C-E646-8B2C-B4B2795C4C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4295" y="2749734"/>
            <a:ext cx="2412381" cy="32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63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8FE0BD6A-588B-7544-BE52-19F83DB7E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sk-SK">
                <a:solidFill>
                  <a:srgbClr val="FFFFFF"/>
                </a:solidFill>
              </a:rPr>
              <a:t>Ako funguje (v skratke)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B0DC8C8-BB50-0F4F-916C-F0A64DC7E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sk-SK" sz="2400">
                <a:solidFill>
                  <a:srgbClr val="000000"/>
                </a:solidFill>
              </a:rPr>
              <a:t>Zoberie vstupy ako maticu (2D pole s číslami)</a:t>
            </a:r>
          </a:p>
          <a:p>
            <a:r>
              <a:rPr lang="sk-SK" sz="2400">
                <a:solidFill>
                  <a:srgbClr val="000000"/>
                </a:solidFill>
              </a:rPr>
              <a:t>Vynásobí vstup váhami (vykoná dot product)</a:t>
            </a:r>
          </a:p>
          <a:p>
            <a:r>
              <a:rPr lang="sk-SK" sz="2400">
                <a:solidFill>
                  <a:srgbClr val="000000"/>
                </a:solidFill>
              </a:rPr>
              <a:t>Aplikuje aktivačnú funkciu</a:t>
            </a:r>
          </a:p>
          <a:p>
            <a:r>
              <a:rPr lang="sk-SK" sz="2400">
                <a:solidFill>
                  <a:srgbClr val="000000"/>
                </a:solidFill>
              </a:rPr>
              <a:t>Vráti výstup</a:t>
            </a:r>
          </a:p>
          <a:p>
            <a:r>
              <a:rPr lang="sk-SK" sz="2400">
                <a:solidFill>
                  <a:srgbClr val="000000"/>
                </a:solidFill>
              </a:rPr>
              <a:t>Vypočíta chyby na základe rozdielu originálu a výstupu, výstupom je gradientový zostup</a:t>
            </a:r>
          </a:p>
          <a:p>
            <a:r>
              <a:rPr lang="sk-SK" sz="2400">
                <a:solidFill>
                  <a:srgbClr val="000000"/>
                </a:solidFill>
              </a:rPr>
              <a:t>Ten sa použije na úpravu váh </a:t>
            </a:r>
          </a:p>
          <a:p>
            <a:r>
              <a:rPr lang="sk-SK" sz="2400">
                <a:solidFill>
                  <a:srgbClr val="000000"/>
                </a:solidFill>
              </a:rPr>
              <a:t>Tento proces je zopakovaný XY krát</a:t>
            </a:r>
          </a:p>
          <a:p>
            <a:endParaRPr lang="sk-SK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035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829A6374-04E1-424C-B83A-5EEAB1914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sk-SK">
                <a:solidFill>
                  <a:srgbClr val="FFFFFF"/>
                </a:solidFill>
              </a:rPr>
              <a:t>Rozdelenie programu 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32DC24F-C3F6-5D48-B1FF-A15BF9752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sk-SK" sz="2400" b="1">
                <a:solidFill>
                  <a:srgbClr val="000000"/>
                </a:solidFill>
              </a:rPr>
              <a:t>Forward </a:t>
            </a:r>
          </a:p>
          <a:p>
            <a:pPr marL="0" indent="0">
              <a:buNone/>
            </a:pPr>
            <a:r>
              <a:rPr lang="sk-SK" sz="2400">
                <a:solidFill>
                  <a:srgbClr val="000000"/>
                </a:solidFill>
              </a:rPr>
              <a:t>- Zoberie vstupy a vypočíta výstup bez toho aby sa učil </a:t>
            </a:r>
          </a:p>
          <a:p>
            <a:r>
              <a:rPr lang="sk-SK" sz="2400" b="1">
                <a:solidFill>
                  <a:srgbClr val="000000"/>
                </a:solidFill>
              </a:rPr>
              <a:t>Backward</a:t>
            </a:r>
          </a:p>
          <a:p>
            <a:pPr>
              <a:buFontTx/>
              <a:buChar char="-"/>
            </a:pPr>
            <a:r>
              <a:rPr lang="sk-SK" sz="2400">
                <a:solidFill>
                  <a:srgbClr val="000000"/>
                </a:solidFill>
              </a:rPr>
              <a:t>Zoberie výsledok z forwardu a taktiež vstupné dáta a výstupné dáta</a:t>
            </a:r>
          </a:p>
          <a:p>
            <a:pPr>
              <a:buFontTx/>
              <a:buChar char="-"/>
            </a:pPr>
            <a:r>
              <a:rPr lang="sk-SK" sz="2400">
                <a:solidFill>
                  <a:srgbClr val="000000"/>
                </a:solidFill>
              </a:rPr>
              <a:t>Vypočíta chybovosť na základe, ktorej upraví váhy</a:t>
            </a:r>
          </a:p>
          <a:p>
            <a:pPr>
              <a:buFontTx/>
              <a:buChar char="-"/>
            </a:pPr>
            <a:endParaRPr lang="sk-SK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419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3BD575A-E801-8849-9403-8C8F9B297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sk-SK" sz="2600">
                <a:solidFill>
                  <a:srgbClr val="FFFFFF"/>
                </a:solidFill>
              </a:rPr>
              <a:t>Forward</a:t>
            </a:r>
          </a:p>
        </p:txBody>
      </p:sp>
      <p:pic>
        <p:nvPicPr>
          <p:cNvPr id="9" name="Zástupný objekt pre obsah 8" descr="Obrázok, na ktorom je hodiny, objekt&#10;&#10;Automaticky generovaný popis">
            <a:extLst>
              <a:ext uri="{FF2B5EF4-FFF2-40B4-BE49-F238E27FC236}">
                <a16:creationId xmlns:a16="http://schemas.microsoft.com/office/drawing/2014/main" id="{9DE23134-B257-5D45-AA0B-F24176823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1189" y="1479586"/>
            <a:ext cx="5099605" cy="3898827"/>
          </a:xfr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0066FF5D-F748-8C45-9C9A-665810236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566" y="2956848"/>
            <a:ext cx="3759200" cy="571500"/>
          </a:xfrm>
          <a:prstGeom prst="rect">
            <a:avLst/>
          </a:prstGeom>
        </p:spPr>
      </p:pic>
      <p:pic>
        <p:nvPicPr>
          <p:cNvPr id="21" name="Obrázok 20">
            <a:extLst>
              <a:ext uri="{FF2B5EF4-FFF2-40B4-BE49-F238E27FC236}">
                <a16:creationId xmlns:a16="http://schemas.microsoft.com/office/drawing/2014/main" id="{6220EA19-DC61-B24F-9284-EC7C7003E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2216" y="1479586"/>
            <a:ext cx="33147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991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8CB36F0-EFC5-AB4B-9991-651A5B5F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61742"/>
            <a:ext cx="6466046" cy="1355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Backward</a:t>
            </a:r>
          </a:p>
        </p:txBody>
      </p:sp>
      <p:sp>
        <p:nvSpPr>
          <p:cNvPr id="25" name="Freeform 20">
            <a:extLst>
              <a:ext uri="{FF2B5EF4-FFF2-40B4-BE49-F238E27FC236}">
                <a16:creationId xmlns:a16="http://schemas.microsoft.com/office/drawing/2014/main" id="{F98E3466-2E91-4462-B52B-7D58B656D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22758"/>
            <a:ext cx="4522796" cy="2919017"/>
          </a:xfrm>
          <a:custGeom>
            <a:avLst/>
            <a:gdLst>
              <a:gd name="connsiteX0" fmla="*/ 0 w 4522796"/>
              <a:gd name="connsiteY0" fmla="*/ 2919017 h 2919017"/>
              <a:gd name="connsiteX1" fmla="*/ 4522796 w 4522796"/>
              <a:gd name="connsiteY1" fmla="*/ 2919017 h 2919017"/>
              <a:gd name="connsiteX2" fmla="*/ 3170909 w 4522796"/>
              <a:gd name="connsiteY2" fmla="*/ 0 h 2919017"/>
              <a:gd name="connsiteX3" fmla="*/ 0 w 4522796"/>
              <a:gd name="connsiteY3" fmla="*/ 0 h 2919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919017">
                <a:moveTo>
                  <a:pt x="0" y="2919017"/>
                </a:moveTo>
                <a:lnTo>
                  <a:pt x="4522796" y="2919017"/>
                </a:lnTo>
                <a:lnTo>
                  <a:pt x="317090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pic>
        <p:nvPicPr>
          <p:cNvPr id="7" name="Obrázok 6" descr="Obrázok, na ktorom je text&#10;&#10;Automaticky generovaný popis">
            <a:extLst>
              <a:ext uri="{FF2B5EF4-FFF2-40B4-BE49-F238E27FC236}">
                <a16:creationId xmlns:a16="http://schemas.microsoft.com/office/drawing/2014/main" id="{31ADB657-9C6E-114C-A81E-DB21CC355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091" y="2153436"/>
            <a:ext cx="3752975" cy="3373685"/>
          </a:xfrm>
          <a:prstGeom prst="rect">
            <a:avLst/>
          </a:prstGeom>
        </p:spPr>
      </p:pic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889CEB0F-B5DC-D048-9503-1C5CAF3393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77022" y="147511"/>
            <a:ext cx="6379582" cy="2251616"/>
          </a:xfrm>
          <a:prstGeom prst="rect">
            <a:avLst/>
          </a:prstGeom>
        </p:spPr>
      </p:pic>
      <p:pic>
        <p:nvPicPr>
          <p:cNvPr id="9" name="Obrázok 8" descr="Obrázok, na ktorom je ClipArt&#10;&#10;Automaticky generovaný popis">
            <a:extLst>
              <a:ext uri="{FF2B5EF4-FFF2-40B4-BE49-F238E27FC236}">
                <a16:creationId xmlns:a16="http://schemas.microsoft.com/office/drawing/2014/main" id="{87F5BBA2-4B09-E34F-B72D-0E049F37C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8066" y="4260810"/>
            <a:ext cx="3325187" cy="748166"/>
          </a:xfrm>
          <a:prstGeom prst="rect">
            <a:avLst/>
          </a:prstGeom>
        </p:spPr>
      </p:pic>
      <p:sp>
        <p:nvSpPr>
          <p:cNvPr id="16" name="Freeform 12">
            <a:extLst>
              <a:ext uri="{FF2B5EF4-FFF2-40B4-BE49-F238E27FC236}">
                <a16:creationId xmlns:a16="http://schemas.microsoft.com/office/drawing/2014/main" id="{1F00C019-8FAE-476B-89FD-48D3C9F05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22">
            <a:extLst>
              <a:ext uri="{FF2B5EF4-FFF2-40B4-BE49-F238E27FC236}">
                <a16:creationId xmlns:a16="http://schemas.microsoft.com/office/drawing/2014/main" id="{E7B46AB0-49CD-4AB7-B8BA-7BD5CDBC9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448626"/>
            <a:ext cx="6754821" cy="1409374"/>
          </a:xfrm>
          <a:custGeom>
            <a:avLst/>
            <a:gdLst>
              <a:gd name="connsiteX0" fmla="*/ 0 w 6754821"/>
              <a:gd name="connsiteY0" fmla="*/ 0 h 1409374"/>
              <a:gd name="connsiteX1" fmla="*/ 6754821 w 6754821"/>
              <a:gd name="connsiteY1" fmla="*/ 0 h 1409374"/>
              <a:gd name="connsiteX2" fmla="*/ 6102096 w 6754821"/>
              <a:gd name="connsiteY2" fmla="*/ 1409374 h 1409374"/>
              <a:gd name="connsiteX3" fmla="*/ 0 w 6754821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54821" h="1409374">
                <a:moveTo>
                  <a:pt x="0" y="0"/>
                </a:moveTo>
                <a:lnTo>
                  <a:pt x="6754821" y="0"/>
                </a:lnTo>
                <a:lnTo>
                  <a:pt x="6102096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0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40C367C-20CE-1040-8E90-8DB8B8CF9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sk-SK">
                <a:solidFill>
                  <a:srgbClr val="FFFFFF"/>
                </a:solidFill>
              </a:rPr>
              <a:t>Cieľ</a:t>
            </a:r>
          </a:p>
        </p:txBody>
      </p:sp>
      <p:graphicFrame>
        <p:nvGraphicFramePr>
          <p:cNvPr id="5" name="Zástupný objekt pre obsah 2">
            <a:extLst>
              <a:ext uri="{FF2B5EF4-FFF2-40B4-BE49-F238E27FC236}">
                <a16:creationId xmlns:a16="http://schemas.microsoft.com/office/drawing/2014/main" id="{0B9F00DA-4ECE-48CE-A03F-EB09E409C1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952342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9299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24B1735E-F4F6-824E-AA2E-DC3D68DA9AFE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 cykle 10x krát boli odhady ešte neustálené, rôzne odchýlky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Obrázok 6" descr="Obrázok, na ktorom je text&#10;&#10;Automaticky generovaný popis">
            <a:extLst>
              <a:ext uri="{FF2B5EF4-FFF2-40B4-BE49-F238E27FC236}">
                <a16:creationId xmlns:a16="http://schemas.microsoft.com/office/drawing/2014/main" id="{46C351F8-F2BC-CF43-9853-EF59C7BA3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7" y="2426818"/>
            <a:ext cx="4686176" cy="3997637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Obrázok 4" descr="Obrázok, na ktorom je text, mapa&#10;&#10;Automaticky generovaný popis">
            <a:extLst>
              <a:ext uri="{FF2B5EF4-FFF2-40B4-BE49-F238E27FC236}">
                <a16:creationId xmlns:a16="http://schemas.microsoft.com/office/drawing/2014/main" id="{6777FC60-A372-164E-924E-C9F6871F8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4449" y="2426818"/>
            <a:ext cx="4797164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97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125EFE9-D71D-2B49-86B1-1F3970023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Data set – </a:t>
            </a:r>
            <a:r>
              <a:rPr lang="en-US" sz="3200" dirty="0" err="1">
                <a:solidFill>
                  <a:schemeClr val="bg1"/>
                </a:solidFill>
              </a:rPr>
              <a:t>dáta</a:t>
            </a:r>
            <a:r>
              <a:rPr lang="en-US" sz="3200" dirty="0">
                <a:solidFill>
                  <a:schemeClr val="bg1"/>
                </a:solidFill>
              </a:rPr>
              <a:t> o </a:t>
            </a:r>
            <a:r>
              <a:rPr lang="en-US" sz="3200" dirty="0" err="1">
                <a:solidFill>
                  <a:schemeClr val="bg1"/>
                </a:solidFill>
              </a:rPr>
              <a:t>diamantoch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Obrázok 4" descr="Obrázok, na ktorom je snímka obrazovky&#10;&#10;Automaticky generovaný popis">
            <a:extLst>
              <a:ext uri="{FF2B5EF4-FFF2-40B4-BE49-F238E27FC236}">
                <a16:creationId xmlns:a16="http://schemas.microsoft.com/office/drawing/2014/main" id="{0B5643E5-8251-2C41-8AAA-E3349D82C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0" y="2711303"/>
            <a:ext cx="12110861" cy="193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88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80B88C8-7017-2043-8401-DC233EAE7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Výsledok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cyklus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50x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krát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Obrázok 4" descr="Obrázok, na ktorom je snímka obrazovky&#10;&#10;Automaticky generovaný popis">
            <a:extLst>
              <a:ext uri="{FF2B5EF4-FFF2-40B4-BE49-F238E27FC236}">
                <a16:creationId xmlns:a16="http://schemas.microsoft.com/office/drawing/2014/main" id="{3370C744-3B87-5C45-A0EA-D9A6E5BFE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551" y="961812"/>
            <a:ext cx="5528297" cy="4930987"/>
          </a:xfrm>
          <a:prstGeom prst="rect">
            <a:avLst/>
          </a:prstGeom>
        </p:spPr>
      </p:pic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D14E1F6F-7DE2-5242-994D-621878334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3556" y="5835651"/>
            <a:ext cx="9340243" cy="1003300"/>
          </a:xfrm>
        </p:spPr>
        <p:txBody>
          <a:bodyPr/>
          <a:lstStyle/>
          <a:p>
            <a:r>
              <a:rPr lang="sk-SK" dirty="0"/>
              <a:t>Postupným zvyšovaním opakovaní cyklu sa odhad ustálil pri 50x krát, generoval odchýlku 0.1 teda úspešnosť 90%</a:t>
            </a:r>
          </a:p>
        </p:txBody>
      </p:sp>
    </p:spTree>
    <p:extLst>
      <p:ext uri="{BB962C8B-B14F-4D97-AF65-F5344CB8AC3E}">
        <p14:creationId xmlns:p14="http://schemas.microsoft.com/office/powerpoint/2010/main" val="2077247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541946A9-67D6-9541-BB73-583F1389D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914526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4B3DDFE5-6AA2-2342-93D1-458767579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sk-SK">
                <a:solidFill>
                  <a:srgbClr val="FFFFFF"/>
                </a:solidFill>
              </a:rPr>
              <a:t>Zdroje: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D11FA5B-E08D-9F48-95F8-A6838B41A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sk-SK" sz="2200">
                <a:solidFill>
                  <a:srgbClr val="000000"/>
                </a:solidFill>
                <a:hlinkClick r:id="rId3"/>
              </a:rPr>
              <a:t>https://enlight.nyc/projects/neural-network/?fbclid=IwAR1nQzouJIbe_5XHdetSXC-1_ZliTzlinJLrvCmnkKzSUG7r6HdTVAT8ylg</a:t>
            </a:r>
            <a:endParaRPr lang="sk-SK" sz="2200">
              <a:solidFill>
                <a:srgbClr val="000000"/>
              </a:solidFill>
            </a:endParaRPr>
          </a:p>
          <a:p>
            <a:r>
              <a:rPr lang="sk-SK" sz="2200">
                <a:solidFill>
                  <a:srgbClr val="000000"/>
                </a:solidFill>
                <a:hlinkClick r:id="rId4"/>
              </a:rPr>
              <a:t>https://www.kaggle.com/shivam2503/diamonds/version/1</a:t>
            </a:r>
            <a:endParaRPr lang="sk-SK" sz="2200">
              <a:solidFill>
                <a:srgbClr val="000000"/>
              </a:solidFill>
            </a:endParaRPr>
          </a:p>
          <a:p>
            <a:r>
              <a:rPr lang="sk-SK" sz="2200">
                <a:solidFill>
                  <a:srgbClr val="000000"/>
                </a:solidFill>
                <a:hlinkClick r:id="rId5"/>
              </a:rPr>
              <a:t>https://towardsdatascience.com/feed-forward-neural-networks-c503faa46620</a:t>
            </a:r>
            <a:endParaRPr lang="sk-SK" sz="2200">
              <a:solidFill>
                <a:srgbClr val="000000"/>
              </a:solidFill>
            </a:endParaRPr>
          </a:p>
          <a:p>
            <a:r>
              <a:rPr lang="sk-SK" sz="2200">
                <a:solidFill>
                  <a:srgbClr val="000000"/>
                </a:solidFill>
                <a:hlinkClick r:id="rId6"/>
              </a:rPr>
              <a:t>https://skymind.ai/wiki/multilayer-perceptron</a:t>
            </a:r>
            <a:endParaRPr lang="sk-SK" sz="2200">
              <a:solidFill>
                <a:srgbClr val="000000"/>
              </a:solidFill>
            </a:endParaRPr>
          </a:p>
          <a:p>
            <a:r>
              <a:rPr lang="sk-SK" sz="2200">
                <a:solidFill>
                  <a:srgbClr val="000000"/>
                </a:solidFill>
                <a:hlinkClick r:id="rId7"/>
              </a:rPr>
              <a:t>https://towardsdatascience.com/activation-functions-neural-networks-1cbd9f8d91d6</a:t>
            </a:r>
            <a:endParaRPr lang="sk-SK" sz="2200">
              <a:solidFill>
                <a:srgbClr val="000000"/>
              </a:solidFill>
            </a:endParaRPr>
          </a:p>
          <a:p>
            <a:r>
              <a:rPr lang="sk-SK" sz="2200">
                <a:solidFill>
                  <a:srgbClr val="000000"/>
                </a:solidFill>
              </a:rPr>
              <a:t>https://towardsdatascience.com/derivative-of-the-sigmoid-function-536880cf918e</a:t>
            </a:r>
          </a:p>
          <a:p>
            <a:endParaRPr lang="sk-SK" sz="2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716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A1D21D-59F5-7E4C-A2C6-464DCC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642583"/>
            <a:ext cx="9144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err="1"/>
              <a:t>Očistený</a:t>
            </a:r>
            <a:r>
              <a:rPr lang="en-US" sz="6000" dirty="0"/>
              <a:t> dataset</a:t>
            </a: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DAE885FA-583E-488C-A3B2-2647B84A8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ázok 4" descr="Obrázok, na ktorom je snímka obrazovky&#10;&#10;Automaticky generovaný popis">
            <a:extLst>
              <a:ext uri="{FF2B5EF4-FFF2-40B4-BE49-F238E27FC236}">
                <a16:creationId xmlns:a16="http://schemas.microsoft.com/office/drawing/2014/main" id="{D9F0B790-E69F-4240-97D0-57E909E7C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153" y="640080"/>
            <a:ext cx="2230389" cy="3291840"/>
          </a:xfrm>
          <a:prstGeom prst="rect">
            <a:avLst/>
          </a:prstGeom>
        </p:spPr>
      </p:pic>
      <p:sp>
        <p:nvSpPr>
          <p:cNvPr id="22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Obrázok 6" descr="Obrázok, na ktorom je snímka obrazovky&#10;&#10;Automaticky generovaný popis">
            <a:extLst>
              <a:ext uri="{FF2B5EF4-FFF2-40B4-BE49-F238E27FC236}">
                <a16:creationId xmlns:a16="http://schemas.microsoft.com/office/drawing/2014/main" id="{6291C3D2-930C-9E40-82B2-8C81E2FAA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365" y="1057399"/>
            <a:ext cx="4974336" cy="2457202"/>
          </a:xfrm>
          <a:prstGeom prst="rect">
            <a:avLst/>
          </a:prstGeom>
        </p:spPr>
      </p:pic>
      <p:sp>
        <p:nvSpPr>
          <p:cNvPr id="10" name="BlokTextu 9">
            <a:extLst>
              <a:ext uri="{FF2B5EF4-FFF2-40B4-BE49-F238E27FC236}">
                <a16:creationId xmlns:a16="http://schemas.microsoft.com/office/drawing/2014/main" id="{A2E6090D-0A59-CC41-B8C0-DEC9106A7E5B}"/>
              </a:ext>
            </a:extLst>
          </p:cNvPr>
          <p:cNvSpPr txBox="1"/>
          <p:nvPr/>
        </p:nvSpPr>
        <p:spPr>
          <a:xfrm>
            <a:off x="510363" y="531628"/>
            <a:ext cx="1527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Výstupné dáta</a:t>
            </a:r>
          </a:p>
          <a:p>
            <a:r>
              <a:rPr lang="sk-SK" dirty="0"/>
              <a:t> 	</a:t>
            </a:r>
            <a:r>
              <a:rPr lang="sk-SK" dirty="0">
                <a:sym typeface="Wingdings" pitchFamily="2" charset="2"/>
              </a:rPr>
              <a:t></a:t>
            </a:r>
            <a:endParaRPr lang="sk-SK" dirty="0"/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id="{6C534488-4B29-F846-A958-AB9B742FBB3A}"/>
              </a:ext>
            </a:extLst>
          </p:cNvPr>
          <p:cNvSpPr txBox="1"/>
          <p:nvPr/>
        </p:nvSpPr>
        <p:spPr>
          <a:xfrm>
            <a:off x="6958013" y="642938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Vstupné dáta</a:t>
            </a:r>
          </a:p>
        </p:txBody>
      </p:sp>
    </p:spTree>
    <p:extLst>
      <p:ext uri="{BB962C8B-B14F-4D97-AF65-F5344CB8AC3E}">
        <p14:creationId xmlns:p14="http://schemas.microsoft.com/office/powerpoint/2010/main" val="3976106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6EBCC3BA-7639-3144-B355-CD2D5283A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181" y="2156226"/>
            <a:ext cx="5462546" cy="2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971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1A555CE8-A11B-AB4A-B0F1-9006AC81B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sk-SK">
                <a:solidFill>
                  <a:srgbClr val="FFFFFF"/>
                </a:solidFill>
              </a:rPr>
              <a:t>Rozdelenie dát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5CFDE90-CD97-F04C-9F1E-2144A4461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sk-SK" sz="2400" b="1" dirty="0" err="1">
                <a:solidFill>
                  <a:srgbClr val="000000"/>
                </a:solidFill>
              </a:rPr>
              <a:t>Trénovacie</a:t>
            </a:r>
            <a:r>
              <a:rPr lang="sk-SK" sz="2400" b="1" dirty="0">
                <a:solidFill>
                  <a:srgbClr val="000000"/>
                </a:solidFill>
              </a:rPr>
              <a:t> dáta</a:t>
            </a:r>
            <a:r>
              <a:rPr lang="sk-SK" sz="2400" dirty="0">
                <a:solidFill>
                  <a:srgbClr val="000000"/>
                </a:solidFill>
              </a:rPr>
              <a:t> obsahujú vstup aj výstup</a:t>
            </a:r>
          </a:p>
          <a:p>
            <a:r>
              <a:rPr lang="sk-SK" sz="2400" b="1" dirty="0">
                <a:solidFill>
                  <a:srgbClr val="000000"/>
                </a:solidFill>
              </a:rPr>
              <a:t>Vstup:</a:t>
            </a:r>
          </a:p>
          <a:p>
            <a:r>
              <a:rPr lang="sk-SK" sz="2400" dirty="0">
                <a:solidFill>
                  <a:srgbClr val="000000"/>
                </a:solidFill>
              </a:rPr>
              <a:t>Výšku</a:t>
            </a:r>
          </a:p>
          <a:p>
            <a:r>
              <a:rPr lang="sk-SK" sz="2400" dirty="0">
                <a:solidFill>
                  <a:srgbClr val="000000"/>
                </a:solidFill>
              </a:rPr>
              <a:t>Šírku</a:t>
            </a:r>
          </a:p>
          <a:p>
            <a:r>
              <a:rPr lang="sk-SK" sz="2400" dirty="0">
                <a:solidFill>
                  <a:srgbClr val="000000"/>
                </a:solidFill>
              </a:rPr>
              <a:t>Hĺbku</a:t>
            </a:r>
          </a:p>
          <a:p>
            <a:r>
              <a:rPr lang="sk-SK" sz="2400" b="1" dirty="0">
                <a:solidFill>
                  <a:srgbClr val="000000"/>
                </a:solidFill>
              </a:rPr>
              <a:t>Výstup:</a:t>
            </a:r>
            <a:endParaRPr lang="sk-SK" sz="2400" dirty="0">
              <a:solidFill>
                <a:srgbClr val="000000"/>
              </a:solidFill>
            </a:endParaRPr>
          </a:p>
          <a:p>
            <a:r>
              <a:rPr lang="sk-SK" sz="2400" dirty="0">
                <a:solidFill>
                  <a:srgbClr val="000000"/>
                </a:solidFill>
              </a:rPr>
              <a:t>Počet karátov </a:t>
            </a:r>
          </a:p>
          <a:p>
            <a:r>
              <a:rPr lang="sk-SK" sz="2400" b="1" dirty="0">
                <a:solidFill>
                  <a:srgbClr val="000000"/>
                </a:solidFill>
              </a:rPr>
              <a:t>Dôvod?</a:t>
            </a:r>
            <a:r>
              <a:rPr lang="sk-SK" sz="2400" dirty="0">
                <a:solidFill>
                  <a:srgbClr val="000000"/>
                </a:solidFill>
              </a:rPr>
              <a:t> Pretože sme potrebovali našu sieť naučiť, že “ tieto vstupné dáta patria tomuto výstupu“</a:t>
            </a:r>
          </a:p>
        </p:txBody>
      </p:sp>
    </p:spTree>
    <p:extLst>
      <p:ext uri="{BB962C8B-B14F-4D97-AF65-F5344CB8AC3E}">
        <p14:creationId xmlns:p14="http://schemas.microsoft.com/office/powerpoint/2010/main" val="2544295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DD80AC3F-1CD9-464F-86E0-F0622DF8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sk-SK">
                <a:solidFill>
                  <a:srgbClr val="FFFFFF"/>
                </a:solidFill>
              </a:rPr>
              <a:t>Rozdelenie dát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8182C14-6F7E-B74D-AF7B-436E529BE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sk-SK" sz="2400" b="1" dirty="0">
                <a:solidFill>
                  <a:srgbClr val="000000"/>
                </a:solidFill>
              </a:rPr>
              <a:t>Testovacie dáta</a:t>
            </a:r>
            <a:r>
              <a:rPr lang="sk-SK" sz="2400" dirty="0">
                <a:solidFill>
                  <a:srgbClr val="000000"/>
                </a:solidFill>
              </a:rPr>
              <a:t> – obsahujú iba vstupy resp. tie isté vstupy avšak už bez výstupov, tie budeme odhadovať</a:t>
            </a:r>
          </a:p>
          <a:p>
            <a:r>
              <a:rPr lang="sk-SK" sz="2400" dirty="0">
                <a:solidFill>
                  <a:srgbClr val="000000"/>
                </a:solidFill>
              </a:rPr>
              <a:t>Rovnaké dáta sú použité preto, aby sme si vedeli okontrolovať výstup našej siete a originálny výstup resp. počet karátov z </a:t>
            </a:r>
            <a:r>
              <a:rPr lang="sk-SK" sz="2400" dirty="0" err="1">
                <a:solidFill>
                  <a:srgbClr val="000000"/>
                </a:solidFill>
              </a:rPr>
              <a:t>datasetu</a:t>
            </a:r>
            <a:endParaRPr lang="sk-SK" sz="2400" dirty="0">
              <a:solidFill>
                <a:srgbClr val="000000"/>
              </a:solidFill>
            </a:endParaRPr>
          </a:p>
          <a:p>
            <a:r>
              <a:rPr lang="sk-SK" sz="2400" b="1" dirty="0">
                <a:solidFill>
                  <a:srgbClr val="000000"/>
                </a:solidFill>
              </a:rPr>
              <a:t>Vstup:</a:t>
            </a:r>
          </a:p>
          <a:p>
            <a:r>
              <a:rPr lang="sk-SK" sz="2400" dirty="0">
                <a:solidFill>
                  <a:srgbClr val="000000"/>
                </a:solidFill>
              </a:rPr>
              <a:t>Výšku</a:t>
            </a:r>
          </a:p>
          <a:p>
            <a:r>
              <a:rPr lang="sk-SK" sz="2400" dirty="0">
                <a:solidFill>
                  <a:srgbClr val="000000"/>
                </a:solidFill>
              </a:rPr>
              <a:t>Šírku</a:t>
            </a:r>
          </a:p>
          <a:p>
            <a:r>
              <a:rPr lang="sk-SK" sz="2400" dirty="0">
                <a:solidFill>
                  <a:srgbClr val="000000"/>
                </a:solidFill>
              </a:rPr>
              <a:t>Hĺbku</a:t>
            </a:r>
          </a:p>
          <a:p>
            <a:endParaRPr lang="sk-SK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732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2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932CEEC3-7479-754C-96B7-1BE8820B8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feedforward neural network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3A27C99E-C7FD-1D43-AC7B-7198871424A4}"/>
              </a:ext>
            </a:extLst>
          </p:cNvPr>
          <p:cNvSpPr txBox="1"/>
          <p:nvPr/>
        </p:nvSpPr>
        <p:spPr>
          <a:xfrm>
            <a:off x="6090574" y="801866"/>
            <a:ext cx="5306084" cy="5230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zvaná</a:t>
            </a:r>
            <a:r>
              <a:rPr lang="en-US" dirty="0"/>
              <a:t> </a:t>
            </a:r>
            <a:r>
              <a:rPr lang="en-US" dirty="0" err="1"/>
              <a:t>aj</a:t>
            </a:r>
            <a:r>
              <a:rPr lang="en-US" dirty="0"/>
              <a:t> </a:t>
            </a:r>
            <a:r>
              <a:rPr lang="en-US" dirty="0" err="1"/>
              <a:t>multivrstvový</a:t>
            </a:r>
            <a:r>
              <a:rPr lang="en-US" dirty="0"/>
              <a:t> Perceptron, </a:t>
            </a:r>
            <a:r>
              <a:rPr lang="en-US" dirty="0" err="1"/>
              <a:t>ktorý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súčasťou</a:t>
            </a:r>
            <a:r>
              <a:rPr lang="en-US" dirty="0"/>
              <a:t> Deep </a:t>
            </a:r>
            <a:r>
              <a:rPr lang="en-US" dirty="0" err="1"/>
              <a:t>learningu</a:t>
            </a:r>
            <a:r>
              <a:rPr lang="en-US" dirty="0"/>
              <a:t> a </a:t>
            </a:r>
            <a:r>
              <a:rPr lang="en-US" dirty="0" err="1"/>
              <a:t>skladá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z </a:t>
            </a:r>
            <a:r>
              <a:rPr lang="en-US" dirty="0" err="1"/>
              <a:t>viac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jedného</a:t>
            </a:r>
            <a:r>
              <a:rPr lang="en-US" dirty="0"/>
              <a:t> </a:t>
            </a:r>
            <a:r>
              <a:rPr lang="en-US" dirty="0" err="1"/>
              <a:t>Perceptronu</a:t>
            </a:r>
            <a:endParaRPr lang="en-US" dirty="0"/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dôvodom</a:t>
            </a:r>
            <a:r>
              <a:rPr lang="en-US" dirty="0"/>
              <a:t>, </a:t>
            </a:r>
            <a:r>
              <a:rPr lang="en-US" dirty="0" err="1"/>
              <a:t>prečo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tieto</a:t>
            </a:r>
            <a:r>
              <a:rPr lang="en-US" dirty="0"/>
              <a:t> </a:t>
            </a:r>
            <a:r>
              <a:rPr lang="en-US" dirty="0" err="1"/>
              <a:t>siete</a:t>
            </a:r>
            <a:r>
              <a:rPr lang="en-US" dirty="0"/>
              <a:t> </a:t>
            </a:r>
            <a:r>
              <a:rPr lang="en-US" dirty="0" err="1"/>
              <a:t>nazývajú</a:t>
            </a:r>
            <a:r>
              <a:rPr lang="en-US" dirty="0"/>
              <a:t>   feedforward, </a:t>
            </a:r>
            <a:r>
              <a:rPr lang="en-US" dirty="0" err="1"/>
              <a:t>je</a:t>
            </a:r>
            <a:r>
              <a:rPr lang="en-US" dirty="0"/>
              <a:t> to, </a:t>
            </a:r>
            <a:r>
              <a:rPr lang="en-US" dirty="0" err="1"/>
              <a:t>že</a:t>
            </a:r>
            <a:r>
              <a:rPr lang="en-US" dirty="0"/>
              <a:t> </a:t>
            </a:r>
            <a:r>
              <a:rPr lang="en-US" dirty="0" err="1"/>
              <a:t>tok</a:t>
            </a:r>
            <a:r>
              <a:rPr lang="en-US" dirty="0"/>
              <a:t> </a:t>
            </a:r>
            <a:r>
              <a:rPr lang="en-US" dirty="0" err="1"/>
              <a:t>informácií</a:t>
            </a:r>
            <a:r>
              <a:rPr lang="en-US" dirty="0"/>
              <a:t> </a:t>
            </a:r>
            <a:r>
              <a:rPr lang="en-US" dirty="0" err="1"/>
              <a:t>prebieha</a:t>
            </a:r>
            <a:r>
              <a:rPr lang="en-US" dirty="0"/>
              <a:t> v </a:t>
            </a:r>
            <a:r>
              <a:rPr lang="en-US" dirty="0" err="1"/>
              <a:t>smere</a:t>
            </a:r>
            <a:r>
              <a:rPr lang="en-US" dirty="0"/>
              <a:t> </a:t>
            </a:r>
            <a:r>
              <a:rPr lang="en-US" dirty="0" err="1"/>
              <a:t>dopredu</a:t>
            </a:r>
            <a:r>
              <a:rPr lang="en-US" dirty="0"/>
              <a:t>, </a:t>
            </a:r>
            <a:r>
              <a:rPr lang="en-US" dirty="0" err="1"/>
              <a:t>pretože</a:t>
            </a:r>
            <a:r>
              <a:rPr lang="en-US" dirty="0"/>
              <a:t> x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používa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výpočet</a:t>
            </a:r>
            <a:r>
              <a:rPr lang="en-US" dirty="0"/>
              <a:t> </a:t>
            </a:r>
            <a:r>
              <a:rPr lang="en-US" dirty="0" err="1"/>
              <a:t>nejakej</a:t>
            </a:r>
            <a:r>
              <a:rPr lang="en-US" dirty="0"/>
              <a:t> </a:t>
            </a:r>
            <a:r>
              <a:rPr lang="en-US" dirty="0" err="1"/>
              <a:t>medziľahlej</a:t>
            </a:r>
            <a:r>
              <a:rPr lang="en-US" dirty="0"/>
              <a:t> </a:t>
            </a:r>
            <a:r>
              <a:rPr lang="en-US" dirty="0" err="1"/>
              <a:t>funkcie</a:t>
            </a:r>
            <a:r>
              <a:rPr lang="en-US" dirty="0"/>
              <a:t> v </a:t>
            </a:r>
            <a:r>
              <a:rPr lang="en-US" dirty="0" err="1"/>
              <a:t>skrytej</a:t>
            </a:r>
            <a:r>
              <a:rPr lang="en-US" dirty="0"/>
              <a:t> </a:t>
            </a:r>
            <a:r>
              <a:rPr lang="en-US" dirty="0" err="1"/>
              <a:t>vrstve</a:t>
            </a:r>
            <a:r>
              <a:rPr lang="en-US" dirty="0"/>
              <a:t>, </a:t>
            </a:r>
            <a:r>
              <a:rPr lang="en-US" dirty="0" err="1"/>
              <a:t>ktorá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zase</a:t>
            </a:r>
            <a:r>
              <a:rPr lang="en-US" dirty="0"/>
              <a:t> </a:t>
            </a:r>
            <a:r>
              <a:rPr lang="en-US" dirty="0" err="1"/>
              <a:t>používa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výpočet</a:t>
            </a:r>
            <a:r>
              <a:rPr lang="en-US" dirty="0"/>
              <a:t> y.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8654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82597090-DBED-0B4F-A2F2-087A586C8835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Architektúra feedforward neural network</a:t>
            </a:r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AD26EB6A-53EC-A645-B341-AA5C33E03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639241"/>
            <a:ext cx="7188199" cy="357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908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857EC79F-4615-1E45-910E-50CEC5E23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9787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endParaRPr lang="sk-SK" b="1" dirty="0"/>
          </a:p>
          <a:p>
            <a:r>
              <a:rPr lang="sk-SK" b="1" dirty="0" err="1"/>
              <a:t>Pandas</a:t>
            </a:r>
            <a:endParaRPr lang="sk-SK" b="1" dirty="0"/>
          </a:p>
          <a:p>
            <a:pPr marL="0" indent="0">
              <a:buNone/>
            </a:pPr>
            <a:r>
              <a:rPr lang="sk-SK" dirty="0"/>
              <a:t>- načítanie </a:t>
            </a:r>
            <a:r>
              <a:rPr lang="sk-SK" dirty="0" err="1"/>
              <a:t>datasetu</a:t>
            </a:r>
            <a:endParaRPr lang="sk-SK" dirty="0"/>
          </a:p>
          <a:p>
            <a:r>
              <a:rPr lang="sk-SK" b="1" dirty="0" err="1"/>
              <a:t>Numpy</a:t>
            </a:r>
            <a:endParaRPr lang="sk-SK" b="1" dirty="0"/>
          </a:p>
          <a:p>
            <a:pPr>
              <a:buFontTx/>
              <a:buChar char="-"/>
            </a:pPr>
            <a:r>
              <a:rPr lang="sk-SK" dirty="0"/>
              <a:t>Generovanie váh</a:t>
            </a:r>
          </a:p>
          <a:p>
            <a:pPr>
              <a:buFontTx/>
              <a:buChar char="-"/>
            </a:pPr>
            <a:r>
              <a:rPr lang="sk-SK" dirty="0"/>
              <a:t>Výpočet </a:t>
            </a:r>
            <a:r>
              <a:rPr lang="sk-SK" dirty="0" err="1"/>
              <a:t>dot</a:t>
            </a:r>
            <a:r>
              <a:rPr lang="sk-SK" dirty="0"/>
              <a:t> produktu (násobenie matice)</a:t>
            </a:r>
          </a:p>
          <a:p>
            <a:pPr>
              <a:buFontTx/>
              <a:buChar char="-"/>
            </a:pPr>
            <a:r>
              <a:rPr lang="sk-SK" dirty="0"/>
              <a:t>Aktivačná funkcia</a:t>
            </a:r>
          </a:p>
          <a:p>
            <a:pPr lvl="1">
              <a:buFontTx/>
              <a:buChar char="-"/>
            </a:pPr>
            <a:endParaRPr lang="sk-SK" dirty="0"/>
          </a:p>
        </p:txBody>
      </p:sp>
      <p:pic>
        <p:nvPicPr>
          <p:cNvPr id="3" name="Obrázok 2" descr="Obrázok, na ktorom je nábytok&#10;&#10;Automaticky generovaný popis">
            <a:extLst>
              <a:ext uri="{FF2B5EF4-FFF2-40B4-BE49-F238E27FC236}">
                <a16:creationId xmlns:a16="http://schemas.microsoft.com/office/drawing/2014/main" id="{2F3E7C18-923F-AD4B-950F-140D87AFE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871" y="2479010"/>
            <a:ext cx="3594100" cy="241300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D1C98318-BE3B-F94C-835D-3FFBD8B35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917" y="3434316"/>
            <a:ext cx="6235700" cy="254000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2F4EEE88-DE0A-B745-83A1-FE9807ED8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6633" y="4054178"/>
            <a:ext cx="2946400" cy="254000"/>
          </a:xfrm>
          <a:prstGeom prst="rect">
            <a:avLst/>
          </a:prstGeom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75F60059-B0CC-DA43-A64D-36BB2BDEE7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1871" y="4516327"/>
            <a:ext cx="2552700" cy="292100"/>
          </a:xfrm>
          <a:prstGeom prst="rect">
            <a:avLst/>
          </a:prstGeom>
        </p:spPr>
      </p:pic>
      <p:sp>
        <p:nvSpPr>
          <p:cNvPr id="11" name="BlokTextu 10">
            <a:extLst>
              <a:ext uri="{FF2B5EF4-FFF2-40B4-BE49-F238E27FC236}">
                <a16:creationId xmlns:a16="http://schemas.microsoft.com/office/drawing/2014/main" id="{A3273330-18C3-544B-B65B-D04377418706}"/>
              </a:ext>
            </a:extLst>
          </p:cNvPr>
          <p:cNvSpPr txBox="1"/>
          <p:nvPr/>
        </p:nvSpPr>
        <p:spPr>
          <a:xfrm>
            <a:off x="838200" y="4929515"/>
            <a:ext cx="7336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sk-SK" sz="2800" dirty="0"/>
              <a:t>Zaokrúhlenie výsledku na dve desatinné miesta</a:t>
            </a:r>
          </a:p>
        </p:txBody>
      </p:sp>
      <p:pic>
        <p:nvPicPr>
          <p:cNvPr id="13" name="Obrázok 12" descr="Obrázok, na ktorom je nábytok&#10;&#10;Automaticky generovaný popis">
            <a:extLst>
              <a:ext uri="{FF2B5EF4-FFF2-40B4-BE49-F238E27FC236}">
                <a16:creationId xmlns:a16="http://schemas.microsoft.com/office/drawing/2014/main" id="{EA217B36-AB73-CF41-98C5-59DA1B3985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5145" y="5045075"/>
            <a:ext cx="2171700" cy="292100"/>
          </a:xfrm>
          <a:prstGeom prst="rect">
            <a:avLst/>
          </a:prstGeom>
        </p:spPr>
      </p:pic>
      <p:sp>
        <p:nvSpPr>
          <p:cNvPr id="14" name="BlokTextu 13">
            <a:extLst>
              <a:ext uri="{FF2B5EF4-FFF2-40B4-BE49-F238E27FC236}">
                <a16:creationId xmlns:a16="http://schemas.microsoft.com/office/drawing/2014/main" id="{F3160151-935D-6F48-9494-049313F4FA14}"/>
              </a:ext>
            </a:extLst>
          </p:cNvPr>
          <p:cNvSpPr txBox="1"/>
          <p:nvPr/>
        </p:nvSpPr>
        <p:spPr>
          <a:xfrm>
            <a:off x="838200" y="5565553"/>
            <a:ext cx="317367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sz="2800" b="1" dirty="0" err="1"/>
              <a:t>Matplotlib</a:t>
            </a:r>
            <a:endParaRPr lang="sk-SK" sz="2800" b="1" dirty="0"/>
          </a:p>
          <a:p>
            <a:r>
              <a:rPr lang="sk-SK" sz="2800" dirty="0"/>
              <a:t>-  Vykreslenie grafu</a:t>
            </a:r>
          </a:p>
          <a:p>
            <a:endParaRPr lang="sk-SK" dirty="0"/>
          </a:p>
        </p:txBody>
      </p:sp>
      <p:pic>
        <p:nvPicPr>
          <p:cNvPr id="16" name="Obrázok 15">
            <a:extLst>
              <a:ext uri="{FF2B5EF4-FFF2-40B4-BE49-F238E27FC236}">
                <a16:creationId xmlns:a16="http://schemas.microsoft.com/office/drawing/2014/main" id="{F579C2CA-CB2B-9D41-A2BE-7A6FBED6C6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7500" y="6014964"/>
            <a:ext cx="1968500" cy="508000"/>
          </a:xfrm>
          <a:prstGeom prst="rect">
            <a:avLst/>
          </a:prstGeom>
        </p:spPr>
      </p:pic>
      <p:sp>
        <p:nvSpPr>
          <p:cNvPr id="17" name="Nadpis 1">
            <a:extLst>
              <a:ext uri="{FF2B5EF4-FFF2-40B4-BE49-F238E27FC236}">
                <a16:creationId xmlns:a16="http://schemas.microsoft.com/office/drawing/2014/main" id="{F809DE25-EF1B-244E-A92D-E8CC8732B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217"/>
            <a:ext cx="10515600" cy="1325563"/>
          </a:xfrm>
        </p:spPr>
        <p:txBody>
          <a:bodyPr/>
          <a:lstStyle/>
          <a:p>
            <a:r>
              <a:rPr lang="sk-SK" b="1" dirty="0"/>
              <a:t>Použité knižnice: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50668247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527</Words>
  <Application>Microsoft Macintosh PowerPoint</Application>
  <PresentationFormat>Širokouhlá</PresentationFormat>
  <Paragraphs>88</Paragraphs>
  <Slides>22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Motív balíka Office</vt:lpstr>
      <vt:lpstr>Neurónové siete </vt:lpstr>
      <vt:lpstr>Data set – dáta o diamantoch</vt:lpstr>
      <vt:lpstr>Očistený dataset</vt:lpstr>
      <vt:lpstr>Prezentácia programu PowerPoint</vt:lpstr>
      <vt:lpstr>Rozdelenie dát</vt:lpstr>
      <vt:lpstr>Rozdelenie dát</vt:lpstr>
      <vt:lpstr>feedforward neural network</vt:lpstr>
      <vt:lpstr>Prezentácia programu PowerPoint</vt:lpstr>
      <vt:lpstr>Použité knižnice:</vt:lpstr>
      <vt:lpstr>Dot produkt / násobenie matíc </vt:lpstr>
      <vt:lpstr>Aktivačná funkcia</vt:lpstr>
      <vt:lpstr>Sigmoid </vt:lpstr>
      <vt:lpstr>Derivácia Sigmoid funkcie</vt:lpstr>
      <vt:lpstr>Ako funguje (v skratke)</vt:lpstr>
      <vt:lpstr>Rozdelenie programu :</vt:lpstr>
      <vt:lpstr>Forward</vt:lpstr>
      <vt:lpstr>Backward</vt:lpstr>
      <vt:lpstr>Cieľ</vt:lpstr>
      <vt:lpstr>Prezentácia programu PowerPoint</vt:lpstr>
      <vt:lpstr>Výsledok cyklus 50x krát</vt:lpstr>
      <vt:lpstr>Ďakujem za pozornosť</vt:lpstr>
      <vt:lpstr>Zdroje: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Neurónové siete </dc:title>
  <dc:creator>Peter Rozkošný</dc:creator>
  <cp:lastModifiedBy>Peter Rozkošný</cp:lastModifiedBy>
  <cp:revision>1</cp:revision>
  <dcterms:created xsi:type="dcterms:W3CDTF">2019-05-09T13:52:45Z</dcterms:created>
  <dcterms:modified xsi:type="dcterms:W3CDTF">2019-05-09T13:53:25Z</dcterms:modified>
</cp:coreProperties>
</file>