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58" r:id="rId5"/>
    <p:sldId id="268" r:id="rId6"/>
    <p:sldId id="267" r:id="rId7"/>
    <p:sldId id="274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zsa Levente 404" initials="RL4" lastIdx="1" clrIdx="0">
    <p:extLst>
      <p:ext uri="{19B8F6BF-5375-455C-9EA6-DF929625EA0E}">
        <p15:presenceInfo xmlns:p15="http://schemas.microsoft.com/office/powerpoint/2012/main" userId="S-1-5-21-1078517235-3477582912-4158071567-4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999-B92A-4BAC-BEB4-60C74F5CF71B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FFC55-9BDD-4439-81AF-C2B423F6F2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61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evirozsa1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C0B43-E427-4D81-9DA8-FAFB584F7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pálinka mesterei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7708CC-10B9-45AA-9417-BDD84034D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Rózsa Levente, Kovács Bence, Németh Bence</a:t>
            </a:r>
          </a:p>
        </p:txBody>
      </p:sp>
    </p:spTree>
    <p:extLst>
      <p:ext uri="{BB962C8B-B14F-4D97-AF65-F5344CB8AC3E}">
        <p14:creationId xmlns:p14="http://schemas.microsoft.com/office/powerpoint/2010/main" val="158368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1A2B6-AC10-4786-A0C1-E3676B45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WEboldal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4C2849-5B02-43B1-9375-032B3D54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75" y="1676983"/>
            <a:ext cx="3606892" cy="4504338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Pálinka készítés (index.html a </a:t>
            </a:r>
            <a:r>
              <a:rPr lang="hu-HU" b="1" dirty="0" err="1"/>
              <a:t>palinka_blog</a:t>
            </a:r>
            <a:r>
              <a:rPr lang="hu-HU" b="1" dirty="0"/>
              <a:t> mappában)</a:t>
            </a:r>
          </a:p>
          <a:p>
            <a:r>
              <a:rPr lang="hu-HU" b="1" dirty="0"/>
              <a:t>Látható</a:t>
            </a:r>
            <a:r>
              <a:rPr lang="hu-HU" dirty="0"/>
              <a:t>: Oktató jellegű oldal: </a:t>
            </a:r>
          </a:p>
          <a:p>
            <a:pPr lvl="1"/>
            <a:r>
              <a:rPr lang="hu-HU" dirty="0"/>
              <a:t>Navigációs sáv (Főoldal, Webshop, Játék).</a:t>
            </a:r>
          </a:p>
          <a:p>
            <a:pPr lvl="1"/>
            <a:r>
              <a:rPr lang="hu-HU" dirty="0"/>
              <a:t>YouTube videó a pálinkafőzésről.</a:t>
            </a:r>
          </a:p>
          <a:p>
            <a:pPr lvl="1"/>
            <a:r>
              <a:rPr lang="hu-HU" dirty="0"/>
              <a:t>Szöveges leírás és képek a pálinkakészítés lépéseiről (gyümölcs, cefrézés, lepárlás, érlelés, palackozás).</a:t>
            </a:r>
          </a:p>
          <a:p>
            <a:pPr lvl="1"/>
            <a:r>
              <a:rPr lang="hu-HU" dirty="0"/>
              <a:t>Lábléc elérhetőségekkel.</a:t>
            </a:r>
          </a:p>
          <a:p>
            <a:r>
              <a:rPr lang="hu-HU" b="1" dirty="0"/>
              <a:t>Mit csinál</a:t>
            </a:r>
            <a:r>
              <a:rPr lang="hu-HU" dirty="0"/>
              <a:t>: Bemutatja a pálinkafőzés folyamatát lépésről lépésre, informatív és vizuális tartalommal.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753CF5-31D1-4986-9BBE-16025D3C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71" y="102311"/>
            <a:ext cx="7133529" cy="38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B0B0B"/>
            </a:gs>
            <a:gs pos="20000">
              <a:srgbClr val="510D1F"/>
            </a:gs>
            <a:gs pos="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511F9-E5F8-4BF4-9ACF-094BECD7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C8F3E8-96FF-4056-B71A-23798348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2" y="288236"/>
            <a:ext cx="4938342" cy="6122504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6. Kosár (index.html a </a:t>
            </a:r>
            <a:r>
              <a:rPr lang="hu-HU" b="1" dirty="0" err="1"/>
              <a:t>kosar</a:t>
            </a:r>
            <a:r>
              <a:rPr lang="hu-HU" b="1" dirty="0"/>
              <a:t> mappában)</a:t>
            </a:r>
          </a:p>
          <a:p>
            <a:r>
              <a:rPr lang="hu-HU" b="1" dirty="0"/>
              <a:t>Látható</a:t>
            </a:r>
            <a:r>
              <a:rPr lang="hu-HU" dirty="0"/>
              <a:t>: Kosár tartalmának összefoglalója: </a:t>
            </a:r>
          </a:p>
          <a:p>
            <a:pPr lvl="1"/>
            <a:r>
              <a:rPr lang="hu-HU" dirty="0"/>
              <a:t>Navigációs sáv (Főoldal, Webshop, Pálinka készítés, Játék).</a:t>
            </a:r>
          </a:p>
          <a:p>
            <a:pPr lvl="1"/>
            <a:r>
              <a:rPr lang="hu-HU" dirty="0"/>
              <a:t>Táblázat (</a:t>
            </a:r>
            <a:r>
              <a:rPr lang="hu-HU" dirty="0" err="1"/>
              <a:t>desktop</a:t>
            </a:r>
            <a:r>
              <a:rPr lang="hu-HU" dirty="0"/>
              <a:t>) vagy kártyák (mobil) a kosár tartalmával (kép, termék, ár, mennyiség, összesen).</a:t>
            </a:r>
          </a:p>
          <a:p>
            <a:pPr lvl="1"/>
            <a:r>
              <a:rPr lang="hu-HU" dirty="0"/>
              <a:t>Végösszeg, kupon beváltási lehetőség, rendelés leadása és kosár ürítése gombok.</a:t>
            </a:r>
          </a:p>
          <a:p>
            <a:pPr lvl="1"/>
            <a:r>
              <a:rPr lang="hu-HU" dirty="0" err="1"/>
              <a:t>Modál</a:t>
            </a:r>
            <a:r>
              <a:rPr lang="hu-HU" dirty="0"/>
              <a:t> ablakok rendelés megerősítésére és értesítésekre.</a:t>
            </a:r>
          </a:p>
          <a:p>
            <a:r>
              <a:rPr lang="hu-HU" b="1" dirty="0"/>
              <a:t>Mit csinál</a:t>
            </a:r>
            <a:r>
              <a:rPr lang="hu-HU" dirty="0"/>
              <a:t>: Megjeleníti a kosár tartalmát, lehetővé teszi a rendelés leadását és a kosár kezelését (pl. ürítés, kupon beváltás).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A87692E-798B-45E1-88DD-DF608D94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" y="2256182"/>
            <a:ext cx="5614289" cy="30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rgbClr val="510D1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2A945-3156-4D68-A8AC-B554C8B5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34" y="0"/>
            <a:ext cx="9291215" cy="1049235"/>
          </a:xfrm>
        </p:spPr>
        <p:txBody>
          <a:bodyPr/>
          <a:lstStyle/>
          <a:p>
            <a:pPr algn="l"/>
            <a:r>
              <a:rPr lang="hu-HU" dirty="0" err="1"/>
              <a:t>WEboldal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4741C-E23E-4B1C-90B3-0DDCED9D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370" y="0"/>
            <a:ext cx="4392630" cy="6858000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7. Főoldal (</a:t>
            </a:r>
            <a:r>
              <a:rPr lang="hu-HU" b="1" dirty="0" err="1"/>
              <a:t>index.php</a:t>
            </a:r>
            <a:r>
              <a:rPr lang="hu-HU" b="1" dirty="0"/>
              <a:t>)</a:t>
            </a:r>
          </a:p>
          <a:p>
            <a:r>
              <a:rPr lang="hu-HU" b="1" dirty="0"/>
              <a:t>Látható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Navigációs sáv (Webshop, Pálinka készítés, Játék, Bejelentkezés, Kosár, </a:t>
            </a:r>
            <a:r>
              <a:rPr lang="hu-HU" dirty="0" err="1"/>
              <a:t>admin</a:t>
            </a:r>
            <a:r>
              <a:rPr lang="hu-HU" dirty="0"/>
              <a:t> link, ha </a:t>
            </a:r>
            <a:r>
              <a:rPr lang="hu-HU" dirty="0" err="1"/>
              <a:t>admin</a:t>
            </a:r>
            <a:r>
              <a:rPr lang="hu-HU" dirty="0"/>
              <a:t> vagy).</a:t>
            </a:r>
          </a:p>
          <a:p>
            <a:pPr lvl="1"/>
            <a:r>
              <a:rPr lang="hu-HU" dirty="0"/>
              <a:t>Életkor-ellenőrző felugró ablak (18+).</a:t>
            </a:r>
          </a:p>
          <a:p>
            <a:pPr lvl="1"/>
            <a:r>
              <a:rPr lang="hu-HU" dirty="0"/>
              <a:t>Üdvözlő szöveg és bemutatkozás a csapatról.</a:t>
            </a:r>
          </a:p>
          <a:p>
            <a:pPr lvl="1"/>
            <a:r>
              <a:rPr lang="hu-HU" dirty="0" err="1"/>
              <a:t>Carousel</a:t>
            </a:r>
            <a:r>
              <a:rPr lang="hu-HU" dirty="0"/>
              <a:t> a készítőkről (Rózsa Levente, Kovács Bence, Németh Bence).</a:t>
            </a:r>
          </a:p>
          <a:p>
            <a:pPr lvl="1"/>
            <a:r>
              <a:rPr lang="hu-HU" dirty="0"/>
              <a:t>Képek és szövegek (szőlő, pálinkaprogram, pálinkás üveg).</a:t>
            </a:r>
          </a:p>
          <a:p>
            <a:pPr lvl="1"/>
            <a:r>
              <a:rPr lang="hu-HU" dirty="0"/>
              <a:t>Lábléc elérhetőségekkel.</a:t>
            </a:r>
          </a:p>
          <a:p>
            <a:r>
              <a:rPr lang="hu-HU" b="1" dirty="0"/>
              <a:t>Mit csinál</a:t>
            </a:r>
            <a:r>
              <a:rPr lang="hu-HU" dirty="0"/>
              <a:t>: A weboldal kezdőlapja, bemutatja a csapatot és a pálinkafőzés hagyományait, valamint navigációt biztosít a többi oldalra.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A23DD9A-2C6F-4256-A45E-463843CF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18" y="524617"/>
            <a:ext cx="5021415" cy="269378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4372A31-A423-43EE-9B07-322D486A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1" y="3429000"/>
            <a:ext cx="6271591" cy="33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95861-DA66-42F3-A5CE-F0649574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E6349B-01A4-46E0-8C9B-99079B8775F0}"/>
              </a:ext>
            </a:extLst>
          </p:cNvPr>
          <p:cNvSpPr txBox="1"/>
          <p:nvPr/>
        </p:nvSpPr>
        <p:spPr>
          <a:xfrm>
            <a:off x="5536097" y="477079"/>
            <a:ext cx="5834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 1.kepek tábla</a:t>
            </a:r>
          </a:p>
          <a:p>
            <a:r>
              <a:rPr lang="hu-HU" b="1" dirty="0"/>
              <a:t>Célja</a:t>
            </a:r>
            <a:r>
              <a:rPr lang="hu-HU" dirty="0"/>
              <a:t>: Képek tárolása, amelyek a pálinkákhoz kapcsolódnak (pl. termékfotók).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KepID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PalinkaID</a:t>
            </a:r>
            <a:r>
              <a:rPr lang="hu-HU" dirty="0"/>
              <a:t>: A pálinka azonosítója, amelyhez a kép tartozik (FK a </a:t>
            </a:r>
            <a:r>
              <a:rPr lang="hu-HU" dirty="0" err="1"/>
              <a:t>palinka</a:t>
            </a:r>
            <a:r>
              <a:rPr lang="hu-HU" dirty="0"/>
              <a:t> táblára).</a:t>
            </a:r>
          </a:p>
          <a:p>
            <a:pPr lvl="1"/>
            <a:r>
              <a:rPr lang="hu-HU" dirty="0" err="1"/>
              <a:t>KepNev</a:t>
            </a:r>
            <a:r>
              <a:rPr lang="hu-HU" dirty="0"/>
              <a:t>: A kép neve (pl. "Málna Pálinka").</a:t>
            </a:r>
          </a:p>
          <a:p>
            <a:pPr lvl="1"/>
            <a:r>
              <a:rPr lang="hu-HU" dirty="0" err="1"/>
              <a:t>KepURL</a:t>
            </a:r>
            <a:r>
              <a:rPr lang="hu-HU" dirty="0"/>
              <a:t>: A kép elérési útvonala (URL).</a:t>
            </a:r>
          </a:p>
          <a:p>
            <a:r>
              <a:rPr lang="hu-HU" b="1" dirty="0"/>
              <a:t>Kapcsolat</a:t>
            </a:r>
            <a:r>
              <a:rPr lang="hu-HU" dirty="0"/>
              <a:t>: A </a:t>
            </a:r>
            <a:r>
              <a:rPr lang="hu-HU" dirty="0" err="1"/>
              <a:t>PalinkaID</a:t>
            </a:r>
            <a:r>
              <a:rPr lang="hu-HU" dirty="0"/>
              <a:t> mező idegen kulcs, amely a </a:t>
            </a:r>
            <a:r>
              <a:rPr lang="hu-HU" dirty="0" err="1"/>
              <a:t>palinka</a:t>
            </a:r>
            <a:r>
              <a:rPr lang="hu-HU" dirty="0"/>
              <a:t> táblára hivatkozik.</a:t>
            </a:r>
          </a:p>
          <a:p>
            <a:endParaRPr lang="hu-HU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E5673E02-004C-4BA0-855F-D0FCD9022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9" y="2921030"/>
            <a:ext cx="5403358" cy="290254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DBE501D-5669-4A48-AC7E-B5094DD5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6709"/>
            <a:ext cx="5536095" cy="29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6A4F5-001D-42B5-ACC7-B71B0A2B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6EAC7C-AAE9-40F3-B40C-AFA44C51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83" y="1995854"/>
            <a:ext cx="5684717" cy="3917929"/>
          </a:xfrm>
        </p:spPr>
        <p:txBody>
          <a:bodyPr>
            <a:normAutofit fontScale="70000" lnSpcReduction="20000"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kosar</a:t>
            </a:r>
            <a:r>
              <a:rPr lang="hu-HU" b="1" dirty="0"/>
              <a:t> tábla</a:t>
            </a:r>
          </a:p>
          <a:p>
            <a:r>
              <a:rPr lang="hu-HU" b="1" dirty="0"/>
              <a:t>Célja</a:t>
            </a:r>
            <a:r>
              <a:rPr lang="hu-HU" dirty="0"/>
              <a:t>: A felhasználók kosarának tartalmát tárolja (bevásárlókosár funkció).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KosarID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UserID</a:t>
            </a:r>
            <a:r>
              <a:rPr lang="hu-HU" dirty="0"/>
              <a:t>: A felhasználó azonosítója (FK a </a:t>
            </a:r>
            <a:r>
              <a:rPr lang="hu-HU" dirty="0" err="1"/>
              <a:t>user</a:t>
            </a:r>
            <a:r>
              <a:rPr lang="hu-HU" dirty="0"/>
              <a:t> táblára).</a:t>
            </a:r>
          </a:p>
          <a:p>
            <a:pPr lvl="1"/>
            <a:r>
              <a:rPr lang="hu-HU" dirty="0" err="1"/>
              <a:t>PalinkaID</a:t>
            </a:r>
            <a:r>
              <a:rPr lang="hu-HU" dirty="0"/>
              <a:t>: A kosárban lévő pálinka azonosítója (FK a </a:t>
            </a:r>
            <a:r>
              <a:rPr lang="hu-HU" dirty="0" err="1"/>
              <a:t>palinka</a:t>
            </a:r>
            <a:r>
              <a:rPr lang="hu-HU" dirty="0"/>
              <a:t> táblára).</a:t>
            </a:r>
          </a:p>
          <a:p>
            <a:pPr lvl="1"/>
            <a:r>
              <a:rPr lang="hu-HU" dirty="0"/>
              <a:t>Darab: A kosárban lévő mennyiség.</a:t>
            </a:r>
          </a:p>
          <a:p>
            <a:pPr lvl="1"/>
            <a:r>
              <a:rPr lang="hu-HU" dirty="0" err="1"/>
              <a:t>Datum</a:t>
            </a:r>
            <a:r>
              <a:rPr lang="hu-HU" dirty="0"/>
              <a:t>: A kosárba helyezés időpontja (</a:t>
            </a:r>
            <a:r>
              <a:rPr lang="hu-HU" dirty="0" err="1"/>
              <a:t>timestamp</a:t>
            </a:r>
            <a:r>
              <a:rPr lang="hu-HU" dirty="0"/>
              <a:t>).</a:t>
            </a:r>
          </a:p>
          <a:p>
            <a:r>
              <a:rPr lang="hu-HU" b="1" dirty="0"/>
              <a:t>Kapcsolat</a:t>
            </a:r>
            <a:r>
              <a:rPr lang="hu-HU" dirty="0"/>
              <a:t>: </a:t>
            </a:r>
            <a:r>
              <a:rPr lang="hu-HU" dirty="0" err="1"/>
              <a:t>UserID</a:t>
            </a:r>
            <a:r>
              <a:rPr lang="hu-HU" dirty="0"/>
              <a:t> a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PalinkaID</a:t>
            </a:r>
            <a:r>
              <a:rPr lang="hu-HU" dirty="0"/>
              <a:t> a </a:t>
            </a:r>
            <a:r>
              <a:rPr lang="hu-HU" dirty="0" err="1"/>
              <a:t>palinka</a:t>
            </a:r>
            <a:r>
              <a:rPr lang="hu-HU" dirty="0"/>
              <a:t> táblára hivatkozik.</a:t>
            </a:r>
          </a:p>
          <a:p>
            <a:r>
              <a:rPr lang="hu-HU" b="1" dirty="0"/>
              <a:t>Megjegyzés</a:t>
            </a:r>
            <a:r>
              <a:rPr lang="hu-HU" dirty="0"/>
              <a:t>: Ez a tábla az aktív kosarakat követi nyomon, mielőtt rendeléssé alakulnak.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32A8BC8-B219-4515-987F-93FB92690F13}"/>
              </a:ext>
            </a:extLst>
          </p:cNvPr>
          <p:cNvSpPr txBox="1"/>
          <p:nvPr/>
        </p:nvSpPr>
        <p:spPr>
          <a:xfrm>
            <a:off x="6639339" y="1995854"/>
            <a:ext cx="4989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</a:t>
            </a:r>
            <a:r>
              <a:rPr lang="hu-HU" b="1" dirty="0" err="1"/>
              <a:t>kosar_view</a:t>
            </a:r>
            <a:r>
              <a:rPr lang="hu-HU" b="1" dirty="0"/>
              <a:t> nézet</a:t>
            </a:r>
          </a:p>
          <a:p>
            <a:r>
              <a:rPr lang="hu-HU" b="1" dirty="0"/>
              <a:t>Célja</a:t>
            </a:r>
            <a:r>
              <a:rPr lang="hu-HU" dirty="0"/>
              <a:t>: A kosár tartalmának részletes, ember által olvasható összefoglalása (virtuális tábla).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KosarID</a:t>
            </a:r>
            <a:r>
              <a:rPr lang="hu-HU" dirty="0"/>
              <a:t>, </a:t>
            </a:r>
            <a:r>
              <a:rPr lang="hu-HU" dirty="0" err="1"/>
              <a:t>UserID</a:t>
            </a:r>
            <a:r>
              <a:rPr lang="hu-HU" dirty="0"/>
              <a:t>, </a:t>
            </a:r>
            <a:r>
              <a:rPr lang="hu-HU" dirty="0" err="1"/>
              <a:t>Felhasznalo</a:t>
            </a:r>
            <a:r>
              <a:rPr lang="hu-HU" dirty="0"/>
              <a:t> (felhasználó neve), </a:t>
            </a:r>
            <a:r>
              <a:rPr lang="hu-HU" dirty="0" err="1"/>
              <a:t>PalinkaID</a:t>
            </a:r>
            <a:r>
              <a:rPr lang="hu-HU" dirty="0"/>
              <a:t>, </a:t>
            </a:r>
            <a:r>
              <a:rPr lang="hu-HU" dirty="0" err="1"/>
              <a:t>Palinka</a:t>
            </a:r>
            <a:r>
              <a:rPr lang="hu-HU" dirty="0"/>
              <a:t> (pálinka neve), </a:t>
            </a:r>
            <a:r>
              <a:rPr lang="hu-HU" dirty="0" err="1"/>
              <a:t>Egysegar</a:t>
            </a:r>
            <a:r>
              <a:rPr lang="hu-HU" dirty="0"/>
              <a:t> (egységár), Darab, </a:t>
            </a:r>
            <a:r>
              <a:rPr lang="hu-HU" dirty="0" err="1"/>
              <a:t>Osszeg</a:t>
            </a:r>
            <a:r>
              <a:rPr lang="hu-HU" dirty="0"/>
              <a:t> (összeg = egységár * darabszám), </a:t>
            </a:r>
            <a:r>
              <a:rPr lang="hu-HU" dirty="0" err="1"/>
              <a:t>Datum</a:t>
            </a:r>
            <a:r>
              <a:rPr lang="hu-HU" dirty="0"/>
              <a:t>.</a:t>
            </a:r>
          </a:p>
          <a:p>
            <a:r>
              <a:rPr lang="hu-HU" b="1" dirty="0"/>
              <a:t>Forrás</a:t>
            </a:r>
            <a:r>
              <a:rPr lang="hu-HU" dirty="0"/>
              <a:t>: A </a:t>
            </a:r>
            <a:r>
              <a:rPr lang="hu-HU" dirty="0" err="1"/>
              <a:t>kosar</a:t>
            </a:r>
            <a:r>
              <a:rPr lang="hu-HU" dirty="0"/>
              <a:t>, </a:t>
            </a:r>
            <a:r>
              <a:rPr lang="hu-HU" dirty="0" err="1"/>
              <a:t>user</a:t>
            </a:r>
            <a:r>
              <a:rPr lang="hu-HU" dirty="0"/>
              <a:t> és </a:t>
            </a:r>
            <a:r>
              <a:rPr lang="hu-HU" dirty="0" err="1"/>
              <a:t>palinka</a:t>
            </a:r>
            <a:r>
              <a:rPr lang="hu-HU" dirty="0"/>
              <a:t> táblákból JOIN-</a:t>
            </a:r>
            <a:r>
              <a:rPr lang="hu-HU" dirty="0" err="1"/>
              <a:t>nal</a:t>
            </a:r>
            <a:r>
              <a:rPr lang="hu-HU" dirty="0"/>
              <a:t> generálódik.</a:t>
            </a:r>
          </a:p>
          <a:p>
            <a:r>
              <a:rPr lang="hu-HU" b="1" dirty="0"/>
              <a:t>Használat</a:t>
            </a:r>
            <a:r>
              <a:rPr lang="hu-HU" dirty="0"/>
              <a:t>: Lekérdezésre szolgál, pl. a kosár tartalmának megjelenítésére.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26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2DF638-EF3E-4520-AE26-BC93151A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84" y="486467"/>
            <a:ext cx="9291215" cy="1049235"/>
          </a:xfrm>
        </p:spPr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C9041-25EB-4D2A-B875-A936EC00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7" y="1726297"/>
            <a:ext cx="5605204" cy="4454642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4. kuponok tábla</a:t>
            </a:r>
          </a:p>
          <a:p>
            <a:r>
              <a:rPr lang="hu-HU" b="1" dirty="0"/>
              <a:t>Célja</a:t>
            </a:r>
            <a:r>
              <a:rPr lang="hu-HU" dirty="0"/>
              <a:t>: Kedvezménykuponok tárolása.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KuponID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KuponKod</a:t>
            </a:r>
            <a:r>
              <a:rPr lang="hu-HU" dirty="0"/>
              <a:t>: Egyedi kuponkód (pl. "NFP3017").</a:t>
            </a:r>
          </a:p>
          <a:p>
            <a:pPr lvl="1"/>
            <a:r>
              <a:rPr lang="hu-HU" dirty="0" err="1"/>
              <a:t>LetrehozasDatum</a:t>
            </a:r>
            <a:r>
              <a:rPr lang="hu-HU" dirty="0"/>
              <a:t>: A kupon létrehozásának időpontja (</a:t>
            </a:r>
            <a:r>
              <a:rPr lang="hu-HU" dirty="0" err="1"/>
              <a:t>timestamp</a:t>
            </a:r>
            <a:r>
              <a:rPr lang="hu-HU" dirty="0"/>
              <a:t>).</a:t>
            </a:r>
          </a:p>
          <a:p>
            <a:r>
              <a:rPr lang="hu-HU" b="1" dirty="0"/>
              <a:t>Funkciók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GenerateKuponKod</a:t>
            </a:r>
            <a:r>
              <a:rPr lang="hu-HU" dirty="0"/>
              <a:t> függvény generálja a kódokat (3 betű + 4 szám formátumban).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FillKuponok</a:t>
            </a:r>
            <a:r>
              <a:rPr lang="hu-HU" dirty="0"/>
              <a:t> eljárás biztosítja, hogy mindig legalább 100 kupon legyen a táblában.</a:t>
            </a:r>
          </a:p>
          <a:p>
            <a:r>
              <a:rPr lang="hu-HU" b="1" dirty="0" err="1"/>
              <a:t>Trigger</a:t>
            </a:r>
            <a:r>
              <a:rPr lang="hu-HU" dirty="0"/>
              <a:t>: A </a:t>
            </a:r>
            <a:r>
              <a:rPr lang="hu-HU" dirty="0" err="1"/>
              <a:t>kupon_torles_elott</a:t>
            </a:r>
            <a:r>
              <a:rPr lang="hu-HU" dirty="0"/>
              <a:t> </a:t>
            </a:r>
            <a:r>
              <a:rPr lang="hu-HU" dirty="0" err="1"/>
              <a:t>trigger</a:t>
            </a:r>
            <a:r>
              <a:rPr lang="hu-HU" dirty="0"/>
              <a:t> naplózza a </a:t>
            </a:r>
            <a:r>
              <a:rPr lang="hu-HU" dirty="0" err="1"/>
              <a:t>törölt</a:t>
            </a:r>
            <a:r>
              <a:rPr lang="hu-HU" dirty="0"/>
              <a:t> kuponokat a </a:t>
            </a:r>
            <a:r>
              <a:rPr lang="hu-HU" dirty="0" err="1"/>
              <a:t>kupon_torles_naplo</a:t>
            </a:r>
            <a:r>
              <a:rPr lang="hu-HU" dirty="0"/>
              <a:t> táblába.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2417909-DE03-4EA4-BA3C-5C447BA093B2}"/>
              </a:ext>
            </a:extLst>
          </p:cNvPr>
          <p:cNvSpPr txBox="1"/>
          <p:nvPr/>
        </p:nvSpPr>
        <p:spPr>
          <a:xfrm>
            <a:off x="6486940" y="1252167"/>
            <a:ext cx="5489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5. kupon_torles_naplo tábla</a:t>
            </a:r>
          </a:p>
          <a:p>
            <a:r>
              <a:rPr lang="hu-HU" b="1"/>
              <a:t>Célja</a:t>
            </a:r>
            <a:r>
              <a:rPr lang="hu-HU"/>
              <a:t>: A törölt kuponok naplózása és feldolgozása.</a:t>
            </a:r>
          </a:p>
          <a:p>
            <a:r>
              <a:rPr lang="hu-HU" b="1"/>
              <a:t>Mezők</a:t>
            </a:r>
            <a:r>
              <a:rPr lang="hu-HU"/>
              <a:t>: </a:t>
            </a:r>
          </a:p>
          <a:p>
            <a:pPr lvl="1"/>
            <a:r>
              <a:rPr lang="hu-HU"/>
              <a:t>TorlesID: Egyedi azonosító (PK, auto increment).</a:t>
            </a:r>
          </a:p>
          <a:p>
            <a:pPr lvl="1"/>
            <a:r>
              <a:rPr lang="hu-HU"/>
              <a:t>ToroltKuponID: A törölt kupon azonosítója.</a:t>
            </a:r>
          </a:p>
          <a:p>
            <a:pPr lvl="1"/>
            <a:r>
              <a:rPr lang="hu-HU"/>
              <a:t>ToroltKuponKod: A törölt kupon kódja.</a:t>
            </a:r>
          </a:p>
          <a:p>
            <a:pPr lvl="1"/>
            <a:r>
              <a:rPr lang="hu-HU"/>
              <a:t>Feldolgozva: Jelzi, hogy feldolgozták-e (0 = nem, 1 = igen).</a:t>
            </a:r>
          </a:p>
          <a:p>
            <a:pPr lvl="1"/>
            <a:r>
              <a:rPr lang="hu-HU"/>
              <a:t>TorlesDatum: A törlés időpontja (timestamp).</a:t>
            </a:r>
          </a:p>
          <a:p>
            <a:r>
              <a:rPr lang="hu-HU" b="1"/>
              <a:t>Funkció</a:t>
            </a:r>
            <a:r>
              <a:rPr lang="hu-HU"/>
              <a:t>: A ProcessKuponTorles eljárás kezeli a törléseket, és új kupont generál, ha a kuponok tábla száma 100 alá csökkenne.</a:t>
            </a:r>
          </a:p>
          <a:p>
            <a:r>
              <a:rPr lang="hu-HU" b="1"/>
              <a:t>Esemény</a:t>
            </a:r>
            <a:r>
              <a:rPr lang="hu-HU"/>
              <a:t>: A CheckKuponTorles esemény másodpercenként ellenőrzi és futtatja a ProcessKuponTorles eljárást.</a:t>
            </a:r>
          </a:p>
        </p:txBody>
      </p:sp>
    </p:spTree>
    <p:extLst>
      <p:ext uri="{BB962C8B-B14F-4D97-AF65-F5344CB8AC3E}">
        <p14:creationId xmlns:p14="http://schemas.microsoft.com/office/powerpoint/2010/main" val="182463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DA332-C610-46F9-BD65-E931384F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EE5C68-5042-47BA-9536-CAF6A129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6" y="1853754"/>
            <a:ext cx="5426299" cy="3967625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6. </a:t>
            </a:r>
            <a:r>
              <a:rPr lang="hu-HU" b="1" dirty="0" err="1"/>
              <a:t>palinka</a:t>
            </a:r>
            <a:r>
              <a:rPr lang="hu-HU" b="1" dirty="0"/>
              <a:t> tábla</a:t>
            </a:r>
          </a:p>
          <a:p>
            <a:r>
              <a:rPr lang="hu-HU" b="1" dirty="0"/>
              <a:t>Célja</a:t>
            </a:r>
            <a:r>
              <a:rPr lang="hu-HU" dirty="0"/>
              <a:t>: A pálinkák adatainak tárolása (termékkatalógus).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PalinkaID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Nev</a:t>
            </a:r>
            <a:r>
              <a:rPr lang="hu-HU" dirty="0"/>
              <a:t>: A pálinka neve (pl. "Málna Pálinka").</a:t>
            </a:r>
          </a:p>
          <a:p>
            <a:pPr lvl="1"/>
            <a:r>
              <a:rPr lang="hu-HU" dirty="0" err="1"/>
              <a:t>AlkoholTartalom</a:t>
            </a:r>
            <a:r>
              <a:rPr lang="hu-HU" dirty="0"/>
              <a:t>: Alkoholszázalék (pl. 44.00).</a:t>
            </a:r>
          </a:p>
          <a:p>
            <a:pPr lvl="1"/>
            <a:r>
              <a:rPr lang="hu-HU" dirty="0" err="1"/>
              <a:t>Ar</a:t>
            </a:r>
            <a:r>
              <a:rPr lang="hu-HU" dirty="0"/>
              <a:t>: Egységár (pl. 5000.00 HUF).</a:t>
            </a:r>
          </a:p>
          <a:p>
            <a:pPr lvl="1"/>
            <a:r>
              <a:rPr lang="hu-HU" dirty="0" err="1"/>
              <a:t>Kategoria</a:t>
            </a:r>
            <a:r>
              <a:rPr lang="hu-HU" dirty="0"/>
              <a:t>: A pálinka típusa (pl. "Gyümölcs", "Zöldség").</a:t>
            </a:r>
          </a:p>
          <a:p>
            <a:pPr lvl="1"/>
            <a:r>
              <a:rPr lang="hu-HU" dirty="0" err="1"/>
              <a:t>DB_szam</a:t>
            </a:r>
            <a:r>
              <a:rPr lang="hu-HU" dirty="0"/>
              <a:t>: Raktárkészlet (darabszám).</a:t>
            </a:r>
          </a:p>
          <a:p>
            <a:r>
              <a:rPr lang="hu-HU" b="1" dirty="0"/>
              <a:t>Példa adat</a:t>
            </a:r>
            <a:r>
              <a:rPr lang="hu-HU" dirty="0"/>
              <a:t>: "Málna Pálinka", 44%, 5000 HUF, 31 db készleten.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FF7344-A325-449F-88BF-928830B92525}"/>
              </a:ext>
            </a:extLst>
          </p:cNvPr>
          <p:cNvSpPr txBox="1"/>
          <p:nvPr/>
        </p:nvSpPr>
        <p:spPr>
          <a:xfrm>
            <a:off x="6188767" y="543945"/>
            <a:ext cx="5247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7. ranking nézet</a:t>
            </a:r>
          </a:p>
          <a:p>
            <a:r>
              <a:rPr lang="hu-HU" b="1"/>
              <a:t>Célja</a:t>
            </a:r>
            <a:r>
              <a:rPr lang="hu-HU"/>
              <a:t>: A felhasználók rangsorolása pontszámok alapján (valamilyen játék vagy aktivitás eredménye).</a:t>
            </a:r>
          </a:p>
          <a:p>
            <a:r>
              <a:rPr lang="hu-HU" b="1"/>
              <a:t>Mezők</a:t>
            </a:r>
            <a:r>
              <a:rPr lang="hu-HU"/>
              <a:t>: </a:t>
            </a:r>
          </a:p>
          <a:p>
            <a:pPr lvl="1"/>
            <a:r>
              <a:rPr lang="hu-HU"/>
              <a:t>player_id: Felhasználó azonosítója.</a:t>
            </a:r>
          </a:p>
          <a:p>
            <a:pPr lvl="1"/>
            <a:r>
              <a:rPr lang="hu-HU"/>
              <a:t>username: Felhasználó neve.</a:t>
            </a:r>
          </a:p>
          <a:p>
            <a:pPr lvl="1"/>
            <a:r>
              <a:rPr lang="hu-HU"/>
              <a:t>total_score: Összesített pontszám.</a:t>
            </a:r>
          </a:p>
          <a:p>
            <a:pPr lvl="1"/>
            <a:r>
              <a:rPr lang="hu-HU"/>
              <a:t>rank_position: Helyezés a rangsorban.</a:t>
            </a:r>
          </a:p>
          <a:p>
            <a:r>
              <a:rPr lang="hu-HU" b="1"/>
              <a:t>Forrás</a:t>
            </a:r>
            <a:r>
              <a:rPr lang="hu-HU"/>
              <a:t>: A user és scores táblákból generálódik, összesíti a pontokat és rangsorol.</a:t>
            </a:r>
          </a:p>
        </p:txBody>
      </p:sp>
    </p:spTree>
    <p:extLst>
      <p:ext uri="{BB962C8B-B14F-4D97-AF65-F5344CB8AC3E}">
        <p14:creationId xmlns:p14="http://schemas.microsoft.com/office/powerpoint/2010/main" val="24924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EFBF9-92AE-4CA1-8B1D-0464036C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506F47-5AAE-4C31-8F86-326CBBDE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31" y="1853754"/>
            <a:ext cx="6370517" cy="4245920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/>
              <a:t>8. </a:t>
            </a:r>
            <a:r>
              <a:rPr lang="hu-HU" b="1" dirty="0" err="1"/>
              <a:t>rendeles</a:t>
            </a:r>
            <a:r>
              <a:rPr lang="hu-HU" b="1" dirty="0"/>
              <a:t> tábla</a:t>
            </a:r>
          </a:p>
          <a:p>
            <a:r>
              <a:rPr lang="hu-HU" b="1" dirty="0"/>
              <a:t>Célja</a:t>
            </a:r>
            <a:r>
              <a:rPr lang="hu-HU" dirty="0"/>
              <a:t>: A véglegesített rendelések tárolása.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RendelesID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UserID</a:t>
            </a:r>
            <a:r>
              <a:rPr lang="hu-HU" dirty="0"/>
              <a:t>: A rendelést leadó felhasználó (FK a </a:t>
            </a:r>
            <a:r>
              <a:rPr lang="hu-HU" dirty="0" err="1"/>
              <a:t>user</a:t>
            </a:r>
            <a:r>
              <a:rPr lang="hu-HU" dirty="0"/>
              <a:t> táblára).</a:t>
            </a:r>
          </a:p>
          <a:p>
            <a:pPr lvl="1"/>
            <a:r>
              <a:rPr lang="hu-HU" dirty="0" err="1"/>
              <a:t>PalinkaID</a:t>
            </a:r>
            <a:r>
              <a:rPr lang="hu-HU" dirty="0"/>
              <a:t>: A rendelt pálinka (FK a </a:t>
            </a:r>
            <a:r>
              <a:rPr lang="hu-HU" dirty="0" err="1"/>
              <a:t>palinka</a:t>
            </a:r>
            <a:r>
              <a:rPr lang="hu-HU" dirty="0"/>
              <a:t> táblára).</a:t>
            </a:r>
          </a:p>
          <a:p>
            <a:pPr lvl="1"/>
            <a:r>
              <a:rPr lang="hu-HU" dirty="0"/>
              <a:t>Darab: Rendelt mennyiség.</a:t>
            </a:r>
          </a:p>
          <a:p>
            <a:pPr lvl="1"/>
            <a:r>
              <a:rPr lang="hu-HU" dirty="0" err="1"/>
              <a:t>ArTotal</a:t>
            </a:r>
            <a:r>
              <a:rPr lang="hu-HU" dirty="0"/>
              <a:t>: Teljes ár (darab * egységár).</a:t>
            </a:r>
          </a:p>
          <a:p>
            <a:pPr lvl="1"/>
            <a:r>
              <a:rPr lang="hu-HU" dirty="0" err="1"/>
              <a:t>RendelesDatum</a:t>
            </a:r>
            <a:r>
              <a:rPr lang="hu-HU" dirty="0"/>
              <a:t>: A rendelés dátuma.</a:t>
            </a:r>
          </a:p>
          <a:p>
            <a:pPr lvl="1"/>
            <a:r>
              <a:rPr lang="hu-HU" dirty="0" err="1"/>
              <a:t>RendelesCsoportID</a:t>
            </a:r>
            <a:r>
              <a:rPr lang="hu-HU" dirty="0"/>
              <a:t>: Egyedi rendelési csoport azonosító (pl. "ORDER_67b7086e68f9a").</a:t>
            </a:r>
          </a:p>
          <a:p>
            <a:r>
              <a:rPr lang="hu-HU" b="1" dirty="0"/>
              <a:t>Kapcsolat</a:t>
            </a:r>
            <a:r>
              <a:rPr lang="hu-HU" dirty="0"/>
              <a:t>: </a:t>
            </a:r>
            <a:r>
              <a:rPr lang="hu-HU" dirty="0" err="1"/>
              <a:t>UserID</a:t>
            </a:r>
            <a:r>
              <a:rPr lang="hu-HU" dirty="0"/>
              <a:t> és </a:t>
            </a:r>
            <a:r>
              <a:rPr lang="hu-HU" dirty="0" err="1"/>
              <a:t>PalinkaID</a:t>
            </a:r>
            <a:r>
              <a:rPr lang="hu-HU" dirty="0"/>
              <a:t> idegen kulcsok.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EF8D275-318A-4988-9377-E01644F6EF35}"/>
              </a:ext>
            </a:extLst>
          </p:cNvPr>
          <p:cNvSpPr txBox="1"/>
          <p:nvPr/>
        </p:nvSpPr>
        <p:spPr>
          <a:xfrm>
            <a:off x="7941366" y="804519"/>
            <a:ext cx="3578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9. </a:t>
            </a:r>
            <a:r>
              <a:rPr lang="hu-HU" b="1" dirty="0" err="1"/>
              <a:t>scores</a:t>
            </a:r>
            <a:r>
              <a:rPr lang="hu-HU" b="1" dirty="0"/>
              <a:t> tábla</a:t>
            </a:r>
          </a:p>
          <a:p>
            <a:r>
              <a:rPr lang="hu-HU" b="1" dirty="0"/>
              <a:t>Célja</a:t>
            </a:r>
            <a:r>
              <a:rPr lang="hu-HU" dirty="0"/>
              <a:t>: A felhasználók pontjainak tárolása (valamilyen játék vagy aktivitás eredménye).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score_id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player_id</a:t>
            </a:r>
            <a:r>
              <a:rPr lang="hu-HU" dirty="0"/>
              <a:t>: A felhasználó azonosítója (FK a </a:t>
            </a:r>
            <a:r>
              <a:rPr lang="hu-HU" dirty="0" err="1"/>
              <a:t>user</a:t>
            </a:r>
            <a:r>
              <a:rPr lang="hu-HU" dirty="0"/>
              <a:t> táblára).</a:t>
            </a:r>
          </a:p>
          <a:p>
            <a:pPr lvl="1"/>
            <a:r>
              <a:rPr lang="hu-HU" dirty="0" err="1"/>
              <a:t>points</a:t>
            </a:r>
            <a:r>
              <a:rPr lang="hu-HU" dirty="0"/>
              <a:t>: Elért pontszám.</a:t>
            </a:r>
          </a:p>
          <a:p>
            <a:pPr lvl="1"/>
            <a:r>
              <a:rPr lang="hu-HU" dirty="0" err="1"/>
              <a:t>date</a:t>
            </a:r>
            <a:r>
              <a:rPr lang="hu-HU" dirty="0"/>
              <a:t>: A pontszám rögzítésének időpontja (</a:t>
            </a:r>
            <a:r>
              <a:rPr lang="hu-HU" dirty="0" err="1"/>
              <a:t>timestamp</a:t>
            </a:r>
            <a:r>
              <a:rPr lang="hu-HU" dirty="0"/>
              <a:t>).</a:t>
            </a:r>
          </a:p>
          <a:p>
            <a:r>
              <a:rPr lang="hu-HU" b="1" dirty="0"/>
              <a:t>Kapcsolat</a:t>
            </a:r>
            <a:r>
              <a:rPr lang="hu-HU" dirty="0"/>
              <a:t>: A </a:t>
            </a:r>
            <a:r>
              <a:rPr lang="hu-HU" dirty="0" err="1"/>
              <a:t>ranking</a:t>
            </a:r>
            <a:r>
              <a:rPr lang="hu-HU" dirty="0"/>
              <a:t> nézet innen szedi az adatokat.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078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683F1-7409-471E-BE8B-E2E5CB8B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78A4B9-B529-4F31-AAA2-BF939237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22" y="2085306"/>
            <a:ext cx="9291215" cy="3450613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10. </a:t>
            </a:r>
            <a:r>
              <a:rPr lang="hu-HU" b="1" dirty="0" err="1"/>
              <a:t>user</a:t>
            </a:r>
            <a:r>
              <a:rPr lang="hu-HU" b="1" dirty="0"/>
              <a:t> tábla</a:t>
            </a:r>
          </a:p>
          <a:p>
            <a:r>
              <a:rPr lang="hu-HU" b="1" dirty="0"/>
              <a:t>Célja</a:t>
            </a:r>
            <a:r>
              <a:rPr lang="hu-HU" dirty="0"/>
              <a:t>: A rendszer felhasználóinak adatait tárolja.</a:t>
            </a:r>
          </a:p>
          <a:p>
            <a:r>
              <a:rPr lang="hu-HU" b="1" dirty="0"/>
              <a:t>Mezők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UserID</a:t>
            </a:r>
            <a:r>
              <a:rPr lang="hu-HU" dirty="0"/>
              <a:t>: Egyedi azonosító (PK, </a:t>
            </a:r>
            <a:r>
              <a:rPr lang="hu-HU" dirty="0" err="1"/>
              <a:t>auto</a:t>
            </a:r>
            <a:r>
              <a:rPr lang="hu-HU" dirty="0"/>
              <a:t> </a:t>
            </a:r>
            <a:r>
              <a:rPr lang="hu-HU" dirty="0" err="1"/>
              <a:t>increment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Nev</a:t>
            </a:r>
            <a:r>
              <a:rPr lang="hu-HU" dirty="0"/>
              <a:t>: Felhasználó neve (pl. "</a:t>
            </a:r>
            <a:r>
              <a:rPr lang="hu-HU" dirty="0" err="1"/>
              <a:t>Dozsa</a:t>
            </a:r>
            <a:r>
              <a:rPr lang="hu-HU" dirty="0"/>
              <a:t>").</a:t>
            </a:r>
          </a:p>
          <a:p>
            <a:pPr lvl="1"/>
            <a:r>
              <a:rPr lang="hu-HU" dirty="0"/>
              <a:t>Email: Egyedi e-mail cím.</a:t>
            </a:r>
          </a:p>
          <a:p>
            <a:pPr lvl="1"/>
            <a:r>
              <a:rPr lang="hu-HU" dirty="0" err="1"/>
              <a:t>Jelszo</a:t>
            </a:r>
            <a:r>
              <a:rPr lang="hu-HU" dirty="0"/>
              <a:t>: Titkosított jelszó (</a:t>
            </a:r>
            <a:r>
              <a:rPr lang="hu-HU" dirty="0" err="1"/>
              <a:t>bcrypt</a:t>
            </a:r>
            <a:r>
              <a:rPr lang="hu-HU" dirty="0"/>
              <a:t> </a:t>
            </a:r>
            <a:r>
              <a:rPr lang="hu-HU" dirty="0" err="1"/>
              <a:t>hash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RegisztracioDatum</a:t>
            </a:r>
            <a:r>
              <a:rPr lang="hu-HU" dirty="0"/>
              <a:t>: Regisztráció dátuma.</a:t>
            </a:r>
          </a:p>
          <a:p>
            <a:pPr lvl="1"/>
            <a:r>
              <a:rPr lang="hu-HU" dirty="0" err="1"/>
              <a:t>Eletkor</a:t>
            </a:r>
            <a:r>
              <a:rPr lang="hu-HU" dirty="0"/>
              <a:t>: Felhasználó életkora (opcionális).</a:t>
            </a:r>
          </a:p>
          <a:p>
            <a:pPr lvl="1"/>
            <a:r>
              <a:rPr lang="hu-HU" dirty="0"/>
              <a:t>Szerepkor: Szerepkör ("</a:t>
            </a:r>
            <a:r>
              <a:rPr lang="hu-HU" dirty="0" err="1"/>
              <a:t>admin</a:t>
            </a:r>
            <a:r>
              <a:rPr lang="hu-HU" dirty="0"/>
              <a:t>" vagy "felhasználó").</a:t>
            </a:r>
          </a:p>
          <a:p>
            <a:r>
              <a:rPr lang="hu-HU" b="1" dirty="0"/>
              <a:t>Példa adat</a:t>
            </a:r>
            <a:r>
              <a:rPr lang="hu-HU" dirty="0"/>
              <a:t>: "</a:t>
            </a:r>
            <a:r>
              <a:rPr lang="hu-HU" dirty="0" err="1"/>
              <a:t>Dozsa</a:t>
            </a:r>
            <a:r>
              <a:rPr lang="hu-HU" dirty="0"/>
              <a:t>", "</a:t>
            </a:r>
            <a:r>
              <a:rPr lang="hu-HU" dirty="0">
                <a:hlinkClick r:id="rId2"/>
              </a:rPr>
              <a:t>levirozsa11@gmail.com</a:t>
            </a:r>
            <a:r>
              <a:rPr lang="hu-HU" dirty="0"/>
              <a:t>", </a:t>
            </a:r>
            <a:r>
              <a:rPr lang="hu-HU" dirty="0" err="1"/>
              <a:t>admin</a:t>
            </a:r>
            <a:r>
              <a:rPr lang="hu-HU" dirty="0"/>
              <a:t> szerepkör.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37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D74D8B57-A3CA-4FB4-99DB-AA14693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291638" cy="1049337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Miért Ezt a témát választottuk?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6E14E7D-52F3-4EC4-B495-ABECEA4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291638" cy="3449638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Csapatunk tagjai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falusi gyökerekkel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rendelkeznek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Közösen ismertük meg 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hagyományos falusi életet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a tradíció egyre inkább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háttérbe szorul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Különösen 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fiatalok körében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csökken az érdeklődés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Pedig sok faluban még mindig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közösségi esemény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Célunk: 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kulturális örökség megőrzése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érdeklődés felkeltése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 pálinkafőzés iránt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Mások inspirálása a hagyomány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felfedezésére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és továbbvitelére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B00D8-D5D5-49E8-91F3-13753916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Ki mit csinál?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52F76E-B81D-418E-910D-76A90717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Rózsa Levente	</a:t>
            </a:r>
          </a:p>
          <a:p>
            <a:pPr lvl="1"/>
            <a:r>
              <a:rPr lang="hu-HU" dirty="0"/>
              <a:t>Frontend </a:t>
            </a:r>
          </a:p>
          <a:p>
            <a:pPr marL="0" indent="0">
              <a:buNone/>
            </a:pPr>
            <a:r>
              <a:rPr lang="hu-HU" dirty="0"/>
              <a:t>Kovács Bence</a:t>
            </a:r>
          </a:p>
          <a:p>
            <a:pPr lvl="1"/>
            <a:r>
              <a:rPr lang="hu-HU" dirty="0"/>
              <a:t>Dokumentáció ppt</a:t>
            </a:r>
          </a:p>
          <a:p>
            <a:pPr marL="0" indent="0">
              <a:buNone/>
            </a:pPr>
            <a:r>
              <a:rPr lang="hu-HU" dirty="0"/>
              <a:t>Németh Bence </a:t>
            </a:r>
          </a:p>
          <a:p>
            <a:pPr lvl="1"/>
            <a:r>
              <a:rPr lang="hu-H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07267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3B0A17"/>
            </a:gs>
            <a:gs pos="0">
              <a:srgbClr val="4C0C1D"/>
            </a:gs>
            <a:gs pos="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90BEE0-E65C-4516-AB5D-5AFD9E2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Weboldal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3628DF-86D0-44D7-AEDF-7072A594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81" y="1805551"/>
            <a:ext cx="5595719" cy="209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Webshop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Pálinkák rendelése 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Kosár kezelése 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E-mail értesítés küldése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4CB0E4-48F0-4F2A-B364-0F219CF29046}"/>
              </a:ext>
            </a:extLst>
          </p:cNvPr>
          <p:cNvSpPr txBox="1"/>
          <p:nvPr/>
        </p:nvSpPr>
        <p:spPr>
          <a:xfrm>
            <a:off x="6940500" y="4305735"/>
            <a:ext cx="492896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Regisztráció és bejelentkezés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18+ ellenőrzés és hozzáférés biztosítása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2EA060-95BB-4528-B5B2-44976B8D74EA}"/>
              </a:ext>
            </a:extLst>
          </p:cNvPr>
          <p:cNvSpPr txBox="1"/>
          <p:nvPr/>
        </p:nvSpPr>
        <p:spPr>
          <a:xfrm>
            <a:off x="7047298" y="1853754"/>
            <a:ext cx="492896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Interaktív játék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Mozgás a virtuális térben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Pontgyűjtés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Kupon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szerzése 15 pontért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Heti egyszeri játék, ranglista frissítése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020738-9339-47FB-984D-E7D63E9F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81" y="4305735"/>
            <a:ext cx="4217821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Adminisztrátori felület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Pálinkák hozzáadása/törlése 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Felhasználói jogosultságok kezelése</a:t>
            </a:r>
          </a:p>
        </p:txBody>
      </p:sp>
    </p:spTree>
    <p:extLst>
      <p:ext uri="{BB962C8B-B14F-4D97-AF65-F5344CB8AC3E}">
        <p14:creationId xmlns:p14="http://schemas.microsoft.com/office/powerpoint/2010/main" val="27572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43A003-CEE9-49F5-AD87-8CFF58D4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8A26CF-5380-4F5B-83F5-9BCA5CB2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513" y="397565"/>
            <a:ext cx="6071403" cy="6122505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 err="1"/>
              <a:t>Admin</a:t>
            </a:r>
            <a:r>
              <a:rPr lang="hu-HU" b="1" dirty="0"/>
              <a:t> Kezelőfelület (</a:t>
            </a:r>
            <a:r>
              <a:rPr lang="hu-HU" b="1" dirty="0" err="1"/>
              <a:t>admin.php</a:t>
            </a:r>
            <a:r>
              <a:rPr lang="hu-HU" b="1" dirty="0"/>
              <a:t>)</a:t>
            </a:r>
          </a:p>
          <a:p>
            <a:r>
              <a:rPr lang="hu-HU" b="1" dirty="0"/>
              <a:t>Látható</a:t>
            </a:r>
            <a:r>
              <a:rPr lang="hu-HU" dirty="0"/>
              <a:t>: Adminisztrátori felület táblázatokkal és űrlapokkal: </a:t>
            </a:r>
          </a:p>
          <a:p>
            <a:pPr lvl="1"/>
            <a:r>
              <a:rPr lang="hu-HU" dirty="0"/>
              <a:t>Lista a meglévő </a:t>
            </a:r>
            <a:r>
              <a:rPr lang="hu-HU" dirty="0" err="1"/>
              <a:t>adminokról</a:t>
            </a:r>
            <a:r>
              <a:rPr lang="hu-HU" dirty="0"/>
              <a:t> és felhasználókról, </a:t>
            </a:r>
            <a:r>
              <a:rPr lang="hu-HU" dirty="0" err="1"/>
              <a:t>admin</a:t>
            </a:r>
            <a:r>
              <a:rPr lang="hu-HU" dirty="0"/>
              <a:t> jogok adása/elvételének lehetősége.</a:t>
            </a:r>
          </a:p>
          <a:p>
            <a:pPr lvl="1"/>
            <a:r>
              <a:rPr lang="hu-HU" dirty="0"/>
              <a:t>Pálinkák listája (név, alkohol%, ár, készlet, kép) módosítási és törlési opciókkal.</a:t>
            </a:r>
          </a:p>
          <a:p>
            <a:pPr lvl="1"/>
            <a:r>
              <a:rPr lang="hu-HU" dirty="0"/>
              <a:t>Új pálinka hozzáadása űrlap (név, alkohol%, ár, kép URL, készlet).</a:t>
            </a:r>
          </a:p>
          <a:p>
            <a:r>
              <a:rPr lang="hu-HU" b="1" dirty="0"/>
              <a:t>Mit csinál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Csak </a:t>
            </a:r>
            <a:r>
              <a:rPr lang="hu-HU" dirty="0" err="1"/>
              <a:t>adminok</a:t>
            </a:r>
            <a:r>
              <a:rPr lang="hu-HU" dirty="0"/>
              <a:t> számára elérhető (PHP session ellenőrzés).</a:t>
            </a:r>
          </a:p>
          <a:p>
            <a:pPr lvl="1"/>
            <a:r>
              <a:rPr lang="hu-HU" dirty="0"/>
              <a:t>Készlet módosítása (növelés/csökkentés), új pálinka hozzáadása, meglévő törlése.</a:t>
            </a:r>
          </a:p>
          <a:p>
            <a:pPr lvl="1"/>
            <a:r>
              <a:rPr lang="hu-HU" dirty="0"/>
              <a:t>Felhasználók </a:t>
            </a:r>
            <a:r>
              <a:rPr lang="hu-HU" dirty="0" err="1"/>
              <a:t>adminná</a:t>
            </a:r>
            <a:r>
              <a:rPr lang="hu-HU" dirty="0"/>
              <a:t> tétele vagy </a:t>
            </a:r>
            <a:r>
              <a:rPr lang="hu-HU" dirty="0" err="1"/>
              <a:t>admin</a:t>
            </a:r>
            <a:r>
              <a:rPr lang="hu-HU" dirty="0"/>
              <a:t> jogok elvétele.</a:t>
            </a:r>
          </a:p>
          <a:p>
            <a:pPr lvl="1"/>
            <a:r>
              <a:rPr lang="hu-HU" dirty="0"/>
              <a:t>Adatbázissal kommunikál (</a:t>
            </a:r>
            <a:r>
              <a:rPr lang="hu-HU" dirty="0" err="1"/>
              <a:t>palinka_mesterei</a:t>
            </a:r>
            <a:r>
              <a:rPr lang="hu-HU" dirty="0"/>
              <a:t>).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B49814-1680-43FA-9289-6BABD717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5" y="2050358"/>
            <a:ext cx="5506278" cy="29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19450-931F-465B-B6B3-2BA8EBF4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Weboldal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D668684-819E-4C91-A0DD-75650E43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9" y="1861782"/>
            <a:ext cx="5711687" cy="4862146"/>
          </a:xfrm>
        </p:spPr>
        <p:txBody>
          <a:bodyPr/>
          <a:lstStyle/>
          <a:p>
            <a:r>
              <a:rPr lang="hu-HU" b="1" dirty="0"/>
              <a:t>Bejelentkezés (bejelentkezes.html)</a:t>
            </a:r>
          </a:p>
          <a:p>
            <a:r>
              <a:rPr lang="hu-HU" b="1" dirty="0"/>
              <a:t>Látható</a:t>
            </a:r>
            <a:r>
              <a:rPr lang="hu-HU" dirty="0"/>
              <a:t>: Egy egyszerű bejelentkezési űrlap </a:t>
            </a:r>
            <a:r>
              <a:rPr lang="hu-HU" dirty="0" err="1"/>
              <a:t>Bootstrap</a:t>
            </a:r>
            <a:r>
              <a:rPr lang="hu-HU" dirty="0"/>
              <a:t> alapú dizájnnal, amely e-mail címet és jelszót kér. Van logó, "Regisztráció" és "Elfelejtett jelszó" link, valamint egy "Vissza a főoldalra" gomb.</a:t>
            </a:r>
          </a:p>
          <a:p>
            <a:r>
              <a:rPr lang="hu-HU" b="1" dirty="0"/>
              <a:t>Mit csinál</a:t>
            </a:r>
            <a:r>
              <a:rPr lang="hu-HU" dirty="0"/>
              <a:t>: Lehetővé teszi a felhasználók számára, hogy bejelentkezzenek a rendszerbe. A </a:t>
            </a:r>
            <a:r>
              <a:rPr lang="hu-HU" dirty="0" err="1"/>
              <a:t>form</a:t>
            </a:r>
            <a:r>
              <a:rPr lang="hu-HU" dirty="0"/>
              <a:t> adatokat POST metódussal küldi el (valószínűleg egy PHP </a:t>
            </a:r>
            <a:r>
              <a:rPr lang="hu-HU" dirty="0" err="1"/>
              <a:t>szkriptnek</a:t>
            </a:r>
            <a:r>
              <a:rPr lang="hu-HU" dirty="0"/>
              <a:t>).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B70D3F4-609B-477E-81A7-DD8A02BC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24" y="1479019"/>
            <a:ext cx="5711687" cy="30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1B0F-CDF8-432E-9438-B8980FD4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14" y="867037"/>
            <a:ext cx="9291215" cy="1049235"/>
          </a:xfrm>
        </p:spPr>
        <p:txBody>
          <a:bodyPr/>
          <a:lstStyle/>
          <a:p>
            <a:pPr algn="l"/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A94976-8FC0-49D4-B493-80B4439C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2015732"/>
            <a:ext cx="5804453" cy="4713059"/>
          </a:xfrm>
        </p:spPr>
        <p:txBody>
          <a:bodyPr>
            <a:normAutofit/>
          </a:bodyPr>
          <a:lstStyle/>
          <a:p>
            <a:r>
              <a:rPr lang="hu-HU" b="1" dirty="0"/>
              <a:t>8. Regisztráció (index.html a </a:t>
            </a:r>
            <a:r>
              <a:rPr lang="hu-HU" b="1" dirty="0" err="1"/>
              <a:t>regisztracio</a:t>
            </a:r>
            <a:r>
              <a:rPr lang="hu-HU" b="1" dirty="0"/>
              <a:t> mappában)</a:t>
            </a:r>
          </a:p>
          <a:p>
            <a:r>
              <a:rPr lang="hu-HU" b="1" dirty="0"/>
              <a:t>Látható</a:t>
            </a:r>
            <a:r>
              <a:rPr lang="hu-HU" dirty="0"/>
              <a:t>: Regisztrációs űrlap: </a:t>
            </a:r>
          </a:p>
          <a:p>
            <a:pPr lvl="1"/>
            <a:r>
              <a:rPr lang="hu-HU" dirty="0"/>
              <a:t>Felhasználónév, e-mail, jelszó, születési dátum mezők.</a:t>
            </a:r>
          </a:p>
          <a:p>
            <a:pPr lvl="1"/>
            <a:r>
              <a:rPr lang="hu-HU" dirty="0"/>
              <a:t>Logó, "Regisztrálás" gomb, "Vissza a főoldalra" link.</a:t>
            </a:r>
          </a:p>
          <a:p>
            <a:pPr lvl="1"/>
            <a:r>
              <a:rPr lang="hu-HU" dirty="0"/>
              <a:t>Hiba- és sikerüzenetek helye.</a:t>
            </a:r>
          </a:p>
          <a:p>
            <a:r>
              <a:rPr lang="hu-HU" b="1" dirty="0"/>
              <a:t>Mit csinál</a:t>
            </a:r>
            <a:r>
              <a:rPr lang="hu-HU" dirty="0"/>
              <a:t>: Új felhasználók regisztrálását teszi lehetővé, az adatokat POST metódussal küldi (valószínűleg egy PHP </a:t>
            </a:r>
            <a:r>
              <a:rPr lang="hu-HU" dirty="0" err="1"/>
              <a:t>szkriptnek</a:t>
            </a:r>
            <a:r>
              <a:rPr lang="hu-HU" dirty="0"/>
              <a:t>).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C8BB97-32AD-4BB7-B5C3-D9A97409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380607"/>
            <a:ext cx="6096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EBC3B-6BA6-4B32-82EC-C36EE03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824397"/>
            <a:ext cx="9291215" cy="1049235"/>
          </a:xfrm>
        </p:spPr>
        <p:txBody>
          <a:bodyPr/>
          <a:lstStyle/>
          <a:p>
            <a:pPr algn="r"/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C61B8-1B55-4A2B-A492-E47C4E8A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93" y="715618"/>
            <a:ext cx="4233604" cy="5416825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Játék (index.html a </a:t>
            </a:r>
            <a:r>
              <a:rPr lang="hu-HU" b="1" dirty="0" err="1"/>
              <a:t>jatek</a:t>
            </a:r>
            <a:r>
              <a:rPr lang="hu-HU" b="1" dirty="0"/>
              <a:t> mappában)</a:t>
            </a:r>
          </a:p>
          <a:p>
            <a:r>
              <a:rPr lang="hu-HU" b="1" dirty="0"/>
              <a:t>Látható</a:t>
            </a:r>
            <a:r>
              <a:rPr lang="hu-HU" dirty="0"/>
              <a:t>: Egy "Pálinkavadász" nevű játék felület: </a:t>
            </a:r>
          </a:p>
          <a:p>
            <a:pPr lvl="1"/>
            <a:r>
              <a:rPr lang="hu-HU" dirty="0"/>
              <a:t>Navigációs sáv (Főoldal, Webshop, Pálinka készítés).</a:t>
            </a:r>
          </a:p>
          <a:p>
            <a:pPr lvl="1"/>
            <a:r>
              <a:rPr lang="hu-HU" dirty="0"/>
              <a:t>UI panel pontszámmal, életekkel, játékos nevével.</a:t>
            </a:r>
          </a:p>
          <a:p>
            <a:pPr lvl="1"/>
            <a:r>
              <a:rPr lang="hu-HU" dirty="0"/>
              <a:t>Játékszabályzat (WASD mozgás, pálinka gyűjtés, akadályok kerülése).</a:t>
            </a:r>
          </a:p>
          <a:p>
            <a:pPr lvl="1"/>
            <a:r>
              <a:rPr lang="hu-HU" dirty="0"/>
              <a:t>Vászon (</a:t>
            </a:r>
            <a:r>
              <a:rPr lang="hu-HU" dirty="0" err="1"/>
              <a:t>canvas</a:t>
            </a:r>
            <a:r>
              <a:rPr lang="hu-HU" dirty="0"/>
              <a:t>) a játékhoz és egy "Játék indítása" gomb.</a:t>
            </a:r>
          </a:p>
          <a:p>
            <a:pPr lvl="1"/>
            <a:r>
              <a:rPr lang="hu-HU" dirty="0"/>
              <a:t>Ranglista (</a:t>
            </a:r>
            <a:r>
              <a:rPr lang="hu-HU" dirty="0" err="1"/>
              <a:t>leaderboard</a:t>
            </a:r>
            <a:r>
              <a:rPr lang="hu-HU" dirty="0"/>
              <a:t>).</a:t>
            </a:r>
          </a:p>
          <a:p>
            <a:r>
              <a:rPr lang="hu-HU" b="1" dirty="0"/>
              <a:t>Mit csinál</a:t>
            </a:r>
            <a:r>
              <a:rPr lang="hu-HU" dirty="0"/>
              <a:t>: Egy egyszerű böngészős játék, ahol pálinkát kell gyűjteni billentyűzettel, miközben akadályokat kerülünk. A pontszámokat valószínűleg az adatbázisban tárolja (</a:t>
            </a:r>
            <a:r>
              <a:rPr lang="hu-HU" dirty="0" err="1"/>
              <a:t>scores</a:t>
            </a:r>
            <a:r>
              <a:rPr lang="hu-HU" dirty="0"/>
              <a:t> tábla).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55389B-8A04-488C-AED9-93A9A4D6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18" y="1873632"/>
            <a:ext cx="7735982" cy="41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397272-6DAB-4248-8360-B61C9EE0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795B14-096C-484F-A3AD-A3DC51EF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45" y="1707619"/>
            <a:ext cx="5535630" cy="4603729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Webshop (index.html a webshop mappában)</a:t>
            </a:r>
          </a:p>
          <a:p>
            <a:r>
              <a:rPr lang="hu-HU" b="1" dirty="0"/>
              <a:t>Látható</a:t>
            </a:r>
            <a:r>
              <a:rPr lang="hu-HU" dirty="0"/>
              <a:t>: Webshop felület: </a:t>
            </a:r>
          </a:p>
          <a:p>
            <a:pPr lvl="1"/>
            <a:r>
              <a:rPr lang="hu-HU" dirty="0"/>
              <a:t>Navigációs sáv (Főoldal, Pálinka készítés, Játék, Bejelentkezés, Kosár).</a:t>
            </a:r>
          </a:p>
          <a:p>
            <a:pPr lvl="1"/>
            <a:r>
              <a:rPr lang="hu-HU" dirty="0"/>
              <a:t>Termékek megjelenítése (üres konténer, dinamikusan töltődik).</a:t>
            </a:r>
          </a:p>
          <a:p>
            <a:pPr lvl="1"/>
            <a:r>
              <a:rPr lang="hu-HU" dirty="0"/>
              <a:t>Lábléc elérhetőségekkel és készítők fotóival.</a:t>
            </a:r>
          </a:p>
          <a:p>
            <a:pPr lvl="1"/>
            <a:r>
              <a:rPr lang="hu-HU" dirty="0"/>
              <a:t>Kijelentkezési és kosár értesítési </a:t>
            </a:r>
            <a:r>
              <a:rPr lang="hu-HU" dirty="0" err="1"/>
              <a:t>modál</a:t>
            </a:r>
            <a:r>
              <a:rPr lang="hu-HU" dirty="0"/>
              <a:t> ablakok.</a:t>
            </a:r>
          </a:p>
          <a:p>
            <a:r>
              <a:rPr lang="hu-HU" b="1" dirty="0"/>
              <a:t>Mit csinál</a:t>
            </a:r>
            <a:r>
              <a:rPr lang="hu-HU" dirty="0"/>
              <a:t>: Pálinkák vásárlására szolgál, a kosár tartalmát mutatja (valószínűleg JavaScripttel frissül). A termékek az adatbázisból (</a:t>
            </a:r>
            <a:r>
              <a:rPr lang="hu-HU" dirty="0" err="1"/>
              <a:t>palinka</a:t>
            </a:r>
            <a:r>
              <a:rPr lang="hu-HU" dirty="0"/>
              <a:t> tábla) töltődnek be.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F2FEC9-95C7-4DAF-90A0-50BB1AD9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49" y="1329136"/>
            <a:ext cx="6407425" cy="34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64</TotalTime>
  <Words>1664</Words>
  <Application>Microsoft Office PowerPoint</Application>
  <PresentationFormat>Szélesvásznú</PresentationFormat>
  <Paragraphs>197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Rockwell</vt:lpstr>
      <vt:lpstr>Galéria</vt:lpstr>
      <vt:lpstr>A pálinka mesterei</vt:lpstr>
      <vt:lpstr>Miért Ezt a témát választottuk?</vt:lpstr>
      <vt:lpstr>Ki mit csinál?</vt:lpstr>
      <vt:lpstr>Weboldal Funkciói</vt:lpstr>
      <vt:lpstr>Weboldal</vt:lpstr>
      <vt:lpstr>Weboldal</vt:lpstr>
      <vt:lpstr>Weboldal</vt:lpstr>
      <vt:lpstr>weboldal</vt:lpstr>
      <vt:lpstr>Weboldal</vt:lpstr>
      <vt:lpstr>WEboldal</vt:lpstr>
      <vt:lpstr>Weboldal</vt:lpstr>
      <vt:lpstr>WEboldal</vt:lpstr>
      <vt:lpstr>Backend</vt:lpstr>
      <vt:lpstr>backend</vt:lpstr>
      <vt:lpstr>backend</vt:lpstr>
      <vt:lpstr>backend</vt:lpstr>
      <vt:lpstr>backend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pálinka mesterei</dc:title>
  <dc:creator>Rózsa Levente 404</dc:creator>
  <cp:lastModifiedBy>Rózsa Levente 404</cp:lastModifiedBy>
  <cp:revision>10</cp:revision>
  <dcterms:created xsi:type="dcterms:W3CDTF">2025-03-18T07:06:13Z</dcterms:created>
  <dcterms:modified xsi:type="dcterms:W3CDTF">2025-03-25T12:20:00Z</dcterms:modified>
</cp:coreProperties>
</file>