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71" r:id="rId7"/>
    <p:sldId id="269" r:id="rId8"/>
    <p:sldId id="270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761E9-F4AF-4756-B854-5F3BC2940C36}" v="10" dt="2021-11-02T13:15:51.206"/>
    <p1510:client id="{5AC9F381-42A9-4DB1-9D13-B710296FB0B6}" v="2" dt="2021-11-02T13:25:39.100"/>
    <p1510:client id="{6D160BB4-DC88-E04C-B710-5410BCF152B7}" v="1" dt="2021-11-02T14:23:58.254"/>
    <p1510:client id="{6E0D0255-17BC-4C89-BE73-9C16C39FA90D}" v="11" dt="2021-11-23T12:36:31.967"/>
    <p1510:client id="{6FD20A51-386B-40A0-9403-1E645CCBEE95}" v="1" dt="2021-11-02T14:12:58.558"/>
    <p1510:client id="{8392EC88-5A0A-457A-9A34-4ACE57D977AB}" v="7" dt="2021-11-02T13:59:35.041"/>
    <p1510:client id="{F3B42AC7-036E-4542-9D51-815EE01304FC}" v="80" dt="2021-11-23T04:50:54.224"/>
    <p1510:client id="{FA96724A-EC9F-4CD6-8546-40B9C5E0221E}" v="159" dt="2021-11-23T12:40:00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no.americaeconomia.com/articulos/space-invaders-conoce-la-historia-del-clasico-juego-en-su-cumpleanos-40" TargetMode="External"/><Relationship Id="rId2" Type="http://schemas.openxmlformats.org/officeDocument/2006/relationships/hyperlink" Target="https://www.escinf.una.ac.cr/discretas/Archivos/Presentaciones/Capitulo_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denadores-y-portatiles.com/joystick/" TargetMode="External"/><Relationship Id="rId4" Type="http://schemas.openxmlformats.org/officeDocument/2006/relationships/hyperlink" Target="https://www.samsung.com/latin/support/tv-audio-video/how-does-the-lcd-display-wor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F7C6D-C887-46ED-807A-F6A2EBC7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7397" y="1113282"/>
            <a:ext cx="3489569" cy="2396681"/>
          </a:xfrm>
        </p:spPr>
        <p:txBody>
          <a:bodyPr>
            <a:normAutofit/>
          </a:bodyPr>
          <a:lstStyle/>
          <a:p>
            <a:r>
              <a:rPr lang="es-CO" sz="4400" i="1">
                <a:ea typeface="+mj-lt"/>
                <a:cs typeface="+mj-lt"/>
              </a:rPr>
              <a:t>Space Invaders </a:t>
            </a:r>
            <a:endParaRPr lang="es-CO" sz="4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7D12B1-DB26-4DF8-A31B-B2B9A7FC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sz="1800">
                <a:ea typeface="+mn-lt"/>
                <a:cs typeface="+mn-lt"/>
              </a:rPr>
              <a:t>ING. Miguel Ángel Pancha</a:t>
            </a:r>
            <a:endParaRPr lang="en-US" sz="1800">
              <a:ea typeface="+mn-lt"/>
              <a:cs typeface="+mn-lt"/>
            </a:endParaRPr>
          </a:p>
          <a:p>
            <a:r>
              <a:rPr lang="es-MX" sz="1800">
                <a:ea typeface="+mn-lt"/>
                <a:cs typeface="+mn-lt"/>
              </a:rPr>
              <a:t>ING. Erick Duque</a:t>
            </a:r>
            <a:endParaRPr lang="en-US" sz="1800">
              <a:ea typeface="+mn-lt"/>
              <a:cs typeface="+mn-lt"/>
            </a:endParaRPr>
          </a:p>
          <a:p>
            <a:r>
              <a:rPr lang="es-MX" sz="1800">
                <a:ea typeface="+mn-lt"/>
                <a:cs typeface="+mn-lt"/>
              </a:rPr>
              <a:t>ING. Valentina Rozo</a:t>
            </a:r>
            <a:endParaRPr lang="es-MX" sz="1800"/>
          </a:p>
          <a:p>
            <a:r>
              <a:rPr lang="es-MX" sz="1800"/>
              <a:t>Group Nº3 </a:t>
            </a:r>
          </a:p>
        </p:txBody>
      </p:sp>
      <p:sp>
        <p:nvSpPr>
          <p:cNvPr id="89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DA98715F-2208-41C3-8CC5-0F4005F44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20754"/>
            <a:ext cx="6112382" cy="32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A725256B-14D4-4D13-99C3-67DB4DB08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3B162F2-B930-47F6-A9DC-B50E36454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6D0E7CA2-3FE6-4654-9900-A471C131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5AD5E0D-76E5-49B6-BC6B-0E05F9F60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C9EF950-31D2-48DF-ACA2-E34AD353D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DE78A160-3564-432F-B8BC-5656867D3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76DB23F-8033-45F5-9922-F7858DA4F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069CC88-3CCB-4F31-9416-7C8B4AFB0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AEDE138-84AE-45BA-BCE8-0F9F2E3CE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1F00943-F4AD-44CD-B70E-46DA96894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BE68431-6001-4AB1-BC5C-E94999B20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7C9189-F86F-4CE3-8D31-D23227B59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B2449D7-EFEF-475B-A5C0-A40D374A3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4D92C4F-DD4F-4D85-8BC6-FCE6AB5A6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4AAAF9D-16BC-4DA1-A813-FC37F182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3BF3428-5CAD-4606-8F85-07BE0D1D5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3DFE6DE-47E4-4F4B-8A42-AD863AADC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8F69E0A-4B2A-436B-AD31-98BA8354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509CD92-F0C1-48BB-BF1A-63522FDC1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A98D60C-77A4-42AF-B86D-48F7C9AB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DCCB48-D8A9-40A6-B68C-43A35C0E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33E4DA3-90B9-416E-A5CE-D9C5661A2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E3DA917-3C00-46A1-8D21-F61A371B6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6B1C7DA-E795-4A0B-8924-D205BD6C0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EBAF99F-3686-45F0-8401-882C3ABC1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8211079-9C36-4253-852F-95B3ABA2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1FE74215-6F2F-4A03-9CC7-523029CD6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476ED71-2A5C-4F27-9FFB-F1E6B5129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267D7F5-A20A-4609-B63A-62ED63F84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E6AFB22C-4FCF-45A6-BF31-9540A6F34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DB317745-3841-4AD5-8FC4-511A5D10F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D3BA348-0C90-4EE6-A16C-D17E9018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B3FAA4DB-6C54-4C44-8BBF-AE205CE59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97CA9F8-5865-4D17-A051-172DDDD8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C296192-B697-47A2-AC95-FC8641268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C9AD537-B004-4991-9A8B-ECF72AF63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DF274C3-D204-4FB8-9209-BDB30F99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4909F4FF-54C5-43F7-8753-91D00350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5FE19BB2-6FAC-4FF4-BE92-30D8A3C02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C52D5DC1-58EE-4153-825A-B09C698C3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1A663EF-73E5-477B-91AD-18FA889D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B4DBBF7D-8C34-4013-A287-BFEC00038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5EDAC163-083A-4AEE-80D6-E9774E16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898E171-D099-48A5-B01A-D8CC6DED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AB23D959-BC81-4FD8-BED8-3AB791067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4CA4034-86BB-4E4B-8BDE-F144EFD66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D8C2377-2A01-46E3-B448-BC68296A8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9C241A62-FC0D-442C-848E-2CE07E78F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3ACC34B9-6FA5-4877-B540-29C8C4A67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D362703C-25CE-49F8-806C-8BFE4068C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B0EF9A27-4999-40AE-BA08-70C3BBE1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D715A6D3-544B-4B12-9841-5A1F6B33E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2B48662-B68D-4BC7-B8D2-23826AB86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D2EEDA5F-E97D-4265-9E81-DF0976EC7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BC1768C4-E2D0-481F-A3B9-7A5EAE2C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9321CDD-4745-45CC-9FCC-64B8C1D9E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517330-EF42-46DF-AD03-C0F85AC2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context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0954B026-7A65-45E8-8938-BFC408FC0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B32D52E2-846D-4963-9859-A79FF7876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971552"/>
            <a:ext cx="2974328" cy="2907405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89F3CF6A-9D14-4970-A2A7-6E79B2610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042" y="2313599"/>
            <a:ext cx="2974328" cy="22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7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00F4-AD21-4ED0-8364-7EACAABD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materials and connections</a:t>
            </a: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2D1F14F9-8D92-4D88-AE87-597311862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893034"/>
            <a:ext cx="4689234" cy="226255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FEA88F-31BB-4584-83FC-4186A8996FA8}"/>
              </a:ext>
            </a:extLst>
          </p:cNvPr>
          <p:cNvSpPr txBox="1"/>
          <p:nvPr/>
        </p:nvSpPr>
        <p:spPr>
          <a:xfrm>
            <a:off x="6336727" y="2249487"/>
            <a:ext cx="4710683" cy="35417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Some of the materials that were thought to be used for the implementation of the project are: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-LCD display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-Arduino mega board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-Protoboard 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- Joystick 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-Push buttons 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-And others.... </a:t>
            </a:r>
          </a:p>
        </p:txBody>
      </p:sp>
    </p:spTree>
    <p:extLst>
      <p:ext uri="{BB962C8B-B14F-4D97-AF65-F5344CB8AC3E}">
        <p14:creationId xmlns:p14="http://schemas.microsoft.com/office/powerpoint/2010/main" val="12098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6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4C815-A1CE-4391-90E0-7117DB8A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Finite State Machine Diagram</a:t>
            </a:r>
          </a:p>
        </p:txBody>
      </p:sp>
      <p:sp>
        <p:nvSpPr>
          <p:cNvPr id="132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F3334145-88FB-48E1-96E1-D0AC57397D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4" r="14964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1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A725256B-14D4-4D13-99C3-67DB4DB08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0">
            <a:extLst>
              <a:ext uri="{FF2B5EF4-FFF2-40B4-BE49-F238E27FC236}">
                <a16:creationId xmlns:a16="http://schemas.microsoft.com/office/drawing/2014/main" id="{63B162F2-B930-47F6-A9DC-B50E36454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6D0E7CA2-3FE6-4654-9900-A471C131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5AD5E0D-76E5-49B6-BC6B-0E05F9F60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C9EF950-31D2-48DF-ACA2-E34AD353D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DE78A160-3564-432F-B8BC-5656867D3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76DB23F-8033-45F5-9922-F7858DA4F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4069CC88-3CCB-4F31-9416-7C8B4AFB0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AEDE138-84AE-45BA-BCE8-0F9F2E3CE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1F00943-F4AD-44CD-B70E-46DA96894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BE68431-6001-4AB1-BC5C-E94999B20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7C9189-F86F-4CE3-8D31-D23227B59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7B2449D7-EFEF-475B-A5C0-A40D374A3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4D92C4F-DD4F-4D85-8BC6-FCE6AB5A6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A4AAAF9D-16BC-4DA1-A813-FC37F182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3BF3428-5CAD-4606-8F85-07BE0D1D5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53DFE6DE-47E4-4F4B-8A42-AD863AADC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28F69E0A-4B2A-436B-AD31-98BA8354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509CD92-F0C1-48BB-BF1A-63522FDC1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A98D60C-77A4-42AF-B86D-48F7C9AB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DCCB48-D8A9-40A6-B68C-43A35C0E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33E4DA3-90B9-416E-A5CE-D9C5661A2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AE3DA917-3C00-46A1-8D21-F61A371B6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6B1C7DA-E795-4A0B-8924-D205BD6C0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EBAF99F-3686-45F0-8401-882C3ABC1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58211079-9C36-4253-852F-95B3ABA23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1FE74215-6F2F-4A03-9CC7-523029CD6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4476ED71-2A5C-4F27-9FFB-F1E6B5129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267D7F5-A20A-4609-B63A-62ED63F84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E6AFB22C-4FCF-45A6-BF31-9540A6F34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DB317745-3841-4AD5-8FC4-511A5D10F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D3BA348-0C90-4EE6-A16C-D17E90187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B3FAA4DB-6C54-4C44-8BBF-AE205CE59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97CA9F8-5865-4D17-A051-172DDDD8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C296192-B697-47A2-AC95-FC8641268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C9AD537-B004-4991-9A8B-ECF72AF63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DF274C3-D204-4FB8-9209-BDB30F99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4909F4FF-54C5-43F7-8753-91D003503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5FE19BB2-6FAC-4FF4-BE92-30D8A3C02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C52D5DC1-58EE-4153-825A-B09C698C3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1A663EF-73E5-477B-91AD-18FA889D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B4DBBF7D-8C34-4013-A287-BFEC000387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5EDAC163-083A-4AEE-80D6-E9774E16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F898E171-D099-48A5-B01A-D8CC6DED2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AB23D959-BC81-4FD8-BED8-3AB791067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4CA4034-86BB-4E4B-8BDE-F144EFD66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8D8C2377-2A01-46E3-B448-BC68296A8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9C241A62-FC0D-442C-848E-2CE07E78F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3ACC34B9-6FA5-4877-B540-29C8C4A67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D362703C-25CE-49F8-806C-8BFE4068C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B0EF9A27-4999-40AE-BA08-70C3BBE18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D715A6D3-544B-4B12-9841-5A1F6B33E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2B48662-B68D-4BC7-B8D2-23826AB86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D2EEDA5F-E97D-4265-9E81-DF0976EC7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BC1768C4-E2D0-481F-A3B9-7A5EAE2C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9321CDD-4745-45CC-9FCC-64B8C1D9E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B5EAF6-BF32-4FF6-974E-0A58DC1B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 code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0954B026-7A65-45E8-8938-BFC408FC0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953C12EF-C0C6-40B7-911A-47FFBAD5C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555364"/>
            <a:ext cx="2974328" cy="3739780"/>
          </a:xfrm>
          <a:prstGeom prst="rect">
            <a:avLst/>
          </a:prstGeom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7CAB1806-9915-4BD1-A4EA-4FF444A20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042" y="1828740"/>
            <a:ext cx="2974328" cy="31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1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0F6E97-DEB8-48A4-972F-A29C7533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Code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EA9B643B-B316-4296-9F79-F2E08508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374AE308-0234-4020-B55F-1697DA6829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59" b="3"/>
          <a:stretch/>
        </p:blipFill>
        <p:spPr>
          <a:xfrm>
            <a:off x="1118988" y="1136606"/>
            <a:ext cx="6112382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8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4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A844D3-AFE0-49F8-A0CD-BC0E59F6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ideal implementation</a:t>
            </a:r>
          </a:p>
        </p:txBody>
      </p:sp>
      <p:sp>
        <p:nvSpPr>
          <p:cNvPr id="130" name="Round Diagonal Corner Rectangle 6">
            <a:extLst>
              <a:ext uri="{FF2B5EF4-FFF2-40B4-BE49-F238E27FC236}">
                <a16:creationId xmlns:a16="http://schemas.microsoft.com/office/drawing/2014/main" id="{0E24CF0B-9BD9-4126-80C9-FF28141A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9D9E60EB-710C-4DBA-87DB-08593D584F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91" r="3454" b="1"/>
          <a:stretch/>
        </p:blipFill>
        <p:spPr>
          <a:xfrm>
            <a:off x="1155676" y="1136606"/>
            <a:ext cx="603900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9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93F7125-FF4A-4E17-8CF7-9E7708AF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100"/>
              <a:t>conclusions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76568274-FE93-48BD-8AE1-67CB62A13BB1}"/>
              </a:ext>
            </a:extLst>
          </p:cNvPr>
          <p:cNvSpPr txBox="1"/>
          <p:nvPr/>
        </p:nvSpPr>
        <p:spPr>
          <a:xfrm>
            <a:off x="5297763" y="1082673"/>
            <a:ext cx="5751237" cy="47085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57150" indent="-285750" defTabSz="914400">
              <a:lnSpc>
                <a:spcPct val="120000"/>
              </a:lnSpc>
              <a:spcAft>
                <a:spcPts val="600"/>
              </a:spcAft>
              <a:buSzPct val="125000"/>
              <a:buFont typeface="Wingdings" panose="020B0604020202020204" pitchFamily="34" charset="0"/>
              <a:buChar char="Ø"/>
            </a:pPr>
            <a:r>
              <a:rPr lang="en-US"/>
              <a:t>- From this project it was possible to conclude that through the use of functions and the use of concurrent finite state machines, it is possible to create a video game based on these concepts, making the source code compact and efficient at the time of its execution. </a:t>
            </a:r>
            <a:endParaRPr lang="es-MX"/>
          </a:p>
          <a:p>
            <a:pPr marL="57150" indent="-285750" defTabSz="914400">
              <a:lnSpc>
                <a:spcPct val="120000"/>
              </a:lnSpc>
              <a:spcAft>
                <a:spcPts val="600"/>
              </a:spcAft>
              <a:buSzPct val="125000"/>
              <a:buFont typeface="Wingdings" panose="020B0604020202020204" pitchFamily="34" charset="0"/>
              <a:buChar char="Ø"/>
            </a:pPr>
            <a:r>
              <a:rPr lang="en-US"/>
              <a:t>The program was configured in such a way that it would completely evaluate the status of such action, so that it could perform the same action later after a refresh time. </a:t>
            </a:r>
          </a:p>
          <a:p>
            <a:pPr marL="285750" indent="-285750">
              <a:buFont typeface="Wingdings"/>
              <a:buChar char="Ø"/>
            </a:pPr>
            <a:r>
              <a:rPr lang="es-MX" err="1">
                <a:ea typeface="+mn-lt"/>
                <a:cs typeface="+mn-lt"/>
              </a:rPr>
              <a:t>Considering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that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the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construction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of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the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Code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is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clear</a:t>
            </a:r>
            <a:r>
              <a:rPr lang="es-MX">
                <a:ea typeface="+mn-lt"/>
                <a:cs typeface="+mn-lt"/>
              </a:rPr>
              <a:t> and concise, </a:t>
            </a:r>
            <a:r>
              <a:rPr lang="es-MX" err="1">
                <a:ea typeface="+mn-lt"/>
                <a:cs typeface="+mn-lt"/>
              </a:rPr>
              <a:t>it</a:t>
            </a:r>
            <a:r>
              <a:rPr lang="es-MX">
                <a:ea typeface="+mn-lt"/>
                <a:cs typeface="+mn-lt"/>
              </a:rPr>
              <a:t> can be </a:t>
            </a:r>
            <a:r>
              <a:rPr lang="es-MX" err="1">
                <a:ea typeface="+mn-lt"/>
                <a:cs typeface="+mn-lt"/>
              </a:rPr>
              <a:t>understood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by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anyone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who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wishes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to</a:t>
            </a:r>
            <a:r>
              <a:rPr lang="es-MX">
                <a:ea typeface="+mn-lt"/>
                <a:cs typeface="+mn-lt"/>
              </a:rPr>
              <a:t> use </a:t>
            </a:r>
            <a:r>
              <a:rPr lang="es-MX" err="1">
                <a:ea typeface="+mn-lt"/>
                <a:cs typeface="+mn-lt"/>
              </a:rPr>
              <a:t>the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Code</a:t>
            </a:r>
            <a:r>
              <a:rPr lang="es-MX">
                <a:ea typeface="+mn-lt"/>
                <a:cs typeface="+mn-lt"/>
              </a:rPr>
              <a:t> in </a:t>
            </a:r>
            <a:r>
              <a:rPr lang="es-MX" err="1">
                <a:ea typeface="+mn-lt"/>
                <a:cs typeface="+mn-lt"/>
              </a:rPr>
              <a:t>an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academic</a:t>
            </a:r>
            <a:r>
              <a:rPr lang="es-MX">
                <a:ea typeface="+mn-lt"/>
                <a:cs typeface="+mn-lt"/>
              </a:rPr>
              <a:t> </a:t>
            </a:r>
            <a:r>
              <a:rPr lang="es-MX" err="1">
                <a:ea typeface="+mn-lt"/>
                <a:cs typeface="+mn-lt"/>
              </a:rPr>
              <a:t>manner</a:t>
            </a:r>
            <a:r>
              <a:rPr lang="es-MX">
                <a:ea typeface="+mn-lt"/>
                <a:cs typeface="+mn-lt"/>
              </a:rPr>
              <a:t>.   </a:t>
            </a:r>
            <a:endParaRPr lang="es-MX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285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CBFD352-E730-EA46-A521-360A71B1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WebGrafia 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768C53-03C7-4F11-A5A1-BD41944C0F47}"/>
              </a:ext>
            </a:extLst>
          </p:cNvPr>
          <p:cNvSpPr txBox="1"/>
          <p:nvPr/>
        </p:nvSpPr>
        <p:spPr>
          <a:xfrm>
            <a:off x="5215467" y="1093788"/>
            <a:ext cx="5831944" cy="46974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/>
              <a:t>[1] Quesada, E. (s. f.). </a:t>
            </a:r>
            <a:r>
              <a:rPr lang="en-US" sz="1700" i="1"/>
              <a:t>Máquinas de estados y automatas</a:t>
            </a:r>
            <a:r>
              <a:rPr lang="en-US" sz="1700"/>
              <a:t>. </a:t>
            </a:r>
            <a:r>
              <a:rPr lang="en-US" sz="1700">
                <a:hlinkClick r:id="rId2"/>
              </a:rPr>
              <a:t>https://www.escinf.una.ac.cr/discretas/Archivos/Presentaciones/Capitulo_7.pdf</a:t>
            </a:r>
            <a:r>
              <a:rPr lang="en-US" sz="1700"/>
              <a:t>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/>
              <a:t>[2] </a:t>
            </a:r>
            <a:r>
              <a:rPr lang="en-US" sz="1700" i="1"/>
              <a:t>Space Invaders: conoce la historia del clásico juego en su cumpleaños 40 | tecno.americaeconomia.com | AETecno - AméricaEconomía</a:t>
            </a:r>
            <a:r>
              <a:rPr lang="en-US" sz="1700"/>
              <a:t>. (s. f.). tecno.americaeconomia.com | AETecno - AméricaEconomía. </a:t>
            </a:r>
            <a:r>
              <a:rPr lang="en-US" sz="1700">
                <a:hlinkClick r:id="rId3"/>
              </a:rPr>
              <a:t>https://tecno.americaeconomia.com/articulos/space-invaders-conoce-la-historia-del-clasico-juego-en-su-cumpleanos-40</a:t>
            </a:r>
            <a:r>
              <a:rPr lang="en-US" sz="1700"/>
              <a:t>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/>
              <a:t>[3] </a:t>
            </a:r>
            <a:r>
              <a:rPr lang="en-US" sz="1700" i="1"/>
              <a:t>Descripcion de funcionamiento de un LCD | Samsung Latinoamérica</a:t>
            </a:r>
            <a:r>
              <a:rPr lang="en-US" sz="1700"/>
              <a:t>. (s. f.). Samsung latin. </a:t>
            </a:r>
            <a:r>
              <a:rPr lang="en-US" sz="1700">
                <a:hlinkClick r:id="rId4"/>
              </a:rPr>
              <a:t>https://www.samsung.com/latin/support/tv-audio-video/how-does-the-lcd-display-work/</a:t>
            </a:r>
            <a:r>
              <a:rPr lang="en-US" sz="1700"/>
              <a:t>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/>
              <a:t>[4]</a:t>
            </a:r>
            <a:r>
              <a:rPr lang="en-US" sz="1700" i="1"/>
              <a:t>¿Como Funciona un Joystick?</a:t>
            </a:r>
            <a:r>
              <a:rPr lang="en-US" sz="1700"/>
              <a:t> (s. f.). Ordenadores y Portátiles. </a:t>
            </a:r>
            <a:r>
              <a:rPr lang="en-US" sz="1700">
                <a:hlinkClick r:id="rId5"/>
              </a:rPr>
              <a:t>https://www.ordenadores-y-portatiles.com/joystick/</a:t>
            </a:r>
            <a:r>
              <a:rPr lang="en-US" sz="17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5363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339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Circuito</vt:lpstr>
      <vt:lpstr>Space Invaders </vt:lpstr>
      <vt:lpstr>context</vt:lpstr>
      <vt:lpstr>materials and connections</vt:lpstr>
      <vt:lpstr>Finite State Machine Diagram</vt:lpstr>
      <vt:lpstr> code</vt:lpstr>
      <vt:lpstr>Code</vt:lpstr>
      <vt:lpstr>ideal implementation</vt:lpstr>
      <vt:lpstr>conclusions</vt:lpstr>
      <vt:lpstr>WebGrafia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Duque</dc:creator>
  <cp:lastModifiedBy>Valentina Rozo Gonzalez</cp:lastModifiedBy>
  <cp:revision>2</cp:revision>
  <dcterms:created xsi:type="dcterms:W3CDTF">2021-10-12T03:17:02Z</dcterms:created>
  <dcterms:modified xsi:type="dcterms:W3CDTF">2022-09-23T01:16:12Z</dcterms:modified>
</cp:coreProperties>
</file>