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9"/>
  </p:notesMasterIdLst>
  <p:handoutMasterIdLst>
    <p:handoutMasterId r:id="rId50"/>
  </p:handoutMasterIdLst>
  <p:sldIdLst>
    <p:sldId id="306" r:id="rId2"/>
    <p:sldId id="283" r:id="rId3"/>
    <p:sldId id="282" r:id="rId4"/>
    <p:sldId id="295" r:id="rId5"/>
    <p:sldId id="300" r:id="rId6"/>
    <p:sldId id="298" r:id="rId7"/>
    <p:sldId id="299" r:id="rId8"/>
    <p:sldId id="297" r:id="rId9"/>
    <p:sldId id="302" r:id="rId10"/>
    <p:sldId id="303" r:id="rId11"/>
    <p:sldId id="301" r:id="rId12"/>
    <p:sldId id="304" r:id="rId13"/>
    <p:sldId id="290" r:id="rId14"/>
    <p:sldId id="258" r:id="rId15"/>
    <p:sldId id="260" r:id="rId16"/>
    <p:sldId id="259" r:id="rId17"/>
    <p:sldId id="288" r:id="rId18"/>
    <p:sldId id="289" r:id="rId19"/>
    <p:sldId id="281" r:id="rId20"/>
    <p:sldId id="286" r:id="rId21"/>
    <p:sldId id="268" r:id="rId22"/>
    <p:sldId id="269" r:id="rId23"/>
    <p:sldId id="270" r:id="rId24"/>
    <p:sldId id="272" r:id="rId25"/>
    <p:sldId id="273" r:id="rId26"/>
    <p:sldId id="271" r:id="rId27"/>
    <p:sldId id="274" r:id="rId28"/>
    <p:sldId id="275" r:id="rId29"/>
    <p:sldId id="276" r:id="rId30"/>
    <p:sldId id="279" r:id="rId31"/>
    <p:sldId id="278" r:id="rId32"/>
    <p:sldId id="280" r:id="rId33"/>
    <p:sldId id="277" r:id="rId34"/>
    <p:sldId id="285" r:id="rId35"/>
    <p:sldId id="256" r:id="rId36"/>
    <p:sldId id="257" r:id="rId37"/>
    <p:sldId id="261" r:id="rId38"/>
    <p:sldId id="262" r:id="rId39"/>
    <p:sldId id="263" r:id="rId40"/>
    <p:sldId id="292" r:id="rId41"/>
    <p:sldId id="305" r:id="rId42"/>
    <p:sldId id="264" r:id="rId43"/>
    <p:sldId id="265" r:id="rId44"/>
    <p:sldId id="266" r:id="rId45"/>
    <p:sldId id="267" r:id="rId46"/>
    <p:sldId id="308" r:id="rId47"/>
    <p:sldId id="307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63835" autoAdjust="0"/>
  </p:normalViewPr>
  <p:slideViewPr>
    <p:cSldViewPr>
      <p:cViewPr varScale="1">
        <p:scale>
          <a:sx n="53" d="100"/>
          <a:sy n="53" d="100"/>
        </p:scale>
        <p:origin x="2314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BE0E78-7251-4C7B-94C7-E18FE0A4BED0}" type="datetime1">
              <a:rPr lang="en-US" smtClean="0"/>
              <a:t>3/24/2014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C4D67-66AA-48F1-B950-6AA23D5AC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482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06C0A8-5E54-4A9C-B476-9E8BF05C4B61}" type="datetime1">
              <a:rPr lang="en-US" smtClean="0"/>
              <a:t>3/24/2014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B889B6-7971-458A-ADEE-CBDAB820F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1188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[Nevem: Rozsonits Gergely]</a:t>
            </a:r>
          </a:p>
          <a:p>
            <a:r>
              <a:rPr lang="hu-HU" dirty="0" smtClean="0"/>
              <a:t>[Egyébként</a:t>
            </a:r>
            <a:r>
              <a:rPr lang="hu-HU" baseline="0" dirty="0" smtClean="0"/>
              <a:t> Java fejlesztő vagyok</a:t>
            </a:r>
            <a:r>
              <a:rPr lang="hu-HU" dirty="0" smtClean="0"/>
              <a:t>]</a:t>
            </a:r>
          </a:p>
          <a:p>
            <a:r>
              <a:rPr lang="hu-HU" dirty="0" smtClean="0"/>
              <a:t>[És Hotels.com-on</a:t>
            </a:r>
            <a:r>
              <a:rPr lang="hu-HU" baseline="0" dirty="0" smtClean="0"/>
              <a:t> főleg mobil specifikus területekkel foglalkoztam</a:t>
            </a:r>
            <a:r>
              <a:rPr lang="hu-HU" dirty="0" smtClean="0"/>
              <a:t>]</a:t>
            </a:r>
          </a:p>
          <a:p>
            <a:r>
              <a:rPr lang="hu-HU" dirty="0" smtClean="0"/>
              <a:t>[Először</a:t>
            </a:r>
            <a:r>
              <a:rPr lang="hu-HU" baseline="0" dirty="0" smtClean="0"/>
              <a:t> is: szeretném felmérni, hogy ki/mivel foglalkozik a jelenlévők közül:…</a:t>
            </a:r>
            <a:r>
              <a:rPr lang="hu-HU" dirty="0" smtClean="0"/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dirty="0" smtClean="0"/>
              <a:t>[DEV/UI]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dirty="0" smtClean="0"/>
              <a:t>[Java vagy más]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dirty="0" smtClean="0"/>
              <a:t>[Illetve van-e aki nem</a:t>
            </a:r>
            <a:r>
              <a:rPr lang="hu-HU" baseline="0" dirty="0" smtClean="0"/>
              <a:t> használt még Apache-t/Spring MVC-t?</a:t>
            </a:r>
            <a:r>
              <a:rPr lang="hu-HU" dirty="0" smtClean="0"/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u-HU" dirty="0" smtClean="0"/>
              <a:t>[Ha bármi kérdés merülne fel közben, nyugodtan szóljatok]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u-HU" dirty="0" smtClean="0"/>
              <a:t>[Illetve:</a:t>
            </a:r>
            <a:r>
              <a:rPr lang="hu-HU" baseline="0" dirty="0" smtClean="0"/>
              <a:t> az előadás kb másfél óra lesz, legyen-e szünet közben?</a:t>
            </a:r>
            <a:r>
              <a:rPr lang="hu-HU" dirty="0" smtClean="0"/>
              <a:t>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889B6-7971-458A-ADEE-CBDAB820F8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746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[Ha a szerver oldali megoldást választjuk:]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dirty="0" smtClean="0"/>
              <a:t>[Csak azt küldjük, ami a kliensnek kell]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dirty="0" smtClean="0"/>
              <a:t>[Adott platformra</a:t>
            </a:r>
            <a:r>
              <a:rPr lang="hu-HU" baseline="0" dirty="0" smtClean="0"/>
              <a:t> optimalizált source, url struktúra, média, design</a:t>
            </a:r>
            <a:r>
              <a:rPr lang="hu-HU" dirty="0" smtClean="0"/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dirty="0" smtClean="0"/>
              <a:t>[Ez közvetve</a:t>
            </a:r>
            <a:r>
              <a:rPr lang="hu-HU" baseline="0" dirty="0" smtClean="0"/>
              <a:t> lehetővé teszi a platform specifikus featurök használatát is</a:t>
            </a:r>
            <a:r>
              <a:rPr lang="hu-HU" dirty="0" smtClean="0"/>
              <a:t>]</a:t>
            </a:r>
            <a:br>
              <a:rPr lang="hu-HU" dirty="0" smtClean="0"/>
            </a:br>
            <a:r>
              <a:rPr lang="hu-HU" dirty="0" smtClean="0"/>
              <a:t>[Pl.: HCOM vonatkozásban: A mobilos foglalások döntő többsége aznapra, vagy másnapra szól, ellentétben a desktop-al, amellyeken a tervezett utakat foglalnak inkább]</a:t>
            </a:r>
            <a:br>
              <a:rPr lang="hu-HU" dirty="0" smtClean="0"/>
            </a:br>
            <a:r>
              <a:rPr lang="hu-HU" dirty="0" smtClean="0"/>
              <a:t>[Ha csak a közvetlen hatásokat vesszük figyelembe ez jelentheti azt, hogy a dátum mezőket ennek megfelelően kell feltölteni, tágabb értelemben, viszont erre összetett deal rendszer is építhető, ahol a felhasználók a nekik leginkább megfelelő akciókat látják majd]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dirty="0" smtClean="0"/>
              <a:t>[Viszont minden csoport számára külön template</a:t>
            </a:r>
            <a:r>
              <a:rPr lang="hu-HU" baseline="0" dirty="0" smtClean="0"/>
              <a:t> használata szükséges</a:t>
            </a:r>
            <a:r>
              <a:rPr lang="hu-HU" dirty="0" smtClean="0"/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dirty="0" smtClean="0"/>
              <a:t>[Valamint</a:t>
            </a:r>
            <a:r>
              <a:rPr lang="hu-HU" baseline="0" dirty="0" smtClean="0"/>
              <a:t> a közös feature-k közti kód duplikációt is magával vonja</a:t>
            </a:r>
            <a:r>
              <a:rPr lang="hu-HU" dirty="0" smtClean="0"/>
              <a:t>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889B6-7971-458A-ADEE-CBDAB820F84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356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[A helyes válasz a kérdésre,</a:t>
            </a:r>
            <a:r>
              <a:rPr lang="hu-HU" baseline="0" dirty="0" smtClean="0"/>
              <a:t> vagyis hogy szerver vagy kliens oldali megoldást válasszunk tehát az, hogy mindkettőt…</a:t>
            </a:r>
            <a:r>
              <a:rPr lang="hu-HU" dirty="0" smtClean="0"/>
              <a:t>]</a:t>
            </a:r>
          </a:p>
          <a:p>
            <a:r>
              <a:rPr lang="hu-HU" dirty="0" smtClean="0"/>
              <a:t>[Ilyen megoldás a RESS</a:t>
            </a:r>
            <a:r>
              <a:rPr lang="hu-HU" baseline="0" dirty="0" smtClean="0"/>
              <a:t> lehet:</a:t>
            </a:r>
            <a:r>
              <a:rPr lang="hu-HU" dirty="0" smtClean="0"/>
              <a:t>]</a:t>
            </a:r>
          </a:p>
          <a:p>
            <a:r>
              <a:rPr lang="hu-HU" dirty="0" smtClean="0"/>
              <a:t>[Ez mindkét</a:t>
            </a:r>
            <a:r>
              <a:rPr lang="hu-HU" baseline="0" dirty="0" smtClean="0"/>
              <a:t> megoldást ötvözi, vagyis a tartalamat responsive módon jeleníti meg, viszont a tartalom generálása során az egyes részek összeállítása során platform specifikus elemeket is használ</a:t>
            </a:r>
            <a:r>
              <a:rPr lang="hu-HU" dirty="0" smtClean="0"/>
              <a:t>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889B6-7971-458A-ADEE-CBDAB820F84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617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[Magyarázatként</a:t>
            </a:r>
            <a:r>
              <a:rPr lang="hu-HU" baseline="0" dirty="0" smtClean="0"/>
              <a:t> jöjjön egy példa:</a:t>
            </a:r>
            <a:r>
              <a:rPr lang="hu-HU" dirty="0" smtClean="0"/>
              <a:t>]</a:t>
            </a:r>
          </a:p>
          <a:p>
            <a:r>
              <a:rPr lang="hu-HU" dirty="0" smtClean="0"/>
              <a:t>[A</a:t>
            </a:r>
            <a:r>
              <a:rPr lang="hu-HU" baseline="0" dirty="0" smtClean="0"/>
              <a:t>dott a fenti page, ahol is annak érdekében, hogy ne „szennyezzem” a headert mobile tartalom esetén a navigációt a footerbe tenném…</a:t>
            </a:r>
            <a:r>
              <a:rPr lang="hu-HU" dirty="0" smtClean="0"/>
              <a:t>]</a:t>
            </a:r>
          </a:p>
          <a:p>
            <a:r>
              <a:rPr lang="hu-HU" dirty="0" smtClean="0"/>
              <a:t>[Kétfelé</a:t>
            </a:r>
            <a:r>
              <a:rPr lang="hu-HU" baseline="0" dirty="0" smtClean="0"/>
              <a:t> választom tehát tehát az érintett templet-eket (mobile/desktop specifikus header + footer), majd mikor beérkezik egy kérés, akkor server oldalon eldöntöm, hogy melyik - a platformnak megfelelő - tartalmat szolgáltatom ki a kliens számára</a:t>
            </a:r>
            <a:r>
              <a:rPr lang="hu-HU" dirty="0" smtClean="0"/>
              <a:t>]</a:t>
            </a:r>
          </a:p>
          <a:p>
            <a:r>
              <a:rPr lang="hu-HU" dirty="0" smtClean="0"/>
              <a:t>[Minden más tartalom viszont responsive</a:t>
            </a:r>
            <a:r>
              <a:rPr lang="hu-HU" baseline="0" dirty="0" smtClean="0"/>
              <a:t> módon kerül megjelenítésre, így azok esetében nincs szükség a templatek szétválasztására</a:t>
            </a:r>
            <a:r>
              <a:rPr lang="hu-HU" dirty="0" smtClean="0"/>
              <a:t>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889B6-7971-458A-ADEE-CBDAB820F84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212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889B6-7971-458A-ADEE-CBDAB820F84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140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[Device resolution</a:t>
            </a:r>
            <a:r>
              <a:rPr lang="hu-HU" dirty="0" err="1" smtClean="0"/>
              <a:t>-nek</a:t>
            </a:r>
            <a:r>
              <a:rPr lang="hu-HU" baseline="0" dirty="0" smtClean="0"/>
              <a:t> nevezzük azt a folyamatot aminek során </a:t>
            </a:r>
            <a:r>
              <a:rPr lang="en-US" dirty="0" smtClean="0"/>
              <a:t>HTTP request</a:t>
            </a:r>
            <a:r>
              <a:rPr lang="hu-HU" baseline="0" dirty="0" smtClean="0"/>
              <a:t> alapján eldöntjük, hogy az milyen </a:t>
            </a:r>
            <a:r>
              <a:rPr lang="hu-HU" baseline="0" dirty="0" err="1" smtClean="0"/>
              <a:t>device-ról</a:t>
            </a:r>
            <a:r>
              <a:rPr lang="hu-HU" baseline="0" dirty="0" smtClean="0"/>
              <a:t> származik</a:t>
            </a:r>
            <a:r>
              <a:rPr lang="en-US" dirty="0" smtClean="0"/>
              <a:t>]</a:t>
            </a:r>
            <a:endParaRPr lang="hu-HU" dirty="0" smtClean="0"/>
          </a:p>
          <a:p>
            <a:r>
              <a:rPr lang="hu-HU" dirty="0" smtClean="0"/>
              <a:t>[Ez leggyakrabban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user-agent</a:t>
            </a:r>
            <a:r>
              <a:rPr lang="hu-HU" baseline="0" dirty="0" smtClean="0"/>
              <a:t> alapján történik, de felhasználhatóak további HTTP </a:t>
            </a:r>
            <a:r>
              <a:rPr lang="hu-HU" baseline="0" dirty="0" err="1" smtClean="0"/>
              <a:t>header</a:t>
            </a:r>
            <a:r>
              <a:rPr lang="hu-HU" baseline="0" dirty="0" smtClean="0"/>
              <a:t> paraméterek is</a:t>
            </a:r>
            <a:r>
              <a:rPr lang="hu-HU" dirty="0" smtClean="0"/>
              <a:t>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889B6-7971-458A-ADEE-CBDAB820F84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7322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hu-HU" dirty="0" smtClean="0"/>
              <a:t>[A</a:t>
            </a:r>
            <a:r>
              <a:rPr lang="hu-HU" baseline="0" dirty="0" smtClean="0"/>
              <a:t> </a:t>
            </a:r>
            <a:r>
              <a:rPr lang="hu-HU" baseline="0" dirty="0" err="1" smtClean="0"/>
              <a:t>Device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resolution</a:t>
            </a:r>
            <a:r>
              <a:rPr lang="hu-HU" baseline="0" dirty="0" smtClean="0"/>
              <a:t> történhet egészen alap szinten, ilyenkor a mechanizmus csak avval kapcsolatban szolgáltat </a:t>
            </a:r>
            <a:r>
              <a:rPr lang="hu-HU" baseline="0" dirty="0" err="1" smtClean="0"/>
              <a:t>adatotot</a:t>
            </a:r>
            <a:r>
              <a:rPr lang="hu-HU" baseline="0" dirty="0" smtClean="0"/>
              <a:t>, hogy az érintett </a:t>
            </a:r>
            <a:r>
              <a:rPr lang="hu-HU" baseline="0" dirty="0" err="1" smtClean="0"/>
              <a:t>request</a:t>
            </a:r>
            <a:r>
              <a:rPr lang="hu-HU" baseline="0" dirty="0" smtClean="0"/>
              <a:t> egy mobile, </a:t>
            </a:r>
            <a:r>
              <a:rPr lang="hu-HU" baseline="0" dirty="0" err="1" smtClean="0"/>
              <a:t>tablet</a:t>
            </a:r>
            <a:r>
              <a:rPr lang="hu-HU" baseline="0" dirty="0" smtClean="0"/>
              <a:t> vagy </a:t>
            </a:r>
            <a:r>
              <a:rPr lang="hu-HU" baseline="0" dirty="0" err="1" smtClean="0"/>
              <a:t>desktop</a:t>
            </a:r>
            <a:r>
              <a:rPr lang="hu-HU" baseline="0" dirty="0" smtClean="0"/>
              <a:t> </a:t>
            </a:r>
            <a:r>
              <a:rPr lang="hu-HU" baseline="0" dirty="0" err="1" smtClean="0"/>
              <a:t>browser-től</a:t>
            </a:r>
            <a:r>
              <a:rPr lang="hu-HU" baseline="0" dirty="0" smtClean="0"/>
              <a:t> származik-e…</a:t>
            </a:r>
            <a:r>
              <a:rPr lang="hu-HU" dirty="0" smtClean="0"/>
              <a:t>]</a:t>
            </a:r>
            <a:br>
              <a:rPr lang="hu-HU" dirty="0" smtClean="0"/>
            </a:br>
            <a:r>
              <a:rPr lang="hu-HU" dirty="0" smtClean="0"/>
              <a:t>[Ez nagy vonalakban elég már</a:t>
            </a:r>
            <a:r>
              <a:rPr lang="hu-HU" baseline="0" dirty="0" smtClean="0"/>
              <a:t> ahhoz, hogy el tudjuk dönteni milyen típusú </a:t>
            </a:r>
            <a:r>
              <a:rPr lang="hu-HU" baseline="0" dirty="0" err="1" smtClean="0"/>
              <a:t>content-et</a:t>
            </a:r>
            <a:r>
              <a:rPr lang="hu-HU" baseline="0" dirty="0" smtClean="0"/>
              <a:t> szolgáltatunk</a:t>
            </a:r>
            <a:r>
              <a:rPr lang="hu-HU" dirty="0" smtClean="0"/>
              <a:t>]</a:t>
            </a:r>
          </a:p>
          <a:p>
            <a:pPr marL="228600" indent="-228600">
              <a:buFont typeface="+mj-lt"/>
              <a:buAutoNum type="arabicPeriod"/>
            </a:pPr>
            <a:r>
              <a:rPr lang="hu-HU" dirty="0" smtClean="0"/>
              <a:t>[Illetve történhet ennél sokkal </a:t>
            </a:r>
            <a:r>
              <a:rPr lang="hu-HU" dirty="0" err="1" smtClean="0"/>
              <a:t>szofisztikáltabb</a:t>
            </a:r>
            <a:r>
              <a:rPr lang="hu-HU" baseline="0" dirty="0" smtClean="0"/>
              <a:t> módon is: ilyenkor egészen </a:t>
            </a:r>
            <a:r>
              <a:rPr lang="hu-HU" baseline="0" dirty="0" err="1" smtClean="0"/>
              <a:t>részeletes</a:t>
            </a:r>
            <a:r>
              <a:rPr lang="hu-HU" baseline="0" dirty="0" smtClean="0"/>
              <a:t> információkat kapunk a </a:t>
            </a:r>
            <a:r>
              <a:rPr lang="hu-HU" baseline="0" dirty="0" err="1" smtClean="0"/>
              <a:t>device-al</a:t>
            </a:r>
            <a:r>
              <a:rPr lang="hu-HU" baseline="0" dirty="0" smtClean="0"/>
              <a:t> kapcsolatban</a:t>
            </a:r>
            <a:r>
              <a:rPr lang="hu-HU" dirty="0" smtClean="0"/>
              <a:t>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889B6-7971-458A-ADEE-CBDAB820F84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75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[</a:t>
            </a:r>
            <a:r>
              <a:rPr lang="hu-HU" dirty="0" err="1" smtClean="0"/>
              <a:t>URLRewriteFilter</a:t>
            </a:r>
            <a:r>
              <a:rPr lang="hu-HU" dirty="0" smtClean="0"/>
              <a:t>:</a:t>
            </a:r>
            <a:r>
              <a:rPr lang="hu-HU" baseline="0" dirty="0" smtClean="0"/>
              <a:t> Egyszerű </a:t>
            </a:r>
            <a:r>
              <a:rPr lang="hu-HU" baseline="0" dirty="0" err="1" smtClean="0"/>
              <a:t>tool</a:t>
            </a:r>
            <a:r>
              <a:rPr lang="hu-HU" baseline="0" dirty="0" smtClean="0"/>
              <a:t>, aminek segítségével </a:t>
            </a:r>
            <a:r>
              <a:rPr lang="hu-HU" baseline="0" dirty="0" err="1" smtClean="0"/>
              <a:t>redirect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rule-kat</a:t>
            </a:r>
            <a:r>
              <a:rPr lang="hu-HU" baseline="0" dirty="0" smtClean="0"/>
              <a:t> tudunk definiálni az alkalmazáson belül</a:t>
            </a:r>
            <a:r>
              <a:rPr lang="hu-HU" dirty="0" smtClean="0"/>
              <a:t>]</a:t>
            </a:r>
          </a:p>
          <a:p>
            <a:r>
              <a:rPr lang="hu-HU" dirty="0" smtClean="0"/>
              <a:t>[Forrás:</a:t>
            </a:r>
            <a:r>
              <a:rPr lang="hu-HU" baseline="0" dirty="0" smtClean="0"/>
              <a:t> Már halott kód, de évekig működött </a:t>
            </a:r>
            <a:r>
              <a:rPr lang="hu-HU" baseline="0" dirty="0" err="1" smtClean="0"/>
              <a:t>productionben</a:t>
            </a:r>
            <a:r>
              <a:rPr lang="hu-HU" baseline="0" dirty="0" smtClean="0"/>
              <a:t> viszonylag jó hatásfokkal</a:t>
            </a:r>
            <a:r>
              <a:rPr lang="hu-HU" dirty="0" smtClean="0"/>
              <a:t>]</a:t>
            </a:r>
          </a:p>
          <a:p>
            <a:r>
              <a:rPr lang="hu-HU" dirty="0" smtClean="0"/>
              <a:t>[A</a:t>
            </a:r>
            <a:r>
              <a:rPr lang="hu-HU" baseline="0" dirty="0" smtClean="0"/>
              <a:t> teljes </a:t>
            </a:r>
            <a:r>
              <a:rPr lang="hu-HU" baseline="0" dirty="0" err="1" smtClean="0"/>
              <a:t>Android</a:t>
            </a:r>
            <a:r>
              <a:rPr lang="hu-HU" baseline="0" dirty="0" smtClean="0"/>
              <a:t>/</a:t>
            </a:r>
            <a:r>
              <a:rPr lang="hu-HU" baseline="0" dirty="0" err="1" smtClean="0"/>
              <a:t>iOS</a:t>
            </a:r>
            <a:r>
              <a:rPr lang="hu-HU" baseline="0" dirty="0" smtClean="0"/>
              <a:t> adatforgalom le volt fedhető a (</a:t>
            </a:r>
            <a:r>
              <a:rPr lang="hu-HU" baseline="0" dirty="0" err="1" smtClean="0"/>
              <a:t>Mozilla</a:t>
            </a:r>
            <a:r>
              <a:rPr lang="hu-HU" baseline="0" dirty="0" smtClean="0"/>
              <a:t>.*</a:t>
            </a:r>
            <a:r>
              <a:rPr lang="hu-HU" baseline="0" dirty="0" err="1" smtClean="0"/>
              <a:t>AppleWebKit</a:t>
            </a:r>
            <a:r>
              <a:rPr lang="hu-HU" baseline="0" dirty="0" smtClean="0"/>
              <a:t>.*Mobile)</a:t>
            </a:r>
            <a:r>
              <a:rPr lang="hu-HU" dirty="0" smtClean="0"/>
              <a:t>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889B6-7971-458A-ADEE-CBDAB820F84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847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[DDR esetén olyan</a:t>
            </a:r>
            <a:r>
              <a:rPr lang="hu-HU" baseline="0" dirty="0" smtClean="0"/>
              <a:t> repository-król beszélünk amely képes információkat szolgáltatni a kliens tulajdonságairól…</a:t>
            </a:r>
            <a:r>
              <a:rPr lang="hu-HU" dirty="0" smtClean="0"/>
              <a:t>]</a:t>
            </a:r>
          </a:p>
          <a:p>
            <a:r>
              <a:rPr lang="hu-HU" dirty="0" smtClean="0"/>
              <a:t>[És lehetővé teszi, hogy ez alapján a</a:t>
            </a:r>
            <a:r>
              <a:rPr lang="hu-HU" baseline="0" dirty="0" smtClean="0"/>
              <a:t> szerver a használt device tulajdonságainak megfelelő tartalmat szolgáltassa</a:t>
            </a:r>
            <a:r>
              <a:rPr lang="hu-HU" dirty="0" smtClean="0"/>
              <a:t>]</a:t>
            </a:r>
          </a:p>
          <a:p>
            <a:r>
              <a:rPr lang="hu-HU" dirty="0" smtClean="0"/>
              <a:t>[A támogatott</a:t>
            </a:r>
            <a:r>
              <a:rPr lang="hu-HU" baseline="0" dirty="0" smtClean="0"/>
              <a:t> tulajdonságok listája repository-ként eltérő lehet</a:t>
            </a:r>
            <a:r>
              <a:rPr lang="hu-HU" dirty="0" smtClean="0"/>
              <a:t>]</a:t>
            </a:r>
          </a:p>
          <a:p>
            <a:r>
              <a:rPr lang="hu-HU" dirty="0" smtClean="0"/>
              <a:t>[A</a:t>
            </a:r>
            <a:r>
              <a:rPr lang="hu-HU" baseline="0" dirty="0" smtClean="0"/>
              <a:t> következőkben bemutatok néhányat ezek közül, de részletes összehasonlításra nem fog sor kerülni, ennek több oka van:</a:t>
            </a:r>
            <a:r>
              <a:rPr lang="hu-HU" dirty="0" smtClean="0"/>
              <a:t>]</a:t>
            </a:r>
          </a:p>
          <a:p>
            <a:pPr marL="228600" indent="-228600">
              <a:buFont typeface="+mj-lt"/>
              <a:buAutoNum type="arabicPeriod"/>
            </a:pPr>
            <a:r>
              <a:rPr lang="hu-HU" dirty="0" smtClean="0"/>
              <a:t>[Általában</a:t>
            </a:r>
            <a:r>
              <a:rPr lang="hu-HU" baseline="0" dirty="0" smtClean="0"/>
              <a:t> a támogatott tulajdonságok listája nagyon hasonló, csak kis mértékben tér el repository-ként</a:t>
            </a:r>
            <a:r>
              <a:rPr lang="hu-HU" dirty="0" smtClean="0"/>
              <a:t>]</a:t>
            </a:r>
          </a:p>
          <a:p>
            <a:pPr marL="228600" indent="-228600">
              <a:buFont typeface="+mj-lt"/>
              <a:buAutoNum type="arabicPeriod"/>
            </a:pPr>
            <a:r>
              <a:rPr lang="hu-HU" dirty="0" smtClean="0"/>
              <a:t>[Nincs tokéletes megoldás, minden repository</a:t>
            </a:r>
            <a:r>
              <a:rPr lang="hu-HU" baseline="0" dirty="0" smtClean="0"/>
              <a:t> egy adott hibaszázalékkal dolgozik, ami nem is elsősorban a vendor-ok hibájából fakad, hanem gyakran az azonosításra használt User-agent stringek egyediségének hiánya miatt van</a:t>
            </a:r>
            <a:r>
              <a:rPr lang="hu-HU" dirty="0" smtClean="0"/>
              <a:t>]</a:t>
            </a:r>
          </a:p>
          <a:p>
            <a:pPr marL="228600" indent="-228600">
              <a:buFont typeface="+mj-lt"/>
              <a:buAutoNum type="arabicPeriod"/>
            </a:pPr>
            <a:r>
              <a:rPr lang="hu-HU" dirty="0" smtClean="0"/>
              <a:t>[Minden</a:t>
            </a:r>
            <a:r>
              <a:rPr lang="hu-HU" baseline="0" dirty="0" smtClean="0"/>
              <a:t> beérkező request feldolgozása költséges művelet lehet, de az ismertebb repository-k általában cacheléssel optimaizálják ezt a folyamatot, így teljesítményben sem térnek el nagyon egymástól</a:t>
            </a:r>
            <a:r>
              <a:rPr lang="hu-HU" dirty="0" smtClean="0"/>
              <a:t>]</a:t>
            </a:r>
          </a:p>
          <a:p>
            <a:pPr marL="228600" indent="-228600">
              <a:buFont typeface="+mj-lt"/>
              <a:buAutoNum type="arabicPeriod"/>
            </a:pPr>
            <a:r>
              <a:rPr lang="hu-HU" dirty="0" smtClean="0"/>
              <a:t>[A felsorolt repository-k</a:t>
            </a:r>
            <a:r>
              <a:rPr lang="hu-HU" baseline="0" dirty="0" smtClean="0"/>
              <a:t> nagyrésze fizetős szolgáltatás és nem akarok senkinek felesleges reklámot csinálni, pláne mert a konstrukciók gyakran nem is túl „barátiak”</a:t>
            </a:r>
            <a:r>
              <a:rPr lang="hu-HU" dirty="0" smtClean="0"/>
              <a:t>]</a:t>
            </a:r>
          </a:p>
          <a:p>
            <a:pPr marL="0" indent="0">
              <a:buFont typeface="+mj-lt"/>
              <a:buNone/>
            </a:pPr>
            <a:r>
              <a:rPr lang="hu-HU" dirty="0" smtClean="0"/>
              <a:t>[Akkor</a:t>
            </a:r>
            <a:r>
              <a:rPr lang="hu-HU" baseline="0" dirty="0" smtClean="0"/>
              <a:t> mégis mi alapján válasszunk:]</a:t>
            </a:r>
          </a:p>
          <a:p>
            <a:pPr marL="228600" indent="-228600">
              <a:buFont typeface="+mj-lt"/>
              <a:buAutoNum type="arabicPeriod"/>
            </a:pPr>
            <a:r>
              <a:rPr lang="hu-HU" baseline="0" dirty="0" smtClean="0"/>
              <a:t>[Mérlegeljük, hogy milyen tulajdonságokat szeretnénk kinyerni a repository-ból és ellenőrizzük, hogy az adott repository tudja-e nyújtani a kívánt informásiót]</a:t>
            </a:r>
          </a:p>
          <a:p>
            <a:pPr marL="228600" indent="-228600">
              <a:buFont typeface="+mj-lt"/>
              <a:buAutoNum type="arabicPeriod"/>
            </a:pPr>
            <a:r>
              <a:rPr lang="hu-HU" baseline="0" dirty="0" smtClean="0"/>
              <a:t>[Mérlegeljük, hogy milyen szolgáltatásra van szükségünk és nézzük meg, hogy az adott repository megfelelő-e ezen feltételnek (cloud based, standalone)]</a:t>
            </a:r>
          </a:p>
          <a:p>
            <a:pPr marL="228600" indent="-228600">
              <a:buFont typeface="+mj-lt"/>
              <a:buAutoNum type="arabicPeriod"/>
            </a:pPr>
            <a:r>
              <a:rPr lang="hu-HU" baseline="0" dirty="0" smtClean="0"/>
              <a:t>[Ellenőrizzük a frissítési lehetőségeket (Standalon esetben)]</a:t>
            </a:r>
          </a:p>
          <a:p>
            <a:pPr marL="228600" indent="-228600">
              <a:buFont typeface="+mj-lt"/>
              <a:buAutoNum type="arabicPeriod"/>
            </a:pPr>
            <a:r>
              <a:rPr lang="hu-HU" dirty="0" smtClean="0"/>
              <a:t>[Ár]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889B6-7971-458A-ADEE-CBDAB820F84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6410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r>
              <a:rPr lang="hu-HU" dirty="0" smtClean="0"/>
              <a:t>[Ígéretemhez</a:t>
            </a:r>
            <a:r>
              <a:rPr lang="hu-HU" baseline="0" dirty="0" smtClean="0"/>
              <a:t> híven nem beszélek részletesen a DDR-ekről, de azért párat összegyűjtöttem</a:t>
            </a:r>
            <a:r>
              <a:rPr lang="hu-HU" dirty="0" smtClean="0"/>
              <a:t>]</a:t>
            </a:r>
          </a:p>
          <a:p>
            <a:pPr marL="228600" lvl="0" indent="-228600">
              <a:buFont typeface="+mj-lt"/>
              <a:buAutoNum type="arabicPeriod"/>
            </a:pPr>
            <a:r>
              <a:rPr lang="hu-HU" dirty="0" smtClean="0"/>
              <a:t>[WURFL]</a:t>
            </a:r>
            <a:br>
              <a:rPr lang="hu-HU" dirty="0" smtClean="0"/>
            </a:br>
            <a:r>
              <a:rPr lang="hu-HU" dirty="0" smtClean="0"/>
              <a:t>[Bár első hallásra</a:t>
            </a:r>
            <a:r>
              <a:rPr lang="hu-HU" baseline="0" dirty="0" smtClean="0"/>
              <a:t> olyan mintha egy délnémet kolbászról lenne szó, a WURFL az egyik első és egyben legismertebb DDR</a:t>
            </a:r>
            <a:r>
              <a:rPr lang="hu-HU" dirty="0" smtClean="0"/>
              <a:t>]</a:t>
            </a:r>
            <a:br>
              <a:rPr lang="hu-HU" dirty="0" smtClean="0"/>
            </a:br>
            <a:r>
              <a:rPr lang="hu-HU" dirty="0" smtClean="0"/>
              <a:t>[Hozzáférhető: Local, Cloud]</a:t>
            </a:r>
            <a:br>
              <a:rPr lang="hu-HU" dirty="0" smtClean="0"/>
            </a:br>
            <a:r>
              <a:rPr lang="hu-HU" dirty="0" smtClean="0"/>
              <a:t>[Licensz:</a:t>
            </a:r>
            <a:r>
              <a:rPr lang="hu-HU" baseline="0" dirty="0" smtClean="0"/>
              <a:t> Erről inkább nem is merek beszélni, akit érdekel inkább olvasson utána, megható történet…</a:t>
            </a:r>
            <a:r>
              <a:rPr lang="hu-HU" dirty="0" smtClean="0"/>
              <a:t>]</a:t>
            </a:r>
            <a:br>
              <a:rPr lang="hu-HU" dirty="0" smtClean="0"/>
            </a:br>
            <a:r>
              <a:rPr lang="hu-HU" dirty="0" smtClean="0"/>
              <a:t>[API-k: Java, PHP, .Net]</a:t>
            </a:r>
          </a:p>
          <a:p>
            <a:pPr marL="228600" lvl="0" indent="-228600">
              <a:buFont typeface="+mj-lt"/>
              <a:buAutoNum type="arabicPeriod"/>
            </a:pPr>
            <a:r>
              <a:rPr lang="hu-HU" dirty="0" smtClean="0"/>
              <a:t>[Ezt</a:t>
            </a:r>
            <a:r>
              <a:rPr lang="hu-HU" baseline="0" dirty="0" smtClean="0"/>
              <a:t> használjuk a HCOM-on és talán mondhatom, hogy pozitívak a tapasztalataink vele kapcsolatban</a:t>
            </a:r>
            <a:r>
              <a:rPr lang="hu-HU" dirty="0" smtClean="0"/>
              <a:t>]</a:t>
            </a:r>
            <a:br>
              <a:rPr lang="hu-HU" dirty="0" smtClean="0"/>
            </a:br>
            <a:r>
              <a:rPr lang="hu-HU" dirty="0" smtClean="0"/>
              <a:t>[Hozzáférhető: Local, Cloud]</a:t>
            </a:r>
            <a:br>
              <a:rPr lang="hu-HU" dirty="0" smtClean="0"/>
            </a:br>
            <a:r>
              <a:rPr lang="hu-HU" dirty="0" smtClean="0"/>
              <a:t>[Licensze: Commercial]</a:t>
            </a:r>
            <a:br>
              <a:rPr lang="hu-HU" dirty="0" smtClean="0"/>
            </a:br>
            <a:r>
              <a:rPr lang="hu-HU" dirty="0" smtClean="0"/>
              <a:t>[API-k: Java, PHP, .Net, Python]</a:t>
            </a:r>
          </a:p>
          <a:p>
            <a:pPr marL="228600" lvl="0" indent="-228600">
              <a:buFont typeface="+mj-lt"/>
              <a:buAutoNum type="arabicPeriod"/>
            </a:pPr>
            <a:r>
              <a:rPr lang="hu-HU" dirty="0" smtClean="0"/>
              <a:t>[Szerencsére azért vannak kivételek, akadnak a piacon olyan termékek is amik ingyenesen hozzáférhetőek, és bár az API</a:t>
            </a:r>
            <a:r>
              <a:rPr lang="hu-HU" baseline="0" dirty="0" smtClean="0"/>
              <a:t> kevésbé kényelmes, és az detection sem annyira megbízható mint a fizetős konkurenciánál, azért érdemes ránézni néha…</a:t>
            </a:r>
            <a:r>
              <a:rPr lang="hu-HU" dirty="0" smtClean="0"/>
              <a:t>]</a:t>
            </a:r>
          </a:p>
          <a:p>
            <a:pPr marL="228600" lvl="0" indent="-228600">
              <a:buFont typeface="+mj-lt"/>
              <a:buAutoNum type="arabicPeriod"/>
            </a:pPr>
            <a:endParaRPr lang="hu-HU" dirty="0" smtClean="0"/>
          </a:p>
          <a:p>
            <a:pPr marL="228600" lvl="0" indent="-228600">
              <a:buFont typeface="+mj-lt"/>
              <a:buAutoNum type="arabicPeriod"/>
            </a:pPr>
            <a:endParaRPr lang="hu-HU" dirty="0" smtClean="0"/>
          </a:p>
          <a:p>
            <a:pPr marL="228600" lvl="0" indent="-228600">
              <a:buFont typeface="+mj-lt"/>
              <a:buAutoNum type="arabicPeriod"/>
            </a:pP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endParaRPr lang="hu-H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889B6-7971-458A-ADEE-CBDAB820F84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9309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[Ez az a folyamat,</a:t>
            </a:r>
            <a:r>
              <a:rPr lang="hu-HU" baseline="0" dirty="0" smtClean="0"/>
              <a:t> ami lehetővé teszi hogy a forgalom adott domain-re történő átirányítását a kliens device-a alapján</a:t>
            </a:r>
            <a:r>
              <a:rPr lang="hu-HU" dirty="0" smtClean="0"/>
              <a:t>]</a:t>
            </a:r>
          </a:p>
          <a:p>
            <a:r>
              <a:rPr lang="hu-HU" dirty="0" smtClean="0"/>
              <a:t>[A</a:t>
            </a:r>
            <a:r>
              <a:rPr lang="hu-HU" baseline="0" dirty="0" smtClean="0"/>
              <a:t> felhasznált domainek terén nincs megkötés, de érdemes követni a standardokat mint pl: …</a:t>
            </a:r>
            <a:r>
              <a:rPr lang="hu-HU" dirty="0" smtClean="0"/>
              <a:t>]</a:t>
            </a:r>
          </a:p>
          <a:p>
            <a:pPr marL="228600" indent="-228600">
              <a:buFont typeface="+mj-lt"/>
              <a:buAutoNum type="arabicPeriod"/>
            </a:pPr>
            <a:r>
              <a:rPr lang="hu-HU" dirty="0" smtClean="0"/>
              <a:t>[</a:t>
            </a:r>
            <a:r>
              <a:rPr lang="hu-HU" baseline="0" dirty="0" smtClean="0"/>
              <a:t>.mobi top level domain</a:t>
            </a:r>
            <a:r>
              <a:rPr lang="hu-HU" dirty="0" smtClean="0"/>
              <a:t>]</a:t>
            </a:r>
          </a:p>
          <a:p>
            <a:pPr marL="228600" indent="-228600">
              <a:buFont typeface="+mj-lt"/>
              <a:buAutoNum type="arabicPeriod"/>
            </a:pPr>
            <a:r>
              <a:rPr lang="hu-HU" dirty="0" smtClean="0"/>
              <a:t>[m. subdomain]</a:t>
            </a:r>
          </a:p>
          <a:p>
            <a:pPr marL="228600" indent="-228600">
              <a:buFont typeface="+mj-lt"/>
              <a:buAutoNum type="arabicPeriod"/>
            </a:pPr>
            <a:r>
              <a:rPr lang="hu-HU" dirty="0" smtClean="0"/>
              <a:t>[/mobile</a:t>
            </a:r>
            <a:r>
              <a:rPr lang="hu-HU" baseline="0" dirty="0" smtClean="0"/>
              <a:t> path</a:t>
            </a:r>
            <a:r>
              <a:rPr lang="hu-HU" dirty="0" smtClean="0"/>
              <a:t>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889B6-7971-458A-ADEE-CBDAB820F84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022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hu-HU" dirty="0" smtClean="0"/>
              <a:t>[Érintett témák]</a:t>
            </a:r>
          </a:p>
          <a:p>
            <a:pPr marL="228600" indent="-228600">
              <a:buFont typeface="+mj-lt"/>
              <a:buAutoNum type="arabicPeriod"/>
            </a:pPr>
            <a:r>
              <a:rPr lang="hu-HU" dirty="0" smtClean="0"/>
              <a:t>[Beveztés]</a:t>
            </a:r>
          </a:p>
          <a:p>
            <a:pPr marL="228600" indent="-228600">
              <a:buFont typeface="+mj-lt"/>
              <a:buAutoNum type="arabicPeriod"/>
            </a:pPr>
            <a:r>
              <a:rPr lang="hu-HU" dirty="0" smtClean="0"/>
              <a:t>[Ezt követően a kliens oldali</a:t>
            </a:r>
            <a:r>
              <a:rPr lang="hu-HU" baseline="0" dirty="0" smtClean="0"/>
              <a:t> eszköztár megismerése…</a:t>
            </a:r>
            <a:r>
              <a:rPr lang="hu-HU" dirty="0" smtClean="0"/>
              <a:t>]</a:t>
            </a:r>
            <a:br>
              <a:rPr lang="hu-HU" dirty="0" smtClean="0"/>
            </a:br>
            <a:r>
              <a:rPr lang="hu-HU" dirty="0" smtClean="0"/>
              <a:t>[Nem</a:t>
            </a:r>
            <a:r>
              <a:rPr lang="hu-HU" baseline="0" dirty="0" smtClean="0"/>
              <a:t> meglepő módon ez jóval nagyobb terület, mint a szerver oldali megoldások</a:t>
            </a:r>
            <a:r>
              <a:rPr lang="hu-HU" dirty="0" smtClean="0"/>
              <a:t>]</a:t>
            </a:r>
            <a:br>
              <a:rPr lang="hu-HU" dirty="0" smtClean="0"/>
            </a:br>
            <a:r>
              <a:rPr lang="hu-HU" dirty="0" smtClean="0"/>
              <a:t>[Átfogó képet különösen nehéz lenne adni és tekintve,</a:t>
            </a:r>
            <a:r>
              <a:rPr lang="hu-HU" baseline="0" dirty="0" smtClean="0"/>
              <a:t> hogy én Java fejlesztő vagyok a hangsújt inkább a szerver oldalra helyezném</a:t>
            </a:r>
            <a:r>
              <a:rPr lang="hu-HU" dirty="0" smtClean="0"/>
              <a:t>]</a:t>
            </a:r>
          </a:p>
          <a:p>
            <a:pPr marL="228600" indent="-228600">
              <a:buFont typeface="+mj-lt"/>
              <a:buAutoNum type="arabicPeriod"/>
            </a:pPr>
            <a:r>
              <a:rPr lang="hu-HU" dirty="0" smtClean="0"/>
              <a:t>[…Majd a szerver oldali megoldások ismertetése]</a:t>
            </a:r>
            <a:br>
              <a:rPr lang="hu-HU" dirty="0" smtClean="0"/>
            </a:br>
            <a:r>
              <a:rPr lang="hu-HU" dirty="0" smtClean="0"/>
              <a:t>[Itt a</a:t>
            </a:r>
            <a:r>
              <a:rPr lang="hu-HU" baseline="0" dirty="0" smtClean="0"/>
              <a:t> szerver oldali megoldásokhoz kapcsolódóan két toolt fogok bemutatni</a:t>
            </a:r>
            <a:r>
              <a:rPr lang="hu-HU" dirty="0" smtClean="0"/>
              <a:t>]</a:t>
            </a:r>
          </a:p>
          <a:p>
            <a:pPr marL="685800" lvl="1" indent="-228600">
              <a:buFont typeface="+mj-lt"/>
              <a:buAutoNum type="arabicPeriod"/>
            </a:pPr>
            <a:r>
              <a:rPr lang="hu-HU" dirty="0" smtClean="0"/>
              <a:t>[Apache</a:t>
            </a:r>
            <a:r>
              <a:rPr lang="hu-HU" baseline="0" dirty="0" smtClean="0"/>
              <a:t> mobile filter megismerése</a:t>
            </a:r>
            <a:r>
              <a:rPr lang="hu-HU" dirty="0" smtClean="0"/>
              <a:t>]</a:t>
            </a:r>
          </a:p>
          <a:p>
            <a:pPr marL="685800" lvl="1" indent="-228600">
              <a:buFont typeface="+mj-lt"/>
              <a:buAutoNum type="arabicPeriod"/>
            </a:pPr>
            <a:r>
              <a:rPr lang="hu-HU" dirty="0" smtClean="0"/>
              <a:t>[Spring mobile device module megismerése]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889B6-7971-458A-ADEE-CBDAB820F8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4041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[Jöjjön</a:t>
            </a:r>
            <a:r>
              <a:rPr lang="hu-HU" baseline="0" dirty="0" smtClean="0"/>
              <a:t> most egy gyakorlati megoldás: AMF vagyis Apache Mobile Filter</a:t>
            </a:r>
            <a:r>
              <a:rPr lang="hu-HU" dirty="0" smtClean="0"/>
              <a:t>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889B6-7971-458A-ADEE-CBDAB820F84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526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hu-HU" dirty="0" smtClean="0"/>
              <a:t>[</a:t>
            </a:r>
            <a:r>
              <a:rPr lang="hu-HU" dirty="0" err="1" smtClean="0"/>
              <a:t>Apache</a:t>
            </a:r>
            <a:r>
              <a:rPr lang="hu-HU" dirty="0" smtClean="0"/>
              <a:t> alapú megoldás, így a </a:t>
            </a:r>
            <a:r>
              <a:rPr lang="hu-HU" dirty="0" err="1" smtClean="0"/>
              <a:t>device</a:t>
            </a:r>
            <a:r>
              <a:rPr lang="hu-HU" dirty="0" smtClean="0"/>
              <a:t> azonosítás függetleníthető az alkalmazástól]</a:t>
            </a:r>
            <a:br>
              <a:rPr lang="hu-HU" dirty="0" smtClean="0"/>
            </a:br>
            <a:r>
              <a:rPr lang="hu-HU" dirty="0" smtClean="0"/>
              <a:t>[Kombinálható további </a:t>
            </a:r>
            <a:r>
              <a:rPr lang="hu-HU" dirty="0" err="1" smtClean="0"/>
              <a:t>apache</a:t>
            </a:r>
            <a:r>
              <a:rPr lang="hu-HU" dirty="0" smtClean="0"/>
              <a:t> modulokkal mint </a:t>
            </a:r>
            <a:r>
              <a:rPr lang="hu-HU" dirty="0" err="1" smtClean="0"/>
              <a:t>pl</a:t>
            </a:r>
            <a:r>
              <a:rPr lang="hu-HU" dirty="0" smtClean="0"/>
              <a:t>: </a:t>
            </a:r>
            <a:r>
              <a:rPr lang="hu-HU" dirty="0" err="1" smtClean="0"/>
              <a:t>mod</a:t>
            </a:r>
            <a:r>
              <a:rPr lang="hu-HU" dirty="0" smtClean="0"/>
              <a:t>_</a:t>
            </a:r>
            <a:r>
              <a:rPr lang="hu-HU" dirty="0" err="1" smtClean="0"/>
              <a:t>rewrite-al</a:t>
            </a:r>
            <a:r>
              <a:rPr lang="hu-HU" dirty="0" smtClean="0"/>
              <a:t> vagy </a:t>
            </a:r>
            <a:r>
              <a:rPr lang="hu-HU" dirty="0" err="1" smtClean="0"/>
              <a:t>mod</a:t>
            </a:r>
            <a:r>
              <a:rPr lang="hu-HU" dirty="0" smtClean="0"/>
              <a:t>_</a:t>
            </a:r>
            <a:r>
              <a:rPr lang="hu-HU" dirty="0" err="1" smtClean="0"/>
              <a:t>proxy-val</a:t>
            </a:r>
            <a:r>
              <a:rPr lang="hu-HU" dirty="0" smtClean="0"/>
              <a:t>]</a:t>
            </a:r>
            <a:br>
              <a:rPr lang="hu-HU" dirty="0" smtClean="0"/>
            </a:br>
            <a:r>
              <a:rPr lang="hu-HU" dirty="0" smtClean="0"/>
              <a:t>[Ezáltal akár több alkalmazás is használhatja ugyanazokat a </a:t>
            </a:r>
            <a:r>
              <a:rPr lang="hu-HU" dirty="0" err="1" smtClean="0"/>
              <a:t>rulokat</a:t>
            </a:r>
            <a:r>
              <a:rPr lang="hu-HU" dirty="0" smtClean="0"/>
              <a:t>]</a:t>
            </a:r>
          </a:p>
          <a:p>
            <a:pPr marL="228600" indent="-228600">
              <a:buFont typeface="+mj-lt"/>
              <a:buAutoNum type="arabicPeriod"/>
            </a:pPr>
            <a:r>
              <a:rPr lang="hu-HU" dirty="0" smtClean="0"/>
              <a:t>[A fentieken felül pedig rendelkezik egy egyszerűsített detektorral is ami ugyan nem tartalmaz pontos </a:t>
            </a:r>
            <a:r>
              <a:rPr lang="hu-HU" dirty="0" err="1" smtClean="0"/>
              <a:t>device</a:t>
            </a:r>
            <a:r>
              <a:rPr lang="hu-HU" dirty="0" smtClean="0"/>
              <a:t> információkat, de az átirányításokhoz szükséges alap információkat azért szolgáltatja]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[GPL license]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889B6-7971-458A-ADEE-CBDAB820F84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777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hu-HU" dirty="0" smtClean="0"/>
              <a:t>[Tehát </a:t>
            </a:r>
            <a:r>
              <a:rPr lang="hu-HU" dirty="0" err="1" smtClean="0"/>
              <a:t>repository-tól</a:t>
            </a:r>
            <a:r>
              <a:rPr lang="hu-HU" dirty="0" smtClean="0"/>
              <a:t> függően tartalmazza az elérhető </a:t>
            </a:r>
            <a:r>
              <a:rPr lang="hu-HU" dirty="0" err="1" smtClean="0"/>
              <a:t>device</a:t>
            </a:r>
            <a:r>
              <a:rPr lang="hu-HU" dirty="0" smtClean="0"/>
              <a:t> tulajdonságokat]</a:t>
            </a:r>
            <a:br>
              <a:rPr lang="hu-HU" dirty="0" smtClean="0"/>
            </a:br>
            <a:r>
              <a:rPr lang="hu-HU" dirty="0" smtClean="0"/>
              <a:t>[Az egyes tulajdonságok pedig </a:t>
            </a:r>
            <a:r>
              <a:rPr lang="hu-HU" dirty="0" err="1" smtClean="0"/>
              <a:t>environment</a:t>
            </a:r>
            <a:r>
              <a:rPr lang="hu-HU" dirty="0" smtClean="0"/>
              <a:t> </a:t>
            </a:r>
            <a:r>
              <a:rPr lang="hu-HU" dirty="0" err="1" smtClean="0"/>
              <a:t>rule-ként</a:t>
            </a:r>
            <a:r>
              <a:rPr lang="hu-HU" dirty="0" smtClean="0"/>
              <a:t> is elérhetőek oly módon, hogy: AMF_&lt;</a:t>
            </a:r>
            <a:r>
              <a:rPr lang="hu-HU" dirty="0" err="1" smtClean="0"/>
              <a:t>uppercase</a:t>
            </a:r>
            <a:r>
              <a:rPr lang="hu-HU" dirty="0" smtClean="0"/>
              <a:t> </a:t>
            </a:r>
            <a:r>
              <a:rPr lang="hu-HU" dirty="0" err="1" smtClean="0"/>
              <a:t>capabilities</a:t>
            </a:r>
            <a:r>
              <a:rPr lang="hu-HU" dirty="0" smtClean="0"/>
              <a:t> </a:t>
            </a:r>
            <a:r>
              <a:rPr lang="hu-HU" dirty="0" err="1" smtClean="0"/>
              <a:t>name</a:t>
            </a:r>
            <a:r>
              <a:rPr lang="hu-HU" dirty="0" smtClean="0"/>
              <a:t>&gt; hivatkozunk rájuk ...]</a:t>
            </a:r>
            <a:br>
              <a:rPr lang="hu-HU" dirty="0" smtClean="0"/>
            </a:br>
            <a:r>
              <a:rPr lang="hu-HU" dirty="0" smtClean="0"/>
              <a:t>[... ezáltal hozzáférhetőek </a:t>
            </a:r>
            <a:r>
              <a:rPr lang="hu-HU" dirty="0" err="1" smtClean="0"/>
              <a:t>pl</a:t>
            </a:r>
            <a:r>
              <a:rPr lang="hu-HU" dirty="0" smtClean="0"/>
              <a:t>: </a:t>
            </a:r>
            <a:r>
              <a:rPr lang="hu-HU" dirty="0" err="1" smtClean="0"/>
              <a:t>mod</a:t>
            </a:r>
            <a:r>
              <a:rPr lang="hu-HU" dirty="0" smtClean="0"/>
              <a:t>_</a:t>
            </a:r>
            <a:r>
              <a:rPr lang="hu-HU" dirty="0" err="1" smtClean="0"/>
              <a:t>rewrite-ban</a:t>
            </a:r>
            <a:r>
              <a:rPr lang="hu-HU" dirty="0" smtClean="0"/>
              <a:t>...]</a:t>
            </a:r>
            <a:br>
              <a:rPr lang="hu-HU" dirty="0" smtClean="0"/>
            </a:br>
            <a:r>
              <a:rPr lang="hu-HU" dirty="0" smtClean="0"/>
              <a:t>[... illetve </a:t>
            </a:r>
            <a:r>
              <a:rPr lang="hu-HU" dirty="0" err="1" smtClean="0"/>
              <a:t>mod</a:t>
            </a:r>
            <a:r>
              <a:rPr lang="hu-HU" dirty="0" smtClean="0"/>
              <a:t>_</a:t>
            </a:r>
            <a:r>
              <a:rPr lang="hu-HU" dirty="0" err="1" smtClean="0"/>
              <a:t>jk-n</a:t>
            </a:r>
            <a:r>
              <a:rPr lang="hu-HU" dirty="0" smtClean="0"/>
              <a:t> keresztül akár egy </a:t>
            </a:r>
            <a:r>
              <a:rPr lang="hu-HU" dirty="0" err="1" smtClean="0"/>
              <a:t>tomcat-ben</a:t>
            </a:r>
            <a:r>
              <a:rPr lang="hu-HU" dirty="0" smtClean="0"/>
              <a:t> futó </a:t>
            </a:r>
            <a:r>
              <a:rPr lang="hu-HU" dirty="0" err="1" smtClean="0"/>
              <a:t>war-ban</a:t>
            </a:r>
            <a:r>
              <a:rPr lang="hu-HU" dirty="0" smtClean="0"/>
              <a:t> is </a:t>
            </a:r>
            <a:r>
              <a:rPr lang="hu-HU" dirty="0" err="1" smtClean="0"/>
              <a:t>request</a:t>
            </a:r>
            <a:r>
              <a:rPr lang="hu-HU" dirty="0" smtClean="0"/>
              <a:t> attribútumként (</a:t>
            </a:r>
            <a:r>
              <a:rPr lang="hu-HU" dirty="0" err="1" smtClean="0"/>
              <a:t>pl</a:t>
            </a:r>
            <a:r>
              <a:rPr lang="hu-HU" dirty="0" smtClean="0"/>
              <a:t>: </a:t>
            </a:r>
            <a:r>
              <a:rPr lang="hu-HU" dirty="0" err="1" smtClean="0"/>
              <a:t>request.getAttribute</a:t>
            </a:r>
            <a:r>
              <a:rPr lang="hu-HU" dirty="0" smtClean="0"/>
              <a:t>("AMF_MAX_IMAGE_HEIGHT"))]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[</a:t>
            </a:r>
            <a:r>
              <a:rPr lang="en-US" dirty="0" err="1" smtClean="0"/>
              <a:t>Képes</a:t>
            </a:r>
            <a:r>
              <a:rPr lang="en-US" dirty="0" smtClean="0"/>
              <a:t> a </a:t>
            </a:r>
            <a:r>
              <a:rPr lang="en-US" dirty="0" err="1" smtClean="0"/>
              <a:t>képek</a:t>
            </a:r>
            <a:r>
              <a:rPr lang="en-US" dirty="0" smtClean="0"/>
              <a:t> </a:t>
            </a:r>
            <a:r>
              <a:rPr lang="en-US" dirty="0" err="1" smtClean="0"/>
              <a:t>átméretezésére</a:t>
            </a:r>
            <a:r>
              <a:rPr lang="en-US" dirty="0" smtClean="0"/>
              <a:t> on-the-fly </a:t>
            </a:r>
            <a:r>
              <a:rPr lang="en-US" dirty="0" err="1" smtClean="0"/>
              <a:t>módon</a:t>
            </a:r>
            <a:r>
              <a:rPr lang="en-US" dirty="0" smtClean="0"/>
              <a:t> </a:t>
            </a:r>
            <a:r>
              <a:rPr lang="en-US" dirty="0" err="1" smtClean="0"/>
              <a:t>figyelembe</a:t>
            </a:r>
            <a:r>
              <a:rPr lang="en-US" dirty="0" smtClean="0"/>
              <a:t> </a:t>
            </a:r>
            <a:r>
              <a:rPr lang="en-US" dirty="0" err="1" smtClean="0"/>
              <a:t>véve</a:t>
            </a:r>
            <a:r>
              <a:rPr lang="en-US" dirty="0" smtClean="0"/>
              <a:t> a device </a:t>
            </a:r>
            <a:r>
              <a:rPr lang="en-US" dirty="0" err="1" smtClean="0"/>
              <a:t>tulajdonságait</a:t>
            </a:r>
            <a:r>
              <a:rPr lang="en-US" dirty="0" smtClean="0"/>
              <a:t>...]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[</a:t>
            </a:r>
            <a:r>
              <a:rPr lang="hu-HU" dirty="0" err="1" smtClean="0"/>
              <a:t>Támogatot</a:t>
            </a:r>
            <a:r>
              <a:rPr lang="hu-HU" dirty="0" smtClean="0"/>
              <a:t> formátumok: </a:t>
            </a:r>
            <a:r>
              <a:rPr lang="hu-HU" dirty="0" err="1" smtClean="0"/>
              <a:t>jpg</a:t>
            </a:r>
            <a:r>
              <a:rPr lang="hu-HU" dirty="0" smtClean="0"/>
              <a:t>, </a:t>
            </a:r>
            <a:r>
              <a:rPr lang="hu-HU" dirty="0" err="1" smtClean="0"/>
              <a:t>png</a:t>
            </a:r>
            <a:r>
              <a:rPr lang="hu-HU" dirty="0" smtClean="0"/>
              <a:t>, </a:t>
            </a:r>
            <a:r>
              <a:rPr lang="hu-HU" dirty="0" err="1" smtClean="0"/>
              <a:t>gif</a:t>
            </a:r>
            <a:r>
              <a:rPr lang="hu-HU" dirty="0" smtClean="0"/>
              <a:t>]</a:t>
            </a:r>
            <a:br>
              <a:rPr lang="hu-HU" dirty="0" smtClean="0"/>
            </a:br>
            <a:r>
              <a:rPr lang="hu-HU" dirty="0" smtClean="0"/>
              <a:t>[Ami annyit tesz, hogy a </a:t>
            </a:r>
            <a:r>
              <a:rPr lang="hu-HU" dirty="0" err="1" smtClean="0"/>
              <a:t>repository-ból</a:t>
            </a:r>
            <a:r>
              <a:rPr lang="hu-HU" dirty="0" smtClean="0"/>
              <a:t> megszerzett </a:t>
            </a:r>
            <a:r>
              <a:rPr lang="hu-HU" dirty="0" err="1" smtClean="0"/>
              <a:t>device</a:t>
            </a:r>
            <a:r>
              <a:rPr lang="hu-HU" dirty="0" smtClean="0"/>
              <a:t> </a:t>
            </a:r>
            <a:r>
              <a:rPr lang="hu-HU" dirty="0" err="1" smtClean="0"/>
              <a:t>screen</a:t>
            </a:r>
            <a:r>
              <a:rPr lang="hu-HU" dirty="0" smtClean="0"/>
              <a:t> </a:t>
            </a:r>
            <a:r>
              <a:rPr lang="hu-HU" dirty="0" err="1" smtClean="0"/>
              <a:t>size-t</a:t>
            </a:r>
            <a:r>
              <a:rPr lang="hu-HU" dirty="0" smtClean="0"/>
              <a:t> veszi alapul a méretezésnél]</a:t>
            </a:r>
            <a:br>
              <a:rPr lang="hu-HU" dirty="0" smtClean="0"/>
            </a:br>
            <a:r>
              <a:rPr lang="hu-HU" dirty="0" smtClean="0"/>
              <a:t>[Ezáltal természetesen a </a:t>
            </a:r>
            <a:r>
              <a:rPr lang="hu-HU" dirty="0" err="1" smtClean="0"/>
              <a:t>lite</a:t>
            </a:r>
            <a:r>
              <a:rPr lang="hu-HU" dirty="0" smtClean="0"/>
              <a:t> </a:t>
            </a:r>
            <a:r>
              <a:rPr lang="hu-HU" dirty="0" err="1" smtClean="0"/>
              <a:t>detection</a:t>
            </a:r>
            <a:r>
              <a:rPr lang="hu-HU" dirty="0" smtClean="0"/>
              <a:t> esetén „mérsékelten” használható a </a:t>
            </a:r>
            <a:r>
              <a:rPr lang="hu-HU" dirty="0" err="1" smtClean="0"/>
              <a:t>feature</a:t>
            </a:r>
            <a:r>
              <a:rPr lang="hu-HU" dirty="0" smtClean="0"/>
              <a:t>]</a:t>
            </a:r>
          </a:p>
          <a:p>
            <a:pPr marL="228600" indent="-228600">
              <a:buFont typeface="+mj-lt"/>
              <a:buAutoNum type="arabicPeriod"/>
            </a:pPr>
            <a:r>
              <a:rPr lang="hu-HU" dirty="0" smtClean="0"/>
              <a:t>[Egyszerű </a:t>
            </a:r>
            <a:r>
              <a:rPr lang="hu-HU" dirty="0" err="1" smtClean="0"/>
              <a:t>redirect</a:t>
            </a:r>
            <a:r>
              <a:rPr lang="hu-HU" dirty="0" smtClean="0"/>
              <a:t> funkciókra is képes </a:t>
            </a:r>
            <a:r>
              <a:rPr lang="hu-HU" dirty="0" err="1" smtClean="0"/>
              <a:t>device</a:t>
            </a:r>
            <a:r>
              <a:rPr lang="hu-HU" dirty="0" smtClean="0"/>
              <a:t> típus alapján]</a:t>
            </a:r>
            <a:br>
              <a:rPr lang="hu-HU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889B6-7971-458A-ADEE-CBDAB820F84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058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hu-HU" dirty="0" smtClean="0"/>
              <a:t>[Ez a filter abban az esetben használható, ha nincs szükség pontos </a:t>
            </a:r>
            <a:r>
              <a:rPr lang="hu-HU" dirty="0" err="1" smtClean="0"/>
              <a:t>device</a:t>
            </a:r>
            <a:r>
              <a:rPr lang="hu-HU" dirty="0" smtClean="0"/>
              <a:t> információkra, mindössze pár alapvető tulajdonságra]</a:t>
            </a:r>
          </a:p>
          <a:p>
            <a:pPr marL="228600" indent="-228600">
              <a:buFont typeface="+mj-lt"/>
              <a:buAutoNum type="arabicPeriod"/>
            </a:pPr>
            <a:r>
              <a:rPr lang="pt-BR" dirty="0" smtClean="0"/>
              <a:t>[Nem </a:t>
            </a:r>
            <a:r>
              <a:rPr lang="pt-BR" dirty="0" err="1" smtClean="0"/>
              <a:t>szükséges</a:t>
            </a:r>
            <a:r>
              <a:rPr lang="pt-BR" dirty="0" smtClean="0"/>
              <a:t> </a:t>
            </a:r>
            <a:r>
              <a:rPr lang="pt-BR" dirty="0" err="1" smtClean="0"/>
              <a:t>hozzá</a:t>
            </a:r>
            <a:r>
              <a:rPr lang="pt-BR" dirty="0" smtClean="0"/>
              <a:t> </a:t>
            </a:r>
            <a:r>
              <a:rPr lang="pt-BR" dirty="0" err="1" smtClean="0"/>
              <a:t>device</a:t>
            </a:r>
            <a:r>
              <a:rPr lang="pt-BR" dirty="0" smtClean="0"/>
              <a:t> </a:t>
            </a:r>
            <a:r>
              <a:rPr lang="pt-BR" dirty="0" err="1" smtClean="0"/>
              <a:t>repository</a:t>
            </a:r>
            <a:r>
              <a:rPr lang="pt-BR" dirty="0" smtClean="0"/>
              <a:t>]</a:t>
            </a:r>
            <a:endParaRPr lang="hu-HU" dirty="0" smtClean="0"/>
          </a:p>
          <a:p>
            <a:pPr marL="228600" indent="-228600">
              <a:buFont typeface="+mj-lt"/>
              <a:buAutoNum type="arabicPeriod"/>
            </a:pPr>
            <a:r>
              <a:rPr lang="hu-HU" dirty="0" smtClean="0"/>
              <a:t>[Alapértelmezés</a:t>
            </a:r>
            <a:r>
              <a:rPr lang="hu-HU" baseline="0" dirty="0" smtClean="0"/>
              <a:t> szerint</a:t>
            </a:r>
            <a:r>
              <a:rPr lang="hu-HU" dirty="0" smtClean="0"/>
              <a:t> </a:t>
            </a:r>
            <a:r>
              <a:rPr lang="hu-HU" dirty="0" err="1" smtClean="0"/>
              <a:t>apachemobilefilter.org-ról</a:t>
            </a:r>
            <a:r>
              <a:rPr lang="hu-HU" dirty="0" smtClean="0"/>
              <a:t> gyűjti be a szükséges paramétereket induláskor…]</a:t>
            </a:r>
            <a:br>
              <a:rPr lang="hu-HU" dirty="0" smtClean="0"/>
            </a:br>
            <a:r>
              <a:rPr lang="hu-HU" dirty="0" smtClean="0"/>
              <a:t>[Ez a </a:t>
            </a:r>
            <a:r>
              <a:rPr lang="hu-HU" dirty="0" err="1" smtClean="0"/>
              <a:t>feature</a:t>
            </a:r>
            <a:r>
              <a:rPr lang="hu-HU" dirty="0" smtClean="0"/>
              <a:t> – mármint az online update – egyébként más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repository-k</a:t>
            </a:r>
            <a:r>
              <a:rPr lang="hu-HU" baseline="0" dirty="0" smtClean="0"/>
              <a:t> esetén is használható…</a:t>
            </a:r>
            <a:r>
              <a:rPr lang="hu-HU" dirty="0" smtClean="0"/>
              <a:t>]</a:t>
            </a:r>
            <a:br>
              <a:rPr lang="hu-HU" dirty="0" smtClean="0"/>
            </a:br>
            <a:r>
              <a:rPr lang="hu-HU" dirty="0" smtClean="0"/>
              <a:t>[És</a:t>
            </a:r>
            <a:r>
              <a:rPr lang="hu-HU" baseline="0" dirty="0" smtClean="0"/>
              <a:t> nagyon hasznos </a:t>
            </a:r>
            <a:r>
              <a:rPr lang="hu-HU" baseline="0" dirty="0" err="1" smtClean="0"/>
              <a:t>feature</a:t>
            </a:r>
            <a:r>
              <a:rPr lang="hu-HU" baseline="0" dirty="0" smtClean="0"/>
              <a:t> lenne, ha a </a:t>
            </a:r>
            <a:r>
              <a:rPr lang="hu-HU" baseline="0" dirty="0" err="1" smtClean="0"/>
              <a:t>repository</a:t>
            </a:r>
            <a:r>
              <a:rPr lang="hu-HU" baseline="0" dirty="0" smtClean="0"/>
              <a:t> </a:t>
            </a:r>
            <a:r>
              <a:rPr lang="hu-HU" baseline="0" dirty="0" err="1" smtClean="0"/>
              <a:t>update-ket</a:t>
            </a:r>
            <a:r>
              <a:rPr lang="hu-HU" baseline="0" dirty="0" smtClean="0"/>
              <a:t> valóban egyszerűen el lehetne érni on-line</a:t>
            </a:r>
            <a:r>
              <a:rPr lang="hu-HU" dirty="0" smtClean="0"/>
              <a:t>]</a:t>
            </a:r>
          </a:p>
          <a:p>
            <a:pPr marL="228600" indent="-228600">
              <a:buFont typeface="+mj-lt"/>
              <a:buAutoNum type="arabicPeriod"/>
            </a:pPr>
            <a:r>
              <a:rPr lang="hu-HU" dirty="0" smtClean="0"/>
              <a:t>[…]</a:t>
            </a:r>
          </a:p>
          <a:p>
            <a:pPr marL="228600" indent="-228600">
              <a:buFont typeface="+mj-lt"/>
              <a:buAutoNum type="arabicPeriod"/>
            </a:pPr>
            <a:r>
              <a:rPr lang="hu-HU" dirty="0" smtClean="0"/>
              <a:t>[A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AMFMobileHome</a:t>
            </a:r>
            <a:r>
              <a:rPr lang="hu-HU" dirty="0" smtClean="0"/>
              <a:t> központi könyvtára az </a:t>
            </a:r>
            <a:r>
              <a:rPr lang="hu-HU" dirty="0" err="1" smtClean="0"/>
              <a:t>AMF-nek</a:t>
            </a:r>
            <a:r>
              <a:rPr lang="hu-HU" dirty="0" smtClean="0"/>
              <a:t>, itt tárol minden szükséges </a:t>
            </a:r>
            <a:r>
              <a:rPr lang="hu-HU" dirty="0" err="1" smtClean="0"/>
              <a:t>updatet</a:t>
            </a:r>
            <a:r>
              <a:rPr lang="hu-HU" dirty="0" smtClean="0"/>
              <a:t>, </a:t>
            </a:r>
            <a:r>
              <a:rPr lang="hu-HU" dirty="0" err="1" smtClean="0"/>
              <a:t>pl</a:t>
            </a:r>
            <a:r>
              <a:rPr lang="hu-HU" dirty="0" smtClean="0"/>
              <a:t> a letöltött </a:t>
            </a:r>
            <a:r>
              <a:rPr lang="hu-HU" dirty="0" err="1" smtClean="0"/>
              <a:t>repository-kat</a:t>
            </a:r>
            <a:r>
              <a:rPr lang="hu-HU" dirty="0" smtClean="0"/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889B6-7971-458A-ADEE-CBDAB820F84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9321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hu-HU" dirty="0" smtClean="0"/>
              <a:t>[WURFL</a:t>
            </a:r>
            <a:r>
              <a:rPr lang="hu-HU" baseline="0" dirty="0" smtClean="0"/>
              <a:t> </a:t>
            </a:r>
            <a:r>
              <a:rPr lang="hu-HU" baseline="0" dirty="0" err="1" smtClean="0"/>
              <a:t>device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repository-t</a:t>
            </a:r>
            <a:r>
              <a:rPr lang="hu-HU" baseline="0" dirty="0" smtClean="0"/>
              <a:t> használ</a:t>
            </a:r>
            <a:r>
              <a:rPr lang="hu-HU" dirty="0" smtClean="0"/>
              <a:t>]</a:t>
            </a:r>
            <a:br>
              <a:rPr lang="hu-HU" dirty="0" smtClean="0"/>
            </a:br>
            <a:r>
              <a:rPr lang="hu-HU" dirty="0" smtClean="0"/>
              <a:t>[Sajnos a GPL licence ez esetben már nem állja meg a helyét, a WURFL AGPL </a:t>
            </a:r>
            <a:r>
              <a:rPr lang="hu-HU" dirty="0" err="1" smtClean="0"/>
              <a:t>license-et</a:t>
            </a:r>
            <a:r>
              <a:rPr lang="hu-HU" baseline="0" dirty="0" smtClean="0"/>
              <a:t> használ</a:t>
            </a:r>
            <a:r>
              <a:rPr lang="hu-HU" dirty="0" smtClean="0"/>
              <a:t>]</a:t>
            </a:r>
          </a:p>
          <a:p>
            <a:pPr marL="228600" indent="-228600">
              <a:buFont typeface="+mj-lt"/>
              <a:buAutoNum type="arabicPeriod"/>
            </a:pPr>
            <a:r>
              <a:rPr lang="hu-HU" dirty="0" smtClean="0"/>
              <a:t>[Ugyanúgy képes lenne online update-re mint a </a:t>
            </a:r>
            <a:r>
              <a:rPr lang="hu-HU" dirty="0" err="1" smtClean="0"/>
              <a:t>Lite</a:t>
            </a:r>
            <a:r>
              <a:rPr lang="hu-HU" dirty="0" smtClean="0"/>
              <a:t>, de a </a:t>
            </a:r>
            <a:r>
              <a:rPr lang="hu-HU" dirty="0" err="1" smtClean="0"/>
              <a:t>license</a:t>
            </a:r>
            <a:r>
              <a:rPr lang="hu-HU" dirty="0" smtClean="0"/>
              <a:t> feltételek változása miatt</a:t>
            </a:r>
            <a:r>
              <a:rPr lang="hu-HU" baseline="0" dirty="0" smtClean="0"/>
              <a:t> sajnos ez nem működik megfelelően…</a:t>
            </a:r>
            <a:r>
              <a:rPr lang="hu-HU" dirty="0" smtClean="0"/>
              <a:t>]</a:t>
            </a:r>
            <a:br>
              <a:rPr lang="hu-HU" dirty="0" smtClean="0"/>
            </a:br>
            <a:r>
              <a:rPr lang="hu-HU" dirty="0" smtClean="0"/>
              <a:t>[…Aki</a:t>
            </a:r>
            <a:r>
              <a:rPr lang="hu-HU" baseline="0" dirty="0" smtClean="0"/>
              <a:t> erről többet akar tudni, az nézzen bele az eredetileg a </a:t>
            </a:r>
            <a:r>
              <a:rPr lang="hu-HU" baseline="0" dirty="0" err="1" smtClean="0"/>
              <a:t>repository</a:t>
            </a:r>
            <a:r>
              <a:rPr lang="hu-HU" baseline="0" dirty="0" smtClean="0"/>
              <a:t> </a:t>
            </a:r>
            <a:r>
              <a:rPr lang="hu-HU" baseline="0" dirty="0" err="1" smtClean="0"/>
              <a:t>filet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tartalamzó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SourceForge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directory-ba</a:t>
            </a:r>
            <a:r>
              <a:rPr lang="hu-HU" baseline="0" dirty="0" smtClean="0"/>
              <a:t>: http://sourceforge.net/projects/wurfl/files/WURFL/latest/</a:t>
            </a:r>
            <a:r>
              <a:rPr lang="hu-HU" dirty="0" smtClean="0"/>
              <a:t>]</a:t>
            </a:r>
          </a:p>
          <a:p>
            <a:pPr marL="228600" indent="-228600">
              <a:buFont typeface="+mj-lt"/>
              <a:buAutoNum type="arabicPeriod"/>
            </a:pPr>
            <a:r>
              <a:rPr lang="hu-HU" dirty="0" smtClean="0"/>
              <a:t>[A két modul között –</a:t>
            </a:r>
            <a:r>
              <a:rPr lang="hu-HU" baseline="0" dirty="0" smtClean="0"/>
              <a:t> a nevéből is sejthetően – az a különbség, hogy az utóbbi </a:t>
            </a:r>
            <a:r>
              <a:rPr lang="hu-HU" baseline="0" dirty="0" err="1" smtClean="0"/>
              <a:t>memcachet</a:t>
            </a:r>
            <a:r>
              <a:rPr lang="hu-HU" baseline="0" dirty="0" smtClean="0"/>
              <a:t> használ…</a:t>
            </a:r>
            <a:r>
              <a:rPr lang="hu-HU" dirty="0" smtClean="0"/>
              <a:t>]</a:t>
            </a:r>
            <a:br>
              <a:rPr lang="hu-HU" dirty="0" smtClean="0"/>
            </a:br>
            <a:r>
              <a:rPr lang="hu-HU" dirty="0" smtClean="0"/>
              <a:t>[…Ehhez</a:t>
            </a:r>
            <a:r>
              <a:rPr lang="hu-HU" baseline="0" dirty="0" smtClean="0"/>
              <a:t> természetesen szükség van a </a:t>
            </a:r>
            <a:r>
              <a:rPr lang="hu-HU" baseline="0" dirty="0" err="1" smtClean="0"/>
              <a:t>Perl-es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memcache</a:t>
            </a:r>
            <a:r>
              <a:rPr lang="hu-HU" baseline="0" dirty="0" smtClean="0"/>
              <a:t> modulra is</a:t>
            </a:r>
            <a:r>
              <a:rPr lang="hu-HU" dirty="0" smtClean="0"/>
              <a:t>]</a:t>
            </a:r>
          </a:p>
          <a:p>
            <a:pPr marL="228600" indent="-228600">
              <a:buFont typeface="+mj-lt"/>
              <a:buAutoNum type="arabicPeriod"/>
            </a:pPr>
            <a:r>
              <a:rPr lang="hu-HU" dirty="0" smtClean="0"/>
              <a:t>[A </a:t>
            </a:r>
            <a:r>
              <a:rPr lang="hu-HU" dirty="0" err="1" smtClean="0"/>
              <a:t>Lite-hez</a:t>
            </a:r>
            <a:r>
              <a:rPr lang="hu-HU" dirty="0" smtClean="0"/>
              <a:t> képest természetesen a </a:t>
            </a:r>
            <a:r>
              <a:rPr lang="hu-HU" dirty="0" err="1" smtClean="0"/>
              <a:t>capabilite-k</a:t>
            </a:r>
            <a:r>
              <a:rPr lang="hu-HU" baseline="0" dirty="0" smtClean="0"/>
              <a:t> listája sokkal bővebb, ezekről bővebben a fenti linken lehet információkat találni</a:t>
            </a:r>
            <a:r>
              <a:rPr lang="hu-HU" dirty="0" smtClean="0"/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889B6-7971-458A-ADEE-CBDAB820F84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709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hu-HU" dirty="0" smtClean="0"/>
              <a:t>[Az </a:t>
            </a:r>
            <a:r>
              <a:rPr lang="hu-HU" dirty="0" err="1" smtClean="0"/>
              <a:t>AMFMobileHome</a:t>
            </a:r>
            <a:r>
              <a:rPr lang="hu-HU" baseline="0" dirty="0" smtClean="0"/>
              <a:t> fogja tárolni a </a:t>
            </a:r>
            <a:r>
              <a:rPr lang="hu-HU" baseline="0" dirty="0" err="1" smtClean="0"/>
              <a:t>wurfl.xml-t</a:t>
            </a:r>
            <a:r>
              <a:rPr lang="hu-HU" baseline="0" dirty="0" smtClean="0"/>
              <a:t>, ami a </a:t>
            </a:r>
            <a:r>
              <a:rPr lang="hu-HU" baseline="0" dirty="0" err="1" smtClean="0"/>
              <a:t>device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repository-t</a:t>
            </a:r>
            <a:r>
              <a:rPr lang="hu-HU" baseline="0" dirty="0" smtClean="0"/>
              <a:t> tartalmazza</a:t>
            </a:r>
            <a:r>
              <a:rPr lang="hu-HU" dirty="0" smtClean="0"/>
              <a:t>]</a:t>
            </a:r>
          </a:p>
          <a:p>
            <a:pPr marL="228600" indent="-228600">
              <a:buFont typeface="+mj-lt"/>
              <a:buAutoNum type="arabicPeriod"/>
            </a:pPr>
            <a:r>
              <a:rPr lang="hu-HU" dirty="0" smtClean="0"/>
              <a:t>[Mint</a:t>
            </a:r>
            <a:r>
              <a:rPr lang="hu-HU" baseline="0" dirty="0" smtClean="0"/>
              <a:t> már említettem ez a funkció jelenleg csak akkor érhető el, ha gondoskodunk róla, hogy az adott URL alatt mindig </a:t>
            </a:r>
            <a:r>
              <a:rPr lang="hu-HU" baseline="0" dirty="0" err="1" smtClean="0"/>
              <a:t>up-to-date</a:t>
            </a:r>
            <a:r>
              <a:rPr lang="hu-HU" baseline="0" dirty="0" smtClean="0"/>
              <a:t> WURFL legyen elérhető</a:t>
            </a:r>
            <a:r>
              <a:rPr lang="hu-HU" dirty="0" smtClean="0"/>
              <a:t>]</a:t>
            </a:r>
          </a:p>
          <a:p>
            <a:pPr marL="228600" indent="-228600">
              <a:buFont typeface="+mj-lt"/>
              <a:buAutoNum type="arabicPeriod"/>
            </a:pPr>
            <a:r>
              <a:rPr lang="hu-HU" dirty="0" smtClean="0"/>
              <a:t>[A </a:t>
            </a:r>
            <a:r>
              <a:rPr lang="hu-HU" dirty="0" err="1" smtClean="0"/>
              <a:t>repository</a:t>
            </a:r>
            <a:r>
              <a:rPr lang="hu-HU" baseline="0" dirty="0" smtClean="0"/>
              <a:t> több mint 400 tulajdonságot tartalmaz </a:t>
            </a:r>
            <a:r>
              <a:rPr lang="hu-HU" baseline="0" dirty="0" err="1" smtClean="0"/>
              <a:t>devicenként</a:t>
            </a:r>
            <a:r>
              <a:rPr lang="hu-HU" baseline="0" dirty="0" smtClean="0"/>
              <a:t>, amiből általában mindössze néhány használata szükséges, javasolt ezek specifikálása]</a:t>
            </a:r>
          </a:p>
          <a:p>
            <a:pPr marL="228600" indent="-228600">
              <a:buFont typeface="+mj-lt"/>
              <a:buAutoNum type="arabicPeriod"/>
            </a:pPr>
            <a:r>
              <a:rPr lang="hu-HU" baseline="0" dirty="0" smtClean="0"/>
              <a:t>[Az AMF kétféle cache-t támogat, amiről itt csak a </a:t>
            </a:r>
            <a:r>
              <a:rPr lang="hu-HU" baseline="0" dirty="0" err="1" smtClean="0"/>
              <a:t>FileSystem</a:t>
            </a:r>
            <a:r>
              <a:rPr lang="hu-HU" baseline="0" dirty="0" smtClean="0"/>
              <a:t> cache kerül bemutatásra, de van lehetőség </a:t>
            </a:r>
            <a:r>
              <a:rPr lang="hu-HU" baseline="0" dirty="0" err="1" smtClean="0"/>
              <a:t>Memcache</a:t>
            </a:r>
            <a:r>
              <a:rPr lang="hu-HU" baseline="0" dirty="0" smtClean="0"/>
              <a:t> használatára is]</a:t>
            </a:r>
          </a:p>
          <a:p>
            <a:pPr marL="228600" indent="-228600">
              <a:buFont typeface="+mj-lt"/>
              <a:buAutoNum type="arabicPeriod"/>
            </a:pPr>
            <a:r>
              <a:rPr lang="hu-HU" baseline="0" dirty="0" smtClean="0"/>
              <a:t>[Az egyes tulajdonságokat ezt követően az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AMF_</a:t>
            </a:r>
            <a:r>
              <a:rPr lang="hu-H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wurfl</a:t>
            </a:r>
            <a:r>
              <a:rPr lang="hu-HU" sz="1200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tulajdonság név</a:t>
            </a:r>
            <a:r>
              <a:rPr lang="hu-H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hu-HU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environment</a:t>
            </a:r>
            <a:r>
              <a:rPr lang="hu-HU" sz="1200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200" baseline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variable-n</a:t>
            </a:r>
            <a:r>
              <a:rPr lang="hu-HU" sz="1200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keresztül lehet elérni…</a:t>
            </a:r>
            <a:r>
              <a:rPr lang="hu-HU" baseline="0" dirty="0" smtClean="0"/>
              <a:t>]</a:t>
            </a:r>
            <a:br>
              <a:rPr lang="hu-HU" baseline="0" dirty="0" smtClean="0"/>
            </a:br>
            <a:r>
              <a:rPr lang="hu-HU" baseline="0" dirty="0" smtClean="0"/>
              <a:t>[</a:t>
            </a:r>
            <a:r>
              <a:rPr lang="hu-HU" baseline="0" dirty="0" err="1" smtClean="0"/>
              <a:t>mod</a:t>
            </a:r>
            <a:r>
              <a:rPr lang="hu-HU" baseline="0" dirty="0" smtClean="0"/>
              <a:t>_</a:t>
            </a:r>
            <a:r>
              <a:rPr lang="hu-HU" baseline="0" dirty="0" err="1" smtClean="0"/>
              <a:t>jk</a:t>
            </a:r>
            <a:r>
              <a:rPr lang="hu-HU" baseline="0" dirty="0" smtClean="0"/>
              <a:t> esetén akár </a:t>
            </a:r>
            <a:r>
              <a:rPr lang="hu-HU" baseline="0" dirty="0" err="1" smtClean="0"/>
              <a:t>Tomcat-ból</a:t>
            </a:r>
            <a:r>
              <a:rPr lang="hu-HU" baseline="0" dirty="0" smtClean="0"/>
              <a:t> közvetlenül argumentumként…]</a:t>
            </a:r>
            <a:br>
              <a:rPr lang="hu-HU" baseline="0" dirty="0" smtClean="0"/>
            </a:br>
            <a:r>
              <a:rPr lang="hu-HU" baseline="0" dirty="0" smtClean="0"/>
              <a:t>[bármely más </a:t>
            </a:r>
            <a:r>
              <a:rPr lang="hu-HU" baseline="0" dirty="0" err="1" smtClean="0"/>
              <a:t>Apache</a:t>
            </a:r>
            <a:r>
              <a:rPr lang="hu-HU" baseline="0" dirty="0" smtClean="0"/>
              <a:t> modul esetén pedig s szokásos módon %{ENV:AMF_&lt;NAME&gt;} formában]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889B6-7971-458A-ADEE-CBDAB820F84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502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[Az általános probléma </a:t>
            </a:r>
            <a:r>
              <a:rPr lang="hu-HU" dirty="0" err="1" smtClean="0"/>
              <a:t>multichannel</a:t>
            </a:r>
            <a:r>
              <a:rPr lang="hu-HU" dirty="0" smtClean="0"/>
              <a:t> web </a:t>
            </a:r>
            <a:r>
              <a:rPr lang="hu-HU" dirty="0" err="1" smtClean="0"/>
              <a:t>page-k</a:t>
            </a:r>
            <a:r>
              <a:rPr lang="hu-HU" dirty="0" smtClean="0"/>
              <a:t> esetén az, hogy el</a:t>
            </a:r>
            <a:r>
              <a:rPr lang="hu-HU" baseline="0" dirty="0" smtClean="0"/>
              <a:t> kell tudnunk dönteni egy adott </a:t>
            </a:r>
            <a:r>
              <a:rPr lang="hu-HU" baseline="0" dirty="0" err="1" smtClean="0"/>
              <a:t>requestről</a:t>
            </a:r>
            <a:r>
              <a:rPr lang="hu-HU" baseline="0" dirty="0" smtClean="0"/>
              <a:t>, hogy az milyen </a:t>
            </a:r>
            <a:r>
              <a:rPr lang="hu-HU" baseline="0" dirty="0" err="1" smtClean="0"/>
              <a:t>device-rő</a:t>
            </a:r>
            <a:r>
              <a:rPr lang="hu-HU" baseline="0" dirty="0" smtClean="0"/>
              <a:t> származik és hova kell átirányítani, hogy a helyes tartalmat szolgáltassuk</a:t>
            </a:r>
            <a:r>
              <a:rPr lang="hu-HU" dirty="0" smtClean="0"/>
              <a:t>]</a:t>
            </a:r>
          </a:p>
          <a:p>
            <a:pPr marL="0" indent="0">
              <a:buFont typeface="+mj-lt"/>
              <a:buNone/>
            </a:pPr>
            <a:r>
              <a:rPr lang="hu-HU" dirty="0" smtClean="0"/>
              <a:t>[A </a:t>
            </a:r>
            <a:r>
              <a:rPr lang="hu-HU" dirty="0" err="1" smtClean="0"/>
              <a:t>channelek</a:t>
            </a:r>
            <a:r>
              <a:rPr lang="hu-HU" dirty="0" smtClean="0"/>
              <a:t> 3 nagy csoportba</a:t>
            </a:r>
            <a:r>
              <a:rPr lang="hu-HU" baseline="0" dirty="0" smtClean="0"/>
              <a:t> sorolhatók:…</a:t>
            </a:r>
            <a:r>
              <a:rPr lang="hu-HU" dirty="0" smtClean="0"/>
              <a:t>]</a:t>
            </a:r>
          </a:p>
          <a:p>
            <a:pPr marL="228600" indent="-228600">
              <a:buFont typeface="+mj-lt"/>
              <a:buAutoNum type="arabicPeriod"/>
            </a:pPr>
            <a:r>
              <a:rPr lang="hu-HU" dirty="0" smtClean="0"/>
              <a:t>[</a:t>
            </a:r>
            <a:r>
              <a:rPr lang="hu-HU" dirty="0" err="1" smtClean="0"/>
              <a:t>Desktop</a:t>
            </a:r>
            <a:r>
              <a:rPr lang="hu-HU" dirty="0" smtClean="0"/>
              <a:t>…]</a:t>
            </a:r>
          </a:p>
          <a:p>
            <a:pPr marL="228600" indent="-228600">
              <a:buFont typeface="+mj-lt"/>
              <a:buAutoNum type="arabicPeriod"/>
            </a:pPr>
            <a:r>
              <a:rPr lang="hu-HU" dirty="0" smtClean="0"/>
              <a:t>[Mobile…]</a:t>
            </a:r>
          </a:p>
          <a:p>
            <a:pPr marL="228600" indent="-228600">
              <a:buFont typeface="+mj-lt"/>
              <a:buAutoNum type="arabicPeriod"/>
            </a:pPr>
            <a:r>
              <a:rPr lang="hu-HU" dirty="0" smtClean="0"/>
              <a:t>[</a:t>
            </a:r>
            <a:r>
              <a:rPr lang="hu-HU" dirty="0" err="1" smtClean="0"/>
              <a:t>Transcoded</a:t>
            </a:r>
            <a:r>
              <a:rPr lang="hu-HU" dirty="0" smtClean="0"/>
              <a:t>:</a:t>
            </a:r>
            <a:r>
              <a:rPr lang="hu-HU" baseline="0" dirty="0" smtClean="0"/>
              <a:t> Erről olyan esetben beszélhetünk, mikor a </a:t>
            </a:r>
            <a:r>
              <a:rPr lang="hu-HU" baseline="0" dirty="0" err="1" smtClean="0"/>
              <a:t>device</a:t>
            </a:r>
            <a:r>
              <a:rPr lang="hu-HU" baseline="0" dirty="0" smtClean="0"/>
              <a:t> egy proxy serveren keresztül kapja az oldalt, amely </a:t>
            </a:r>
            <a:r>
              <a:rPr lang="hu-HU" baseline="0" dirty="0" err="1" smtClean="0"/>
              <a:t>optimalizációkat</a:t>
            </a:r>
            <a:r>
              <a:rPr lang="hu-HU" baseline="0" dirty="0" smtClean="0"/>
              <a:t> végez </a:t>
            </a:r>
            <a:r>
              <a:rPr lang="hu-HU" baseline="0" dirty="0" err="1" smtClean="0"/>
              <a:t>response-on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pl</a:t>
            </a:r>
            <a:r>
              <a:rPr lang="hu-HU" baseline="0" dirty="0" smtClean="0"/>
              <a:t>: Opera Mini, nem </a:t>
            </a:r>
            <a:r>
              <a:rPr lang="hu-HU" baseline="0" dirty="0" err="1" smtClean="0"/>
              <a:t>web-kit-es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Blackberry</a:t>
            </a:r>
            <a:r>
              <a:rPr lang="hu-HU" baseline="0" dirty="0" smtClean="0"/>
              <a:t> browserek</a:t>
            </a:r>
            <a:r>
              <a:rPr lang="hu-HU" dirty="0" smtClean="0"/>
              <a:t>]</a:t>
            </a:r>
          </a:p>
          <a:p>
            <a:pPr marL="0" indent="0">
              <a:buFont typeface="+mj-lt"/>
              <a:buNone/>
            </a:pPr>
            <a:r>
              <a:rPr lang="hu-HU" dirty="0" smtClean="0"/>
              <a:t>[Ez korábban úgy történt, hogy </a:t>
            </a:r>
            <a:r>
              <a:rPr lang="hu-HU" dirty="0" err="1" smtClean="0"/>
              <a:t>mod</a:t>
            </a:r>
            <a:r>
              <a:rPr lang="hu-HU" dirty="0" smtClean="0"/>
              <a:t>_</a:t>
            </a:r>
            <a:r>
              <a:rPr lang="hu-HU" dirty="0" err="1" smtClean="0"/>
              <a:t>rewrite</a:t>
            </a:r>
            <a:r>
              <a:rPr lang="hu-HU" dirty="0" smtClean="0"/>
              <a:t> kondíciókat rögzítettünk, amik </a:t>
            </a:r>
            <a:r>
              <a:rPr lang="hu-HU" dirty="0" err="1" smtClean="0"/>
              <a:t>User-Agent</a:t>
            </a:r>
            <a:r>
              <a:rPr lang="hu-HU" dirty="0" smtClean="0"/>
              <a:t> alapján meghatározták, hogy az adott </a:t>
            </a:r>
            <a:r>
              <a:rPr lang="hu-HU" dirty="0" err="1" smtClean="0"/>
              <a:t>requesthez</a:t>
            </a:r>
            <a:r>
              <a:rPr lang="hu-HU" dirty="0" smtClean="0"/>
              <a:t> milyen tartalmat kell szolgáltatni]</a:t>
            </a:r>
          </a:p>
          <a:p>
            <a:pPr marL="0" indent="0">
              <a:buFont typeface="+mj-lt"/>
              <a:buNone/>
            </a:pPr>
            <a:r>
              <a:rPr lang="hu-HU" dirty="0" smtClean="0"/>
              <a:t>[Ennek nagy hibája, hogy a </a:t>
            </a:r>
            <a:r>
              <a:rPr lang="hu-HU" dirty="0" err="1" smtClean="0"/>
              <a:t>rule-k</a:t>
            </a:r>
            <a:r>
              <a:rPr lang="hu-HU" dirty="0" smtClean="0"/>
              <a:t> statikusak voltak, így </a:t>
            </a:r>
            <a:r>
              <a:rPr lang="hu-HU" dirty="0" err="1" smtClean="0"/>
              <a:t>updatelésük</a:t>
            </a:r>
            <a:r>
              <a:rPr lang="hu-HU" dirty="0" smtClean="0"/>
              <a:t> nehézkes volt]</a:t>
            </a:r>
          </a:p>
          <a:p>
            <a:pPr marL="0" indent="0">
              <a:buFont typeface="+mj-lt"/>
              <a:buNone/>
            </a:pPr>
            <a:r>
              <a:rPr lang="hu-HU" dirty="0" smtClean="0"/>
              <a:t>[Az AMF egyik nagy előnye pont abban rejlik, hogy a mellett, hogy a </a:t>
            </a:r>
            <a:r>
              <a:rPr lang="hu-HU" dirty="0" err="1" smtClean="0"/>
              <a:t>device</a:t>
            </a:r>
            <a:r>
              <a:rPr lang="hu-HU" dirty="0" smtClean="0"/>
              <a:t> típus meghatározására külső </a:t>
            </a:r>
            <a:r>
              <a:rPr lang="hu-HU" dirty="0" err="1" smtClean="0"/>
              <a:t>repository-kat</a:t>
            </a:r>
            <a:r>
              <a:rPr lang="hu-HU" dirty="0" smtClean="0"/>
              <a:t> használ, képes ezeket frissíteni is, napra készen tartva evvel az érintett adatbázisokat]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889B6-7971-458A-ADEE-CBDAB820F84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684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hu-HU" dirty="0" smtClean="0"/>
              <a:t>[</a:t>
            </a:r>
            <a:r>
              <a:rPr lang="hu-HU" dirty="0" err="1" smtClean="0"/>
              <a:t>Redirekciós</a:t>
            </a:r>
            <a:r>
              <a:rPr lang="hu-HU" dirty="0" smtClean="0"/>
              <a:t> szabályok definiálása]</a:t>
            </a:r>
            <a:br>
              <a:rPr lang="hu-HU" dirty="0" smtClean="0"/>
            </a:br>
            <a:r>
              <a:rPr lang="en-US" dirty="0" smtClean="0"/>
              <a:t>[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egyes</a:t>
            </a:r>
            <a:r>
              <a:rPr lang="en-US" dirty="0" smtClean="0"/>
              <a:t> settings</a:t>
            </a:r>
            <a:r>
              <a:rPr lang="hu-HU" dirty="0" smtClean="0"/>
              <a:t>-</a:t>
            </a:r>
            <a:r>
              <a:rPr lang="en-US" dirty="0" err="1" smtClean="0"/>
              <a:t>ek</a:t>
            </a:r>
            <a:r>
              <a:rPr lang="en-US" dirty="0" smtClean="0"/>
              <a:t> </a:t>
            </a:r>
            <a:r>
              <a:rPr lang="en-US" dirty="0" err="1" smtClean="0"/>
              <a:t>kihagyható</a:t>
            </a:r>
            <a:r>
              <a:rPr lang="hu-HU" dirty="0" smtClean="0"/>
              <a:t>a</a:t>
            </a:r>
            <a:r>
              <a:rPr lang="en-US" dirty="0" smtClean="0"/>
              <a:t>k, </a:t>
            </a:r>
            <a:r>
              <a:rPr lang="en-US" dirty="0" err="1" smtClean="0"/>
              <a:t>ez</a:t>
            </a:r>
            <a:r>
              <a:rPr lang="en-US" dirty="0" smtClean="0"/>
              <a:t> </a:t>
            </a:r>
            <a:r>
              <a:rPr lang="en-US" dirty="0" err="1" smtClean="0"/>
              <a:t>esetben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érintett</a:t>
            </a:r>
            <a:r>
              <a:rPr lang="en-US" dirty="0" smtClean="0"/>
              <a:t> </a:t>
            </a:r>
            <a:r>
              <a:rPr lang="en-US" dirty="0" err="1" smtClean="0"/>
              <a:t>forgalom</a:t>
            </a:r>
            <a:r>
              <a:rPr lang="en-US" dirty="0" smtClean="0"/>
              <a:t> </a:t>
            </a:r>
            <a:r>
              <a:rPr lang="en-US" dirty="0" err="1" smtClean="0"/>
              <a:t>nem</a:t>
            </a:r>
            <a:r>
              <a:rPr lang="en-US" dirty="0" smtClean="0"/>
              <a:t> </a:t>
            </a:r>
            <a:r>
              <a:rPr lang="en-US" dirty="0" err="1" smtClean="0"/>
              <a:t>kerül</a:t>
            </a:r>
            <a:r>
              <a:rPr lang="en-US" dirty="0" smtClean="0"/>
              <a:t> </a:t>
            </a:r>
            <a:r>
              <a:rPr lang="en-US" dirty="0" err="1" smtClean="0"/>
              <a:t>átirányításra</a:t>
            </a:r>
            <a:r>
              <a:rPr lang="en-US" dirty="0" smtClean="0"/>
              <a:t>]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en-US" dirty="0" smtClean="0"/>
              <a:t>[</a:t>
            </a:r>
            <a:r>
              <a:rPr lang="en-US" dirty="0" err="1" smtClean="0"/>
              <a:t>Kiváltható</a:t>
            </a:r>
            <a:r>
              <a:rPr lang="en-US" dirty="0" smtClean="0"/>
              <a:t> </a:t>
            </a:r>
            <a:r>
              <a:rPr lang="en-US" dirty="0" err="1" smtClean="0"/>
              <a:t>mod_rewrite</a:t>
            </a:r>
            <a:r>
              <a:rPr lang="en-US" dirty="0" smtClean="0"/>
              <a:t>-al is, ha </a:t>
            </a:r>
            <a:r>
              <a:rPr lang="en-US" dirty="0" err="1" smtClean="0"/>
              <a:t>ennél</a:t>
            </a:r>
            <a:r>
              <a:rPr lang="en-US" dirty="0" smtClean="0"/>
              <a:t> </a:t>
            </a:r>
            <a:r>
              <a:rPr lang="en-US" dirty="0" err="1" smtClean="0"/>
              <a:t>komplexebb</a:t>
            </a:r>
            <a:r>
              <a:rPr lang="en-US" dirty="0" smtClean="0"/>
              <a:t> </a:t>
            </a:r>
            <a:r>
              <a:rPr lang="en-US" dirty="0" err="1" smtClean="0"/>
              <a:t>logik</a:t>
            </a:r>
            <a:r>
              <a:rPr lang="hu-HU" dirty="0" smtClean="0"/>
              <a:t>ára van szükség</a:t>
            </a:r>
            <a:r>
              <a:rPr lang="en-US" dirty="0" smtClean="0"/>
              <a:t>]</a:t>
            </a:r>
          </a:p>
          <a:p>
            <a:pPr marL="228600" indent="-228600">
              <a:buFont typeface="+mj-lt"/>
              <a:buAutoNum type="arabicPeriod"/>
            </a:pPr>
            <a:r>
              <a:rPr lang="hu-HU" dirty="0" smtClean="0"/>
              <a:t>[Lehetőség van</a:t>
            </a:r>
            <a:r>
              <a:rPr lang="hu-HU" baseline="0" dirty="0" smtClean="0"/>
              <a:t> bizonyos </a:t>
            </a:r>
            <a:r>
              <a:rPr lang="hu-HU" baseline="0" dirty="0" err="1" smtClean="0"/>
              <a:t>url-ek</a:t>
            </a:r>
            <a:r>
              <a:rPr lang="hu-HU" baseline="0" dirty="0" smtClean="0"/>
              <a:t> kihagyására, ezeket </a:t>
            </a:r>
            <a:r>
              <a:rPr lang="hu-HU" baseline="0" dirty="0" err="1" smtClean="0"/>
              <a:t>exclude-ként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definálhatjuk</a:t>
            </a:r>
            <a:r>
              <a:rPr lang="hu-HU" baseline="0" dirty="0" smtClean="0"/>
              <a:t>, ezekre az </a:t>
            </a:r>
            <a:r>
              <a:rPr lang="hu-HU" baseline="0" dirty="0" err="1" smtClean="0"/>
              <a:t>URL-ekre</a:t>
            </a:r>
            <a:r>
              <a:rPr lang="hu-HU" baseline="0" dirty="0" smtClean="0"/>
              <a:t> nem fog vonatkozni a </a:t>
            </a:r>
            <a:r>
              <a:rPr lang="hu-HU" baseline="0" dirty="0" err="1" smtClean="0"/>
              <a:t>rule</a:t>
            </a:r>
            <a:r>
              <a:rPr lang="hu-HU" dirty="0" smtClean="0"/>
              <a:t>]</a:t>
            </a:r>
          </a:p>
          <a:p>
            <a:pPr marL="228600" indent="-228600">
              <a:buFont typeface="+mj-lt"/>
              <a:buAutoNum type="arabicPeriod"/>
            </a:pPr>
            <a:r>
              <a:rPr lang="hu-HU" dirty="0" smtClean="0"/>
              <a:t>[Lehetőség</a:t>
            </a:r>
            <a:r>
              <a:rPr lang="hu-HU" baseline="0" dirty="0" smtClean="0"/>
              <a:t> van arra is, hogy meghatározzuk, hogy a </a:t>
            </a:r>
            <a:r>
              <a:rPr lang="hu-HU" baseline="0" dirty="0" err="1" smtClean="0"/>
              <a:t>tablet-ek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</a:t>
            </a:r>
            <a:r>
              <a:rPr lang="hu-HU" baseline="0" dirty="0" smtClean="0"/>
              <a:t> </a:t>
            </a:r>
            <a:r>
              <a:rPr lang="hu-HU" baseline="0" dirty="0" err="1" smtClean="0"/>
              <a:t>desktop-os</a:t>
            </a:r>
            <a:r>
              <a:rPr lang="hu-HU" baseline="0" dirty="0" smtClean="0"/>
              <a:t> tartalmat kapják, vagy inkább a </a:t>
            </a:r>
            <a:r>
              <a:rPr lang="hu-HU" baseline="0" dirty="0" err="1" smtClean="0"/>
              <a:t>mobile-ost</a:t>
            </a:r>
            <a:r>
              <a:rPr lang="hu-HU" dirty="0" smtClean="0"/>
              <a:t>]</a:t>
            </a:r>
          </a:p>
          <a:p>
            <a:pPr marL="228600" indent="-228600">
              <a:buFont typeface="+mj-lt"/>
              <a:buAutoNum type="arabicPeriod"/>
            </a:pPr>
            <a:r>
              <a:rPr lang="hu-HU" dirty="0" smtClean="0"/>
              <a:t>[Általában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user-experience</a:t>
            </a:r>
            <a:r>
              <a:rPr lang="hu-HU" baseline="0" dirty="0" smtClean="0"/>
              <a:t> szempontból jó döntés megadni a lehetőséget a </a:t>
            </a:r>
            <a:r>
              <a:rPr lang="hu-HU" baseline="0" dirty="0" err="1" smtClean="0"/>
              <a:t>user</a:t>
            </a:r>
            <a:r>
              <a:rPr lang="hu-HU" baseline="0" dirty="0" smtClean="0"/>
              <a:t> számára, hogy felülbírálhassa az átirányítást, ezt tehetjük meg a </a:t>
            </a:r>
            <a:r>
              <a:rPr lang="hu-HU" baseline="0" dirty="0" err="1" smtClean="0"/>
              <a:t>FullBrowserMobileAccessKey-el</a:t>
            </a:r>
            <a:r>
              <a:rPr lang="hu-HU" baseline="0" dirty="0" smtClean="0"/>
              <a:t>…</a:t>
            </a:r>
            <a:r>
              <a:rPr lang="hu-HU" dirty="0" smtClean="0"/>
              <a:t>]</a:t>
            </a:r>
            <a:br>
              <a:rPr lang="hu-HU" dirty="0" smtClean="0"/>
            </a:br>
            <a:r>
              <a:rPr lang="hu-HU" dirty="0" smtClean="0"/>
              <a:t>[Amennyiben az itt megadott </a:t>
            </a:r>
            <a:r>
              <a:rPr lang="hu-HU" dirty="0" err="1" smtClean="0"/>
              <a:t>key</a:t>
            </a:r>
            <a:r>
              <a:rPr lang="hu-HU" baseline="0" dirty="0" smtClean="0"/>
              <a:t> paraméterként szerepel a </a:t>
            </a:r>
            <a:r>
              <a:rPr lang="hu-HU" baseline="0" dirty="0" err="1" smtClean="0"/>
              <a:t>request-ben</a:t>
            </a:r>
            <a:r>
              <a:rPr lang="hu-HU" baseline="0" dirty="0" smtClean="0"/>
              <a:t>, akkor az nem kerül átirányításra és a </a:t>
            </a:r>
            <a:r>
              <a:rPr lang="hu-HU" baseline="0" dirty="0" err="1" smtClean="0"/>
              <a:t>desktop-os</a:t>
            </a:r>
            <a:r>
              <a:rPr lang="hu-HU" baseline="0" dirty="0" smtClean="0"/>
              <a:t> tartalmat kapja</a:t>
            </a:r>
            <a:r>
              <a:rPr lang="hu-HU" dirty="0" smtClean="0"/>
              <a:t>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889B6-7971-458A-ADEE-CBDAB820F84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710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[Az egyszerű eseteknél komplexebb logika esetén azonban </a:t>
            </a:r>
            <a:r>
              <a:rPr lang="hu-HU" dirty="0" err="1" smtClean="0"/>
              <a:t>mod</a:t>
            </a:r>
            <a:r>
              <a:rPr lang="hu-HU" dirty="0" smtClean="0"/>
              <a:t>_</a:t>
            </a:r>
            <a:r>
              <a:rPr lang="hu-HU" dirty="0" err="1" smtClean="0"/>
              <a:t>rewrite</a:t>
            </a:r>
            <a:r>
              <a:rPr lang="hu-HU" dirty="0" smtClean="0"/>
              <a:t> használata szükséges]</a:t>
            </a:r>
          </a:p>
          <a:p>
            <a:r>
              <a:rPr lang="hu-HU" dirty="0" smtClean="0"/>
              <a:t>[Ilyen esetben Mobile </a:t>
            </a:r>
            <a:r>
              <a:rPr lang="hu-HU" dirty="0" err="1" smtClean="0"/>
              <a:t>Switcher</a:t>
            </a:r>
            <a:r>
              <a:rPr lang="hu-HU" dirty="0" smtClean="0"/>
              <a:t> az átirányításért felelős logikát </a:t>
            </a:r>
            <a:r>
              <a:rPr lang="hu-HU" dirty="0" err="1" smtClean="0"/>
              <a:t>mod</a:t>
            </a:r>
            <a:r>
              <a:rPr lang="hu-HU" dirty="0" smtClean="0"/>
              <a:t>_</a:t>
            </a:r>
            <a:r>
              <a:rPr lang="hu-HU" dirty="0" err="1" smtClean="0"/>
              <a:t>rewritban</a:t>
            </a:r>
            <a:r>
              <a:rPr lang="hu-HU" dirty="0" smtClean="0"/>
              <a:t> definiáljuk ahol a döntéshozatal során felhasználhatjuk a </a:t>
            </a:r>
            <a:r>
              <a:rPr lang="hu-HU" dirty="0" err="1" smtClean="0"/>
              <a:t>device</a:t>
            </a:r>
            <a:r>
              <a:rPr lang="hu-HU" dirty="0" smtClean="0"/>
              <a:t> </a:t>
            </a:r>
            <a:r>
              <a:rPr lang="hu-HU" dirty="0" err="1" smtClean="0"/>
              <a:t>repository</a:t>
            </a:r>
            <a:r>
              <a:rPr lang="hu-HU" dirty="0" smtClean="0"/>
              <a:t> által nyújtott információkat, melyek </a:t>
            </a:r>
            <a:r>
              <a:rPr lang="hu-HU" dirty="0" err="1" smtClean="0"/>
              <a:t>environment</a:t>
            </a:r>
            <a:r>
              <a:rPr lang="hu-HU" dirty="0" smtClean="0"/>
              <a:t> </a:t>
            </a:r>
            <a:r>
              <a:rPr lang="hu-HU" dirty="0" err="1" smtClean="0"/>
              <a:t>variable-ként</a:t>
            </a:r>
            <a:r>
              <a:rPr lang="hu-HU" dirty="0" smtClean="0"/>
              <a:t> érhetőek el]</a:t>
            </a:r>
          </a:p>
          <a:p>
            <a:r>
              <a:rPr lang="hu-HU" dirty="0" smtClean="0"/>
              <a:t>[Ilyenkor</a:t>
            </a:r>
            <a:r>
              <a:rPr lang="hu-HU" baseline="0" dirty="0" smtClean="0"/>
              <a:t> a megfelelő </a:t>
            </a:r>
            <a:r>
              <a:rPr lang="hu-HU" baseline="0" dirty="0" err="1" smtClean="0"/>
              <a:t>device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resolver</a:t>
            </a:r>
            <a:r>
              <a:rPr lang="hu-HU" baseline="0" dirty="0" smtClean="0"/>
              <a:t> bekonfigurálása után a szokott módon történik az a </a:t>
            </a:r>
            <a:r>
              <a:rPr lang="hu-HU" baseline="0" dirty="0" err="1" smtClean="0"/>
              <a:t>redirect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rule</a:t>
            </a:r>
            <a:r>
              <a:rPr lang="hu-HU" baseline="0" dirty="0" smtClean="0"/>
              <a:t> konfigurálása, melynek során már hivatkozhatunk az </a:t>
            </a:r>
            <a:r>
              <a:rPr lang="hu-HU" baseline="0" dirty="0" err="1" smtClean="0"/>
              <a:t>environment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variable-re</a:t>
            </a:r>
            <a:r>
              <a:rPr lang="hu-HU" dirty="0" smtClean="0"/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889B6-7971-458A-ADEE-CBDAB820F84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136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[Az</a:t>
            </a:r>
            <a:r>
              <a:rPr lang="hu-HU" baseline="0" dirty="0" smtClean="0"/>
              <a:t> AMF Image </a:t>
            </a:r>
            <a:r>
              <a:rPr lang="hu-HU" baseline="0" dirty="0" err="1" smtClean="0"/>
              <a:t>rendering</a:t>
            </a:r>
            <a:r>
              <a:rPr lang="hu-HU" baseline="0" dirty="0" smtClean="0"/>
              <a:t> modul lehetővé teszi a képek </a:t>
            </a:r>
            <a:r>
              <a:rPr lang="hu-HU" baseline="0" dirty="0" err="1" smtClean="0"/>
              <a:t>on-the-fly</a:t>
            </a:r>
            <a:r>
              <a:rPr lang="hu-HU" baseline="0" dirty="0" smtClean="0"/>
              <a:t> történő átméretezését a </a:t>
            </a:r>
            <a:r>
              <a:rPr lang="hu-HU" baseline="0" dirty="0" err="1" smtClean="0"/>
              <a:t>device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sceen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size</a:t>
            </a:r>
            <a:r>
              <a:rPr lang="hu-HU" baseline="0" dirty="0" smtClean="0"/>
              <a:t> alapján</a:t>
            </a:r>
            <a:r>
              <a:rPr lang="hu-HU" dirty="0" smtClean="0"/>
              <a:t>]</a:t>
            </a:r>
          </a:p>
          <a:p>
            <a:r>
              <a:rPr lang="hu-HU" dirty="0" smtClean="0"/>
              <a:t>[Mobile</a:t>
            </a:r>
            <a:r>
              <a:rPr lang="hu-HU" baseline="0" dirty="0" smtClean="0"/>
              <a:t> eszközök esetén nagyon hasznos </a:t>
            </a:r>
            <a:r>
              <a:rPr lang="hu-HU" baseline="0" dirty="0" err="1" smtClean="0"/>
              <a:t>feature</a:t>
            </a:r>
            <a:r>
              <a:rPr lang="hu-HU" baseline="0" dirty="0" smtClean="0"/>
              <a:t> ez, hiszen a nagy méretű </a:t>
            </a:r>
            <a:r>
              <a:rPr lang="hu-HU" baseline="0" dirty="0" err="1" smtClean="0"/>
              <a:t>kéepk</a:t>
            </a:r>
            <a:r>
              <a:rPr lang="hu-HU" baseline="0" dirty="0" smtClean="0"/>
              <a:t> letöltése még 3G esetén sem szerencsés,ez alatt pedig kifejezetten kellemetlen</a:t>
            </a:r>
            <a:r>
              <a:rPr lang="hu-HU" dirty="0" smtClean="0"/>
              <a:t>]</a:t>
            </a:r>
          </a:p>
          <a:p>
            <a:r>
              <a:rPr lang="hu-HU" dirty="0" smtClean="0"/>
              <a:t>[Ez a funkció természetesen </a:t>
            </a:r>
            <a:r>
              <a:rPr lang="hu-HU" dirty="0" err="1" smtClean="0"/>
              <a:t>Lite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detection</a:t>
            </a:r>
            <a:r>
              <a:rPr lang="hu-HU" baseline="0" dirty="0" smtClean="0"/>
              <a:t> esetén a funkció csak korlátozott mértékben használható, hiszen a </a:t>
            </a:r>
            <a:r>
              <a:rPr lang="hu-HU" baseline="0" dirty="0" err="1" smtClean="0"/>
              <a:t>repository</a:t>
            </a:r>
            <a:r>
              <a:rPr lang="hu-HU" baseline="0" dirty="0" smtClean="0"/>
              <a:t> nem add információt a képernyő szélességével kapcsolatban</a:t>
            </a:r>
            <a:r>
              <a:rPr lang="hu-HU" dirty="0" smtClean="0"/>
              <a:t>]</a:t>
            </a:r>
          </a:p>
          <a:p>
            <a:r>
              <a:rPr lang="hu-HU" dirty="0" smtClean="0"/>
              <a:t>[Támogatott</a:t>
            </a:r>
            <a:r>
              <a:rPr lang="hu-HU" baseline="0" dirty="0" smtClean="0"/>
              <a:t> formátumok: </a:t>
            </a:r>
            <a:r>
              <a:rPr lang="hu-HU" baseline="0" dirty="0" err="1" smtClean="0"/>
              <a:t>png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jpg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gif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anim</a:t>
            </a:r>
            <a:r>
              <a:rPr lang="hu-HU" baseline="0" dirty="0" smtClean="0"/>
              <a:t> </a:t>
            </a:r>
            <a:r>
              <a:rPr lang="hu-HU" baseline="0" dirty="0" err="1" smtClean="0"/>
              <a:t>gif</a:t>
            </a:r>
            <a:r>
              <a:rPr lang="hu-HU" dirty="0" smtClean="0"/>
              <a:t>]</a:t>
            </a:r>
          </a:p>
          <a:p>
            <a:r>
              <a:rPr lang="hu-HU" dirty="0" smtClean="0"/>
              <a:t>[Lépések…]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889B6-7971-458A-ADEE-CBDAB820F84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89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[Miért is van szükség a mobile</a:t>
            </a:r>
            <a:r>
              <a:rPr lang="hu-HU" baseline="0" dirty="0" smtClean="0"/>
              <a:t> adatforgalom figyelembe vételére?</a:t>
            </a:r>
            <a:r>
              <a:rPr lang="hu-HU" dirty="0" smtClean="0"/>
              <a:t>]</a:t>
            </a:r>
          </a:p>
          <a:p>
            <a:r>
              <a:rPr lang="hu-HU" dirty="0" smtClean="0"/>
              <a:t>[Az ábra</a:t>
            </a:r>
            <a:r>
              <a:rPr lang="hu-HU" baseline="0" dirty="0" smtClean="0"/>
              <a:t> a adatforgalom mértékétének változását mutatja 2012 júliusa és 2013 júliusa között…</a:t>
            </a:r>
            <a:r>
              <a:rPr lang="hu-HU" dirty="0" smtClean="0"/>
              <a:t>]</a:t>
            </a:r>
          </a:p>
          <a:p>
            <a:r>
              <a:rPr lang="hu-HU" dirty="0" smtClean="0"/>
              <a:t>[… Pedig ahogy a magyarázó</a:t>
            </a:r>
            <a:r>
              <a:rPr lang="hu-HU" baseline="0" dirty="0" smtClean="0"/>
              <a:t> szöveg</a:t>
            </a:r>
            <a:r>
              <a:rPr lang="hu-HU" dirty="0" smtClean="0"/>
              <a:t> is mutatja, a tabletes</a:t>
            </a:r>
            <a:r>
              <a:rPr lang="hu-HU" baseline="0" dirty="0" smtClean="0"/>
              <a:t> adatforgalmat</a:t>
            </a:r>
            <a:r>
              <a:rPr lang="hu-HU" dirty="0" smtClean="0"/>
              <a:t> nem is vették figyelembe]</a:t>
            </a:r>
          </a:p>
          <a:p>
            <a:r>
              <a:rPr lang="hu-HU" dirty="0" smtClean="0"/>
              <a:t>[Jól</a:t>
            </a:r>
            <a:r>
              <a:rPr lang="hu-HU" baseline="0" dirty="0" smtClean="0"/>
              <a:t> látható, hogy mindössze egy év lefolyása alatt is milyen dinamikus volt a növekedés</a:t>
            </a:r>
            <a:r>
              <a:rPr lang="hu-HU" dirty="0" smtClean="0"/>
              <a:t>]</a:t>
            </a:r>
          </a:p>
          <a:p>
            <a:r>
              <a:rPr lang="hu-HU" dirty="0" smtClean="0"/>
              <a:t>[Érdemes megigyelni az ázsiai régiót, mert jól előre vetíti a fejlett országok</a:t>
            </a:r>
            <a:r>
              <a:rPr lang="hu-HU" baseline="0" dirty="0" smtClean="0"/>
              <a:t> internet használati szokásait az elövetkező pár évre</a:t>
            </a:r>
            <a:r>
              <a:rPr lang="hu-HU" dirty="0" smtClean="0"/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889B6-7971-458A-ADEE-CBDAB820F8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518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[Hogyan is működik…]</a:t>
            </a:r>
          </a:p>
          <a:p>
            <a:pPr marL="228600" indent="-228600">
              <a:buFont typeface="+mj-lt"/>
              <a:buAutoNum type="arabicPeriod"/>
            </a:pPr>
            <a:r>
              <a:rPr lang="hu-HU" dirty="0" smtClean="0"/>
              <a:t>[Ha az adott image a konfigurációnak megfelelő</a:t>
            </a:r>
            <a:r>
              <a:rPr lang="hu-HU" baseline="0" dirty="0" smtClean="0"/>
              <a:t> </a:t>
            </a:r>
            <a:r>
              <a:rPr lang="hu-HU" baseline="0" dirty="0" err="1" smtClean="0"/>
              <a:t>path</a:t>
            </a:r>
            <a:r>
              <a:rPr lang="hu-HU" baseline="0" dirty="0" smtClean="0"/>
              <a:t> alatt érhető el, akkor ha nem adunk meg semmilyen paramétert a modul az átméretezett kép szélessége </a:t>
            </a:r>
            <a:r>
              <a:rPr lang="en-US" baseline="0" dirty="0" smtClean="0"/>
              <a:t>== a </a:t>
            </a:r>
            <a:r>
              <a:rPr lang="hu-HU" baseline="0" dirty="0" smtClean="0"/>
              <a:t>képernyő szélességével]</a:t>
            </a:r>
          </a:p>
          <a:p>
            <a:pPr marL="228600" indent="-228600">
              <a:buFont typeface="+mj-lt"/>
              <a:buAutoNum type="arabicPeriod"/>
            </a:pPr>
            <a:r>
              <a:rPr lang="hu-HU" baseline="0" dirty="0" smtClean="0"/>
              <a:t>[Ha megadjuk a </a:t>
            </a:r>
            <a:r>
              <a:rPr lang="hu-HU" baseline="0" dirty="0" err="1" smtClean="0"/>
              <a:t>dim</a:t>
            </a:r>
            <a:r>
              <a:rPr lang="hu-HU" baseline="0" dirty="0" smtClean="0"/>
              <a:t> paramétert akkor a kép szélessége a fenti példában szereplő értékkel számolva a képernyő szélesség 50%-a lesz]</a:t>
            </a:r>
          </a:p>
          <a:p>
            <a:pPr marL="228600" indent="-228600">
              <a:buFont typeface="+mj-lt"/>
              <a:buAutoNum type="arabicPeriod"/>
            </a:pPr>
            <a:r>
              <a:rPr lang="hu-HU" baseline="0" dirty="0" smtClean="0"/>
              <a:t>[Illetve lehetőség van explicit megadni a maximális képernyőszélességet is, ilyenkor a </a:t>
            </a:r>
            <a:r>
              <a:rPr lang="hu-HU" baseline="0" dirty="0" err="1" smtClean="0"/>
              <a:t>repository-ból</a:t>
            </a:r>
            <a:r>
              <a:rPr lang="hu-HU" baseline="0" dirty="0" smtClean="0"/>
              <a:t> érkező képernyő szélesség helyett a modul ezt az értéket fogja alapul venni]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889B6-7971-458A-ADEE-CBDAB820F84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579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[A fenti ábrán mindez látszik</a:t>
            </a:r>
            <a:r>
              <a:rPr lang="hu-HU" baseline="0" dirty="0" smtClean="0"/>
              <a:t> is (a jobb alsó sarokban elhelyezkedő kép esetén a </a:t>
            </a:r>
            <a:r>
              <a:rPr lang="hu-HU" baseline="0" dirty="0" err="1" smtClean="0"/>
              <a:t>dim</a:t>
            </a:r>
            <a:r>
              <a:rPr lang="hu-HU" baseline="0" dirty="0" smtClean="0"/>
              <a:t> paraméter helyes értéke 33)</a:t>
            </a:r>
            <a:r>
              <a:rPr lang="hu-HU" dirty="0" smtClean="0"/>
              <a:t>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889B6-7971-458A-ADEE-CBDAB820F84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952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[Mivel</a:t>
            </a:r>
            <a:r>
              <a:rPr lang="hu-HU" baseline="0" dirty="0" smtClean="0"/>
              <a:t> a modul a képernyőméretet a </a:t>
            </a:r>
            <a:r>
              <a:rPr lang="hu-HU" baseline="0" dirty="0" err="1" smtClean="0"/>
              <a:t>device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repository-ból</a:t>
            </a:r>
            <a:r>
              <a:rPr lang="hu-HU" baseline="0" dirty="0" smtClean="0"/>
              <a:t> nyeri, ezért </a:t>
            </a:r>
            <a:r>
              <a:rPr lang="hu-HU" baseline="0" dirty="0" err="1" smtClean="0"/>
              <a:t>Lite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detection</a:t>
            </a:r>
            <a:r>
              <a:rPr lang="hu-HU" baseline="0" dirty="0" smtClean="0"/>
              <a:t> esetén csak akkor működik a </a:t>
            </a:r>
            <a:r>
              <a:rPr lang="hu-HU" baseline="0" dirty="0" err="1" smtClean="0"/>
              <a:t>feature</a:t>
            </a:r>
            <a:r>
              <a:rPr lang="hu-HU" baseline="0" dirty="0" smtClean="0"/>
              <a:t>, ha a </a:t>
            </a:r>
            <a:r>
              <a:rPr lang="hu-HU" baseline="0" dirty="0" err="1" smtClean="0"/>
              <a:t>width</a:t>
            </a:r>
            <a:r>
              <a:rPr lang="hu-HU" baseline="0" dirty="0" smtClean="0"/>
              <a:t> paraméterben elküldjük a képernyő szélességét is</a:t>
            </a:r>
            <a:r>
              <a:rPr lang="hu-HU" dirty="0" smtClean="0"/>
              <a:t>]</a:t>
            </a:r>
          </a:p>
          <a:p>
            <a:r>
              <a:rPr lang="hu-HU" dirty="0" smtClean="0"/>
              <a:t>[A</a:t>
            </a:r>
            <a:r>
              <a:rPr lang="hu-HU" baseline="0" dirty="0" smtClean="0"/>
              <a:t> modul konfigurálása a következő módon történik:</a:t>
            </a:r>
            <a:r>
              <a:rPr lang="hu-HU" dirty="0" smtClean="0"/>
              <a:t>]</a:t>
            </a:r>
          </a:p>
          <a:p>
            <a:pPr marL="228600" indent="-228600">
              <a:buFont typeface="+mj-lt"/>
              <a:buAutoNum type="arabicPeriod"/>
            </a:pPr>
            <a:r>
              <a:rPr lang="hu-HU" dirty="0" smtClean="0"/>
              <a:t>[Definiálnunk kell a</a:t>
            </a:r>
            <a:r>
              <a:rPr lang="hu-HU" baseline="0" dirty="0" smtClean="0"/>
              <a:t> könyvtárat, ahol az átméretezett képek kerülnek tárolásra</a:t>
            </a:r>
            <a:r>
              <a:rPr lang="hu-HU" dirty="0" smtClean="0"/>
              <a:t>]</a:t>
            </a:r>
            <a:br>
              <a:rPr lang="hu-HU" dirty="0" smtClean="0"/>
            </a:br>
            <a:r>
              <a:rPr lang="hu-HU" dirty="0" smtClean="0"/>
              <a:t>[Mint azt a működés bemutatása során láttuk, </a:t>
            </a:r>
            <a:r>
              <a:rPr lang="hu-HU" baseline="0" dirty="0" smtClean="0"/>
              <a:t>a modul elsőként ebben a könyvtárban keresi a már átméretezett képet  és csak ha nem találja azt, akkor végzi el a műveletet</a:t>
            </a:r>
            <a:r>
              <a:rPr lang="hu-HU" dirty="0" smtClean="0"/>
              <a:t>]</a:t>
            </a:r>
          </a:p>
          <a:p>
            <a:pPr marL="228600" indent="-228600">
              <a:buFont typeface="+mj-lt"/>
              <a:buAutoNum type="arabicPeriod"/>
            </a:pPr>
            <a:r>
              <a:rPr lang="hu-HU" dirty="0" smtClean="0"/>
              <a:t>[Valamint </a:t>
            </a:r>
            <a:r>
              <a:rPr lang="hu-HU" dirty="0" err="1" smtClean="0"/>
              <a:t>defináljuk</a:t>
            </a:r>
            <a:r>
              <a:rPr lang="hu-HU" dirty="0" smtClean="0"/>
              <a:t>, hogy</a:t>
            </a:r>
            <a:r>
              <a:rPr lang="hu-HU" baseline="0" dirty="0" smtClean="0"/>
              <a:t> az eredeti képek hol találhatók és </a:t>
            </a:r>
            <a:r>
              <a:rPr lang="hu-HU" baseline="0" dirty="0" err="1" smtClean="0"/>
              <a:t>defináljuk</a:t>
            </a:r>
            <a:r>
              <a:rPr lang="hu-HU" baseline="0" dirty="0" smtClean="0"/>
              <a:t> a file </a:t>
            </a:r>
            <a:r>
              <a:rPr lang="hu-HU" baseline="0" dirty="0" err="1" smtClean="0"/>
              <a:t>handlert</a:t>
            </a:r>
            <a:r>
              <a:rPr lang="hu-HU" baseline="0" dirty="0" smtClean="0"/>
              <a:t> ami a műveletet végzi majd</a:t>
            </a:r>
            <a:r>
              <a:rPr lang="hu-HU" dirty="0" smtClean="0"/>
              <a:t>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889B6-7971-458A-ADEE-CBDAB820F84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186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[A következő tool pedig a Spring</a:t>
            </a:r>
            <a:r>
              <a:rPr lang="hu-HU" baseline="0" dirty="0" smtClean="0"/>
              <a:t> Mobile Device Module: ezt azért választottam, mert a Spring meglehetősen elterjedt framework és bár a tool még néhol kiforratlan - pl nekem nagyon hiányzik a kényelmes namespace config belőle – mégis kívállóan illeszkedig a megszokott MVC-s context-be</a:t>
            </a:r>
            <a:r>
              <a:rPr lang="hu-HU" dirty="0" smtClean="0"/>
              <a:t>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889B6-7971-458A-ADEE-CBDAB820F84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143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hu-HU" dirty="0" smtClean="0"/>
              <a:t>[Itt is szerver oldali megoldásról beszélünk, mint az AMF esetén, itt azonban a </a:t>
            </a:r>
            <a:r>
              <a:rPr lang="hu-HU" dirty="0" err="1" smtClean="0"/>
              <a:t>device</a:t>
            </a:r>
            <a:r>
              <a:rPr lang="hu-HU" dirty="0" smtClean="0"/>
              <a:t> azonosításhoz tartozó logika már az alkalmazáson belül foglal helyet]</a:t>
            </a:r>
          </a:p>
          <a:p>
            <a:pPr marL="228600" indent="-228600">
              <a:buFont typeface="+mj-lt"/>
              <a:buAutoNum type="arabicPeriod"/>
            </a:pPr>
            <a:r>
              <a:rPr lang="hu-HU" dirty="0" smtClean="0"/>
              <a:t>[A </a:t>
            </a:r>
            <a:r>
              <a:rPr lang="hu-HU" dirty="0" err="1" smtClean="0"/>
              <a:t>springes</a:t>
            </a:r>
            <a:r>
              <a:rPr lang="hu-HU" dirty="0" smtClean="0"/>
              <a:t> moduloktól már megszokott módon egy könnyű súlyú megoldásról beszélünk, ami nagyon könnyen illeszthető már meglévő </a:t>
            </a:r>
            <a:r>
              <a:rPr lang="hu-HU" dirty="0" err="1" smtClean="0"/>
              <a:t>spring</a:t>
            </a:r>
            <a:r>
              <a:rPr lang="hu-HU" dirty="0" smtClean="0"/>
              <a:t> </a:t>
            </a:r>
            <a:r>
              <a:rPr lang="hu-HU" dirty="0" err="1" smtClean="0"/>
              <a:t>mvc</a:t>
            </a:r>
            <a:r>
              <a:rPr lang="hu-HU" dirty="0" smtClean="0"/>
              <a:t> alapú projektekhez]</a:t>
            </a:r>
            <a:br>
              <a:rPr lang="hu-HU" dirty="0" smtClean="0"/>
            </a:br>
            <a:r>
              <a:rPr lang="hu-HU" dirty="0" smtClean="0"/>
              <a:t>[A  nyújtott szolgáltatások egyszerűen konfigurálhatóak és könnyen kiterjeszthetőek]</a:t>
            </a:r>
          </a:p>
          <a:p>
            <a:pPr marL="228600" indent="-228600">
              <a:buFont typeface="+mj-lt"/>
              <a:buAutoNum type="arabicPeriod"/>
            </a:pPr>
            <a:r>
              <a:rPr lang="hu-HU" dirty="0" smtClean="0"/>
              <a:t>[</a:t>
            </a:r>
            <a:r>
              <a:rPr lang="hu-HU" dirty="0" err="1" smtClean="0"/>
              <a:t>Device</a:t>
            </a:r>
            <a:r>
              <a:rPr lang="hu-HU" dirty="0" smtClean="0"/>
              <a:t> </a:t>
            </a:r>
            <a:r>
              <a:rPr lang="hu-HU" dirty="0" err="1" smtClean="0"/>
              <a:t>repository</a:t>
            </a:r>
            <a:r>
              <a:rPr lang="hu-HU" dirty="0" smtClean="0"/>
              <a:t> független megoldás,</a:t>
            </a:r>
            <a:r>
              <a:rPr lang="hu-HU" baseline="0" dirty="0" smtClean="0"/>
              <a:t> amely könnyen illeszthető bármely ismert </a:t>
            </a:r>
            <a:r>
              <a:rPr lang="hu-HU" baseline="0" dirty="0" err="1" smtClean="0"/>
              <a:t>repository-val</a:t>
            </a:r>
            <a:r>
              <a:rPr lang="hu-HU" dirty="0" smtClean="0"/>
              <a:t>]</a:t>
            </a:r>
            <a:br>
              <a:rPr lang="hu-HU" dirty="0" smtClean="0"/>
            </a:br>
            <a:r>
              <a:rPr lang="hu-HU" dirty="0" smtClean="0"/>
              <a:t>[Alapértelmezés szerint  egyébként "</a:t>
            </a:r>
            <a:r>
              <a:rPr lang="hu-HU" dirty="0" err="1" smtClean="0"/>
              <a:t>lite</a:t>
            </a:r>
            <a:r>
              <a:rPr lang="hu-HU" dirty="0" smtClean="0"/>
              <a:t>" </a:t>
            </a:r>
            <a:r>
              <a:rPr lang="hu-HU" dirty="0" err="1" smtClean="0"/>
              <a:t>detection</a:t>
            </a:r>
            <a:r>
              <a:rPr lang="hu-HU" dirty="0" smtClean="0"/>
              <a:t> </a:t>
            </a:r>
            <a:r>
              <a:rPr lang="hu-HU" dirty="0" err="1" smtClean="0"/>
              <a:t>algorithm-ot</a:t>
            </a:r>
            <a:r>
              <a:rPr lang="hu-HU" dirty="0" smtClean="0"/>
              <a:t> használ ami része a </a:t>
            </a:r>
            <a:r>
              <a:rPr lang="hu-HU" dirty="0" err="1" smtClean="0"/>
              <a:t>Wordpress</a:t>
            </a:r>
            <a:r>
              <a:rPr lang="hu-HU" dirty="0" smtClean="0"/>
              <a:t> Mobile </a:t>
            </a:r>
            <a:r>
              <a:rPr lang="hu-HU" dirty="0" err="1" smtClean="0"/>
              <a:t>Pack-nak</a:t>
            </a:r>
            <a:r>
              <a:rPr lang="hu-HU" dirty="0" smtClean="0"/>
              <a:t>]</a:t>
            </a:r>
          </a:p>
          <a:p>
            <a:pPr marL="228600" indent="-228600">
              <a:buFont typeface="+mj-lt"/>
              <a:buAutoNum type="arabicPeriod"/>
            </a:pPr>
            <a:r>
              <a:rPr lang="hu-HU" dirty="0" smtClean="0"/>
              <a:t>[</a:t>
            </a:r>
            <a:r>
              <a:rPr lang="hu-HU" dirty="0" err="1" smtClean="0"/>
              <a:t>Azelérhető</a:t>
            </a:r>
            <a:r>
              <a:rPr lang="hu-HU" baseline="0" dirty="0" smtClean="0"/>
              <a:t> funkciók listája</a:t>
            </a:r>
            <a:r>
              <a:rPr lang="en-US" baseline="0" dirty="0" smtClean="0"/>
              <a:t>]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baseline="0" dirty="0" smtClean="0"/>
              <a:t>[Site switching: </a:t>
            </a:r>
            <a:r>
              <a:rPr lang="hu-HU" baseline="0" dirty="0" smtClean="0"/>
              <a:t>M</a:t>
            </a:r>
            <a:r>
              <a:rPr lang="en-US" baseline="0" dirty="0" err="1" smtClean="0"/>
              <a:t>obile</a:t>
            </a:r>
            <a:r>
              <a:rPr lang="en-US" baseline="0" dirty="0" smtClean="0"/>
              <a:t>/tablet/desktop</a:t>
            </a:r>
            <a:r>
              <a:rPr lang="hu-HU" baseline="0" dirty="0" smtClean="0"/>
              <a:t> alapú fogalomirányítás</a:t>
            </a:r>
            <a:r>
              <a:rPr lang="en-US" baseline="0" dirty="0" smtClean="0"/>
              <a:t>]</a:t>
            </a:r>
            <a:endParaRPr lang="hu-HU" baseline="0" dirty="0" smtClean="0"/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hu-HU" baseline="0" dirty="0" smtClean="0"/>
              <a:t>[Site </a:t>
            </a:r>
            <a:r>
              <a:rPr lang="hu-HU" baseline="0" dirty="0" err="1" smtClean="0"/>
              <a:t>preference</a:t>
            </a:r>
            <a:r>
              <a:rPr lang="hu-HU" baseline="0" dirty="0" smtClean="0"/>
              <a:t>: A site </a:t>
            </a:r>
            <a:r>
              <a:rPr lang="hu-HU" baseline="0" dirty="0" err="1" smtClean="0"/>
              <a:t>switcher</a:t>
            </a:r>
            <a:r>
              <a:rPr lang="hu-HU" baseline="0" dirty="0" smtClean="0"/>
              <a:t> párja, lehetőséget nyújt a </a:t>
            </a:r>
            <a:r>
              <a:rPr lang="hu-HU" baseline="0" dirty="0" err="1" smtClean="0"/>
              <a:t>user</a:t>
            </a:r>
            <a:r>
              <a:rPr lang="hu-HU" baseline="0" dirty="0" smtClean="0"/>
              <a:t> számára hogy felülbírálja a kiválasztott </a:t>
            </a:r>
            <a:r>
              <a:rPr lang="hu-HU" baseline="0" dirty="0" err="1" smtClean="0"/>
              <a:t>site-ot</a:t>
            </a:r>
            <a:r>
              <a:rPr lang="hu-HU" baseline="0" dirty="0" smtClean="0"/>
              <a:t>]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hu-HU" dirty="0" smtClean="0"/>
          </a:p>
          <a:p>
            <a:pPr marL="228600" indent="-228600">
              <a:buFont typeface="+mj-lt"/>
              <a:buAutoNum type="arabicPeriod"/>
            </a:pPr>
            <a:endParaRPr lang="hu-HU" dirty="0" smtClean="0"/>
          </a:p>
          <a:p>
            <a:pPr marL="0" indent="0">
              <a:buFont typeface="+mj-lt"/>
              <a:buNone/>
            </a:pPr>
            <a:endParaRPr lang="hu-H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889B6-7971-458A-ADEE-CBDAB820F84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713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hu-HU" dirty="0" smtClean="0"/>
              <a:t>[A </a:t>
            </a:r>
            <a:r>
              <a:rPr lang="hu-HU" dirty="0" err="1" smtClean="0"/>
              <a:t>device</a:t>
            </a:r>
            <a:r>
              <a:rPr lang="hu-HU" dirty="0" smtClean="0"/>
              <a:t> </a:t>
            </a:r>
            <a:r>
              <a:rPr lang="hu-HU" dirty="0" err="1" smtClean="0"/>
              <a:t>resolution</a:t>
            </a:r>
            <a:r>
              <a:rPr lang="hu-HU" dirty="0" smtClean="0"/>
              <a:t> alapja itt </a:t>
            </a:r>
            <a:r>
              <a:rPr lang="en-US" dirty="0" err="1" smtClean="0"/>
              <a:t>DeviceResolver</a:t>
            </a:r>
            <a:r>
              <a:rPr lang="hu-HU" dirty="0" smtClean="0"/>
              <a:t> </a:t>
            </a:r>
            <a:r>
              <a:rPr lang="hu-HU" dirty="0" err="1" smtClean="0"/>
              <a:t>interface</a:t>
            </a:r>
            <a:r>
              <a:rPr lang="hu-HU" dirty="0" smtClean="0"/>
              <a:t>,</a:t>
            </a:r>
            <a:r>
              <a:rPr lang="hu-HU" baseline="0" dirty="0" smtClean="0"/>
              <a:t> ezt kell implementálnia minden </a:t>
            </a:r>
            <a:r>
              <a:rPr lang="hu-HU" baseline="0" dirty="0" err="1" smtClean="0"/>
              <a:t>resolver</a:t>
            </a:r>
            <a:r>
              <a:rPr lang="hu-HU" baseline="0" dirty="0" smtClean="0"/>
              <a:t> implementációnak</a:t>
            </a:r>
            <a:r>
              <a:rPr lang="hu-HU" dirty="0" smtClean="0"/>
              <a:t>]</a:t>
            </a:r>
            <a:br>
              <a:rPr lang="hu-HU" dirty="0" smtClean="0"/>
            </a:br>
            <a:r>
              <a:rPr lang="hu-HU" dirty="0" smtClean="0"/>
              <a:t>[Paraméterként a HTTP </a:t>
            </a:r>
            <a:r>
              <a:rPr lang="hu-HU" dirty="0" err="1" smtClean="0"/>
              <a:t>request-et</a:t>
            </a:r>
            <a:r>
              <a:rPr lang="hu-HU" dirty="0" smtClean="0"/>
              <a:t> várja, ami lehetővé teszi, hogy szükség esetén ne csak a </a:t>
            </a:r>
            <a:r>
              <a:rPr lang="hu-HU" dirty="0" err="1" smtClean="0"/>
              <a:t>User-Agent</a:t>
            </a:r>
            <a:r>
              <a:rPr lang="hu-HU" dirty="0" smtClean="0"/>
              <a:t> álljon rendelkezésre a feloldás során]</a:t>
            </a:r>
          </a:p>
          <a:p>
            <a:pPr marL="228600" indent="-228600">
              <a:buFont typeface="+mj-lt"/>
              <a:buAutoNum type="arabicPeriod"/>
            </a:pPr>
            <a:r>
              <a:rPr lang="hu-HU" dirty="0" smtClean="0"/>
              <a:t>[A </a:t>
            </a:r>
            <a:r>
              <a:rPr lang="hu-HU" dirty="0" err="1" smtClean="0"/>
              <a:t>result</a:t>
            </a:r>
            <a:r>
              <a:rPr lang="hu-HU" dirty="0" smtClean="0"/>
              <a:t> </a:t>
            </a:r>
            <a:r>
              <a:rPr lang="hu-HU" dirty="0" err="1" smtClean="0"/>
              <a:t>objecktum</a:t>
            </a:r>
            <a:r>
              <a:rPr lang="hu-HU" dirty="0" smtClean="0"/>
              <a:t> szintén egy </a:t>
            </a:r>
            <a:r>
              <a:rPr lang="hu-HU" dirty="0" err="1" smtClean="0"/>
              <a:t>interface</a:t>
            </a:r>
            <a:r>
              <a:rPr lang="hu-HU" dirty="0" smtClean="0"/>
              <a:t> a fenti három metódussal…]</a:t>
            </a:r>
            <a:br>
              <a:rPr lang="hu-HU" dirty="0" smtClean="0"/>
            </a:br>
            <a:r>
              <a:rPr lang="hu-HU" dirty="0" smtClean="0"/>
              <a:t>[Amely</a:t>
            </a:r>
            <a:r>
              <a:rPr lang="hu-HU" baseline="0" dirty="0" smtClean="0"/>
              <a:t> 3 metódus elengedhetetlen Basic </a:t>
            </a:r>
            <a:r>
              <a:rPr lang="hu-HU" baseline="0" dirty="0" err="1" smtClean="0"/>
              <a:t>Resolution-höz</a:t>
            </a:r>
            <a:r>
              <a:rPr lang="hu-HU" dirty="0" smtClean="0"/>
              <a:t>]</a:t>
            </a:r>
            <a:br>
              <a:rPr lang="hu-HU" dirty="0" smtClean="0"/>
            </a:br>
            <a:r>
              <a:rPr lang="hu-HU" dirty="0" smtClean="0"/>
              <a:t>[Természetesen</a:t>
            </a:r>
            <a:r>
              <a:rPr lang="hu-HU" baseline="0" dirty="0" smtClean="0"/>
              <a:t> a kötelező </a:t>
            </a:r>
            <a:r>
              <a:rPr lang="hu-HU" baseline="0" dirty="0" err="1" smtClean="0"/>
              <a:t>field-eken</a:t>
            </a:r>
            <a:r>
              <a:rPr lang="hu-HU" baseline="0" dirty="0" smtClean="0"/>
              <a:t> felül további elemekkel is bővíthető a </a:t>
            </a:r>
            <a:r>
              <a:rPr lang="hu-HU" baseline="0" dirty="0" err="1" smtClean="0"/>
              <a:t>result</a:t>
            </a:r>
            <a:r>
              <a:rPr lang="hu-HU" dirty="0" smtClean="0"/>
              <a:t>]</a:t>
            </a:r>
          </a:p>
          <a:p>
            <a:pPr marL="0" indent="0">
              <a:buFont typeface="+mj-lt"/>
              <a:buNone/>
            </a:pPr>
            <a:r>
              <a:rPr lang="hu-HU" dirty="0" smtClean="0"/>
              <a:t>[A </a:t>
            </a:r>
            <a:r>
              <a:rPr lang="hu-HU" dirty="0" err="1" smtClean="0"/>
              <a:t>resolution</a:t>
            </a:r>
            <a:r>
              <a:rPr lang="hu-HU" dirty="0" smtClean="0"/>
              <a:t> még az előtt meg kell történjen, mielőtt a </a:t>
            </a:r>
            <a:r>
              <a:rPr lang="hu-HU" dirty="0" err="1" smtClean="0"/>
              <a:t>request</a:t>
            </a:r>
            <a:r>
              <a:rPr lang="hu-HU" dirty="0" smtClean="0"/>
              <a:t> feldolgozása megkezdődne, hogy a feloldott </a:t>
            </a:r>
            <a:r>
              <a:rPr lang="hu-HU" dirty="0" err="1" smtClean="0"/>
              <a:t>device</a:t>
            </a:r>
            <a:r>
              <a:rPr lang="hu-HU" dirty="0" smtClean="0"/>
              <a:t> típusa elérhető legyen a </a:t>
            </a:r>
            <a:r>
              <a:rPr lang="hu-HU" dirty="0" err="1" smtClean="0"/>
              <a:t>request</a:t>
            </a:r>
            <a:r>
              <a:rPr lang="hu-HU" dirty="0" smtClean="0"/>
              <a:t> </a:t>
            </a:r>
            <a:r>
              <a:rPr lang="hu-HU" dirty="0" err="1" smtClean="0"/>
              <a:t>processing</a:t>
            </a:r>
            <a:r>
              <a:rPr lang="hu-HU" dirty="0" smtClean="0"/>
              <a:t> során]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889B6-7971-458A-ADEE-CBDAB820F84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4387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[Az</a:t>
            </a:r>
            <a:r>
              <a:rPr lang="hu-HU" baseline="0" dirty="0" smtClean="0"/>
              <a:t> előző </a:t>
            </a:r>
            <a:r>
              <a:rPr lang="hu-HU" baseline="0" dirty="0" err="1" smtClean="0"/>
              <a:t>resolver-t</a:t>
            </a:r>
            <a:r>
              <a:rPr lang="hu-HU" baseline="0" dirty="0" smtClean="0"/>
              <a:t> aztán a </a:t>
            </a:r>
            <a:r>
              <a:rPr lang="hu-HU" baseline="0" dirty="0" err="1" smtClean="0"/>
              <a:t>DeviceResolverHandlerInterceptor</a:t>
            </a:r>
            <a:r>
              <a:rPr lang="hu-HU" baseline="0" dirty="0" smtClean="0"/>
              <a:t> fogja meghívni még a </a:t>
            </a:r>
            <a:r>
              <a:rPr lang="hu-HU" baseline="0" dirty="0" err="1" smtClean="0"/>
              <a:t>request</a:t>
            </a:r>
            <a:r>
              <a:rPr lang="hu-HU" baseline="0" dirty="0" smtClean="0"/>
              <a:t> feldolgozása előtt, az eredményt pedig a </a:t>
            </a:r>
            <a:r>
              <a:rPr lang="hu-HU" baseline="0" dirty="0" err="1" smtClean="0"/>
              <a:t>currentDevice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request</a:t>
            </a:r>
            <a:r>
              <a:rPr lang="hu-HU" baseline="0" dirty="0" smtClean="0"/>
              <a:t> attribútumba teszi, ahol a </a:t>
            </a:r>
            <a:r>
              <a:rPr lang="hu-HU" baseline="0" dirty="0" err="1" smtClean="0"/>
              <a:t>request</a:t>
            </a:r>
            <a:r>
              <a:rPr lang="hu-HU" baseline="0" dirty="0" smtClean="0"/>
              <a:t> életciklusa során az a továbbiakban elérhető is lesz</a:t>
            </a:r>
            <a:r>
              <a:rPr lang="hu-HU" dirty="0" smtClean="0"/>
              <a:t>]</a:t>
            </a:r>
          </a:p>
          <a:p>
            <a:r>
              <a:rPr lang="hu-HU" dirty="0" smtClean="0"/>
              <a:t>[A</a:t>
            </a:r>
            <a:r>
              <a:rPr lang="hu-HU" baseline="0" dirty="0" smtClean="0"/>
              <a:t>z </a:t>
            </a:r>
            <a:r>
              <a:rPr lang="hu-HU" baseline="0" dirty="0" err="1" smtClean="0"/>
              <a:t>interceptort</a:t>
            </a:r>
            <a:r>
              <a:rPr lang="hu-HU" baseline="0" dirty="0" smtClean="0"/>
              <a:t> a szokott módon definiáljuk a </a:t>
            </a:r>
            <a:r>
              <a:rPr lang="hu-HU" baseline="0" dirty="0" err="1" smtClean="0"/>
              <a:t>spring.xml-ekben</a:t>
            </a:r>
            <a:r>
              <a:rPr lang="hu-HU" dirty="0" smtClean="0"/>
              <a:t>]</a:t>
            </a: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hu-HU" dirty="0" smtClean="0"/>
              <a:t>[Amennyiben a </a:t>
            </a:r>
            <a:r>
              <a:rPr lang="hu-HU" dirty="0" err="1" smtClean="0"/>
              <a:t>spring</a:t>
            </a:r>
            <a:r>
              <a:rPr lang="hu-HU" dirty="0" smtClean="0"/>
              <a:t> mobile által használt </a:t>
            </a:r>
            <a:r>
              <a:rPr lang="hu-HU" dirty="0" err="1" smtClean="0"/>
              <a:t>default</a:t>
            </a:r>
            <a:r>
              <a:rPr lang="hu-HU" dirty="0" smtClean="0"/>
              <a:t> </a:t>
            </a:r>
            <a:r>
              <a:rPr lang="hu-HU" dirty="0" err="1" smtClean="0"/>
              <a:t>implemntációt</a:t>
            </a:r>
            <a:r>
              <a:rPr lang="hu-HU" dirty="0" smtClean="0"/>
              <a:t> akarjuk használni,</a:t>
            </a:r>
            <a:r>
              <a:rPr lang="hu-HU" baseline="0" dirty="0" smtClean="0"/>
              <a:t>  akkor nincs szükség </a:t>
            </a:r>
            <a:r>
              <a:rPr lang="hu-HU" baseline="0" dirty="0" err="1" smtClean="0"/>
              <a:t>resolver</a:t>
            </a:r>
            <a:r>
              <a:rPr lang="hu-HU" baseline="0" dirty="0" smtClean="0"/>
              <a:t> megadására…</a:t>
            </a:r>
            <a:r>
              <a:rPr lang="hu-HU" dirty="0" smtClean="0"/>
              <a:t>]</a:t>
            </a:r>
            <a:br>
              <a:rPr lang="hu-HU" dirty="0" smtClean="0"/>
            </a:br>
            <a:r>
              <a:rPr lang="hu-HU" dirty="0" smtClean="0"/>
              <a:t>[Ilyenkor</a:t>
            </a:r>
            <a:r>
              <a:rPr lang="hu-HU" baseline="0" dirty="0" smtClean="0"/>
              <a:t> </a:t>
            </a:r>
            <a:r>
              <a:rPr lang="en-US" dirty="0" err="1" smtClean="0"/>
              <a:t>org.springframework.mobile.device.LiteDeviceResolver</a:t>
            </a:r>
            <a:r>
              <a:rPr lang="hu-HU" dirty="0" err="1" smtClean="0"/>
              <a:t>-t</a:t>
            </a:r>
            <a:r>
              <a:rPr lang="hu-HU" baseline="0" dirty="0" smtClean="0"/>
              <a:t> fogja használni a </a:t>
            </a:r>
            <a:r>
              <a:rPr lang="hu-HU" baseline="0" dirty="0" err="1" smtClean="0"/>
              <a:t>tool</a:t>
            </a:r>
            <a:r>
              <a:rPr lang="hu-HU" baseline="0" dirty="0" smtClean="0"/>
              <a:t>, ami a már említett </a:t>
            </a:r>
            <a:r>
              <a:rPr lang="hu-HU" baseline="0" dirty="0" err="1" smtClean="0"/>
              <a:t>Wordpress</a:t>
            </a:r>
            <a:r>
              <a:rPr lang="hu-HU" baseline="0" dirty="0" smtClean="0"/>
              <a:t> Mobile </a:t>
            </a:r>
            <a:r>
              <a:rPr lang="hu-HU" baseline="0" dirty="0" err="1" smtClean="0"/>
              <a:t>Pack-os</a:t>
            </a:r>
            <a:r>
              <a:rPr lang="hu-HU" baseline="0" dirty="0" smtClean="0"/>
              <a:t> implementáció…</a:t>
            </a:r>
            <a:r>
              <a:rPr lang="hu-HU" dirty="0" smtClean="0"/>
              <a:t>]</a:t>
            </a:r>
            <a:br>
              <a:rPr lang="hu-HU" dirty="0" smtClean="0"/>
            </a:br>
            <a:r>
              <a:rPr lang="hu-HU" dirty="0" smtClean="0"/>
              <a:t>[És </a:t>
            </a:r>
            <a:r>
              <a:rPr lang="hu-HU" dirty="0" err="1" smtClean="0"/>
              <a:t>basic</a:t>
            </a:r>
            <a:r>
              <a:rPr lang="hu-HU" dirty="0" smtClean="0"/>
              <a:t> </a:t>
            </a:r>
            <a:r>
              <a:rPr lang="hu-HU" dirty="0" err="1" smtClean="0"/>
              <a:t>device</a:t>
            </a:r>
            <a:r>
              <a:rPr lang="hu-HU" dirty="0" smtClean="0"/>
              <a:t> </a:t>
            </a:r>
            <a:r>
              <a:rPr lang="hu-HU" dirty="0" err="1" smtClean="0"/>
              <a:t>resolution-t</a:t>
            </a:r>
            <a:r>
              <a:rPr lang="hu-HU" baseline="0" dirty="0" smtClean="0"/>
              <a:t> tesz lehetővé</a:t>
            </a:r>
            <a:r>
              <a:rPr lang="hu-HU" dirty="0" smtClean="0"/>
              <a:t>]</a:t>
            </a:r>
          </a:p>
          <a:p>
            <a:pPr marL="228600" indent="-228600">
              <a:buFont typeface="+mj-lt"/>
              <a:buAutoNum type="arabicPeriod"/>
            </a:pPr>
            <a:r>
              <a:rPr lang="hu-HU" dirty="0" smtClean="0"/>
              <a:t>[Valamint</a:t>
            </a:r>
            <a:r>
              <a:rPr lang="hu-HU" baseline="0" dirty="0" smtClean="0"/>
              <a:t> lehetőség van saját </a:t>
            </a:r>
            <a:r>
              <a:rPr lang="hu-HU" baseline="0" dirty="0" err="1" smtClean="0"/>
              <a:t>resolver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definálására</a:t>
            </a:r>
            <a:r>
              <a:rPr lang="hu-HU" baseline="0" dirty="0" smtClean="0"/>
              <a:t> is, ilyen módon bármely </a:t>
            </a:r>
            <a:r>
              <a:rPr lang="hu-HU" baseline="0" dirty="0" err="1" smtClean="0"/>
              <a:t>device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repository</a:t>
            </a:r>
            <a:r>
              <a:rPr lang="hu-HU" baseline="0" dirty="0" smtClean="0"/>
              <a:t> használható, mindössze a már említett </a:t>
            </a:r>
            <a:r>
              <a:rPr lang="hu-HU" baseline="0" dirty="0" err="1" smtClean="0"/>
              <a:t>interfaceket</a:t>
            </a:r>
            <a:r>
              <a:rPr lang="hu-HU" baseline="0" dirty="0" smtClean="0"/>
              <a:t> kell kiterjesztenie</a:t>
            </a:r>
            <a:r>
              <a:rPr lang="hu-HU" dirty="0" smtClean="0"/>
              <a:t>]</a:t>
            </a:r>
          </a:p>
          <a:p>
            <a:pPr marL="0" indent="0">
              <a:buFont typeface="+mj-lt"/>
              <a:buNone/>
            </a:pPr>
            <a:r>
              <a:rPr lang="hu-HU" dirty="0" smtClean="0"/>
              <a:t>[Ezen felül</a:t>
            </a:r>
            <a:r>
              <a:rPr lang="hu-HU" baseline="0" dirty="0" smtClean="0"/>
              <a:t> </a:t>
            </a:r>
            <a:r>
              <a:rPr lang="en-US" dirty="0" err="1" smtClean="0"/>
              <a:t>org.springframework.mobile.device.LiteDeviceResolver</a:t>
            </a:r>
            <a:r>
              <a:rPr lang="hu-HU" dirty="0" smtClean="0"/>
              <a:t> esetén lehetőség van további finomhangolásra is:…]</a:t>
            </a:r>
            <a:br>
              <a:rPr lang="hu-HU" dirty="0" smtClean="0"/>
            </a:br>
            <a:r>
              <a:rPr lang="hu-HU" dirty="0" smtClean="0"/>
              <a:t>[</a:t>
            </a:r>
            <a:r>
              <a:rPr lang="hu-HU" dirty="0" err="1" smtClean="0"/>
              <a:t>Konstrukotr</a:t>
            </a:r>
            <a:r>
              <a:rPr lang="hu-HU" baseline="0" dirty="0" smtClean="0"/>
              <a:t> argumentumként a </a:t>
            </a:r>
            <a:r>
              <a:rPr lang="en-US" dirty="0" err="1" smtClean="0"/>
              <a:t>LiteDeviceResolver</a:t>
            </a:r>
            <a:r>
              <a:rPr lang="hu-HU" dirty="0" smtClean="0"/>
              <a:t> egy </a:t>
            </a:r>
            <a:r>
              <a:rPr lang="hu-HU" dirty="0" err="1" smtClean="0"/>
              <a:t>exclude</a:t>
            </a:r>
            <a:r>
              <a:rPr lang="hu-HU" dirty="0" smtClean="0"/>
              <a:t> listát</a:t>
            </a:r>
            <a:r>
              <a:rPr lang="hu-HU" baseline="0" dirty="0" smtClean="0"/>
              <a:t> vár, ami olyan </a:t>
            </a:r>
            <a:r>
              <a:rPr lang="hu-HU" baseline="0" dirty="0" err="1" smtClean="0"/>
              <a:t>user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agenteket</a:t>
            </a:r>
            <a:r>
              <a:rPr lang="hu-HU" baseline="0" dirty="0" smtClean="0"/>
              <a:t> tartalmaz, amiket a </a:t>
            </a:r>
            <a:r>
              <a:rPr lang="hu-HU" baseline="0" dirty="0" err="1" smtClean="0"/>
              <a:t>tool</a:t>
            </a:r>
            <a:r>
              <a:rPr lang="hu-HU" baseline="0" dirty="0" smtClean="0"/>
              <a:t> </a:t>
            </a:r>
            <a:r>
              <a:rPr lang="hu-HU" baseline="0" dirty="0" err="1" smtClean="0"/>
              <a:t>normal</a:t>
            </a:r>
            <a:r>
              <a:rPr lang="hu-HU" baseline="0" dirty="0" smtClean="0"/>
              <a:t> </a:t>
            </a:r>
            <a:r>
              <a:rPr lang="hu-HU" baseline="0" dirty="0" err="1" smtClean="0"/>
              <a:t>device-ként</a:t>
            </a:r>
            <a:r>
              <a:rPr lang="hu-HU" baseline="0" dirty="0" smtClean="0"/>
              <a:t> kell hogy azonosítson</a:t>
            </a:r>
            <a:r>
              <a:rPr lang="hu-HU" dirty="0" smtClean="0"/>
              <a:t>]</a:t>
            </a:r>
            <a:br>
              <a:rPr lang="hu-HU" dirty="0" smtClean="0"/>
            </a:br>
            <a:r>
              <a:rPr lang="hu-HU" dirty="0" smtClean="0"/>
              <a:t>[</a:t>
            </a:r>
            <a:r>
              <a:rPr lang="hu-HU" dirty="0" err="1" smtClean="0"/>
              <a:t>Wurfl</a:t>
            </a:r>
            <a:r>
              <a:rPr lang="hu-HU" dirty="0" smtClean="0"/>
              <a:t>:</a:t>
            </a:r>
            <a:r>
              <a:rPr lang="hu-HU" baseline="0" dirty="0" smtClean="0"/>
              <a:t> A </a:t>
            </a:r>
            <a:r>
              <a:rPr lang="hu-HU" baseline="0" dirty="0" err="1" smtClean="0"/>
              <a:t>default</a:t>
            </a:r>
            <a:r>
              <a:rPr lang="hu-HU" baseline="0" dirty="0" smtClean="0"/>
              <a:t> implementáció sajnos jelenleg csak a </a:t>
            </a:r>
            <a:r>
              <a:rPr lang="hu-HU" baseline="0" dirty="0" err="1" smtClean="0"/>
              <a:t>Lite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resolvert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tartlamazza</a:t>
            </a:r>
            <a:r>
              <a:rPr lang="hu-HU" baseline="0" dirty="0" smtClean="0"/>
              <a:t>, mert bár a korábbi implementációkban helyett kapott egy </a:t>
            </a:r>
            <a:r>
              <a:rPr lang="hu-HU" baseline="0" dirty="0" err="1" smtClean="0"/>
              <a:t>WurflDeviceResolver</a:t>
            </a:r>
            <a:r>
              <a:rPr lang="hu-HU" baseline="0" dirty="0" smtClean="0"/>
              <a:t> is, azt sajnos licence okokból eltávolították</a:t>
            </a:r>
            <a:r>
              <a:rPr lang="hu-HU" dirty="0" smtClean="0"/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889B6-7971-458A-ADEE-CBDAB820F84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75764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[A </a:t>
            </a:r>
            <a:r>
              <a:rPr lang="hu-HU" dirty="0" err="1" smtClean="0"/>
              <a:t>Device</a:t>
            </a:r>
            <a:r>
              <a:rPr lang="hu-HU" dirty="0" smtClean="0"/>
              <a:t> objektum a</a:t>
            </a:r>
            <a:r>
              <a:rPr lang="hu-HU" baseline="0" dirty="0" smtClean="0"/>
              <a:t> </a:t>
            </a:r>
            <a:r>
              <a:rPr lang="hu-HU" baseline="0" dirty="0" err="1" smtClean="0"/>
              <a:t>resolve</a:t>
            </a:r>
            <a:r>
              <a:rPr lang="hu-HU" baseline="0" dirty="0" smtClean="0"/>
              <a:t> után már elérhető, ami történhet…</a:t>
            </a:r>
            <a:r>
              <a:rPr lang="hu-HU" dirty="0" smtClean="0"/>
              <a:t>]</a:t>
            </a:r>
          </a:p>
          <a:p>
            <a:pPr marL="228600" indent="-228600">
              <a:buFont typeface="+mj-lt"/>
              <a:buAutoNum type="arabicPeriod"/>
            </a:pPr>
            <a:r>
              <a:rPr lang="hu-HU" dirty="0" smtClean="0"/>
              <a:t>[A </a:t>
            </a:r>
            <a:r>
              <a:rPr lang="hu-HU" dirty="0" err="1" smtClean="0"/>
              <a:t>DeviceUtils-on</a:t>
            </a:r>
            <a:r>
              <a:rPr lang="hu-HU" baseline="0" dirty="0" smtClean="0"/>
              <a:t> keresztül, ha a </a:t>
            </a:r>
            <a:r>
              <a:rPr lang="hu-HU" baseline="0" dirty="0" err="1" smtClean="0"/>
              <a:t>request</a:t>
            </a:r>
            <a:r>
              <a:rPr lang="hu-HU" baseline="0" dirty="0" smtClean="0"/>
              <a:t> rendelkezésünkre áll</a:t>
            </a:r>
            <a:r>
              <a:rPr lang="hu-HU" dirty="0" smtClean="0"/>
              <a:t>]</a:t>
            </a:r>
          </a:p>
          <a:p>
            <a:pPr marL="228600" indent="-228600">
              <a:buFont typeface="+mj-lt"/>
              <a:buAutoNum type="arabicPeriod"/>
            </a:pPr>
            <a:r>
              <a:rPr lang="hu-HU" dirty="0" smtClean="0"/>
              <a:t>[</a:t>
            </a:r>
            <a:r>
              <a:rPr lang="hu-HU" dirty="0" err="1" smtClean="0"/>
              <a:t>Argument</a:t>
            </a:r>
            <a:r>
              <a:rPr lang="hu-HU" dirty="0" smtClean="0"/>
              <a:t> </a:t>
            </a:r>
            <a:r>
              <a:rPr lang="hu-HU" dirty="0" err="1" smtClean="0"/>
              <a:t>resolver</a:t>
            </a:r>
            <a:r>
              <a:rPr lang="hu-HU" dirty="0" smtClean="0"/>
              <a:t> segítségével,</a:t>
            </a:r>
            <a:r>
              <a:rPr lang="hu-HU" baseline="0" dirty="0" smtClean="0"/>
              <a:t> közvetlenül injektálva a </a:t>
            </a:r>
            <a:r>
              <a:rPr lang="hu-HU" baseline="0" dirty="0" err="1" smtClean="0"/>
              <a:t>controller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request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handlerébe</a:t>
            </a:r>
            <a:r>
              <a:rPr lang="hu-HU" baseline="0" dirty="0" smtClean="0"/>
              <a:t> (paraméterként)…</a:t>
            </a:r>
            <a:r>
              <a:rPr lang="hu-HU" dirty="0" smtClean="0"/>
              <a:t>]</a:t>
            </a:r>
            <a:br>
              <a:rPr lang="hu-HU" dirty="0" smtClean="0"/>
            </a:br>
            <a:r>
              <a:rPr lang="hu-HU" dirty="0" smtClean="0"/>
              <a:t>[Ez esetben először definiálnunk kell a az </a:t>
            </a:r>
            <a:r>
              <a:rPr lang="hu-HU" dirty="0" err="1" smtClean="0"/>
              <a:t>argument</a:t>
            </a:r>
            <a:r>
              <a:rPr lang="hu-HU" dirty="0" smtClean="0"/>
              <a:t> </a:t>
            </a:r>
            <a:r>
              <a:rPr lang="hu-HU" dirty="0" err="1" smtClean="0"/>
              <a:t>resolvert</a:t>
            </a:r>
            <a:r>
              <a:rPr lang="hu-HU" dirty="0" smtClean="0"/>
              <a:t> a megfelelő </a:t>
            </a:r>
            <a:r>
              <a:rPr lang="hu-HU" dirty="0" err="1" smtClean="0"/>
              <a:t>spring</a:t>
            </a:r>
            <a:r>
              <a:rPr lang="hu-HU" baseline="0" dirty="0" err="1" smtClean="0"/>
              <a:t>.xml-ben</a:t>
            </a:r>
            <a:r>
              <a:rPr lang="hu-HU" baseline="0" dirty="0" smtClean="0"/>
              <a:t>…</a:t>
            </a:r>
            <a:r>
              <a:rPr lang="hu-HU" dirty="0" smtClean="0"/>
              <a:t>]</a:t>
            </a:r>
            <a:br>
              <a:rPr lang="hu-HU" dirty="0" smtClean="0"/>
            </a:br>
            <a:r>
              <a:rPr lang="hu-HU" dirty="0" smtClean="0"/>
              <a:t>[…Majd</a:t>
            </a:r>
            <a:r>
              <a:rPr lang="hu-HU" baseline="0" dirty="0" smtClean="0"/>
              <a:t> a </a:t>
            </a:r>
            <a:r>
              <a:rPr lang="hu-HU" baseline="0" dirty="0" err="1" smtClean="0"/>
              <a:t>controller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handler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method-jában</a:t>
            </a:r>
            <a:r>
              <a:rPr lang="hu-HU" baseline="0" dirty="0" smtClean="0"/>
              <a:t> csak hivatkozni kell a </a:t>
            </a:r>
            <a:r>
              <a:rPr lang="hu-HU" baseline="0" dirty="0" err="1" smtClean="0"/>
              <a:t>Device</a:t>
            </a:r>
            <a:r>
              <a:rPr lang="hu-HU" baseline="0" dirty="0" smtClean="0"/>
              <a:t> objektumra</a:t>
            </a:r>
            <a:r>
              <a:rPr lang="hu-HU" dirty="0" smtClean="0"/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889B6-7971-458A-ADEE-CBDAB820F84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71876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[A Device resolution</a:t>
            </a:r>
            <a:r>
              <a:rPr lang="hu-HU" baseline="0" dirty="0" smtClean="0"/>
              <a:t> segítségével könnyen deffinálhatunk külön mobile site-ot ami mobile optimalizált tartalmat jeleníthet meg például a kis képernyőre optimalizálva…</a:t>
            </a:r>
            <a:r>
              <a:rPr lang="hu-HU" dirty="0" smtClean="0"/>
              <a:t>]</a:t>
            </a:r>
          </a:p>
          <a:p>
            <a:r>
              <a:rPr lang="hu-HU" dirty="0" smtClean="0"/>
              <a:t>[… azonban általában jó gyakorlat a felhasznál</a:t>
            </a:r>
            <a:r>
              <a:rPr lang="hu-HU" baseline="0" dirty="0" smtClean="0"/>
              <a:t>ó számára biztosítani a lehetőséget arra, hogy a – gyakran tartalmilag is bővebb – full site-ot lássa</a:t>
            </a:r>
            <a:r>
              <a:rPr lang="hu-HU" dirty="0" smtClean="0"/>
              <a:t>]</a:t>
            </a:r>
          </a:p>
          <a:p>
            <a:r>
              <a:rPr lang="hu-HU" dirty="0" smtClean="0"/>
              <a:t>[Ezt a SMDM site </a:t>
            </a:r>
            <a:r>
              <a:rPr lang="hu-HU" dirty="0" err="1" smtClean="0"/>
              <a:t>preference</a:t>
            </a:r>
            <a:r>
              <a:rPr lang="hu-HU" dirty="0" smtClean="0"/>
              <a:t> management segítségével valósítja meg]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889B6-7971-458A-ADEE-CBDAB820F84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5975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[A site preference-hez</a:t>
            </a:r>
            <a:r>
              <a:rPr lang="hu-HU" baseline="0" dirty="0" smtClean="0"/>
              <a:t> a fenti interface tartozik és az egész koncepció hasonlóan működik, mint a Device esetén:</a:t>
            </a:r>
            <a:r>
              <a:rPr lang="hu-HU" dirty="0" smtClean="0"/>
              <a:t>]</a:t>
            </a:r>
          </a:p>
          <a:p>
            <a:r>
              <a:rPr lang="hu-HU" dirty="0" smtClean="0"/>
              <a:t>[Itt</a:t>
            </a:r>
            <a:r>
              <a:rPr lang="hu-HU" baseline="0" dirty="0" smtClean="0"/>
              <a:t> resolve-olt site preferencet itt is a request tartalmazza – az érték ezuttal „</a:t>
            </a:r>
            <a:r>
              <a:rPr lang="en-US" dirty="0" err="1" smtClean="0"/>
              <a:t>currentSitePreference</a:t>
            </a:r>
            <a:r>
              <a:rPr lang="hu-HU" baseline="0" dirty="0" smtClean="0"/>
              <a:t>” néven érhető el</a:t>
            </a:r>
            <a:r>
              <a:rPr lang="hu-HU" dirty="0" smtClean="0"/>
              <a:t>]</a:t>
            </a:r>
          </a:p>
          <a:p>
            <a:r>
              <a:rPr lang="hu-HU" dirty="0" smtClean="0"/>
              <a:t>[A tárolás kicsit bonyolultabb: egy</a:t>
            </a:r>
            <a:r>
              <a:rPr lang="hu-HU" baseline="0" dirty="0" smtClean="0"/>
              <a:t> </a:t>
            </a:r>
            <a:r>
              <a:rPr lang="en-US" dirty="0" err="1" smtClean="0"/>
              <a:t>SitePreferenceRepository</a:t>
            </a:r>
            <a:r>
              <a:rPr lang="hu-HU" dirty="0" smtClean="0"/>
              <a:t>-ban történik, ami lehetővé teszi, hogy az</a:t>
            </a:r>
            <a:r>
              <a:rPr lang="hu-HU" baseline="0" dirty="0" smtClean="0"/>
              <a:t> érték a requestek között ne vesszen el, a defult implementáció egyébként pont a </a:t>
            </a:r>
            <a:r>
              <a:rPr lang="en-US" dirty="0" err="1" smtClean="0"/>
              <a:t>CookieSitePreferenceRepository</a:t>
            </a:r>
            <a:r>
              <a:rPr lang="hu-HU" dirty="0" smtClean="0"/>
              <a:t>,</a:t>
            </a:r>
            <a:r>
              <a:rPr lang="hu-HU" baseline="0" dirty="0" smtClean="0"/>
              <a:t> ami nem meglepő módon cookiben tárolja a preferenciát</a:t>
            </a:r>
            <a:r>
              <a:rPr lang="hu-HU" dirty="0" smtClean="0"/>
              <a:t>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889B6-7971-458A-ADEE-CBDAB820F84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12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hu-HU" dirty="0" smtClean="0"/>
              <a:t>[De mi is</a:t>
            </a:r>
            <a:r>
              <a:rPr lang="hu-HU" baseline="0" dirty="0" smtClean="0"/>
              <a:t> a jellemző ezekre az eszközökre…</a:t>
            </a:r>
            <a:r>
              <a:rPr lang="hu-HU" dirty="0" smtClean="0"/>
              <a:t>]</a:t>
            </a:r>
          </a:p>
          <a:p>
            <a:pPr marL="228600" indent="-228600">
              <a:buFont typeface="+mj-lt"/>
              <a:buAutoNum type="arabicPeriod"/>
            </a:pPr>
            <a:r>
              <a:rPr lang="hu-HU" dirty="0" smtClean="0"/>
              <a:t>[Kis méretű kijelző...]</a:t>
            </a:r>
          </a:p>
          <a:p>
            <a:pPr marL="228600" indent="-228600">
              <a:buFont typeface="+mj-lt"/>
              <a:buAutoNum type="arabicPeriod"/>
            </a:pPr>
            <a:r>
              <a:rPr lang="hu-HU" dirty="0" smtClean="0"/>
              <a:t>[Fizikai billentyűzet</a:t>
            </a:r>
            <a:r>
              <a:rPr lang="hu-HU" baseline="0" dirty="0" smtClean="0"/>
              <a:t> hiányával a bevitel nehézkessé válik</a:t>
            </a:r>
            <a:r>
              <a:rPr lang="hu-HU" dirty="0" smtClean="0"/>
              <a:t>]</a:t>
            </a:r>
            <a:br>
              <a:rPr lang="hu-HU" dirty="0" smtClean="0"/>
            </a:br>
            <a:r>
              <a:rPr lang="en-US" dirty="0" smtClean="0"/>
              <a:t>[Ha </a:t>
            </a:r>
            <a:r>
              <a:rPr lang="en-US" dirty="0" err="1" smtClean="0"/>
              <a:t>ülnének</a:t>
            </a:r>
            <a:r>
              <a:rPr lang="en-US" dirty="0" smtClean="0"/>
              <a:t> </a:t>
            </a:r>
            <a:r>
              <a:rPr lang="en-US" dirty="0" err="1" smtClean="0"/>
              <a:t>itt</a:t>
            </a:r>
            <a:r>
              <a:rPr lang="en-US" dirty="0" smtClean="0"/>
              <a:t> mobile </a:t>
            </a:r>
            <a:r>
              <a:rPr lang="en-US" dirty="0" err="1" smtClean="0"/>
              <a:t>tesztelők</a:t>
            </a:r>
            <a:r>
              <a:rPr lang="en-US" dirty="0" smtClean="0"/>
              <a:t> most </a:t>
            </a:r>
            <a:r>
              <a:rPr lang="en-US" dirty="0" err="1" smtClean="0"/>
              <a:t>lelkesen</a:t>
            </a:r>
            <a:r>
              <a:rPr lang="en-US" dirty="0" smtClean="0"/>
              <a:t> </a:t>
            </a:r>
            <a:r>
              <a:rPr lang="en-US" dirty="0" err="1" smtClean="0"/>
              <a:t>bólogatnának</a:t>
            </a:r>
            <a:r>
              <a:rPr lang="en-US" dirty="0" smtClean="0"/>
              <a:t>...]</a:t>
            </a:r>
            <a:endParaRPr lang="hu-HU" dirty="0" smtClean="0"/>
          </a:p>
          <a:p>
            <a:pPr marL="228600" indent="-228600">
              <a:buFont typeface="+mj-lt"/>
              <a:buAutoNum type="arabicPeriod"/>
            </a:pPr>
            <a:r>
              <a:rPr lang="hu-HU" dirty="0" smtClean="0"/>
              <a:t>[Az egér</a:t>
            </a:r>
            <a:r>
              <a:rPr lang="hu-HU" baseline="0" dirty="0" smtClean="0"/>
              <a:t> hiánya</a:t>
            </a:r>
            <a:r>
              <a:rPr lang="hu-HU" dirty="0" smtClean="0"/>
              <a:t>]</a:t>
            </a:r>
            <a:br>
              <a:rPr lang="hu-HU" dirty="0" smtClean="0"/>
            </a:br>
            <a:r>
              <a:rPr lang="en-US" dirty="0" smtClean="0"/>
              <a:t>[</a:t>
            </a:r>
            <a:r>
              <a:rPr lang="hu-HU" dirty="0" smtClean="0"/>
              <a:t>Meglepően sok aspektusa</a:t>
            </a:r>
            <a:r>
              <a:rPr lang="hu-HU" baseline="0" dirty="0" smtClean="0"/>
              <a:t> van…</a:t>
            </a:r>
            <a:r>
              <a:rPr lang="en-US" dirty="0" smtClean="0"/>
              <a:t>, </a:t>
            </a:r>
            <a:r>
              <a:rPr lang="en-US" dirty="0" err="1" smtClean="0"/>
              <a:t>kezdve</a:t>
            </a:r>
            <a:r>
              <a:rPr lang="en-US" dirty="0" smtClean="0"/>
              <a:t> </a:t>
            </a:r>
            <a:r>
              <a:rPr lang="en-US" dirty="0" err="1" smtClean="0"/>
              <a:t>avval</a:t>
            </a:r>
            <a:r>
              <a:rPr lang="en-US" dirty="0" smtClean="0"/>
              <a:t> </a:t>
            </a:r>
            <a:r>
              <a:rPr lang="en-US" dirty="0" err="1" smtClean="0"/>
              <a:t>hogy</a:t>
            </a:r>
            <a:r>
              <a:rPr lang="en-US" dirty="0" smtClean="0"/>
              <a:t> </a:t>
            </a:r>
            <a:r>
              <a:rPr lang="en-US" dirty="0" err="1" smtClean="0"/>
              <a:t>pl</a:t>
            </a:r>
            <a:r>
              <a:rPr lang="en-US" dirty="0" smtClean="0"/>
              <a:t>: </a:t>
            </a:r>
            <a:r>
              <a:rPr lang="en-US" dirty="0" err="1" smtClean="0"/>
              <a:t>bizonyos</a:t>
            </a:r>
            <a:r>
              <a:rPr lang="en-US" dirty="0" smtClean="0"/>
              <a:t> </a:t>
            </a:r>
            <a:r>
              <a:rPr lang="en-US" dirty="0" err="1" smtClean="0"/>
              <a:t>widgetek</a:t>
            </a:r>
            <a:r>
              <a:rPr lang="hu-HU" dirty="0" smtClean="0"/>
              <a:t> (pl.: hover-over)</a:t>
            </a:r>
            <a:r>
              <a:rPr lang="en-US" dirty="0" smtClean="0"/>
              <a:t> </a:t>
            </a:r>
            <a:r>
              <a:rPr lang="en-US" dirty="0" err="1" smtClean="0"/>
              <a:t>alkalmatlanná</a:t>
            </a:r>
            <a:r>
              <a:rPr lang="en-US" dirty="0" smtClean="0"/>
              <a:t> </a:t>
            </a:r>
            <a:r>
              <a:rPr lang="en-US" dirty="0" err="1" smtClean="0"/>
              <a:t>vállnak</a:t>
            </a:r>
            <a:r>
              <a:rPr lang="en-US" dirty="0" smtClean="0"/>
              <a:t> a </a:t>
            </a:r>
            <a:r>
              <a:rPr lang="en-US" dirty="0" err="1" smtClean="0"/>
              <a:t>tartalom</a:t>
            </a:r>
            <a:r>
              <a:rPr lang="en-US" dirty="0" smtClean="0"/>
              <a:t> </a:t>
            </a:r>
            <a:r>
              <a:rPr lang="en-US" dirty="0" err="1" smtClean="0"/>
              <a:t>megjelenítésére</a:t>
            </a:r>
            <a:r>
              <a:rPr lang="hu-HU" dirty="0" smtClean="0"/>
              <a:t>,</a:t>
            </a:r>
            <a:r>
              <a:rPr lang="hu-HU" baseline="0" dirty="0" smtClean="0"/>
              <a:t> de közvetve még akár a touch eventek használata a megszokott eventek helyett is ide tartozik</a:t>
            </a:r>
            <a:r>
              <a:rPr lang="en-US" dirty="0" smtClean="0"/>
              <a:t>]</a:t>
            </a:r>
            <a:endParaRPr lang="hu-HU" dirty="0" smtClean="0"/>
          </a:p>
          <a:p>
            <a:pPr marL="228600" indent="-228600">
              <a:buFont typeface="+mj-lt"/>
              <a:buAutoNum type="arabicPeriod"/>
            </a:pPr>
            <a:r>
              <a:rPr lang="hu-HU" dirty="0" smtClean="0"/>
              <a:t>[Lassab hálózati kapcsolat, nagyobb</a:t>
            </a:r>
            <a:r>
              <a:rPr lang="hu-HU" baseline="0" dirty="0" smtClean="0"/>
              <a:t> késleltetés…</a:t>
            </a:r>
            <a:r>
              <a:rPr lang="hu-HU" dirty="0" smtClean="0"/>
              <a:t>]</a:t>
            </a:r>
            <a:br>
              <a:rPr lang="hu-HU" dirty="0" smtClean="0"/>
            </a:br>
            <a:r>
              <a:rPr lang="hu-HU" dirty="0" smtClean="0"/>
              <a:t>[Erre különösen érdemes odafigyelni pl: a sávszéllességet egyébkén sem kímélő tartalmak esetén: képek/videók]</a:t>
            </a:r>
          </a:p>
          <a:p>
            <a:pPr marL="228600" indent="-228600">
              <a:buFont typeface="+mj-lt"/>
              <a:buAutoNum type="arabicPeriod"/>
            </a:pPr>
            <a:r>
              <a:rPr lang="hu-HU" dirty="0" smtClean="0"/>
              <a:t>[Korlátozott teljesímény</a:t>
            </a:r>
            <a:r>
              <a:rPr lang="hu-HU" baseline="0" dirty="0" smtClean="0"/>
              <a:t> és memória</a:t>
            </a:r>
            <a:r>
              <a:rPr lang="hu-HU" dirty="0" smtClean="0"/>
              <a:t>]</a:t>
            </a:r>
          </a:p>
          <a:p>
            <a:pPr marL="228600" indent="-228600">
              <a:buFont typeface="+mj-lt"/>
              <a:buAutoNum type="arabicPeriod"/>
            </a:pPr>
            <a:r>
              <a:rPr lang="hu-HU" dirty="0" smtClean="0"/>
              <a:t>[Sokféleség]</a:t>
            </a:r>
            <a:br>
              <a:rPr lang="hu-HU" dirty="0" smtClean="0"/>
            </a:br>
            <a:r>
              <a:rPr lang="hu-HU" dirty="0" smtClean="0"/>
              <a:t>[Különösen jellemző trend és nagyban megnehezíti a fejlesztők dolgát, itt nem beszélhetünk egységes platformról, szinte minden fizikai tulajdonság tekintetében eltérő eszközökről van szó, nem csak képernyő méret, vagy teljesítmény, gyakran képességek megléte/hiány]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889B6-7971-458A-ADEE-CBDAB820F8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82011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[A</a:t>
            </a:r>
            <a:r>
              <a:rPr lang="hu-HU" baseline="0" dirty="0" smtClean="0"/>
              <a:t> site preference-k a site_preference paraméter</a:t>
            </a:r>
            <a:r>
              <a:rPr lang="hu-HU" dirty="0" smtClean="0"/>
              <a:t>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889B6-7971-458A-ADEE-CBDAB820F84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2812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[A Spring</a:t>
            </a:r>
            <a:r>
              <a:rPr lang="hu-HU" baseline="0" dirty="0" smtClean="0"/>
              <a:t> Mobile </a:t>
            </a:r>
            <a:r>
              <a:rPr lang="hu-HU" baseline="0" dirty="0" err="1" smtClean="0"/>
              <a:t>out-of-box</a:t>
            </a:r>
            <a:r>
              <a:rPr lang="hu-HU" baseline="0" dirty="0" smtClean="0"/>
              <a:t> támogatást nyújt a </a:t>
            </a:r>
            <a:r>
              <a:rPr lang="hu-HU" baseline="0" dirty="0" err="1" smtClean="0"/>
              <a:t>device</a:t>
            </a:r>
            <a:r>
              <a:rPr lang="hu-HU" baseline="0" dirty="0" smtClean="0"/>
              <a:t> típus alapján történő átirányításhoz</a:t>
            </a:r>
            <a:r>
              <a:rPr lang="hu-HU" dirty="0" smtClean="0"/>
              <a:t>]</a:t>
            </a:r>
          </a:p>
          <a:p>
            <a:r>
              <a:rPr lang="hu-HU" dirty="0" smtClean="0"/>
              <a:t>[Ilyenkor a befutó </a:t>
            </a:r>
            <a:r>
              <a:rPr lang="hu-HU" dirty="0" err="1" smtClean="0"/>
              <a:t>requestet</a:t>
            </a:r>
            <a:r>
              <a:rPr lang="hu-HU" baseline="0" dirty="0" smtClean="0"/>
              <a:t> egy </a:t>
            </a:r>
            <a:r>
              <a:rPr lang="hu-HU" baseline="0" dirty="0" err="1" smtClean="0"/>
              <a:t>interceptor</a:t>
            </a:r>
            <a:r>
              <a:rPr lang="hu-HU" baseline="0" dirty="0" smtClean="0"/>
              <a:t> elkapja, majd ellenőrzi a </a:t>
            </a:r>
            <a:r>
              <a:rPr lang="hu-HU" baseline="0" dirty="0" err="1" smtClean="0"/>
              <a:t>device</a:t>
            </a:r>
            <a:r>
              <a:rPr lang="hu-HU" baseline="0" dirty="0" smtClean="0"/>
              <a:t> típusát és ha arra szükség van akkor a site </a:t>
            </a:r>
            <a:r>
              <a:rPr lang="hu-HU" baseline="0" dirty="0" err="1" smtClean="0"/>
              <a:t>preference-k</a:t>
            </a:r>
            <a:r>
              <a:rPr lang="hu-HU" baseline="0" dirty="0" smtClean="0"/>
              <a:t> alapján </a:t>
            </a:r>
            <a:r>
              <a:rPr lang="hu-HU" baseline="0" dirty="0" err="1" smtClean="0"/>
              <a:t>redirect-eli</a:t>
            </a:r>
            <a:r>
              <a:rPr lang="hu-HU" baseline="0" dirty="0" smtClean="0"/>
              <a:t> azt a megfelelő helyre</a:t>
            </a:r>
            <a:r>
              <a:rPr lang="hu-HU" dirty="0" smtClean="0"/>
              <a:t>]</a:t>
            </a:r>
          </a:p>
          <a:p>
            <a:r>
              <a:rPr lang="hu-HU" dirty="0" smtClean="0"/>
              <a:t>[Ezt</a:t>
            </a:r>
            <a:r>
              <a:rPr lang="hu-HU" baseline="0" dirty="0" smtClean="0"/>
              <a:t> több módon valósulhat meg, melyek közül a </a:t>
            </a:r>
            <a:r>
              <a:rPr lang="hu-HU" baseline="0" dirty="0" err="1" smtClean="0"/>
              <a:t>tool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</a:t>
            </a:r>
            <a:r>
              <a:rPr lang="hu-HU" baseline="0" dirty="0" smtClean="0"/>
              <a:t> következőket támogatja…</a:t>
            </a:r>
            <a:r>
              <a:rPr lang="hu-HU" dirty="0" smtClean="0"/>
              <a:t>]</a:t>
            </a:r>
          </a:p>
          <a:p>
            <a:pPr marL="228600" indent="-228600">
              <a:buFont typeface="+mj-lt"/>
              <a:buAutoNum type="arabicPeriod"/>
            </a:pPr>
            <a:r>
              <a:rPr lang="hu-HU" dirty="0" smtClean="0"/>
              <a:t>[</a:t>
            </a:r>
            <a:r>
              <a:rPr lang="hu-HU" dirty="0" err="1" smtClean="0"/>
              <a:t>mDot</a:t>
            </a:r>
            <a:r>
              <a:rPr lang="hu-HU" dirty="0" smtClean="0"/>
              <a:t>:</a:t>
            </a:r>
            <a:r>
              <a:rPr lang="hu-HU" baseline="0" dirty="0" smtClean="0"/>
              <a:t> A klasszikus megközelítés, ahol a </a:t>
            </a:r>
            <a:r>
              <a:rPr lang="hu-HU" baseline="0" dirty="0" err="1" smtClean="0"/>
              <a:t>mobilos</a:t>
            </a:r>
            <a:r>
              <a:rPr lang="hu-HU" baseline="0" dirty="0" smtClean="0"/>
              <a:t> tartalom a </a:t>
            </a:r>
            <a:r>
              <a:rPr lang="hu-HU" baseline="0" dirty="0" err="1" smtClean="0"/>
              <a:t>m.domain.com</a:t>
            </a:r>
            <a:r>
              <a:rPr lang="hu-HU" baseline="0" dirty="0" smtClean="0"/>
              <a:t> alatt érhető el</a:t>
            </a:r>
            <a:r>
              <a:rPr lang="hu-HU" dirty="0" smtClean="0"/>
              <a:t>]</a:t>
            </a:r>
          </a:p>
          <a:p>
            <a:pPr marL="228600" indent="-228600">
              <a:buFont typeface="+mj-lt"/>
              <a:buAutoNum type="arabicPeriod"/>
            </a:pPr>
            <a:r>
              <a:rPr lang="hu-HU" dirty="0" smtClean="0"/>
              <a:t>[</a:t>
            </a:r>
            <a:r>
              <a:rPr lang="hu-HU" sz="1200" dirty="0" err="1" smtClean="0"/>
              <a:t>dotMobi</a:t>
            </a:r>
            <a:r>
              <a:rPr lang="hu-HU" sz="1200" dirty="0" smtClean="0"/>
              <a:t>:</a:t>
            </a:r>
            <a:r>
              <a:rPr lang="hu-HU" sz="1200" baseline="0" dirty="0" smtClean="0"/>
              <a:t> Itt a .</a:t>
            </a:r>
            <a:r>
              <a:rPr lang="hu-HU" sz="1200" baseline="0" dirty="0" err="1" smtClean="0"/>
              <a:t>mobi</a:t>
            </a:r>
            <a:r>
              <a:rPr lang="hu-HU" sz="1200" baseline="0" dirty="0" smtClean="0"/>
              <a:t> </a:t>
            </a:r>
            <a:r>
              <a:rPr lang="hu-HU" sz="1200" baseline="0" dirty="0" err="1" smtClean="0"/>
              <a:t>végződéű</a:t>
            </a:r>
            <a:r>
              <a:rPr lang="hu-HU" sz="1200" baseline="0" dirty="0" smtClean="0"/>
              <a:t> </a:t>
            </a:r>
            <a:r>
              <a:rPr lang="hu-HU" sz="1200" baseline="0" dirty="0" err="1" smtClean="0"/>
              <a:t>domain-re</a:t>
            </a:r>
            <a:r>
              <a:rPr lang="hu-HU" sz="1200" baseline="0" dirty="0" smtClean="0"/>
              <a:t> történik az átirányítás</a:t>
            </a:r>
            <a:r>
              <a:rPr lang="hu-HU" dirty="0" smtClean="0"/>
              <a:t>]</a:t>
            </a:r>
          </a:p>
          <a:p>
            <a:pPr marL="228600" indent="-228600">
              <a:buFont typeface="+mj-lt"/>
              <a:buAutoNum type="arabicPeriod"/>
            </a:pPr>
            <a:r>
              <a:rPr lang="hu-HU" dirty="0" smtClean="0"/>
              <a:t>[standard: erre a megközelítésre akkor lehet szükség</a:t>
            </a:r>
            <a:r>
              <a:rPr lang="hu-HU" baseline="0" dirty="0" smtClean="0"/>
              <a:t>, ha a fentieknél még </a:t>
            </a:r>
            <a:r>
              <a:rPr lang="hu-HU" baseline="0" dirty="0" err="1" smtClean="0"/>
              <a:t>szofisztikáltabb</a:t>
            </a:r>
            <a:r>
              <a:rPr lang="hu-HU" baseline="0" dirty="0" smtClean="0"/>
              <a:t> módon kell megvalósítani az átirányítást, </a:t>
            </a:r>
            <a:r>
              <a:rPr lang="hu-HU" baseline="0" dirty="0" err="1" smtClean="0"/>
              <a:t>pl</a:t>
            </a:r>
            <a:r>
              <a:rPr lang="hu-HU" baseline="0" dirty="0" smtClean="0"/>
              <a:t>: a </a:t>
            </a:r>
            <a:r>
              <a:rPr lang="hu-HU" baseline="0" dirty="0" err="1" smtClean="0"/>
              <a:t>tablet</a:t>
            </a:r>
            <a:r>
              <a:rPr lang="hu-HU" baseline="0" dirty="0" smtClean="0"/>
              <a:t> és mobil forgalmat külön </a:t>
            </a:r>
            <a:r>
              <a:rPr lang="hu-HU" baseline="0" dirty="0" err="1" smtClean="0"/>
              <a:t>site-ra</a:t>
            </a:r>
            <a:r>
              <a:rPr lang="hu-HU" dirty="0" smtClean="0"/>
              <a:t>]</a:t>
            </a:r>
          </a:p>
          <a:p>
            <a:pPr marL="228600" indent="-228600">
              <a:buFont typeface="+mj-lt"/>
              <a:buAutoNum type="arabicPeriod"/>
            </a:pPr>
            <a:r>
              <a:rPr lang="hu-HU" dirty="0" smtClean="0"/>
              <a:t>[</a:t>
            </a:r>
            <a:r>
              <a:rPr lang="hu-HU" dirty="0" err="1" smtClean="0"/>
              <a:t>urlPath</a:t>
            </a:r>
            <a:r>
              <a:rPr lang="hu-HU" dirty="0" smtClean="0"/>
              <a:t>: Ha</a:t>
            </a:r>
            <a:r>
              <a:rPr lang="hu-HU" baseline="0" dirty="0" smtClean="0"/>
              <a:t> a mobile/</a:t>
            </a:r>
            <a:r>
              <a:rPr lang="hu-HU" baseline="0" dirty="0" err="1" smtClean="0"/>
              <a:t>tablet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requesteket</a:t>
            </a:r>
            <a:r>
              <a:rPr lang="hu-HU" baseline="0" dirty="0" smtClean="0"/>
              <a:t> egy specifikus </a:t>
            </a:r>
            <a:r>
              <a:rPr lang="hu-HU" baseline="0" dirty="0" err="1" smtClean="0"/>
              <a:t>path-ra</a:t>
            </a:r>
            <a:r>
              <a:rPr lang="hu-HU" baseline="0" dirty="0" smtClean="0"/>
              <a:t> kell átirányítani</a:t>
            </a:r>
            <a:r>
              <a:rPr lang="hu-HU" dirty="0" smtClean="0"/>
              <a:t>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889B6-7971-458A-ADEE-CBDAB820F84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69442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[A teljesség igénye nélkül mutatnék</a:t>
            </a:r>
            <a:r>
              <a:rPr lang="hu-HU" baseline="0" dirty="0" smtClean="0"/>
              <a:t> most be két konfigurációt, első sorban azért, hogy lássuk, hogy konfigurálható a </a:t>
            </a:r>
            <a:r>
              <a:rPr lang="hu-HU" baseline="0" dirty="0" err="1" smtClean="0"/>
              <a:t>tool</a:t>
            </a:r>
            <a:r>
              <a:rPr lang="hu-HU" baseline="0" dirty="0" smtClean="0"/>
              <a:t> – révén, hogy sajnos nem </a:t>
            </a:r>
            <a:r>
              <a:rPr lang="hu-HU" baseline="0" dirty="0" err="1" smtClean="0"/>
              <a:t>namespace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config</a:t>
            </a:r>
            <a:r>
              <a:rPr lang="hu-HU" baseline="0" dirty="0" smtClean="0"/>
              <a:t> </a:t>
            </a:r>
            <a:r>
              <a:rPr lang="hu-HU" baseline="0" dirty="0" err="1" smtClean="0"/>
              <a:t>nem</a:t>
            </a:r>
            <a:r>
              <a:rPr lang="hu-HU" baseline="0" dirty="0" smtClean="0"/>
              <a:t> tartozik hozzá</a:t>
            </a:r>
            <a:r>
              <a:rPr lang="hu-HU" dirty="0" smtClean="0"/>
              <a:t>]</a:t>
            </a:r>
          </a:p>
          <a:p>
            <a:pPr marL="228600" indent="-228600">
              <a:buFont typeface="+mj-lt"/>
              <a:buAutoNum type="arabicPeriod"/>
            </a:pPr>
            <a:r>
              <a:rPr lang="hu-HU" dirty="0" smtClean="0"/>
              <a:t>[</a:t>
            </a:r>
            <a:r>
              <a:rPr lang="hu-HU" dirty="0" err="1" smtClean="0"/>
              <a:t>mDot</a:t>
            </a:r>
            <a:r>
              <a:rPr lang="hu-HU" baseline="0" dirty="0" smtClean="0"/>
              <a:t> esetén az </a:t>
            </a:r>
            <a:r>
              <a:rPr lang="hu-HU" baseline="0" dirty="0" err="1" smtClean="0"/>
              <a:t>interceptor</a:t>
            </a:r>
            <a:r>
              <a:rPr lang="hu-HU" baseline="0" dirty="0" smtClean="0"/>
              <a:t> az érintett </a:t>
            </a:r>
            <a:r>
              <a:rPr lang="hu-HU" baseline="0" dirty="0" err="1" smtClean="0"/>
              <a:t>domaint</a:t>
            </a:r>
            <a:r>
              <a:rPr lang="hu-HU" baseline="0" dirty="0" smtClean="0"/>
              <a:t> várja első argumentumként, míg a második argumentum alapján dől el, hogy a </a:t>
            </a:r>
            <a:r>
              <a:rPr lang="hu-HU" baseline="0" dirty="0" err="1" smtClean="0"/>
              <a:t>tabletes</a:t>
            </a:r>
            <a:r>
              <a:rPr lang="hu-HU" baseline="0" dirty="0" smtClean="0"/>
              <a:t> adatforgalom </a:t>
            </a:r>
            <a:r>
              <a:rPr lang="hu-HU" baseline="0" dirty="0" err="1" smtClean="0"/>
              <a:t>átirinyátításra</a:t>
            </a:r>
            <a:r>
              <a:rPr lang="hu-HU" baseline="0" dirty="0" smtClean="0"/>
              <a:t> </a:t>
            </a:r>
            <a:r>
              <a:rPr lang="hu-HU" baseline="0" dirty="0" err="1" smtClean="0"/>
              <a:t>kerljön-e</a:t>
            </a:r>
            <a:r>
              <a:rPr lang="hu-HU" dirty="0" smtClean="0"/>
              <a:t>]</a:t>
            </a:r>
          </a:p>
          <a:p>
            <a:pPr marL="228600" indent="-228600">
              <a:buFont typeface="+mj-lt"/>
              <a:buAutoNum type="arabicPeriod"/>
            </a:pPr>
            <a:r>
              <a:rPr lang="hu-HU" dirty="0" smtClean="0"/>
              <a:t>[</a:t>
            </a:r>
            <a:r>
              <a:rPr lang="hu-HU" dirty="0" err="1" smtClean="0"/>
              <a:t>urlPath</a:t>
            </a:r>
            <a:r>
              <a:rPr lang="hu-HU" baseline="0" dirty="0" smtClean="0"/>
              <a:t> esetén az első paraméter határozza meg a választott </a:t>
            </a:r>
            <a:r>
              <a:rPr lang="hu-HU" baseline="0" dirty="0" err="1" smtClean="0"/>
              <a:t>url-t</a:t>
            </a:r>
            <a:r>
              <a:rPr lang="hu-HU" baseline="0" dirty="0" smtClean="0"/>
              <a:t>. Itt is lehetséges további konfiguráció…</a:t>
            </a:r>
            <a:r>
              <a:rPr lang="hu-HU" dirty="0" smtClean="0"/>
              <a:t>]</a:t>
            </a:r>
            <a:br>
              <a:rPr lang="hu-HU" dirty="0" smtClean="0"/>
            </a:br>
            <a:r>
              <a:rPr lang="hu-HU" dirty="0" smtClean="0"/>
              <a:t>[… megadható</a:t>
            </a:r>
            <a:r>
              <a:rPr lang="hu-HU" baseline="0" dirty="0" smtClean="0"/>
              <a:t> a </a:t>
            </a:r>
            <a:r>
              <a:rPr lang="hu-HU" baseline="0" dirty="0" err="1" smtClean="0"/>
              <a:t>pl</a:t>
            </a:r>
            <a:r>
              <a:rPr lang="hu-HU" baseline="0" dirty="0" smtClean="0"/>
              <a:t>: </a:t>
            </a:r>
            <a:r>
              <a:rPr lang="hu-HU" baseline="0" dirty="0" err="1" smtClean="0"/>
              <a:t>a</a:t>
            </a:r>
            <a:r>
              <a:rPr lang="hu-HU" baseline="0" dirty="0" smtClean="0"/>
              <a:t> </a:t>
            </a:r>
            <a:r>
              <a:rPr lang="hu-HU" baseline="0" dirty="0" err="1" smtClean="0"/>
              <a:t>root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path</a:t>
            </a:r>
            <a:r>
              <a:rPr lang="hu-HU" baseline="0" dirty="0" smtClean="0"/>
              <a:t> – </a:t>
            </a:r>
            <a:r>
              <a:rPr lang="hu-HU" baseline="0" dirty="0" err="1" smtClean="0"/>
              <a:t>context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root</a:t>
            </a:r>
            <a:r>
              <a:rPr lang="hu-HU" baseline="0" dirty="0" smtClean="0"/>
              <a:t>…</a:t>
            </a:r>
            <a:r>
              <a:rPr lang="hu-HU" dirty="0" smtClean="0"/>
              <a:t>]</a:t>
            </a:r>
            <a:br>
              <a:rPr lang="hu-HU" dirty="0" smtClean="0"/>
            </a:br>
            <a:r>
              <a:rPr lang="hu-HU" dirty="0" smtClean="0"/>
              <a:t>[… vagy</a:t>
            </a:r>
            <a:r>
              <a:rPr lang="hu-HU" baseline="0" dirty="0" smtClean="0"/>
              <a:t> egy specifikus </a:t>
            </a:r>
            <a:r>
              <a:rPr lang="hu-HU" baseline="0" dirty="0" err="1" smtClean="0"/>
              <a:t>path</a:t>
            </a:r>
            <a:r>
              <a:rPr lang="hu-HU" baseline="0" dirty="0" smtClean="0"/>
              <a:t> a </a:t>
            </a:r>
            <a:r>
              <a:rPr lang="hu-HU" baseline="0" dirty="0" err="1" smtClean="0"/>
              <a:t>tabletek</a:t>
            </a:r>
            <a:r>
              <a:rPr lang="hu-HU" baseline="0" dirty="0" smtClean="0"/>
              <a:t> részére is…</a:t>
            </a:r>
            <a:r>
              <a:rPr lang="hu-HU" dirty="0" smtClean="0"/>
              <a:t>]</a:t>
            </a:r>
            <a:br>
              <a:rPr lang="hu-HU" dirty="0" smtClean="0"/>
            </a:br>
            <a:r>
              <a:rPr lang="hu-HU" dirty="0" smtClean="0"/>
              <a:t>[…</a:t>
            </a:r>
            <a:r>
              <a:rPr lang="hu-HU" baseline="0" dirty="0" smtClean="0"/>
              <a:t> ezekről bővebben a </a:t>
            </a:r>
            <a:r>
              <a:rPr lang="hu-HU" baseline="0" dirty="0" err="1" smtClean="0"/>
              <a:t>spring-mobile</a:t>
            </a:r>
            <a:r>
              <a:rPr lang="hu-HU" baseline="0" dirty="0" smtClean="0"/>
              <a:t> dokumentumaiban lehet olvasni</a:t>
            </a:r>
            <a:r>
              <a:rPr lang="hu-HU" dirty="0" smtClean="0"/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889B6-7971-458A-ADEE-CBDAB820F84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46034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[A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spring</a:t>
            </a:r>
            <a:r>
              <a:rPr lang="hu-HU" baseline="0" dirty="0" smtClean="0"/>
              <a:t> mobile arra az esetre is nyújt támogatást, ha a mobile tartalom csak megjelenítésében tér el a </a:t>
            </a:r>
            <a:r>
              <a:rPr lang="hu-HU" baseline="0" dirty="0" err="1" smtClean="0"/>
              <a:t>normal</a:t>
            </a:r>
            <a:r>
              <a:rPr lang="hu-HU" baseline="0" dirty="0" smtClean="0"/>
              <a:t> tartalomtól – ilyen esetben bár az URL változatlan, hiszen nem történik átirányítás a kiszolgált tartalom mégis más</a:t>
            </a:r>
            <a:r>
              <a:rPr lang="hu-HU" dirty="0" smtClean="0"/>
              <a:t>]</a:t>
            </a:r>
          </a:p>
          <a:p>
            <a:r>
              <a:rPr lang="hu-HU" dirty="0" smtClean="0"/>
              <a:t>[A </a:t>
            </a:r>
            <a:r>
              <a:rPr lang="hu-HU" dirty="0" err="1" smtClean="0"/>
              <a:t>tool</a:t>
            </a:r>
            <a:r>
              <a:rPr lang="hu-HU" baseline="0" dirty="0" smtClean="0"/>
              <a:t> tartalmaz egy speciális </a:t>
            </a:r>
            <a:r>
              <a:rPr lang="en-US" dirty="0" err="1" smtClean="0"/>
              <a:t>AbstractDeviceDelegatingViewResolver</a:t>
            </a:r>
            <a:r>
              <a:rPr lang="hu-HU" dirty="0" err="1" smtClean="0"/>
              <a:t>-t</a:t>
            </a:r>
            <a:r>
              <a:rPr lang="hu-HU" dirty="0" smtClean="0"/>
              <a:t> ami nem más mint egy </a:t>
            </a:r>
            <a:r>
              <a:rPr lang="hu-HU" dirty="0" err="1" smtClean="0"/>
              <a:t>ViewResolver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wrapper</a:t>
            </a:r>
            <a:r>
              <a:rPr lang="hu-HU" baseline="0" dirty="0" smtClean="0"/>
              <a:t>, amely különböző </a:t>
            </a:r>
            <a:r>
              <a:rPr lang="hu-HU" baseline="0" dirty="0" err="1" smtClean="0"/>
              <a:t>view-kat</a:t>
            </a:r>
            <a:r>
              <a:rPr lang="hu-HU" baseline="0" dirty="0" smtClean="0"/>
              <a:t> szolgáltat annak függvényében, hogy a </a:t>
            </a:r>
            <a:r>
              <a:rPr lang="hu-HU" baseline="0" dirty="0" err="1" smtClean="0"/>
              <a:t>request</a:t>
            </a:r>
            <a:r>
              <a:rPr lang="hu-HU" baseline="0" dirty="0" smtClean="0"/>
              <a:t> milyen </a:t>
            </a:r>
            <a:r>
              <a:rPr lang="hu-HU" baseline="0" dirty="0" err="1" smtClean="0"/>
              <a:t>device-től</a:t>
            </a:r>
            <a:r>
              <a:rPr lang="hu-HU" baseline="0" dirty="0" smtClean="0"/>
              <a:t> származik…</a:t>
            </a:r>
            <a:r>
              <a:rPr lang="hu-HU" dirty="0" smtClean="0"/>
              <a:t>]</a:t>
            </a:r>
          </a:p>
          <a:p>
            <a:r>
              <a:rPr lang="hu-HU" dirty="0" smtClean="0"/>
              <a:t>[Ez a gyakorlatban annyit jelent, hogy a</a:t>
            </a:r>
            <a:r>
              <a:rPr lang="hu-HU" baseline="0" dirty="0" smtClean="0"/>
              <a:t> Spring Mobile kiegészíti egy </a:t>
            </a:r>
            <a:r>
              <a:rPr lang="hu-HU" baseline="0" dirty="0" err="1" smtClean="0"/>
              <a:t>device</a:t>
            </a:r>
            <a:r>
              <a:rPr lang="hu-HU" baseline="0" dirty="0" smtClean="0"/>
              <a:t> specifikus résszel a használni kívánt </a:t>
            </a:r>
            <a:r>
              <a:rPr lang="hu-HU" baseline="0" dirty="0" err="1" smtClean="0"/>
              <a:t>view</a:t>
            </a:r>
            <a:r>
              <a:rPr lang="hu-HU" baseline="0" dirty="0" smtClean="0"/>
              <a:t> nevét, tehát pl.: a </a:t>
            </a:r>
            <a:r>
              <a:rPr lang="hu-HU" baseline="0" dirty="0" err="1" smtClean="0"/>
              <a:t>home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view</a:t>
            </a:r>
            <a:r>
              <a:rPr lang="hu-HU" baseline="0" dirty="0" smtClean="0"/>
              <a:t> esetén ez rendre a következő </a:t>
            </a:r>
            <a:r>
              <a:rPr lang="hu-HU" baseline="0" dirty="0" err="1" smtClean="0"/>
              <a:t>view-kat</a:t>
            </a:r>
            <a:r>
              <a:rPr lang="hu-HU" baseline="0" dirty="0" smtClean="0"/>
              <a:t> jelenti: /</a:t>
            </a:r>
            <a:r>
              <a:rPr lang="hu-HU" baseline="0" dirty="0" err="1" smtClean="0"/>
              <a:t>normal</a:t>
            </a:r>
            <a:r>
              <a:rPr lang="hu-HU" baseline="0" dirty="0" smtClean="0"/>
              <a:t>/</a:t>
            </a:r>
            <a:r>
              <a:rPr lang="hu-HU" baseline="0" dirty="0" err="1" smtClean="0"/>
              <a:t>home</a:t>
            </a:r>
            <a:r>
              <a:rPr lang="hu-HU" baseline="0" dirty="0" smtClean="0"/>
              <a:t>, /mobile/</a:t>
            </a:r>
            <a:r>
              <a:rPr lang="hu-HU" baseline="0" dirty="0" err="1" smtClean="0"/>
              <a:t>home</a:t>
            </a:r>
            <a:r>
              <a:rPr lang="hu-HU" baseline="0" dirty="0" smtClean="0"/>
              <a:t>, /</a:t>
            </a:r>
            <a:r>
              <a:rPr lang="hu-HU" baseline="0" dirty="0" err="1" smtClean="0"/>
              <a:t>tablet</a:t>
            </a:r>
            <a:r>
              <a:rPr lang="hu-HU" baseline="0" dirty="0" smtClean="0"/>
              <a:t>/</a:t>
            </a:r>
            <a:r>
              <a:rPr lang="hu-HU" baseline="0" dirty="0" err="1" smtClean="0"/>
              <a:t>home</a:t>
            </a:r>
            <a:r>
              <a:rPr lang="hu-HU" dirty="0" smtClean="0"/>
              <a:t>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889B6-7971-458A-ADEE-CBDAB820F84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80560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[A configuration ez esetben</a:t>
            </a:r>
            <a:r>
              <a:rPr lang="hu-HU" baseline="0" dirty="0" smtClean="0"/>
              <a:t> sem bonyolult: A device aware view resolveren belül kell definiálnunk a már megszokott view resolver-t majd megadnunk a device specifikus prefixeket.</a:t>
            </a:r>
            <a:r>
              <a:rPr lang="hu-HU" dirty="0" smtClean="0"/>
              <a:t>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889B6-7971-458A-ADEE-CBDAB820F84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22722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[Mára ennyit</a:t>
            </a:r>
            <a:r>
              <a:rPr lang="hu-HU" baseline="0" dirty="0" smtClean="0"/>
              <a:t> terveztem bemutatni…</a:t>
            </a:r>
          </a:p>
          <a:p>
            <a:r>
              <a:rPr lang="hu-HU" baseline="0" dirty="0" smtClean="0"/>
              <a:t>[…Ha bármi kérdés merülne fel szívesen segítek, az alábbi email címen érhettek el…</a:t>
            </a:r>
            <a:r>
              <a:rPr lang="hu-HU" dirty="0" smtClean="0"/>
              <a:t>]</a:t>
            </a:r>
          </a:p>
          <a:p>
            <a:r>
              <a:rPr lang="hu-HU" smtClean="0"/>
              <a:t>[…A példaprogramokat</a:t>
            </a:r>
            <a:r>
              <a:rPr lang="hu-HU" baseline="0" smtClean="0"/>
              <a:t> is meg fogom oszteni hamarosan</a:t>
            </a:r>
            <a:r>
              <a:rPr lang="hu-HU" smtClean="0"/>
              <a:t>]</a:t>
            </a:r>
            <a:endParaRPr lang="hu-H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889B6-7971-458A-ADEE-CBDAB820F84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982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[Most már tudjuk,</a:t>
            </a:r>
            <a:r>
              <a:rPr lang="hu-HU" baseline="0" dirty="0" smtClean="0"/>
              <a:t> hogy mik is nehézségek, de hogy oldjuk fel őket?</a:t>
            </a:r>
            <a:r>
              <a:rPr lang="hu-HU" dirty="0" smtClean="0"/>
              <a:t>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[Használjuk a viewport</a:t>
            </a:r>
            <a:r>
              <a:rPr lang="hu-HU" baseline="0" dirty="0" smtClean="0"/>
              <a:t> meta tag-et a tartalom megfelelő megjelenítéséhez</a:t>
            </a:r>
            <a:r>
              <a:rPr lang="hu-HU" dirty="0" smtClean="0"/>
              <a:t>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[Ha</a:t>
            </a:r>
            <a:r>
              <a:rPr lang="hu-HU" baseline="0" dirty="0" smtClean="0"/>
              <a:t> használatatok már meda-query-ket device-en, akkor már nagy valószínűséggel találkoztatok a problémával: alapértelmezetten a device ki zoom-ol a lapból, hacsak ezt a viselkedést nem defináljuk felül</a:t>
            </a:r>
            <a:r>
              <a:rPr lang="hu-HU" dirty="0" smtClean="0"/>
              <a:t>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[Ez iOS esetén 980px, míg Androidnál</a:t>
            </a:r>
            <a:r>
              <a:rPr lang="hu-HU" baseline="0" dirty="0" smtClean="0"/>
              <a:t> 800px szélességet jelent</a:t>
            </a:r>
            <a:r>
              <a:rPr lang="hu-HU" dirty="0" smtClean="0"/>
              <a:t>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[Ennek</a:t>
            </a:r>
            <a:r>
              <a:rPr lang="hu-HU" baseline="0" dirty="0" smtClean="0"/>
              <a:t> gyakorlati haszna igazából a nem mobilra optimalizál pagek esetén van</a:t>
            </a:r>
            <a:r>
              <a:rPr lang="hu-HU" dirty="0" smtClean="0"/>
              <a:t>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[A tag-ről</a:t>
            </a:r>
            <a:r>
              <a:rPr lang="hu-HU" baseline="0" dirty="0" smtClean="0"/>
              <a:t> még annyit érdemes tudni, hogy nem w3c-s, de tekinthető de facto standardnak</a:t>
            </a:r>
            <a:r>
              <a:rPr lang="hu-HU" dirty="0" smtClean="0"/>
              <a:t>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[A fenti tag azt mondja meg a device-nek, hogy az oldalt minden zoom-olás nélkül jeleníse</a:t>
            </a:r>
            <a:r>
              <a:rPr lang="hu-HU" baseline="0" dirty="0" smtClean="0"/>
              <a:t> meg…</a:t>
            </a:r>
            <a:r>
              <a:rPr lang="hu-HU" dirty="0" smtClean="0"/>
              <a:t>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[Ez</a:t>
            </a:r>
            <a:r>
              <a:rPr lang="hu-HU" baseline="0" dirty="0" smtClean="0"/>
              <a:t> persze csak akkor hozza meg a várt eredményt, ha a tartalom már optimalizált és absolut méretek helyett valamilyen responsive layoutot használunk</a:t>
            </a:r>
            <a:r>
              <a:rPr lang="hu-HU" dirty="0" smtClean="0"/>
              <a:t>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[Az</a:t>
            </a:r>
            <a:r>
              <a:rPr lang="hu-HU" baseline="0" dirty="0" smtClean="0"/>
              <a:t> „</a:t>
            </a:r>
            <a:r>
              <a:rPr lang="en-US" dirty="0" smtClean="0"/>
              <a:t>initial-scale</a:t>
            </a:r>
            <a:r>
              <a:rPr lang="hu-HU" baseline="0" dirty="0" smtClean="0"/>
              <a:t>” részre pedig azért van szükség, hogy akkor se történténjen zooming, mikor orientációt váltunk</a:t>
            </a:r>
            <a:r>
              <a:rPr lang="hu-HU" dirty="0" smtClean="0"/>
              <a:t>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889B6-7971-458A-ADEE-CBDAB820F84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06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hu-HU" dirty="0" smtClean="0"/>
              <a:t>[Nem meglepő módon általában nem beszélhetünk fizikai billentyűzetről]</a:t>
            </a:r>
            <a:br>
              <a:rPr lang="hu-HU" dirty="0" smtClean="0"/>
            </a:br>
            <a:r>
              <a:rPr lang="hu-HU" dirty="0" smtClean="0"/>
              <a:t>[Ezáltal elég körülményes a bevitel, tartsuk ezt szem előtt a formok kialakításakor...]</a:t>
            </a:r>
            <a:br>
              <a:rPr lang="hu-HU" dirty="0" smtClean="0"/>
            </a:br>
            <a:r>
              <a:rPr lang="nl-NL" dirty="0" smtClean="0"/>
              <a:t>[...De azért ennél többet is tehetünk: ]</a:t>
            </a:r>
            <a:endParaRPr lang="hu-HU" dirty="0" smtClean="0"/>
          </a:p>
          <a:p>
            <a:pPr marL="228600" indent="-228600">
              <a:buFont typeface="+mj-lt"/>
              <a:buAutoNum type="arabicPeriod"/>
            </a:pPr>
            <a:r>
              <a:rPr lang="hu-HU" dirty="0" smtClean="0"/>
              <a:t>[Használjuk az új beviteli mező típusokat]</a:t>
            </a:r>
            <a:br>
              <a:rPr lang="hu-HU" dirty="0" smtClean="0"/>
            </a:br>
            <a:r>
              <a:rPr lang="hu-HU" dirty="0" smtClean="0"/>
              <a:t>[Ilyen esetben - ha a böngésző oldali támogatás is megvan - a kiválasztott típusnak megfelelő beviteli mező - pl: devicek esetében virtuális keyboard - jelenik meg]</a:t>
            </a:r>
            <a:br>
              <a:rPr lang="hu-HU" dirty="0" smtClean="0"/>
            </a:br>
            <a:r>
              <a:rPr lang="hu-HU" dirty="0" smtClean="0"/>
              <a:t>[A desktop user experiencen esetében is látványos javulás érhető el, igazi előrelépés azonban mobile eszközök használata esetén tapasztalható]</a:t>
            </a:r>
          </a:p>
          <a:p>
            <a:pPr marL="228600" indent="-228600">
              <a:buFont typeface="+mj-lt"/>
              <a:buAutoNum type="arabicPeriod"/>
            </a:pPr>
            <a:r>
              <a:rPr lang="hu-HU" dirty="0" smtClean="0"/>
              <a:t>[Előre definiált értékek használatát teszi lehetővé, például a fenti példában a browsers datalist elemeit fogja kiajánlani a hozzá tartozó input list]</a:t>
            </a:r>
          </a:p>
          <a:p>
            <a:pPr marL="228600" indent="-228600">
              <a:buFont typeface="+mj-lt"/>
              <a:buAutoNum type="arabicPeriod"/>
            </a:pPr>
            <a:r>
              <a:rPr lang="hu-HU" dirty="0" smtClean="0"/>
              <a:t>[Nem érdemes nagyon részleteznem, mindössze egy pár apróságot emelnék ki: érdemes figyelembe venne a formok megtervezése során, hogy hit targetet kapjanak kattintható felületek]</a:t>
            </a:r>
            <a:br>
              <a:rPr lang="hu-HU" dirty="0" smtClean="0"/>
            </a:br>
            <a:r>
              <a:rPr lang="hu-HU" dirty="0" smtClean="0"/>
              <a:t>[Ahogy már említettem, bizonyos widgetek, pl hover funkció touch screen esetén értelmét veszti]</a:t>
            </a:r>
            <a:br>
              <a:rPr lang="hu-HU" dirty="0" smtClean="0"/>
            </a:br>
            <a:r>
              <a:rPr lang="hu-HU" dirty="0" smtClean="0"/>
              <a:t>[Valamint érdemes megemlíteni a touchscreenekhez tartozó eventeket, mint pl: touchstart, touchmove, touchend]</a:t>
            </a:r>
          </a:p>
          <a:p>
            <a:pPr marL="228600" indent="-228600">
              <a:buFont typeface="+mj-lt"/>
              <a:buAutoNum type="arabicPeriod"/>
            </a:pPr>
            <a:endParaRPr lang="hu-HU" dirty="0" smtClean="0"/>
          </a:p>
          <a:p>
            <a:pPr marL="228600" indent="-2286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889B6-7971-458A-ADEE-CBDAB820F8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7606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</a:t>
            </a:r>
            <a:r>
              <a:rPr lang="en-US" dirty="0" err="1" smtClean="0"/>
              <a:t>Itt</a:t>
            </a:r>
            <a:r>
              <a:rPr lang="en-US" dirty="0" smtClean="0"/>
              <a:t> </a:t>
            </a:r>
            <a:r>
              <a:rPr lang="en-US" dirty="0" err="1" smtClean="0"/>
              <a:t>nem</a:t>
            </a:r>
            <a:r>
              <a:rPr lang="en-US" dirty="0" smtClean="0"/>
              <a:t> </a:t>
            </a:r>
            <a:r>
              <a:rPr lang="en-US" dirty="0" err="1" smtClean="0"/>
              <a:t>lesz</a:t>
            </a:r>
            <a:r>
              <a:rPr lang="en-US" dirty="0" smtClean="0"/>
              <a:t> </a:t>
            </a:r>
            <a:r>
              <a:rPr lang="en-US" dirty="0" err="1" smtClean="0"/>
              <a:t>nagy</a:t>
            </a:r>
            <a:r>
              <a:rPr lang="en-US" dirty="0" smtClean="0"/>
              <a:t> </a:t>
            </a:r>
            <a:r>
              <a:rPr lang="en-US" dirty="0" err="1" smtClean="0"/>
              <a:t>meglepetés</a:t>
            </a:r>
            <a:r>
              <a:rPr lang="en-US" dirty="0" smtClean="0"/>
              <a:t>, </a:t>
            </a:r>
            <a:r>
              <a:rPr lang="en-US" dirty="0" err="1" smtClean="0"/>
              <a:t>ezek</a:t>
            </a:r>
            <a:r>
              <a:rPr lang="en-US" dirty="0" smtClean="0"/>
              <a:t> </a:t>
            </a:r>
            <a:r>
              <a:rPr lang="en-US" dirty="0" err="1" smtClean="0"/>
              <a:t>ezek</a:t>
            </a:r>
            <a:r>
              <a:rPr lang="en-US" dirty="0" smtClean="0"/>
              <a:t> a </a:t>
            </a:r>
            <a:r>
              <a:rPr lang="en-US" dirty="0" err="1" smtClean="0"/>
              <a:t>módszerek</a:t>
            </a:r>
            <a:r>
              <a:rPr lang="en-US" dirty="0" smtClean="0"/>
              <a:t> </a:t>
            </a:r>
            <a:r>
              <a:rPr lang="en-US" dirty="0" err="1" smtClean="0"/>
              <a:t>általában</a:t>
            </a:r>
            <a:r>
              <a:rPr lang="en-US" dirty="0" smtClean="0"/>
              <a:t> is </a:t>
            </a:r>
            <a:r>
              <a:rPr lang="en-US" dirty="0" err="1" smtClean="0"/>
              <a:t>javallottak</a:t>
            </a:r>
            <a:r>
              <a:rPr lang="en-US" dirty="0" smtClean="0"/>
              <a:t>, </a:t>
            </a:r>
            <a:r>
              <a:rPr lang="en-US" dirty="0" err="1" smtClean="0"/>
              <a:t>akkor</a:t>
            </a:r>
            <a:r>
              <a:rPr lang="en-US" dirty="0" smtClean="0"/>
              <a:t> is, ha </a:t>
            </a:r>
            <a:r>
              <a:rPr lang="en-US" dirty="0" err="1" smtClean="0"/>
              <a:t>nem</a:t>
            </a:r>
            <a:r>
              <a:rPr lang="en-US" dirty="0" smtClean="0"/>
              <a:t> device </a:t>
            </a:r>
            <a:r>
              <a:rPr lang="en-US" dirty="0" err="1" smtClean="0"/>
              <a:t>specifikus</a:t>
            </a:r>
            <a:r>
              <a:rPr lang="en-US" dirty="0" smtClean="0"/>
              <a:t> </a:t>
            </a:r>
            <a:r>
              <a:rPr lang="en-US" dirty="0" err="1" smtClean="0"/>
              <a:t>tartalomról</a:t>
            </a:r>
            <a:r>
              <a:rPr lang="en-US" dirty="0" smtClean="0"/>
              <a:t> van </a:t>
            </a:r>
            <a:r>
              <a:rPr lang="en-US" dirty="0" err="1" smtClean="0"/>
              <a:t>szó</a:t>
            </a:r>
            <a:r>
              <a:rPr lang="en-US" dirty="0" smtClean="0"/>
              <a:t>]</a:t>
            </a:r>
            <a:endParaRPr lang="hu-HU" dirty="0" smtClean="0"/>
          </a:p>
          <a:p>
            <a:r>
              <a:rPr lang="hu-HU" dirty="0" smtClean="0"/>
              <a:t>[Itt</a:t>
            </a:r>
            <a:r>
              <a:rPr lang="hu-HU" baseline="0" dirty="0" smtClean="0"/>
              <a:t> természetesen nem beszélhetünk már kizárólagosan kliens oldali megoldásokról és a kérdés gyakran sokkal inkább architektúrális jellegű</a:t>
            </a:r>
            <a:r>
              <a:rPr lang="hu-HU" dirty="0" smtClean="0"/>
              <a:t>]</a:t>
            </a:r>
          </a:p>
          <a:p>
            <a:pPr marL="228600" indent="-228600">
              <a:buFont typeface="+mj-lt"/>
              <a:buAutoNum type="arabicPeriod"/>
            </a:pPr>
            <a:r>
              <a:rPr lang="hu-HU" dirty="0" smtClean="0"/>
              <a:t>[Ilyen a Markup/CSS/JS minifing</a:t>
            </a:r>
            <a:r>
              <a:rPr lang="hu-HU" baseline="0" dirty="0" smtClean="0"/>
              <a:t>/tömörítés</a:t>
            </a:r>
            <a:r>
              <a:rPr lang="hu-HU" dirty="0" smtClean="0"/>
              <a:t>]</a:t>
            </a:r>
          </a:p>
          <a:p>
            <a:pPr marL="228600" indent="-228600">
              <a:buFont typeface="+mj-lt"/>
              <a:buAutoNum type="arabicPeriod"/>
            </a:pPr>
            <a:r>
              <a:rPr lang="hu-HU" dirty="0" smtClean="0"/>
              <a:t>[A tartalom cachelés]</a:t>
            </a:r>
          </a:p>
          <a:p>
            <a:pPr marL="228600" indent="-228600">
              <a:buFont typeface="+mj-lt"/>
              <a:buAutoNum type="arabicPeriod"/>
            </a:pPr>
            <a:r>
              <a:rPr lang="hu-HU" dirty="0" smtClean="0"/>
              <a:t>[A külső resource-k számának</a:t>
            </a:r>
            <a:r>
              <a:rPr lang="hu-HU" baseline="0" dirty="0" smtClean="0"/>
              <a:t>/méretének redukálása</a:t>
            </a:r>
            <a:r>
              <a:rPr lang="hu-HU" dirty="0" smtClean="0"/>
              <a:t>]</a:t>
            </a:r>
          </a:p>
          <a:p>
            <a:pPr marL="685800" lvl="1" indent="-228600">
              <a:buFont typeface="+mj-lt"/>
              <a:buAutoNum type="arabicPeriod"/>
            </a:pPr>
            <a:r>
              <a:rPr lang="hu-HU" dirty="0" smtClean="0"/>
              <a:t>[Képek esetén pl:…]</a:t>
            </a:r>
            <a:br>
              <a:rPr lang="hu-HU" dirty="0" smtClean="0"/>
            </a:br>
            <a:r>
              <a:rPr lang="hu-HU" dirty="0" smtClean="0"/>
              <a:t>[CSS Sprite-ok</a:t>
            </a:r>
            <a:r>
              <a:rPr lang="hu-HU" baseline="0" dirty="0" smtClean="0"/>
              <a:t> használata (több kép egy képben)…</a:t>
            </a:r>
            <a:r>
              <a:rPr lang="hu-HU" dirty="0" smtClean="0"/>
              <a:t>]</a:t>
            </a:r>
            <a:br>
              <a:rPr lang="hu-HU" dirty="0" smtClean="0"/>
            </a:br>
            <a:r>
              <a:rPr lang="hu-HU" dirty="0" smtClean="0"/>
              <a:t>[Vagy az</a:t>
            </a:r>
            <a:r>
              <a:rPr lang="hu-HU" baseline="0" dirty="0" smtClean="0"/>
              <a:t> adott tartalomnak megfelelő méretű képek használata/kívánt méretre történő méretezése</a:t>
            </a:r>
            <a:r>
              <a:rPr lang="hu-HU" dirty="0" smtClean="0"/>
              <a:t>]</a:t>
            </a:r>
          </a:p>
          <a:p>
            <a:pPr marL="685800" lvl="1" indent="-228600">
              <a:buFont typeface="+mj-lt"/>
              <a:buAutoNum type="arabicPeriod"/>
            </a:pPr>
            <a:r>
              <a:rPr lang="hu-HU" dirty="0" smtClean="0"/>
              <a:t>[Vagy a CSS/JS aggregáció]</a:t>
            </a:r>
          </a:p>
          <a:p>
            <a:pPr marL="228600" lvl="0" indent="-228600">
              <a:buFont typeface="+mj-lt"/>
              <a:buAutoNum type="arabicPeriod"/>
            </a:pPr>
            <a:r>
              <a:rPr lang="hu-HU" dirty="0" smtClean="0"/>
              <a:t>[Lehetőség szerint</a:t>
            </a:r>
            <a:r>
              <a:rPr lang="hu-HU" baseline="0" dirty="0" smtClean="0"/>
              <a:t> kerüljük a teljes page load-al járó műveleteket és használjunk parciális updateket</a:t>
            </a:r>
            <a:r>
              <a:rPr lang="hu-HU" dirty="0" smtClean="0"/>
              <a:t>]</a:t>
            </a:r>
            <a:br>
              <a:rPr lang="hu-HU" dirty="0" smtClean="0"/>
            </a:br>
            <a:r>
              <a:rPr lang="hu-HU" dirty="0" smtClean="0"/>
              <a:t>[Erre mobile esetben</a:t>
            </a:r>
            <a:r>
              <a:rPr lang="hu-HU" baseline="0" dirty="0" smtClean="0"/>
              <a:t> </a:t>
            </a:r>
            <a:r>
              <a:rPr lang="hu-HU" dirty="0" smtClean="0"/>
              <a:t>egyébként is rengeteg lib épül már, elég ha pl</a:t>
            </a:r>
            <a:r>
              <a:rPr lang="hu-HU" baseline="0" dirty="0" smtClean="0"/>
              <a:t> a jQuery Mobile inpage navigation-jére gondolunk</a:t>
            </a:r>
            <a:r>
              <a:rPr lang="hu-HU" dirty="0" smtClean="0"/>
              <a:t>]</a:t>
            </a:r>
          </a:p>
          <a:p>
            <a:pPr marL="228600" lvl="0" indent="-228600">
              <a:buFont typeface="+mj-lt"/>
              <a:buAutoNum type="arabicPeriod"/>
            </a:pPr>
            <a:r>
              <a:rPr lang="hu-HU" dirty="0" smtClean="0"/>
              <a:t>[Nem árt, ha optimalizáljuk a cookie-kat</a:t>
            </a:r>
            <a:r>
              <a:rPr lang="hu-HU" baseline="0" dirty="0" smtClean="0"/>
              <a:t> is, használjunk helyettük ha lehet pl local storage-t</a:t>
            </a:r>
            <a:r>
              <a:rPr lang="hu-HU" dirty="0" smtClean="0"/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889B6-7971-458A-ADEE-CBDAB820F84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402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[Ha megkérdezünk egy</a:t>
            </a:r>
            <a:r>
              <a:rPr lang="hu-HU" baseline="0" dirty="0" smtClean="0"/>
              <a:t> UI-t mobile optimalizáció topic-ban, akkor jó esélyel ő csak ennit fog mondani: „responsive webdesign”…</a:t>
            </a:r>
            <a:r>
              <a:rPr lang="hu-HU" dirty="0" smtClean="0"/>
              <a:t>]</a:t>
            </a:r>
          </a:p>
          <a:p>
            <a:r>
              <a:rPr lang="hu-HU" dirty="0" smtClean="0"/>
              <a:t>[És részben igaza is lesz, valóban a megjeleníés a legsarkallatosabb</a:t>
            </a:r>
            <a:r>
              <a:rPr lang="hu-HU" baseline="0" dirty="0" smtClean="0"/>
              <a:t> pontja a témának</a:t>
            </a:r>
            <a:r>
              <a:rPr lang="hu-HU" dirty="0" smtClean="0"/>
              <a:t>]</a:t>
            </a:r>
            <a:br>
              <a:rPr lang="hu-HU" dirty="0" smtClean="0"/>
            </a:br>
            <a:r>
              <a:rPr lang="hu-HU" dirty="0" smtClean="0"/>
              <a:t>[De mi is ez: olyan módszer - vagy inkább módszerek együttese - amely optimális megjelenítést tesz lehetővé különböző</a:t>
            </a:r>
            <a:r>
              <a:rPr lang="hu-HU" baseline="0" dirty="0" smtClean="0"/>
              <a:t> különböző fizikai tulajdonságokkal bíró deviceken</a:t>
            </a:r>
            <a:r>
              <a:rPr lang="hu-HU" dirty="0" smtClean="0"/>
              <a:t>]</a:t>
            </a:r>
          </a:p>
          <a:p>
            <a:r>
              <a:rPr lang="hu-HU" dirty="0" smtClean="0"/>
              <a:t>[Nézzük hogy is megy ez:]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[A </a:t>
            </a:r>
            <a:r>
              <a:rPr lang="en-US" dirty="0" err="1" smtClean="0"/>
              <a:t>lapon</a:t>
            </a:r>
            <a:r>
              <a:rPr lang="en-US" dirty="0" smtClean="0"/>
              <a:t> </a:t>
            </a:r>
            <a:r>
              <a:rPr lang="en-US" dirty="0" err="1" smtClean="0"/>
              <a:t>található</a:t>
            </a:r>
            <a:r>
              <a:rPr lang="en-US" dirty="0" smtClean="0"/>
              <a:t> </a:t>
            </a:r>
            <a:r>
              <a:rPr lang="en-US" dirty="0" err="1" smtClean="0"/>
              <a:t>elemek</a:t>
            </a:r>
            <a:r>
              <a:rPr lang="en-US" dirty="0" smtClean="0"/>
              <a:t> </a:t>
            </a:r>
            <a:r>
              <a:rPr lang="en-US" dirty="0" err="1" smtClean="0"/>
              <a:t>méretét</a:t>
            </a:r>
            <a:r>
              <a:rPr lang="en-US" dirty="0" smtClean="0"/>
              <a:t> %-</a:t>
            </a:r>
            <a:r>
              <a:rPr lang="en-US" dirty="0" err="1" smtClean="0"/>
              <a:t>osan</a:t>
            </a:r>
            <a:r>
              <a:rPr lang="en-US" dirty="0" smtClean="0"/>
              <a:t> </a:t>
            </a:r>
            <a:r>
              <a:rPr lang="en-US" dirty="0" err="1" smtClean="0"/>
              <a:t>határozzuk</a:t>
            </a:r>
            <a:r>
              <a:rPr lang="en-US" dirty="0" smtClean="0"/>
              <a:t> meg, </a:t>
            </a:r>
            <a:r>
              <a:rPr lang="en-US" dirty="0" err="1" smtClean="0"/>
              <a:t>nem</a:t>
            </a:r>
            <a:r>
              <a:rPr lang="en-US" dirty="0" smtClean="0"/>
              <a:t> </a:t>
            </a:r>
            <a:r>
              <a:rPr lang="en-US" dirty="0" err="1" smtClean="0"/>
              <a:t>pedig</a:t>
            </a:r>
            <a:r>
              <a:rPr lang="en-US" dirty="0" smtClean="0"/>
              <a:t> </a:t>
            </a:r>
            <a:r>
              <a:rPr lang="en-US" dirty="0" err="1" smtClean="0"/>
              <a:t>abszolút</a:t>
            </a:r>
            <a:r>
              <a:rPr lang="en-US" dirty="0" smtClean="0"/>
              <a:t> </a:t>
            </a:r>
            <a:r>
              <a:rPr lang="en-US" dirty="0" err="1" smtClean="0"/>
              <a:t>módon</a:t>
            </a:r>
            <a:r>
              <a:rPr lang="en-US" dirty="0" smtClean="0"/>
              <a:t> (</a:t>
            </a:r>
            <a:r>
              <a:rPr lang="en-US" dirty="0" err="1" smtClean="0"/>
              <a:t>pl</a:t>
            </a:r>
            <a:r>
              <a:rPr lang="en-US" dirty="0" smtClean="0"/>
              <a:t>: pixel-ben)]</a:t>
            </a:r>
            <a:endParaRPr lang="hu-HU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hu-HU" dirty="0" smtClean="0"/>
              <a:t>[A</a:t>
            </a:r>
            <a:r>
              <a:rPr lang="hu-HU" baseline="0" dirty="0" smtClean="0"/>
              <a:t>z előző megközelítés a képek megjelenítésére is vonatkozik, garantálva evvel, hogy azok nem lógnak ki a content area-ból</a:t>
            </a:r>
            <a:r>
              <a:rPr lang="hu-HU" dirty="0" smtClean="0"/>
              <a:t>]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hu-HU" dirty="0" smtClean="0"/>
              <a:t>[A média</a:t>
            </a:r>
            <a:r>
              <a:rPr lang="hu-HU" baseline="0" dirty="0" smtClean="0"/>
              <a:t> query-k lehetővé teszik különböző CSS stílusok használatát a megjelenítésre használt eszköz valamilyen tulajdonsága alapján – ez leggyakrabban a képernyő szélesség</a:t>
            </a:r>
            <a:r>
              <a:rPr lang="hu-HU" dirty="0" smtClean="0"/>
              <a:t>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 smtClean="0"/>
              <a:t>[</a:t>
            </a:r>
            <a:r>
              <a:rPr lang="en-US" dirty="0" err="1" smtClean="0"/>
              <a:t>Ennél</a:t>
            </a:r>
            <a:r>
              <a:rPr lang="en-US" dirty="0" smtClean="0"/>
              <a:t> </a:t>
            </a:r>
            <a:r>
              <a:rPr lang="en-US" dirty="0" err="1" smtClean="0"/>
              <a:t>részletesebben</a:t>
            </a:r>
            <a:r>
              <a:rPr lang="en-US" dirty="0" smtClean="0"/>
              <a:t> </a:t>
            </a:r>
            <a:r>
              <a:rPr lang="en-US" dirty="0" err="1" smtClean="0"/>
              <a:t>nem</a:t>
            </a:r>
            <a:r>
              <a:rPr lang="en-US" dirty="0" smtClean="0"/>
              <a:t> is </a:t>
            </a:r>
            <a:r>
              <a:rPr lang="en-US" dirty="0" err="1" smtClean="0"/>
              <a:t>térnék</a:t>
            </a:r>
            <a:r>
              <a:rPr lang="en-US" dirty="0" smtClean="0"/>
              <a:t> </a:t>
            </a:r>
            <a:r>
              <a:rPr lang="en-US" dirty="0" err="1" smtClean="0"/>
              <a:t>ki</a:t>
            </a:r>
            <a:r>
              <a:rPr lang="en-US" dirty="0" smtClean="0"/>
              <a:t>, </a:t>
            </a:r>
            <a:r>
              <a:rPr lang="en-US" dirty="0" err="1" smtClean="0"/>
              <a:t>mert</a:t>
            </a:r>
            <a:r>
              <a:rPr lang="en-US" dirty="0" smtClean="0"/>
              <a:t> a </a:t>
            </a:r>
            <a:r>
              <a:rPr lang="en-US" dirty="0" err="1" smtClean="0"/>
              <a:t>téma</a:t>
            </a:r>
            <a:r>
              <a:rPr lang="en-US" dirty="0" smtClean="0"/>
              <a:t> </a:t>
            </a:r>
            <a:r>
              <a:rPr lang="en-US" dirty="0" err="1" smtClean="0"/>
              <a:t>önmagában</a:t>
            </a:r>
            <a:r>
              <a:rPr lang="en-US" dirty="0" smtClean="0"/>
              <a:t> is </a:t>
            </a:r>
            <a:r>
              <a:rPr lang="en-US" dirty="0" err="1" smtClean="0"/>
              <a:t>elegendő</a:t>
            </a:r>
            <a:r>
              <a:rPr lang="en-US" dirty="0" smtClean="0"/>
              <a:t> </a:t>
            </a:r>
            <a:r>
              <a:rPr lang="en-US" dirty="0" err="1" smtClean="0"/>
              <a:t>anyaggal</a:t>
            </a:r>
            <a:r>
              <a:rPr lang="en-US" dirty="0" smtClean="0"/>
              <a:t> </a:t>
            </a:r>
            <a:r>
              <a:rPr lang="en-US" dirty="0" err="1" smtClean="0"/>
              <a:t>szolgáltatna</a:t>
            </a:r>
            <a:r>
              <a:rPr lang="en-US" dirty="0" smtClean="0"/>
              <a:t>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önálló</a:t>
            </a:r>
            <a:r>
              <a:rPr lang="en-US" dirty="0" smtClean="0"/>
              <a:t> </a:t>
            </a:r>
            <a:r>
              <a:rPr lang="en-US" dirty="0" err="1" smtClean="0"/>
              <a:t>traininghez</a:t>
            </a:r>
            <a:r>
              <a:rPr lang="en-US" dirty="0" smtClean="0"/>
              <a:t>...]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 smtClean="0"/>
              <a:t>[...</a:t>
            </a:r>
            <a:r>
              <a:rPr lang="en-US" dirty="0" err="1" smtClean="0"/>
              <a:t>És</a:t>
            </a:r>
            <a:r>
              <a:rPr lang="en-US" dirty="0" smtClean="0"/>
              <a:t> </a:t>
            </a:r>
            <a:r>
              <a:rPr lang="en-US" dirty="0" err="1" smtClean="0"/>
              <a:t>nem</a:t>
            </a:r>
            <a:r>
              <a:rPr lang="en-US" dirty="0" smtClean="0"/>
              <a:t> </a:t>
            </a:r>
            <a:r>
              <a:rPr lang="en-US" dirty="0" err="1" smtClean="0"/>
              <a:t>akarnám</a:t>
            </a:r>
            <a:r>
              <a:rPr lang="en-US" dirty="0" smtClean="0"/>
              <a:t> </a:t>
            </a:r>
            <a:r>
              <a:rPr lang="en-US" dirty="0" err="1" smtClean="0"/>
              <a:t>elvenni</a:t>
            </a:r>
            <a:r>
              <a:rPr lang="en-US" dirty="0" smtClean="0"/>
              <a:t> a UI-ok </a:t>
            </a:r>
            <a:r>
              <a:rPr lang="en-US" dirty="0" err="1" smtClean="0"/>
              <a:t>kenyerét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]</a:t>
            </a:r>
          </a:p>
          <a:p>
            <a:pPr marL="228600" indent="-2286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889B6-7971-458A-ADEE-CBDAB820F84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4688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[Most, hogy megismertük</a:t>
            </a:r>
            <a:r>
              <a:rPr lang="hu-HU" baseline="0" dirty="0" smtClean="0"/>
              <a:t> a téma</a:t>
            </a:r>
            <a:r>
              <a:rPr lang="hu-HU" dirty="0" smtClean="0"/>
              <a:t> jópár aspektusát</a:t>
            </a:r>
            <a:r>
              <a:rPr lang="hu-HU" baseline="0" dirty="0" smtClean="0"/>
              <a:t> </a:t>
            </a:r>
            <a:r>
              <a:rPr lang="hu-HU" dirty="0" smtClean="0"/>
              <a:t>jogosan</a:t>
            </a:r>
            <a:r>
              <a:rPr lang="hu-HU" baseline="0" dirty="0" smtClean="0"/>
              <a:t> merülhet fel a kérdés, hogy hol is kezdjük az optimalizálást</a:t>
            </a:r>
            <a:r>
              <a:rPr lang="hu-HU" dirty="0" smtClean="0"/>
              <a:t>]</a:t>
            </a:r>
          </a:p>
          <a:p>
            <a:r>
              <a:rPr lang="hu-HU" dirty="0" smtClean="0"/>
              <a:t>[Összefoglalás: </a:t>
            </a:r>
            <a:r>
              <a:rPr lang="hu-HU" baseline="0" dirty="0" smtClean="0"/>
              <a:t>Client side bemutatása, </a:t>
            </a:r>
            <a:r>
              <a:rPr lang="hu-HU" dirty="0" smtClean="0"/>
              <a:t>Server</a:t>
            </a:r>
            <a:r>
              <a:rPr lang="hu-HU" baseline="0" dirty="0" smtClean="0"/>
              <a:t> side bemutatása</a:t>
            </a:r>
            <a:r>
              <a:rPr lang="hu-HU" dirty="0" smtClean="0"/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dirty="0" smtClean="0"/>
              <a:t>[Ha kliens oldali megoldást választunk</a:t>
            </a:r>
            <a:r>
              <a:rPr lang="hu-HU" baseline="0" dirty="0" smtClean="0"/>
              <a:t> akkor a responsive design használatának köszönhetően nem lesz szükség külön URL-ek használatára a különböző tartalmak kiszolgálásához</a:t>
            </a:r>
            <a:r>
              <a:rPr lang="hu-HU" dirty="0" smtClean="0"/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dirty="0" smtClean="0"/>
              <a:t>[Mindössze egyetlen adaptív contentet kell karban tartanunk,</a:t>
            </a:r>
            <a:r>
              <a:rPr lang="hu-HU" baseline="0" dirty="0" smtClean="0"/>
              <a:t> amely mindig az adott device tulajdonságainak figyelembe vételével kerül megjelenítésre</a:t>
            </a:r>
            <a:r>
              <a:rPr lang="hu-HU" dirty="0" smtClean="0"/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dirty="0" smtClean="0"/>
              <a:t>[Ez azt is</a:t>
            </a:r>
            <a:r>
              <a:rPr lang="hu-HU" baseline="0" dirty="0" smtClean="0"/>
              <a:t> jelenti, hogy a platformok között nincs/nem lehet tartalmi eltérés</a:t>
            </a:r>
            <a:r>
              <a:rPr lang="hu-HU" dirty="0" smtClean="0"/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dirty="0" smtClean="0"/>
              <a:t>[És olyan tartalmat kell produkálnunk, amely minden platform esetén biztosítja az optimális megjelenítést - performancia]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889B6-7971-458A-ADEE-CBDAB820F84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00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70D9-1597-4730-B7A8-D69CA7A4A434}" type="datetime1">
              <a:rPr lang="en-US" smtClean="0"/>
              <a:t>3/24/2014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8BEFD-C6C7-4645-9B27-0B1FDDDE1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3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6A9AE-2123-4EB9-880A-D1C137053009}" type="datetime1">
              <a:rPr lang="en-US" smtClean="0"/>
              <a:t>3/24/2014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8BEFD-C6C7-4645-9B27-0B1FDDDE1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72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854D-E296-4FA8-8845-835D22D7EA31}" type="datetime1">
              <a:rPr lang="en-US" smtClean="0"/>
              <a:t>3/24/2014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8BEFD-C6C7-4645-9B27-0B1FDDDE1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34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C15D4-BA25-4225-AEC1-2095CD77C637}" type="datetime1">
              <a:rPr lang="en-US" smtClean="0"/>
              <a:t>3/24/2014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8BEFD-C6C7-4645-9B27-0B1FDDDE1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33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7444D-2154-4795-8AD5-AB078CCA306B}" type="datetime1">
              <a:rPr lang="en-US" smtClean="0"/>
              <a:t>3/24/2014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8BEFD-C6C7-4645-9B27-0B1FDDDE1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96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F480A-04A7-492E-9BC5-CD9814731263}" type="datetime1">
              <a:rPr lang="en-US" smtClean="0"/>
              <a:t>3/24/2014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8BEFD-C6C7-4645-9B27-0B1FDDDE1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60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6E5-88D7-462D-9B2E-1D2EC98F4A81}" type="datetime1">
              <a:rPr lang="en-US" smtClean="0"/>
              <a:t>3/24/2014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8BEFD-C6C7-4645-9B27-0B1FDDDE1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783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2A72-B572-4E62-97E6-E13BE0683FC8}" type="datetime1">
              <a:rPr lang="en-US" smtClean="0"/>
              <a:t>3/24/2014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8BEFD-C6C7-4645-9B27-0B1FDDDE1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77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C904A-1720-4347-B376-E0028944C95D}" type="datetime1">
              <a:rPr lang="en-US" smtClean="0"/>
              <a:t>3/24/2014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8BEFD-C6C7-4645-9B27-0B1FDDDE1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17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4184-DC0C-4626-9258-E0B628B31EEC}" type="datetime1">
              <a:rPr lang="en-US" smtClean="0"/>
              <a:t>3/24/2014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8BEFD-C6C7-4645-9B27-0B1FDDDE1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07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07166-3F42-45C5-8520-1C9BE7757501}" type="datetime1">
              <a:rPr lang="en-US" smtClean="0"/>
              <a:t>3/24/2014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8BEFD-C6C7-4645-9B27-0B1FDDDE1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22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99940-2245-4AB6-995C-A8964015AAD5}" type="datetime1">
              <a:rPr lang="en-US" smtClean="0"/>
              <a:t>3/24/2014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8BEFD-C6C7-4645-9B27-0B1FDDDE1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619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urfl.sourceforge.net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openddr.org/" TargetMode="External"/><Relationship Id="rId4" Type="http://schemas.openxmlformats.org/officeDocument/2006/relationships/hyperlink" Target="http://deviceatlas.com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urfl.sourceforge.net/help_doc.php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opensignal.com/reports/fragmentation.ph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Mobile WEB Optimization and Device </a:t>
            </a:r>
            <a:r>
              <a:rPr lang="en-US" dirty="0" smtClean="0"/>
              <a:t>Detection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8BEFD-C6C7-4645-9B27-0B1FDDDE1CE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5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Server or client side solution</a:t>
            </a:r>
            <a:r>
              <a:rPr lang="hu-HU" b="1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hu-HU" dirty="0" smtClean="0"/>
              <a:t>Server side:</a:t>
            </a:r>
          </a:p>
          <a:p>
            <a:pPr marL="0" indent="0">
              <a:buNone/>
            </a:pPr>
            <a:r>
              <a:rPr lang="hu-HU" dirty="0" smtClean="0"/>
              <a:t>+ O</a:t>
            </a:r>
            <a:r>
              <a:rPr lang="en-US" dirty="0" err="1" smtClean="0"/>
              <a:t>nly</a:t>
            </a:r>
            <a:r>
              <a:rPr lang="en-US" dirty="0" smtClean="0"/>
              <a:t> </a:t>
            </a:r>
            <a:r>
              <a:rPr lang="en-US" dirty="0"/>
              <a:t>send what a client </a:t>
            </a:r>
            <a:r>
              <a:rPr lang="en-US" dirty="0" smtClean="0"/>
              <a:t>needs</a:t>
            </a:r>
            <a:endParaRPr lang="hu-HU" dirty="0" smtClean="0"/>
          </a:p>
          <a:p>
            <a:pPr marL="0" indent="0">
              <a:buNone/>
            </a:pPr>
            <a:r>
              <a:rPr lang="hu-HU" dirty="0" smtClean="0"/>
              <a:t>+ Source order/URL structure/Media/Design </a:t>
            </a:r>
            <a:r>
              <a:rPr lang="en-US" dirty="0"/>
              <a:t>can be </a:t>
            </a:r>
            <a:r>
              <a:rPr lang="en-US" dirty="0" smtClean="0"/>
              <a:t>optimized </a:t>
            </a:r>
            <a:r>
              <a:rPr lang="en-US" dirty="0"/>
              <a:t>for a specific </a:t>
            </a:r>
            <a:r>
              <a:rPr lang="en-US" dirty="0" smtClean="0"/>
              <a:t>device</a:t>
            </a:r>
            <a:endParaRPr lang="hu-HU" dirty="0" smtClean="0"/>
          </a:p>
          <a:p>
            <a:pPr marL="0" indent="0">
              <a:buNone/>
            </a:pPr>
            <a:r>
              <a:rPr lang="hu-HU" dirty="0" smtClean="0"/>
              <a:t>+ Platform specific features</a:t>
            </a:r>
          </a:p>
          <a:p>
            <a:pPr marL="0" indent="0">
              <a:buNone/>
            </a:pPr>
            <a:r>
              <a:rPr lang="hu-HU" dirty="0" smtClean="0"/>
              <a:t>- </a:t>
            </a:r>
            <a:r>
              <a:rPr lang="en-US" dirty="0" smtClean="0"/>
              <a:t>Each </a:t>
            </a:r>
            <a:r>
              <a:rPr lang="en-US" dirty="0"/>
              <a:t>device class </a:t>
            </a:r>
            <a:r>
              <a:rPr lang="en-US" dirty="0" smtClean="0"/>
              <a:t>needs </a:t>
            </a:r>
            <a:r>
              <a:rPr lang="en-US" dirty="0"/>
              <a:t>its own set of </a:t>
            </a:r>
            <a:r>
              <a:rPr lang="en-US" dirty="0" smtClean="0"/>
              <a:t>templates</a:t>
            </a:r>
            <a:endParaRPr lang="hu-HU" dirty="0" smtClean="0"/>
          </a:p>
          <a:p>
            <a:pPr marL="0" indent="0">
              <a:buNone/>
            </a:pPr>
            <a:r>
              <a:rPr lang="hu-HU" dirty="0" smtClean="0"/>
              <a:t>- The t</a:t>
            </a:r>
            <a:r>
              <a:rPr lang="en-US" dirty="0" err="1" smtClean="0"/>
              <a:t>emplates</a:t>
            </a:r>
            <a:r>
              <a:rPr lang="en-US" dirty="0" smtClean="0"/>
              <a:t> </a:t>
            </a:r>
            <a:r>
              <a:rPr lang="en-US" dirty="0"/>
              <a:t>may </a:t>
            </a:r>
            <a:r>
              <a:rPr lang="en-US" dirty="0" smtClean="0"/>
              <a:t>contain </a:t>
            </a:r>
            <a:r>
              <a:rPr lang="en-US" dirty="0"/>
              <a:t>duplicative code that actually applies to every class of device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8BEFD-C6C7-4645-9B27-0B1FDDDE1CE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9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Server or client side solution</a:t>
            </a:r>
            <a:r>
              <a:rPr lang="hu-HU" b="1" dirty="0" smtClean="0"/>
              <a:t>?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en-US" b="1" dirty="0"/>
              <a:t>RESS: Responsive Design + Server </a:t>
            </a:r>
            <a:r>
              <a:rPr lang="en-US" b="1" dirty="0" smtClean="0"/>
              <a:t>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RESS combines adaptive layouts with server side component (not full page) </a:t>
            </a:r>
            <a:r>
              <a:rPr lang="en-US" dirty="0" smtClean="0"/>
              <a:t>optimization</a:t>
            </a:r>
            <a:r>
              <a:rPr lang="hu-HU" dirty="0" smtClean="0"/>
              <a:t>. </a:t>
            </a:r>
            <a:r>
              <a:rPr lang="en-US" dirty="0"/>
              <a:t>So a single set of page templates define an entire Web site for all devices but key components within that site have device-class specific implementations that are rendered server side.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8BEFD-C6C7-4645-9B27-0B1FDDDE1CE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49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Server or client side solution</a:t>
            </a:r>
            <a:r>
              <a:rPr lang="hu-HU" b="1" dirty="0"/>
              <a:t>?</a:t>
            </a:r>
            <a:r>
              <a:rPr lang="hu-HU" dirty="0"/>
              <a:t/>
            </a:r>
            <a:br>
              <a:rPr lang="hu-HU" dirty="0"/>
            </a:br>
            <a:r>
              <a:rPr lang="en-US" b="1" dirty="0" smtClean="0"/>
              <a:t>RESS</a:t>
            </a:r>
            <a:r>
              <a:rPr lang="hu-HU" b="1" dirty="0" smtClean="0"/>
              <a:t> in action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1729581"/>
            <a:ext cx="5715000" cy="42672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8BEFD-C6C7-4645-9B27-0B1FDDDE1CE1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0" y="4602024"/>
            <a:ext cx="34932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{{&gt;header}}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[...document content...]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{{&gt;footer}}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&lt;/body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43725" y="1204278"/>
            <a:ext cx="1318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header.html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2400" y="1204278"/>
            <a:ext cx="2082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mobile_header.html</a:t>
            </a:r>
          </a:p>
        </p:txBody>
      </p:sp>
      <p:cxnSp>
        <p:nvCxnSpPr>
          <p:cNvPr id="16" name="Straight Arrow Connector 15"/>
          <p:cNvCxnSpPr>
            <a:stCxn id="14" idx="2"/>
          </p:cNvCxnSpPr>
          <p:nvPr/>
        </p:nvCxnSpPr>
        <p:spPr>
          <a:xfrm>
            <a:off x="1193872" y="1573610"/>
            <a:ext cx="711128" cy="1219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2"/>
          </p:cNvCxnSpPr>
          <p:nvPr/>
        </p:nvCxnSpPr>
        <p:spPr>
          <a:xfrm flipH="1">
            <a:off x="7443725" y="1573610"/>
            <a:ext cx="659155" cy="1093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483949" y="4447017"/>
            <a:ext cx="1232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footer.html</a:t>
            </a:r>
          </a:p>
        </p:txBody>
      </p:sp>
      <p:cxnSp>
        <p:nvCxnSpPr>
          <p:cNvPr id="23" name="Straight Arrow Connector 22"/>
          <p:cNvCxnSpPr>
            <a:stCxn id="21" idx="0"/>
          </p:cNvCxnSpPr>
          <p:nvPr/>
        </p:nvCxnSpPr>
        <p:spPr>
          <a:xfrm flipH="1" flipV="1">
            <a:off x="7429500" y="4038600"/>
            <a:ext cx="670644" cy="408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95360" y="6124058"/>
            <a:ext cx="1997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mobile_footer.html</a:t>
            </a:r>
          </a:p>
        </p:txBody>
      </p:sp>
      <p:cxnSp>
        <p:nvCxnSpPr>
          <p:cNvPr id="26" name="Straight Arrow Connector 25"/>
          <p:cNvCxnSpPr>
            <a:stCxn id="24" idx="0"/>
          </p:cNvCxnSpPr>
          <p:nvPr/>
        </p:nvCxnSpPr>
        <p:spPr>
          <a:xfrm flipV="1">
            <a:off x="1193871" y="4724400"/>
            <a:ext cx="711129" cy="1399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39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Server side solutions</a:t>
            </a:r>
            <a:br>
              <a:rPr lang="hu-HU" dirty="0" smtClean="0"/>
            </a:br>
            <a:r>
              <a:rPr lang="hu-HU" dirty="0" smtClean="0"/>
              <a:t>Basic </a:t>
            </a:r>
            <a:r>
              <a:rPr lang="hu-HU" dirty="0"/>
              <a:t>principals and </a:t>
            </a:r>
            <a:r>
              <a:rPr lang="hu-HU" dirty="0" smtClean="0"/>
              <a:t>definitions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8BEFD-C6C7-4645-9B27-0B1FDDDE1CE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60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effectLst/>
              </a:rPr>
              <a:t>Device 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Device resolution is the process of introspecting an HTTP request to determine the device that originated the request. It is typically achieved by analyzing the User-Agent header and other request headers.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8BEFD-C6C7-4645-9B27-0B1FDDDE1CE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61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 smtClean="0">
                <a:effectLst/>
              </a:rPr>
              <a:t>Level</a:t>
            </a:r>
            <a:r>
              <a:rPr lang="hu-HU" b="1" dirty="0" smtClean="0">
                <a:effectLst/>
              </a:rPr>
              <a:t> of d</a:t>
            </a:r>
            <a:r>
              <a:rPr lang="en-US" b="1" dirty="0" err="1" smtClean="0">
                <a:effectLst/>
              </a:rPr>
              <a:t>evice</a:t>
            </a:r>
            <a:r>
              <a:rPr lang="en-US" b="1" dirty="0" smtClean="0">
                <a:effectLst/>
              </a:rPr>
              <a:t> 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hu-HU" b="1" dirty="0" smtClean="0"/>
              <a:t>Basic </a:t>
            </a:r>
            <a:r>
              <a:rPr lang="hu-HU" b="1" dirty="0" err="1" smtClean="0"/>
              <a:t>level</a:t>
            </a:r>
            <a:r>
              <a:rPr lang="hu-HU" b="1" dirty="0" smtClean="0"/>
              <a:t>: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„</a:t>
            </a:r>
            <a:r>
              <a:rPr lang="en-US" dirty="0" smtClean="0"/>
              <a:t>Is the client using a mobile or tablet device?</a:t>
            </a:r>
            <a:r>
              <a:rPr lang="hu-HU" dirty="0" smtClean="0"/>
              <a:t>”</a:t>
            </a:r>
          </a:p>
          <a:p>
            <a:pPr marL="514350" indent="-514350">
              <a:buFont typeface="+mj-lt"/>
              <a:buAutoNum type="arabicPeriod"/>
            </a:pPr>
            <a:r>
              <a:rPr lang="hu-HU" b="1" dirty="0" smtClean="0"/>
              <a:t>Advanced </a:t>
            </a:r>
            <a:r>
              <a:rPr lang="hu-HU" b="1" dirty="0" err="1" smtClean="0"/>
              <a:t>level</a:t>
            </a:r>
            <a:r>
              <a:rPr lang="hu-HU" b="1" dirty="0" smtClean="0"/>
              <a:t>: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C</a:t>
            </a:r>
            <a:r>
              <a:rPr lang="en-US" dirty="0" err="1" smtClean="0"/>
              <a:t>apable</a:t>
            </a:r>
            <a:r>
              <a:rPr lang="en-US" dirty="0" smtClean="0"/>
              <a:t> of identifying specific device capabilities, such as screen size, manufacturer, model, or preferred markup.</a:t>
            </a:r>
            <a:endParaRPr lang="hu-HU" dirty="0" smtClean="0"/>
          </a:p>
          <a:p>
            <a:pPr marL="514350" indent="-514350">
              <a:buFont typeface="+mj-lt"/>
              <a:buAutoNum type="arabicPeriod"/>
            </a:pPr>
            <a:endParaRPr lang="hu-H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8BEFD-C6C7-4645-9B27-0B1FDDDE1CE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2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&lt;rule&gt;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&lt;name&gt;Mobile Redirection&lt;/name&gt;</a:t>
            </a:r>
            <a:endParaRPr lang="hu-HU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hu-H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hu-H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hu-HU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accept</a:t>
            </a:r>
            <a:r>
              <a:rPr lang="hu-H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r>
              <a:rPr lang="hu-HU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^.*</a:t>
            </a:r>
            <a:r>
              <a:rPr lang="hu-HU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vnd</a:t>
            </a:r>
            <a:r>
              <a:rPr lang="hu-HU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\.</a:t>
            </a:r>
            <a:r>
              <a:rPr lang="hu-HU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wap</a:t>
            </a:r>
            <a:r>
              <a:rPr lang="hu-HU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.*$</a:t>
            </a:r>
            <a:r>
              <a:rPr lang="hu-H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hu-HU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hu-H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&lt;condition name="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user-agent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endParaRPr lang="hu-H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^.*((Mozilla.*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SymbianOS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)|(Mozilla.*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AppleWebKit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.*Mobile)|(Nokia)|(Windows\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s+Phone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)|(Opera\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s+Mobi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)|(Opera\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s+Mini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)).*$</a:t>
            </a:r>
            <a:endParaRPr lang="hu-HU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&lt;/condition&gt;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&lt;condition name="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user-agent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operator="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notequal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^.*iPad.*$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&lt;/condition&gt;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&lt;from&gt;^/.*$&lt;/from&gt;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&lt;to type="forward" last="false"&gt;/mobile/index.html&lt;/to&gt;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&lt;/rule&gt;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b="1" dirty="0" smtClean="0"/>
              <a:t>Basic </a:t>
            </a:r>
            <a:r>
              <a:rPr lang="hu-HU" b="1" dirty="0" err="1" smtClean="0"/>
              <a:t>Example</a:t>
            </a:r>
            <a:r>
              <a:rPr lang="hu-HU" b="1" dirty="0" smtClean="0"/>
              <a:t> </a:t>
            </a:r>
            <a:r>
              <a:rPr lang="hu-HU" b="1" dirty="0" err="1" smtClean="0"/>
              <a:t>With</a:t>
            </a:r>
            <a:r>
              <a:rPr lang="hu-HU" b="1" dirty="0" smtClean="0"/>
              <a:t> </a:t>
            </a:r>
            <a:r>
              <a:rPr lang="hu-HU" b="1" dirty="0" err="1" smtClean="0"/>
              <a:t>URLRewriteFilter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8BEFD-C6C7-4645-9B27-0B1FDDDE1CE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5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Device Description </a:t>
            </a:r>
            <a:r>
              <a:rPr lang="en-US" b="1" dirty="0" smtClean="0"/>
              <a:t>Repository</a:t>
            </a:r>
            <a:r>
              <a:rPr lang="hu-HU" b="1" dirty="0" smtClean="0"/>
              <a:t> </a:t>
            </a:r>
            <a:r>
              <a:rPr lang="en-US" dirty="0"/>
              <a:t>(DDR)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DDR is supported by a standard interface and an initial core vocabulary of device properties. Implementations of the proposed repository are expected to contain information about Web-enabled devices (particularly mobile devices). Authors of Web content will be able to make use of repositories to adapt their content to best suit the requesting device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8BEFD-C6C7-4645-9B27-0B1FDDDE1CE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5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Device Description </a:t>
            </a:r>
            <a:r>
              <a:rPr lang="en-US" b="1" dirty="0" err="1" smtClean="0"/>
              <a:t>Repositor</a:t>
            </a:r>
            <a:r>
              <a:rPr lang="hu-HU" b="1" dirty="0" smtClean="0"/>
              <a:t>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WURFL (</a:t>
            </a:r>
            <a:r>
              <a:rPr lang="en-US" dirty="0"/>
              <a:t>Wireless Universal Resource </a:t>
            </a:r>
            <a:r>
              <a:rPr lang="en-US" dirty="0" err="1"/>
              <a:t>FiLe</a:t>
            </a:r>
            <a:r>
              <a:rPr lang="hu-HU" dirty="0" smtClean="0"/>
              <a:t>)</a:t>
            </a:r>
          </a:p>
          <a:p>
            <a:pPr marL="457200" lvl="1" indent="0">
              <a:buNone/>
            </a:pPr>
            <a:r>
              <a:rPr lang="hu-HU" dirty="0">
                <a:hlinkClick r:id="rId3"/>
              </a:rPr>
              <a:t>http://wurfl.sourceforge.net</a:t>
            </a:r>
            <a:r>
              <a:rPr lang="hu-HU" dirty="0" smtClean="0">
                <a:hlinkClick r:id="rId3"/>
              </a:rPr>
              <a:t>/</a:t>
            </a:r>
            <a:endParaRPr lang="hu-HU" dirty="0" smtClean="0"/>
          </a:p>
          <a:p>
            <a:r>
              <a:rPr lang="en-US" dirty="0" err="1" smtClean="0"/>
              <a:t>DeviceAtlas</a:t>
            </a:r>
            <a:endParaRPr lang="hu-HU" dirty="0" smtClean="0"/>
          </a:p>
          <a:p>
            <a:pPr marL="457200" lvl="1" indent="0">
              <a:buNone/>
            </a:pPr>
            <a:r>
              <a:rPr lang="en-US" dirty="0" smtClean="0">
                <a:hlinkClick r:id="rId4"/>
              </a:rPr>
              <a:t>http://</a:t>
            </a:r>
            <a:r>
              <a:rPr lang="en-US" dirty="0">
                <a:hlinkClick r:id="rId4"/>
              </a:rPr>
              <a:t>deviceatlas.com</a:t>
            </a:r>
            <a:r>
              <a:rPr lang="en-US" dirty="0" smtClean="0">
                <a:hlinkClick r:id="rId4"/>
              </a:rPr>
              <a:t>/</a:t>
            </a:r>
            <a:endParaRPr lang="hu-HU" dirty="0" smtClean="0"/>
          </a:p>
          <a:p>
            <a:r>
              <a:rPr lang="en-US" dirty="0" err="1" smtClean="0"/>
              <a:t>OpenDDR</a:t>
            </a:r>
            <a:endParaRPr lang="hu-HU" dirty="0" smtClean="0"/>
          </a:p>
          <a:p>
            <a:pPr marL="457200" lvl="1" indent="0">
              <a:buNone/>
            </a:pPr>
            <a:r>
              <a:rPr lang="en-US" dirty="0">
                <a:hlinkClick r:id="rId5"/>
              </a:rPr>
              <a:t>http://openddr.org</a:t>
            </a:r>
            <a:r>
              <a:rPr lang="en-US" dirty="0" smtClean="0">
                <a:hlinkClick r:id="rId5"/>
              </a:rPr>
              <a:t>/</a:t>
            </a:r>
            <a:endParaRPr lang="hu-HU" dirty="0"/>
          </a:p>
          <a:p>
            <a:endParaRPr lang="hu-H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8BEFD-C6C7-4645-9B27-0B1FDDDE1CE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3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Site switching</a:t>
            </a:r>
            <a:endParaRPr lang="en-US" b="1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b="1" dirty="0" smtClean="0"/>
              <a:t>Site switching</a:t>
            </a:r>
            <a:r>
              <a:rPr lang="en-US" dirty="0" smtClean="0"/>
              <a:t> refers </a:t>
            </a:r>
            <a:r>
              <a:rPr lang="en-US" dirty="0"/>
              <a:t>to the method of being </a:t>
            </a:r>
            <a:r>
              <a:rPr lang="en-US" dirty="0" smtClean="0"/>
              <a:t>able</a:t>
            </a:r>
            <a:r>
              <a:rPr lang="hu-HU" dirty="0" smtClean="0"/>
              <a:t> to redirect </a:t>
            </a:r>
            <a:r>
              <a:rPr lang="en-US" dirty="0" smtClean="0"/>
              <a:t>network </a:t>
            </a:r>
            <a:r>
              <a:rPr lang="hu-HU" dirty="0" smtClean="0"/>
              <a:t>traffic to different domain</a:t>
            </a:r>
            <a:r>
              <a:rPr lang="en-US" dirty="0" smtClean="0"/>
              <a:t>s</a:t>
            </a:r>
            <a:r>
              <a:rPr lang="hu-HU" dirty="0" smtClean="0"/>
              <a:t> based on the client</a:t>
            </a:r>
            <a:r>
              <a:rPr lang="en-US" dirty="0"/>
              <a:t> </a:t>
            </a:r>
            <a:r>
              <a:rPr lang="en-US" dirty="0" smtClean="0"/>
              <a:t>device type or it’s capabilities.</a:t>
            </a:r>
            <a:endParaRPr lang="hu-H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8BEFD-C6C7-4645-9B27-0B1FDDDE1CE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89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b="1" dirty="0" smtClean="0"/>
              <a:t>Main Topics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Introduction</a:t>
            </a:r>
          </a:p>
          <a:p>
            <a:r>
              <a:rPr lang="hu-HU" dirty="0" smtClean="0"/>
              <a:t>Client side solutions</a:t>
            </a:r>
          </a:p>
          <a:p>
            <a:r>
              <a:rPr lang="hu-HU" dirty="0" smtClean="0"/>
              <a:t>Server side solutions</a:t>
            </a:r>
          </a:p>
          <a:p>
            <a:pPr lvl="1"/>
            <a:r>
              <a:rPr lang="hu-HU" dirty="0" smtClean="0"/>
              <a:t>Apache mobile filter</a:t>
            </a:r>
          </a:p>
          <a:p>
            <a:pPr lvl="1"/>
            <a:r>
              <a:rPr lang="hu-HU" dirty="0" smtClean="0"/>
              <a:t>Spring mobile device module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8BEFD-C6C7-4645-9B27-0B1FDDDE1CE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47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/>
              <a:t>Apache mobile </a:t>
            </a:r>
            <a:r>
              <a:rPr lang="fr-FR" b="1" dirty="0" err="1"/>
              <a:t>filter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8BEFD-C6C7-4645-9B27-0B1FDDDE1CE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18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Apache mobile filter</a:t>
            </a:r>
            <a:r>
              <a:rPr lang="hu-HU" b="1" dirty="0" smtClean="0"/>
              <a:t/>
            </a:r>
            <a:br>
              <a:rPr lang="hu-HU" b="1" dirty="0" smtClean="0"/>
            </a:br>
            <a:r>
              <a:rPr lang="en-US" b="1" dirty="0" smtClean="0"/>
              <a:t>Overview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Apache HTTP Server based solution</a:t>
            </a:r>
            <a:endParaRPr lang="hu-HU" dirty="0" smtClean="0"/>
          </a:p>
          <a:p>
            <a:pPr lvl="1"/>
            <a:r>
              <a:rPr lang="en-US" dirty="0" smtClean="0"/>
              <a:t>Working as apache module</a:t>
            </a:r>
            <a:endParaRPr lang="hu-HU" dirty="0" smtClean="0"/>
          </a:p>
          <a:p>
            <a:r>
              <a:rPr lang="en-US" dirty="0" smtClean="0"/>
              <a:t>Supports multiple device repositories</a:t>
            </a:r>
            <a:endParaRPr lang="hu-HU" dirty="0" smtClean="0"/>
          </a:p>
          <a:p>
            <a:pPr lvl="1"/>
            <a:r>
              <a:rPr lang="en-US" dirty="0" smtClean="0"/>
              <a:t>WURFL</a:t>
            </a:r>
            <a:endParaRPr lang="hu-HU" dirty="0" smtClean="0"/>
          </a:p>
          <a:p>
            <a:pPr lvl="1"/>
            <a:r>
              <a:rPr lang="en-US" dirty="0" err="1" smtClean="0"/>
              <a:t>DetectRight</a:t>
            </a:r>
            <a:endParaRPr lang="hu-HU" dirty="0" smtClean="0"/>
          </a:p>
          <a:p>
            <a:pPr lvl="1"/>
            <a:r>
              <a:rPr lang="en-US" dirty="0" smtClean="0"/>
              <a:t>51Degrees</a:t>
            </a:r>
            <a:endParaRPr lang="hu-HU" dirty="0" smtClean="0"/>
          </a:p>
          <a:p>
            <a:r>
              <a:rPr lang="hu-HU" dirty="0" smtClean="0"/>
              <a:t>Open </a:t>
            </a:r>
            <a:r>
              <a:rPr lang="hu-HU" dirty="0" err="1" smtClean="0"/>
              <a:t>source</a:t>
            </a:r>
            <a:r>
              <a:rPr lang="hu-HU" dirty="0" smtClean="0"/>
              <a:t> project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8BEFD-C6C7-4645-9B27-0B1FDDDE1CE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0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Apache mobile filter</a:t>
            </a:r>
            <a:r>
              <a:rPr lang="hu-HU" b="1" dirty="0" smtClean="0"/>
              <a:t/>
            </a:r>
            <a:br>
              <a:rPr lang="hu-HU" b="1" dirty="0" smtClean="0"/>
            </a:br>
            <a:r>
              <a:rPr lang="en-US" b="1" dirty="0" smtClean="0"/>
              <a:t>Main features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Device </a:t>
            </a:r>
            <a:r>
              <a:rPr lang="hu-HU" dirty="0" err="1" smtClean="0"/>
              <a:t>resolution</a:t>
            </a:r>
            <a:endParaRPr lang="hu-HU" dirty="0" smtClean="0"/>
          </a:p>
          <a:p>
            <a:pPr marL="457200" lvl="1" indent="0">
              <a:buNone/>
            </a:pPr>
            <a:r>
              <a:rPr lang="hu-HU" dirty="0" smtClean="0"/>
              <a:t>„</a:t>
            </a:r>
            <a:r>
              <a:rPr lang="en-US" dirty="0" smtClean="0"/>
              <a:t>AMF detects your device and passes the capabilities to your website as simple environment variables</a:t>
            </a:r>
            <a:r>
              <a:rPr lang="hu-HU" dirty="0" smtClean="0"/>
              <a:t>”</a:t>
            </a:r>
          </a:p>
          <a:p>
            <a:r>
              <a:rPr lang="en-US" dirty="0" smtClean="0"/>
              <a:t>Image Rendering</a:t>
            </a:r>
            <a:endParaRPr lang="hu-HU" dirty="0" smtClean="0"/>
          </a:p>
          <a:p>
            <a:pPr marL="457200" lvl="1" indent="0">
              <a:buNone/>
            </a:pPr>
            <a:r>
              <a:rPr lang="hu-HU" dirty="0" smtClean="0"/>
              <a:t>„</a:t>
            </a:r>
            <a:r>
              <a:rPr lang="en-US" dirty="0" smtClean="0"/>
              <a:t>Resizes images "on the fly" to match the screen size of the mobile device, including animated gif.</a:t>
            </a:r>
            <a:r>
              <a:rPr lang="hu-HU" dirty="0" smtClean="0"/>
              <a:t>”</a:t>
            </a:r>
          </a:p>
          <a:p>
            <a:r>
              <a:rPr lang="hu-HU" dirty="0" smtClean="0"/>
              <a:t>Mobile </a:t>
            </a:r>
            <a:r>
              <a:rPr lang="hu-HU" dirty="0" err="1" smtClean="0"/>
              <a:t>Switcher</a:t>
            </a:r>
            <a:endParaRPr lang="hu-HU" dirty="0" smtClean="0"/>
          </a:p>
          <a:p>
            <a:pPr marL="457200" lvl="1" indent="0">
              <a:buNone/>
            </a:pPr>
            <a:r>
              <a:rPr lang="hu-HU" dirty="0" smtClean="0"/>
              <a:t>„</a:t>
            </a:r>
            <a:r>
              <a:rPr lang="en-US" dirty="0" smtClean="0"/>
              <a:t>The easiest way to the switch the device to the correct content.</a:t>
            </a:r>
            <a:r>
              <a:rPr lang="hu-HU" dirty="0" smtClean="0"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8BEFD-C6C7-4645-9B27-0B1FDDDE1CE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9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/>
              <a:t>Apache mobile </a:t>
            </a:r>
            <a:r>
              <a:rPr lang="fr-FR" b="1" dirty="0" err="1" smtClean="0"/>
              <a:t>filter</a:t>
            </a:r>
            <a:r>
              <a:rPr lang="hu-HU" b="1" dirty="0"/>
              <a:t/>
            </a:r>
            <a:br>
              <a:rPr lang="hu-HU" b="1" dirty="0"/>
            </a:br>
            <a:r>
              <a:rPr lang="fr-FR" b="1" dirty="0" smtClean="0"/>
              <a:t>Lite </a:t>
            </a:r>
            <a:r>
              <a:rPr lang="fr-FR" b="1" dirty="0" err="1" smtClean="0"/>
              <a:t>Detection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Supports only basic information</a:t>
            </a:r>
            <a:endParaRPr lang="hu-HU" dirty="0" smtClean="0"/>
          </a:p>
          <a:p>
            <a:r>
              <a:rPr lang="en-US" dirty="0" smtClean="0"/>
              <a:t>Device repository is not required</a:t>
            </a:r>
            <a:endParaRPr lang="hu-HU" dirty="0" smtClean="0"/>
          </a:p>
          <a:p>
            <a:r>
              <a:rPr lang="en-US" dirty="0" smtClean="0"/>
              <a:t>Online update</a:t>
            </a:r>
            <a:r>
              <a:rPr lang="hu-HU" dirty="0" smtClean="0"/>
              <a:t> </a:t>
            </a:r>
            <a:r>
              <a:rPr lang="hu-HU" dirty="0" err="1" smtClean="0"/>
              <a:t>support</a:t>
            </a:r>
            <a:endParaRPr lang="hu-HU" dirty="0" smtClean="0"/>
          </a:p>
          <a:p>
            <a:r>
              <a:rPr lang="hu-HU" dirty="0" err="1" smtClean="0"/>
              <a:t>Related</a:t>
            </a:r>
            <a:r>
              <a:rPr lang="hu-HU" dirty="0" smtClean="0"/>
              <a:t> </a:t>
            </a:r>
            <a:r>
              <a:rPr lang="hu-HU" dirty="0" err="1" smtClean="0"/>
              <a:t>module</a:t>
            </a:r>
            <a:r>
              <a:rPr lang="hu-HU" dirty="0" smtClean="0"/>
              <a:t>:</a:t>
            </a:r>
          </a:p>
          <a:p>
            <a:pPr lvl="1"/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AMFLiteDetectionFilter</a:t>
            </a:r>
            <a:endParaRPr lang="hu-HU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Capabilities</a:t>
            </a:r>
            <a:r>
              <a:rPr lang="hu-HU" dirty="0" smtClean="0"/>
              <a:t>:</a:t>
            </a:r>
          </a:p>
          <a:p>
            <a:pPr lvl="1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AMF_IS_MOBILE (BOOLEAN)</a:t>
            </a:r>
            <a:endParaRPr lang="hu-H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AMF_IS_TABLET (BOOLEAN)</a:t>
            </a:r>
            <a:endParaRPr lang="hu-H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AMF_IS_TOUCH (BOOLEAN)</a:t>
            </a:r>
            <a:endParaRPr lang="hu-H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dirty="0" err="1" smtClean="0"/>
              <a:t>Configuration</a:t>
            </a:r>
            <a:r>
              <a:rPr lang="hu-HU" dirty="0" smtClean="0"/>
              <a:t>:</a:t>
            </a:r>
          </a:p>
          <a:p>
            <a:pPr lvl="1"/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PerlSetEnv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AMFMobileHome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&lt;AMF_HOME_PATH&gt;</a:t>
            </a:r>
            <a:endParaRPr lang="hu-HU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PerlTransHandler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+Apache2::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AMFLiteDetectionFilter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8BEFD-C6C7-4645-9B27-0B1FDDDE1CE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9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/>
              <a:t>Apache mobile </a:t>
            </a:r>
            <a:r>
              <a:rPr lang="fr-FR" b="1" dirty="0" err="1" smtClean="0"/>
              <a:t>filter</a:t>
            </a:r>
            <a:r>
              <a:rPr lang="hu-HU" b="1" dirty="0" smtClean="0"/>
              <a:t/>
            </a:r>
            <a:br>
              <a:rPr lang="hu-HU" b="1" dirty="0" smtClean="0"/>
            </a:br>
            <a:r>
              <a:rPr lang="hu-HU" b="1" dirty="0" err="1" smtClean="0"/>
              <a:t>Wurfl</a:t>
            </a:r>
            <a:r>
              <a:rPr lang="fr-FR" b="1" dirty="0" smtClean="0"/>
              <a:t> </a:t>
            </a:r>
            <a:r>
              <a:rPr lang="fr-FR" b="1" dirty="0" err="1" smtClean="0"/>
              <a:t>Detection</a:t>
            </a:r>
            <a:r>
              <a:rPr lang="hu-HU" b="1" dirty="0" smtClean="0"/>
              <a:t> / I.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WURFL based device </a:t>
            </a:r>
            <a:r>
              <a:rPr lang="hu-HU" dirty="0" smtClean="0"/>
              <a:t>resolution</a:t>
            </a:r>
            <a:endParaRPr lang="hu-HU" dirty="0" smtClean="0"/>
          </a:p>
          <a:p>
            <a:r>
              <a:rPr lang="hu-HU" dirty="0" smtClean="0"/>
              <a:t>Online update </a:t>
            </a:r>
            <a:r>
              <a:rPr lang="hu-HU" dirty="0" err="1" smtClean="0"/>
              <a:t>support</a:t>
            </a:r>
            <a:endParaRPr lang="hu-HU" dirty="0" smtClean="0"/>
          </a:p>
          <a:p>
            <a:r>
              <a:rPr lang="hu-HU" dirty="0" err="1" smtClean="0"/>
              <a:t>Related</a:t>
            </a:r>
            <a:r>
              <a:rPr lang="hu-HU" dirty="0" smtClean="0"/>
              <a:t> </a:t>
            </a:r>
            <a:r>
              <a:rPr lang="hu-HU" dirty="0" err="1" smtClean="0"/>
              <a:t>modules</a:t>
            </a:r>
            <a:r>
              <a:rPr lang="hu-HU" dirty="0" smtClean="0"/>
              <a:t>: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AMFWURFLF</a:t>
            </a:r>
            <a:r>
              <a:rPr lang="hu-H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lter</a:t>
            </a:r>
            <a:endParaRPr lang="hu-HU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AMFWURFLFilterMemcached</a:t>
            </a:r>
            <a:endParaRPr lang="hu-HU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dirty="0" err="1" smtClean="0"/>
              <a:t>Capabilities</a:t>
            </a:r>
            <a:r>
              <a:rPr lang="hu-HU" dirty="0" smtClean="0"/>
              <a:t>:</a:t>
            </a:r>
          </a:p>
          <a:p>
            <a:pPr marL="457200" lvl="1" indent="0">
              <a:buNone/>
            </a:pPr>
            <a:r>
              <a:rPr lang="hu-HU" dirty="0" smtClean="0">
                <a:hlinkClick r:id="rId3"/>
              </a:rPr>
              <a:t>http://wurfl.sourceforge.net/help_doc.php</a:t>
            </a:r>
            <a:endParaRPr lang="hu-HU" dirty="0" smtClean="0"/>
          </a:p>
          <a:p>
            <a:pPr marL="457200" lvl="1" indent="0">
              <a:buNone/>
            </a:pPr>
            <a:endParaRPr lang="hu-HU" dirty="0" smtClean="0"/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8BEFD-C6C7-4645-9B27-0B1FDDDE1CE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5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/>
              <a:t>Apache mobile </a:t>
            </a:r>
            <a:r>
              <a:rPr lang="fr-FR" b="1" dirty="0" err="1" smtClean="0"/>
              <a:t>filter</a:t>
            </a:r>
            <a:r>
              <a:rPr lang="hu-HU" b="1" dirty="0" smtClean="0"/>
              <a:t/>
            </a:r>
            <a:br>
              <a:rPr lang="hu-HU" b="1" dirty="0" smtClean="0"/>
            </a:br>
            <a:r>
              <a:rPr lang="hu-HU" b="1" dirty="0" err="1" smtClean="0"/>
              <a:t>Wurfl</a:t>
            </a:r>
            <a:r>
              <a:rPr lang="fr-FR" b="1" dirty="0" smtClean="0"/>
              <a:t> </a:t>
            </a:r>
            <a:r>
              <a:rPr lang="fr-FR" b="1" dirty="0" err="1" smtClean="0"/>
              <a:t>Detection</a:t>
            </a:r>
            <a:r>
              <a:rPr lang="hu-HU" b="1" dirty="0" smtClean="0"/>
              <a:t> / II.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hu-HU" dirty="0" err="1" smtClean="0"/>
              <a:t>Configuration</a:t>
            </a:r>
            <a:endParaRPr lang="hu-HU" dirty="0" smtClean="0"/>
          </a:p>
          <a:p>
            <a:pPr lvl="1"/>
            <a:r>
              <a:rPr lang="hu-HU" dirty="0" smtClean="0"/>
              <a:t>D</a:t>
            </a:r>
            <a:r>
              <a:rPr lang="en-US" dirty="0" err="1" smtClean="0"/>
              <a:t>efine</a:t>
            </a:r>
            <a:r>
              <a:rPr lang="en-US" dirty="0" smtClean="0"/>
              <a:t> the </a:t>
            </a:r>
            <a:r>
              <a:rPr lang="en-US" dirty="0" err="1" smtClean="0"/>
              <a:t>AMFMobileHome</a:t>
            </a:r>
            <a:endParaRPr lang="hu-HU" dirty="0" smtClean="0"/>
          </a:p>
          <a:p>
            <a:pPr marL="914400" lvl="2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PerlSetEnv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AMFMobileHome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&lt;AMF_HOME_PATH&gt;</a:t>
            </a:r>
            <a:endParaRPr lang="hu-HU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hu-HU" dirty="0" err="1" smtClean="0"/>
              <a:t>Define</a:t>
            </a:r>
            <a:r>
              <a:rPr lang="hu-HU" dirty="0" smtClean="0"/>
              <a:t> WURFL online update (</a:t>
            </a:r>
            <a:r>
              <a:rPr lang="hu-HU" dirty="0" err="1" smtClean="0"/>
              <a:t>optional</a:t>
            </a:r>
            <a:r>
              <a:rPr lang="hu-HU" dirty="0" smtClean="0"/>
              <a:t>)</a:t>
            </a:r>
          </a:p>
          <a:p>
            <a:pPr marL="914400" lvl="2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PerlSetEnv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WURFLNetDownload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true</a:t>
            </a:r>
            <a:r>
              <a:rPr lang="hu-H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hu-H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PerlSetEnv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DownloadWurflURL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&lt;WURFL_URL&gt;</a:t>
            </a:r>
          </a:p>
          <a:p>
            <a:pPr lvl="1"/>
            <a:r>
              <a:rPr lang="hu-HU" dirty="0" err="1" smtClean="0"/>
              <a:t>Define</a:t>
            </a:r>
            <a:r>
              <a:rPr lang="hu-HU" dirty="0" smtClean="0"/>
              <a:t> WURFL </a:t>
            </a:r>
            <a:r>
              <a:rPr lang="hu-HU" dirty="0" err="1" smtClean="0"/>
              <a:t>capability</a:t>
            </a:r>
            <a:r>
              <a:rPr lang="hu-HU" dirty="0" smtClean="0"/>
              <a:t> </a:t>
            </a:r>
            <a:r>
              <a:rPr lang="hu-HU" dirty="0" err="1" smtClean="0"/>
              <a:t>list</a:t>
            </a:r>
            <a:r>
              <a:rPr lang="hu-HU" dirty="0" smtClean="0"/>
              <a:t> (</a:t>
            </a:r>
            <a:r>
              <a:rPr lang="hu-HU" dirty="0" err="1" smtClean="0"/>
              <a:t>optional</a:t>
            </a:r>
            <a:r>
              <a:rPr lang="hu-HU" dirty="0" smtClean="0"/>
              <a:t>)</a:t>
            </a:r>
          </a:p>
          <a:p>
            <a:pPr marL="914400" lvl="2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PerlSetEnv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CapabilityList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brand_name,model_name,max_image_width</a:t>
            </a:r>
            <a:endParaRPr lang="hu-HU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hu-HU" dirty="0" err="1" smtClean="0"/>
              <a:t>Choose</a:t>
            </a:r>
            <a:r>
              <a:rPr lang="hu-HU" dirty="0" smtClean="0"/>
              <a:t> cache and </a:t>
            </a:r>
            <a:r>
              <a:rPr lang="hu-HU" dirty="0" err="1" smtClean="0"/>
              <a:t>setup</a:t>
            </a:r>
            <a:r>
              <a:rPr lang="hu-HU" dirty="0" smtClean="0"/>
              <a:t> filter</a:t>
            </a:r>
          </a:p>
          <a:p>
            <a:pPr marL="914400" lvl="2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PerlSetEnv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CacheDirectoryStore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PerlTransHandler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+Apache2::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AMFWURFLFilter</a:t>
            </a:r>
            <a:endParaRPr lang="hu-HU" sz="2000" dirty="0"/>
          </a:p>
          <a:p>
            <a:r>
              <a:rPr lang="hu-HU" dirty="0" err="1" smtClean="0"/>
              <a:t>Retrieve</a:t>
            </a:r>
            <a:r>
              <a:rPr lang="hu-HU" dirty="0" smtClean="0"/>
              <a:t> </a:t>
            </a:r>
            <a:r>
              <a:rPr lang="hu-HU" dirty="0" err="1" smtClean="0"/>
              <a:t>capabilites</a:t>
            </a:r>
            <a:r>
              <a:rPr lang="hu-HU" dirty="0"/>
              <a:t/>
            </a:r>
            <a:br>
              <a:rPr lang="hu-HU" dirty="0"/>
            </a:b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AMF_&lt;uppercase capabilities name&gt;</a:t>
            </a:r>
            <a:r>
              <a:rPr lang="hu-HU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900" dirty="0" err="1" smtClean="0"/>
              <a:t>e.g</a:t>
            </a:r>
            <a:r>
              <a:rPr lang="hu-HU" sz="1900" dirty="0" smtClean="0"/>
              <a:t>.: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AMF_MAX_IMAGE_HEIGHT</a:t>
            </a:r>
            <a:endParaRPr lang="hu-H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8BEFD-C6C7-4645-9B27-0B1FDDDE1CE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60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Apache mobile filter</a:t>
            </a:r>
            <a:r>
              <a:rPr lang="hu-HU" b="1" dirty="0" smtClean="0"/>
              <a:t/>
            </a:r>
            <a:br>
              <a:rPr lang="hu-HU" b="1" dirty="0" smtClean="0"/>
            </a:br>
            <a:r>
              <a:rPr lang="en-US" b="1" dirty="0" smtClean="0"/>
              <a:t>Mobile switcher</a:t>
            </a:r>
            <a:r>
              <a:rPr lang="hu-HU" b="1" dirty="0" smtClean="0"/>
              <a:t> / I.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problem of a multichannel web is to identify correctly the device and to redirect it to the correct content</a:t>
            </a:r>
            <a:endParaRPr lang="hu-HU" dirty="0" smtClean="0"/>
          </a:p>
          <a:p>
            <a:r>
              <a:rPr lang="hu-HU" dirty="0" err="1" smtClean="0"/>
              <a:t>Channels</a:t>
            </a:r>
            <a:r>
              <a:rPr lang="hu-HU" dirty="0"/>
              <a:t>:</a:t>
            </a:r>
            <a:endParaRPr lang="hu-HU" dirty="0" smtClean="0"/>
          </a:p>
          <a:p>
            <a:pPr lvl="1"/>
            <a:r>
              <a:rPr lang="hu-HU" dirty="0" err="1" smtClean="0"/>
              <a:t>Desktop</a:t>
            </a:r>
            <a:endParaRPr lang="hu-HU" dirty="0" smtClean="0"/>
          </a:p>
          <a:p>
            <a:pPr lvl="1"/>
            <a:r>
              <a:rPr lang="hu-HU" dirty="0" smtClean="0"/>
              <a:t>Mobile</a:t>
            </a:r>
          </a:p>
          <a:p>
            <a:pPr lvl="1"/>
            <a:r>
              <a:rPr lang="hu-HU" dirty="0" err="1" smtClean="0"/>
              <a:t>Transcoded</a:t>
            </a:r>
            <a:endParaRPr lang="hu-HU" dirty="0" smtClean="0"/>
          </a:p>
          <a:p>
            <a:r>
              <a:rPr lang="hu-HU" dirty="0" err="1" smtClean="0"/>
              <a:t>Possible</a:t>
            </a:r>
            <a:r>
              <a:rPr lang="hu-HU" dirty="0" smtClean="0"/>
              <a:t> </a:t>
            </a:r>
            <a:r>
              <a:rPr lang="hu-HU" dirty="0" err="1" smtClean="0"/>
              <a:t>solution</a:t>
            </a:r>
            <a:r>
              <a:rPr lang="hu-HU" dirty="0" smtClean="0"/>
              <a:t>:</a:t>
            </a:r>
          </a:p>
          <a:p>
            <a:pPr lvl="1"/>
            <a:r>
              <a:rPr lang="hu-HU" dirty="0" smtClean="0"/>
              <a:t>C</a:t>
            </a:r>
            <a:r>
              <a:rPr lang="en-US" dirty="0" err="1" smtClean="0"/>
              <a:t>onfigure</a:t>
            </a:r>
            <a:r>
              <a:rPr lang="en-US" dirty="0" smtClean="0"/>
              <a:t> into </a:t>
            </a:r>
            <a:r>
              <a:rPr lang="en-US" dirty="0" err="1" smtClean="0"/>
              <a:t>httpd.conf</a:t>
            </a:r>
            <a:r>
              <a:rPr lang="en-US" dirty="0" smtClean="0"/>
              <a:t> a directive with </a:t>
            </a:r>
            <a:r>
              <a:rPr lang="en-US" dirty="0" err="1" smtClean="0"/>
              <a:t>mod_rewrite</a:t>
            </a:r>
            <a:r>
              <a:rPr lang="en-US" dirty="0" smtClean="0"/>
              <a:t> parse the user agent and the rewrite the URL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8BEFD-C6C7-4645-9B27-0B1FDDDE1CE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6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Apache mobile filter</a:t>
            </a:r>
            <a:r>
              <a:rPr lang="hu-HU" b="1" dirty="0" smtClean="0"/>
              <a:t/>
            </a:r>
            <a:br>
              <a:rPr lang="hu-HU" b="1" dirty="0" smtClean="0"/>
            </a:br>
            <a:r>
              <a:rPr lang="en-US" b="1" dirty="0" smtClean="0"/>
              <a:t>Mobile switcher</a:t>
            </a:r>
            <a:r>
              <a:rPr lang="hu-HU" b="1" dirty="0" smtClean="0"/>
              <a:t> / II.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 err="1" smtClean="0"/>
              <a:t>Configuration</a:t>
            </a:r>
            <a:endParaRPr lang="hu-HU" dirty="0"/>
          </a:p>
          <a:p>
            <a:pPr lvl="1"/>
            <a:r>
              <a:rPr lang="hu-HU" dirty="0" err="1" smtClean="0"/>
              <a:t>Define</a:t>
            </a:r>
            <a:r>
              <a:rPr lang="hu-HU" dirty="0" smtClean="0"/>
              <a:t> </a:t>
            </a:r>
            <a:r>
              <a:rPr lang="hu-HU" dirty="0" err="1" smtClean="0"/>
              <a:t>redirect</a:t>
            </a:r>
            <a:r>
              <a:rPr lang="hu-HU" dirty="0" smtClean="0"/>
              <a:t> </a:t>
            </a:r>
            <a:r>
              <a:rPr lang="hu-HU" dirty="0" err="1" smtClean="0"/>
              <a:t>rules</a:t>
            </a:r>
            <a:endParaRPr lang="hu-HU" dirty="0" smtClean="0"/>
          </a:p>
          <a:p>
            <a:pPr marL="914400" lvl="2" indent="0">
              <a:buNone/>
            </a:pPr>
            <a:r>
              <a:rPr lang="hu-HU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PerlSetEnv</a:t>
            </a:r>
            <a:r>
              <a:rPr lang="hu-H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FullBrowserUrl</a:t>
            </a:r>
            <a:r>
              <a:rPr lang="hu-H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&lt;FULL_BROWSER_SITE_URL&gt;</a:t>
            </a:r>
          </a:p>
          <a:p>
            <a:pPr marL="914400" lvl="2" indent="0">
              <a:buNone/>
            </a:pPr>
            <a:r>
              <a:rPr lang="hu-HU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PerlSetEnv</a:t>
            </a:r>
            <a:r>
              <a:rPr lang="hu-H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MobileVersionUrl</a:t>
            </a:r>
            <a:r>
              <a:rPr lang="hu-H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&lt;MOBILE_SITE_URL&gt;</a:t>
            </a:r>
          </a:p>
          <a:p>
            <a:pPr marL="914400" lvl="2" indent="0">
              <a:buNone/>
            </a:pPr>
            <a:r>
              <a:rPr lang="hu-HU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PerlSetEnv</a:t>
            </a:r>
            <a:r>
              <a:rPr lang="hu-H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RedirectTranscoderUrl</a:t>
            </a:r>
            <a:r>
              <a:rPr lang="hu-H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&lt;TRANSCODER_URL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 smtClean="0"/>
              <a:t>Define excludes (optional)</a:t>
            </a:r>
          </a:p>
          <a:p>
            <a:pPr marL="914400" lvl="2" indent="0">
              <a:buNone/>
            </a:pPr>
            <a:r>
              <a:rPr lang="hu-HU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PerlSetEnv</a:t>
            </a:r>
            <a:r>
              <a:rPr lang="hu-H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AMFSwitcherExclude</a:t>
            </a:r>
            <a:r>
              <a:rPr lang="hu-H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&lt;URL1&gt;,&lt;URL2&gt;</a:t>
            </a:r>
          </a:p>
          <a:p>
            <a:pPr lvl="1"/>
            <a:r>
              <a:rPr lang="hu-HU" dirty="0" err="1" smtClean="0"/>
              <a:t>Setup</a:t>
            </a:r>
            <a:r>
              <a:rPr lang="hu-HU" dirty="0" smtClean="0"/>
              <a:t> </a:t>
            </a:r>
            <a:r>
              <a:rPr lang="hu-HU" dirty="0" err="1" smtClean="0"/>
              <a:t>tablet</a:t>
            </a:r>
            <a:r>
              <a:rPr lang="hu-HU" dirty="0" smtClean="0"/>
              <a:t> </a:t>
            </a:r>
            <a:r>
              <a:rPr lang="hu-HU" dirty="0" err="1" smtClean="0"/>
              <a:t>behaviour</a:t>
            </a:r>
            <a:r>
              <a:rPr lang="hu-HU" dirty="0" smtClean="0"/>
              <a:t> (</a:t>
            </a:r>
            <a:r>
              <a:rPr lang="hu-HU" dirty="0" err="1" smtClean="0"/>
              <a:t>optional</a:t>
            </a:r>
            <a:r>
              <a:rPr lang="hu-HU" dirty="0" smtClean="0"/>
              <a:t>)</a:t>
            </a:r>
          </a:p>
          <a:p>
            <a:pPr marL="914400" lvl="2" indent="0">
              <a:buNone/>
            </a:pPr>
            <a:r>
              <a:rPr lang="hu-HU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PerlSetEnv</a:t>
            </a:r>
            <a:r>
              <a:rPr lang="hu-H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ForceTabletAsFullBrowser</a:t>
            </a:r>
            <a:r>
              <a:rPr lang="hu-H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hu-H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hu-HU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hu-HU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hu-HU" dirty="0" err="1" smtClean="0"/>
              <a:t>Define</a:t>
            </a:r>
            <a:r>
              <a:rPr lang="hu-HU" dirty="0" smtClean="0"/>
              <a:t> </a:t>
            </a:r>
            <a:r>
              <a:rPr lang="hu-HU" dirty="0" err="1" smtClean="0"/>
              <a:t>view</a:t>
            </a:r>
            <a:r>
              <a:rPr lang="hu-HU" dirty="0" smtClean="0"/>
              <a:t> </a:t>
            </a:r>
            <a:r>
              <a:rPr lang="hu-HU" dirty="0" err="1" smtClean="0"/>
              <a:t>full</a:t>
            </a:r>
            <a:r>
              <a:rPr lang="hu-HU" dirty="0" smtClean="0"/>
              <a:t> site </a:t>
            </a:r>
            <a:r>
              <a:rPr lang="hu-HU" dirty="0" err="1" smtClean="0"/>
              <a:t>key</a:t>
            </a:r>
            <a:r>
              <a:rPr lang="hu-HU" dirty="0" smtClean="0"/>
              <a:t> (</a:t>
            </a:r>
            <a:r>
              <a:rPr lang="hu-HU" dirty="0" err="1" smtClean="0"/>
              <a:t>optional</a:t>
            </a:r>
            <a:r>
              <a:rPr lang="hu-HU" dirty="0" smtClean="0"/>
              <a:t>)</a:t>
            </a:r>
          </a:p>
          <a:p>
            <a:pPr marL="914400" lvl="2" indent="0">
              <a:buNone/>
            </a:pPr>
            <a:r>
              <a:rPr lang="hu-HU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PerlSetEnv</a:t>
            </a:r>
            <a:r>
              <a:rPr lang="hu-H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FullBrowserMobileAccessKey</a:t>
            </a:r>
            <a:r>
              <a:rPr lang="hu-H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&lt;PARAM_NAME&gt;</a:t>
            </a:r>
          </a:p>
          <a:p>
            <a:pPr lvl="1"/>
            <a:r>
              <a:rPr lang="hu-HU" dirty="0" err="1" smtClean="0"/>
              <a:t>Setup</a:t>
            </a:r>
            <a:r>
              <a:rPr lang="hu-HU" dirty="0" smtClean="0"/>
              <a:t> filter</a:t>
            </a:r>
          </a:p>
          <a:p>
            <a:pPr marL="914400" lvl="2" indent="0">
              <a:buNone/>
            </a:pP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PerlTransHandler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+Apache2::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AMFSwitcher</a:t>
            </a:r>
            <a:endParaRPr lang="hu-H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endParaRPr lang="hu-H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8BEFD-C6C7-4645-9B27-0B1FDDDE1CE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85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Apache mobile filter</a:t>
            </a:r>
            <a:r>
              <a:rPr lang="hu-HU" b="1" dirty="0" smtClean="0"/>
              <a:t/>
            </a:r>
            <a:br>
              <a:rPr lang="hu-HU" b="1" dirty="0" smtClean="0"/>
            </a:br>
            <a:r>
              <a:rPr lang="en-US" b="1" dirty="0" err="1" smtClean="0"/>
              <a:t>mod_rewrite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With </a:t>
            </a:r>
            <a:r>
              <a:rPr lang="hu-HU" sz="2800" dirty="0" smtClean="0"/>
              <a:t>AMF</a:t>
            </a:r>
            <a:r>
              <a:rPr lang="en-US" sz="2800" dirty="0" smtClean="0"/>
              <a:t> is possible to use for redirect </a:t>
            </a:r>
            <a:r>
              <a:rPr lang="en-US" sz="2800" dirty="0" err="1" smtClean="0"/>
              <a:t>mod_rewrite</a:t>
            </a:r>
            <a:r>
              <a:rPr lang="en-US" sz="2800" dirty="0" smtClean="0"/>
              <a:t>. The </a:t>
            </a:r>
            <a:r>
              <a:rPr lang="en-US" sz="2800" dirty="0" err="1" smtClean="0"/>
              <a:t>mod_rewrite</a:t>
            </a:r>
            <a:r>
              <a:rPr lang="en-US" sz="2800" dirty="0" smtClean="0"/>
              <a:t> can read the environment variables that AMF passes</a:t>
            </a:r>
            <a:r>
              <a:rPr lang="hu-HU" sz="2800" dirty="0" smtClean="0"/>
              <a:t> (</a:t>
            </a:r>
            <a:r>
              <a:rPr lang="hu-HU" sz="2800" dirty="0" err="1" smtClean="0"/>
              <a:t>e.g</a:t>
            </a:r>
            <a:r>
              <a:rPr lang="hu-HU" sz="2800" dirty="0" smtClean="0"/>
              <a:t>.: AMF_DEVICE_IS_MOBILE, AMF_DEVICE_IS_TABLET)</a:t>
            </a:r>
            <a:r>
              <a:rPr lang="en-US" sz="2800" dirty="0" smtClean="0"/>
              <a:t>.</a:t>
            </a:r>
            <a:endParaRPr lang="hu-HU" sz="2800" dirty="0" smtClean="0"/>
          </a:p>
          <a:p>
            <a:r>
              <a:rPr lang="hu-HU" sz="2800" dirty="0" err="1" smtClean="0"/>
              <a:t>Configuration</a:t>
            </a:r>
            <a:r>
              <a:rPr lang="hu-HU" sz="2800" dirty="0" smtClean="0"/>
              <a:t>:</a:t>
            </a:r>
          </a:p>
          <a:p>
            <a:pPr marL="457200" lvl="1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AMF Filter</a:t>
            </a:r>
          </a:p>
          <a:p>
            <a:pPr marL="457200" lvl="1" indent="0">
              <a:buNone/>
            </a:pP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PerlSetEnv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AMFMobileHome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&lt;AMF_HOME_PATH&gt;</a:t>
            </a:r>
          </a:p>
          <a:p>
            <a:pPr marL="457200" lvl="1" indent="0">
              <a:buNone/>
            </a:pP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PerlTransHandler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+Apache2::AMF&lt;XY&gt;Filter</a:t>
            </a:r>
          </a:p>
          <a:p>
            <a:pPr marL="457200" lvl="1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Rewrite Rules   </a:t>
            </a:r>
          </a:p>
          <a:p>
            <a:pPr marL="457200" lvl="1" indent="0">
              <a:buNone/>
            </a:pP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RewriteEngine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</a:t>
            </a:r>
          </a:p>
          <a:p>
            <a:pPr marL="457200" lvl="1" indent="0">
              <a:buNone/>
            </a:pP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RewriteCond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%{ENV:AMF_DEVICE_IS_MOBILE} ^true</a:t>
            </a:r>
          </a:p>
          <a:p>
            <a:pPr marL="457200" lvl="1" indent="0">
              <a:buNone/>
            </a:pP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RewriteRule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^(.*)$ http://m.site.com [R=301,L]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8BEFD-C6C7-4645-9B27-0B1FDDDE1CE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2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Apache mobile filter</a:t>
            </a:r>
            <a:r>
              <a:rPr lang="hu-HU" b="1" dirty="0" smtClean="0"/>
              <a:t/>
            </a:r>
            <a:br>
              <a:rPr lang="hu-HU" b="1" dirty="0" smtClean="0"/>
            </a:br>
            <a:r>
              <a:rPr lang="en-US" b="1" dirty="0" smtClean="0"/>
              <a:t>Image</a:t>
            </a:r>
            <a:r>
              <a:rPr lang="hu-HU" b="1" dirty="0" smtClean="0"/>
              <a:t> </a:t>
            </a:r>
            <a:r>
              <a:rPr lang="en-US" b="1" dirty="0" smtClean="0"/>
              <a:t>Rendering</a:t>
            </a:r>
            <a:r>
              <a:rPr lang="hu-HU" b="1" dirty="0" smtClean="0"/>
              <a:t> / I.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AMFImageRendering</a:t>
            </a:r>
            <a:r>
              <a:rPr lang="en-US" dirty="0" smtClean="0"/>
              <a:t> module has the goal to resize the images to the screen size of device.</a:t>
            </a:r>
            <a:endParaRPr lang="hu-HU" dirty="0" smtClean="0"/>
          </a:p>
          <a:p>
            <a:r>
              <a:rPr lang="hu-HU" dirty="0" err="1" smtClean="0"/>
              <a:t>Steps</a:t>
            </a:r>
            <a:r>
              <a:rPr lang="hu-HU" dirty="0" smtClean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dirty="0" err="1" smtClean="0"/>
              <a:t>Lookup</a:t>
            </a:r>
            <a:r>
              <a:rPr lang="en-US" dirty="0" smtClean="0"/>
              <a:t> </a:t>
            </a:r>
            <a:r>
              <a:rPr lang="en-US" dirty="0" err="1"/>
              <a:t>ScreenWidth</a:t>
            </a:r>
            <a:r>
              <a:rPr lang="en-US" dirty="0"/>
              <a:t> from </a:t>
            </a:r>
            <a:r>
              <a:rPr lang="en-US" dirty="0" err="1"/>
              <a:t>AMFWURFLFilter</a:t>
            </a:r>
            <a:r>
              <a:rPr lang="en-US" dirty="0"/>
              <a:t> or </a:t>
            </a:r>
            <a:r>
              <a:rPr lang="en-US" dirty="0" err="1" smtClean="0"/>
              <a:t>AMFWURFLFilterMemcached</a:t>
            </a:r>
            <a:endParaRPr lang="hu-HU" dirty="0" smtClean="0"/>
          </a:p>
          <a:p>
            <a:pPr marL="971550" lvl="1" indent="-514350">
              <a:buFont typeface="+mj-lt"/>
              <a:buAutoNum type="arabicPeriod"/>
            </a:pPr>
            <a:r>
              <a:rPr lang="hu-HU" dirty="0" smtClean="0"/>
              <a:t>C</a:t>
            </a:r>
            <a:r>
              <a:rPr lang="en-US" dirty="0" smtClean="0"/>
              <a:t>heck </a:t>
            </a:r>
            <a:r>
              <a:rPr lang="en-US" dirty="0"/>
              <a:t>if the image resized is not present in cache, if yes it will go at point </a:t>
            </a:r>
            <a:r>
              <a:rPr lang="en-US" dirty="0" smtClean="0"/>
              <a:t>5</a:t>
            </a:r>
            <a:endParaRPr lang="hu-HU" dirty="0" smtClean="0"/>
          </a:p>
          <a:p>
            <a:pPr marL="971550" lvl="1" indent="-514350">
              <a:buFont typeface="+mj-lt"/>
              <a:buAutoNum type="arabicPeriod"/>
            </a:pPr>
            <a:r>
              <a:rPr lang="hu-HU" dirty="0" smtClean="0"/>
              <a:t>L</a:t>
            </a:r>
            <a:r>
              <a:rPr lang="en-US" dirty="0" err="1" smtClean="0"/>
              <a:t>oad</a:t>
            </a:r>
            <a:r>
              <a:rPr lang="en-US" dirty="0" smtClean="0"/>
              <a:t> </a:t>
            </a:r>
            <a:r>
              <a:rPr lang="en-US" dirty="0"/>
              <a:t>original </a:t>
            </a:r>
            <a:r>
              <a:rPr lang="en-US" dirty="0" smtClean="0"/>
              <a:t>image</a:t>
            </a:r>
            <a:endParaRPr lang="hu-HU" dirty="0" smtClean="0"/>
          </a:p>
          <a:p>
            <a:pPr marL="971550" lvl="1" indent="-514350">
              <a:buFont typeface="+mj-lt"/>
              <a:buAutoNum type="arabicPeriod"/>
            </a:pPr>
            <a:r>
              <a:rPr lang="hu-HU" dirty="0" smtClean="0"/>
              <a:t>R</a:t>
            </a:r>
            <a:r>
              <a:rPr lang="en-US" dirty="0" err="1" smtClean="0"/>
              <a:t>esize</a:t>
            </a:r>
            <a:r>
              <a:rPr lang="en-US" dirty="0" smtClean="0"/>
              <a:t> </a:t>
            </a:r>
            <a:r>
              <a:rPr lang="en-US" dirty="0"/>
              <a:t>the image </a:t>
            </a:r>
            <a:r>
              <a:rPr lang="hu-HU" dirty="0" err="1" smtClean="0"/>
              <a:t>based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screen</a:t>
            </a:r>
            <a:r>
              <a:rPr lang="hu-HU" dirty="0" smtClean="0"/>
              <a:t> </a:t>
            </a:r>
            <a:r>
              <a:rPr lang="hu-HU" dirty="0" err="1" smtClean="0"/>
              <a:t>size</a:t>
            </a:r>
            <a:r>
              <a:rPr lang="hu-HU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save it in cache </a:t>
            </a:r>
            <a:r>
              <a:rPr lang="en-US" dirty="0" smtClean="0"/>
              <a:t>directory</a:t>
            </a:r>
            <a:endParaRPr lang="hu-HU" dirty="0" smtClean="0"/>
          </a:p>
          <a:p>
            <a:pPr marL="971550" lvl="1" indent="-514350">
              <a:buFont typeface="+mj-lt"/>
              <a:buAutoNum type="arabicPeriod"/>
            </a:pPr>
            <a:r>
              <a:rPr lang="hu-HU" dirty="0" err="1" smtClean="0"/>
              <a:t>Render</a:t>
            </a:r>
            <a:r>
              <a:rPr lang="en-US" dirty="0" smtClean="0"/>
              <a:t> </a:t>
            </a:r>
            <a:r>
              <a:rPr lang="en-US" dirty="0"/>
              <a:t>the image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8BEFD-C6C7-4645-9B27-0B1FDDDE1CE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6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8BEFD-C6C7-4645-9B27-0B1FDDDE1CE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40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Apache mobile filter</a:t>
            </a:r>
            <a:r>
              <a:rPr lang="hu-HU" b="1" dirty="0"/>
              <a:t/>
            </a:r>
            <a:br>
              <a:rPr lang="hu-HU" b="1" dirty="0"/>
            </a:br>
            <a:r>
              <a:rPr lang="en-US" b="1" dirty="0"/>
              <a:t>Image</a:t>
            </a:r>
            <a:r>
              <a:rPr lang="hu-HU" b="1" dirty="0"/>
              <a:t> </a:t>
            </a:r>
            <a:r>
              <a:rPr lang="en-US" b="1" dirty="0"/>
              <a:t>Rendering</a:t>
            </a:r>
            <a:r>
              <a:rPr lang="hu-HU" b="1" dirty="0"/>
              <a:t> / </a:t>
            </a:r>
            <a:r>
              <a:rPr lang="hu-HU" b="1" dirty="0" smtClean="0"/>
              <a:t>II.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How</a:t>
            </a:r>
            <a:r>
              <a:rPr lang="hu-HU" dirty="0" smtClean="0"/>
              <a:t> </a:t>
            </a:r>
            <a:r>
              <a:rPr lang="hu-HU" dirty="0" err="1" smtClean="0"/>
              <a:t>it</a:t>
            </a:r>
            <a:r>
              <a:rPr lang="hu-HU" dirty="0" smtClean="0"/>
              <a:t> </a:t>
            </a:r>
            <a:r>
              <a:rPr lang="hu-HU" dirty="0" err="1" smtClean="0"/>
              <a:t>works</a:t>
            </a:r>
            <a:r>
              <a:rPr lang="hu-HU" dirty="0" smtClean="0"/>
              <a:t>:</a:t>
            </a:r>
          </a:p>
          <a:p>
            <a:pPr lvl="1"/>
            <a:r>
              <a:rPr lang="en-US" dirty="0"/>
              <a:t>The image is resized to the width of the </a:t>
            </a:r>
            <a:r>
              <a:rPr lang="en-US" dirty="0" smtClean="0"/>
              <a:t>screen</a:t>
            </a:r>
            <a:r>
              <a:rPr lang="hu-HU" dirty="0"/>
              <a:t>:</a:t>
            </a:r>
            <a:endParaRPr lang="hu-HU" dirty="0" smtClean="0"/>
          </a:p>
          <a:p>
            <a:pPr marL="914400" lvl="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=”/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/image.png”&gt;</a:t>
            </a:r>
            <a:endParaRPr lang="hu-H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The image is resized in proportion to the width of the screen for example 50%: </a:t>
            </a:r>
            <a:endParaRPr lang="hu-HU" dirty="0" smtClean="0"/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=”/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image.png?dim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=50”&gt;</a:t>
            </a:r>
            <a:endParaRPr lang="hu-H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The image is forced to resize for some reason</a:t>
            </a:r>
            <a:r>
              <a:rPr lang="en-US" dirty="0" smtClean="0"/>
              <a:t>:</a:t>
            </a:r>
            <a:endParaRPr lang="hu-HU" dirty="0" smtClean="0"/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=”/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image.png?width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=50&gt;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8BEFD-C6C7-4645-9B27-0B1FDDDE1CE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26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Apache mobile filter</a:t>
            </a:r>
            <a:r>
              <a:rPr lang="hu-HU" b="1" dirty="0"/>
              <a:t/>
            </a:r>
            <a:br>
              <a:rPr lang="hu-HU" b="1" dirty="0"/>
            </a:br>
            <a:r>
              <a:rPr lang="en-US" b="1" dirty="0"/>
              <a:t>Image</a:t>
            </a:r>
            <a:r>
              <a:rPr lang="hu-HU" b="1" dirty="0"/>
              <a:t> </a:t>
            </a:r>
            <a:r>
              <a:rPr lang="en-US" b="1" dirty="0"/>
              <a:t>Rendering</a:t>
            </a:r>
            <a:r>
              <a:rPr lang="hu-HU" b="1" dirty="0"/>
              <a:t> / </a:t>
            </a:r>
            <a:r>
              <a:rPr lang="hu-HU" b="1" dirty="0" smtClean="0"/>
              <a:t>III.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D:\prezi\0000_prezentation\amf_image_rendering_00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1" y="1447800"/>
            <a:ext cx="8943525" cy="4802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8BEFD-C6C7-4645-9B27-0B1FDDDE1CE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7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Apache mobile filter</a:t>
            </a:r>
            <a:r>
              <a:rPr lang="hu-HU" b="1" dirty="0"/>
              <a:t/>
            </a:r>
            <a:br>
              <a:rPr lang="hu-HU" b="1" dirty="0"/>
            </a:br>
            <a:r>
              <a:rPr lang="en-US" b="1" dirty="0"/>
              <a:t>Image</a:t>
            </a:r>
            <a:r>
              <a:rPr lang="hu-HU" b="1" dirty="0"/>
              <a:t> </a:t>
            </a:r>
            <a:r>
              <a:rPr lang="en-US" b="1" dirty="0"/>
              <a:t>Rendering</a:t>
            </a:r>
            <a:r>
              <a:rPr lang="hu-HU" b="1" dirty="0"/>
              <a:t> / </a:t>
            </a:r>
            <a:r>
              <a:rPr lang="hu-HU" b="1" dirty="0" smtClean="0"/>
              <a:t>IV.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 err="1" smtClean="0"/>
              <a:t>Preconditions</a:t>
            </a:r>
            <a:r>
              <a:rPr lang="hu-HU" dirty="0" smtClean="0"/>
              <a:t>: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AMFWURFLFilter</a:t>
            </a:r>
            <a:r>
              <a:rPr lang="en-US" sz="1800" dirty="0" smtClean="0"/>
              <a:t> and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AMFWURFLFIlterMemcached</a:t>
            </a:r>
            <a:r>
              <a:rPr lang="hu-HU" sz="1800" dirty="0" smtClean="0"/>
              <a:t> </a:t>
            </a:r>
            <a:r>
              <a:rPr lang="hu-HU" sz="1800" dirty="0" err="1" smtClean="0"/>
              <a:t>or</a:t>
            </a:r>
            <a:r>
              <a:rPr lang="hu-HU" sz="1800" dirty="0" smtClean="0"/>
              <a:t> </a:t>
            </a:r>
            <a:r>
              <a:rPr lang="hu-HU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AMFDetectRightFilter</a:t>
            </a:r>
            <a:r>
              <a:rPr lang="hu-HU" sz="1800" dirty="0" smtClean="0"/>
              <a:t> </a:t>
            </a:r>
            <a:r>
              <a:rPr lang="hu-HU" sz="1800" dirty="0" err="1" smtClean="0"/>
              <a:t>or</a:t>
            </a:r>
            <a:r>
              <a:rPr lang="hu-HU" sz="1800" dirty="0" smtClean="0"/>
              <a:t> </a:t>
            </a:r>
            <a:r>
              <a:rPr lang="hu-HU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AMFDetectRightFilterMemcached</a:t>
            </a:r>
            <a:endParaRPr lang="hu-HU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hu-HU" sz="1800" dirty="0" err="1" smtClean="0"/>
              <a:t>In</a:t>
            </a:r>
            <a:r>
              <a:rPr lang="hu-HU" sz="1800" dirty="0" smtClean="0"/>
              <a:t> </a:t>
            </a:r>
            <a:r>
              <a:rPr lang="hu-HU" sz="1800" dirty="0" err="1" smtClean="0"/>
              <a:t>case</a:t>
            </a:r>
            <a:r>
              <a:rPr lang="hu-HU" sz="1800" dirty="0"/>
              <a:t> of </a:t>
            </a:r>
            <a:r>
              <a:rPr lang="hu-HU" sz="1800" dirty="0" err="1" smtClean="0"/>
              <a:t>AMFLiteDetectionFilter</a:t>
            </a:r>
            <a:r>
              <a:rPr lang="hu-HU" sz="1800" dirty="0" smtClean="0"/>
              <a:t> </a:t>
            </a:r>
            <a:r>
              <a:rPr lang="hu-HU" sz="1800" dirty="0" err="1" smtClean="0"/>
              <a:t>this</a:t>
            </a:r>
            <a:r>
              <a:rPr lang="hu-HU" sz="1800" dirty="0" smtClean="0"/>
              <a:t> </a:t>
            </a:r>
            <a:r>
              <a:rPr lang="hu-HU" sz="1800" dirty="0" err="1" smtClean="0"/>
              <a:t>works</a:t>
            </a:r>
            <a:r>
              <a:rPr lang="hu-HU" sz="1800" dirty="0" smtClean="0"/>
              <a:t> </a:t>
            </a:r>
            <a:r>
              <a:rPr lang="hu-HU" sz="1800" dirty="0" err="1" smtClean="0"/>
              <a:t>only</a:t>
            </a:r>
            <a:r>
              <a:rPr lang="hu-HU" sz="1800" dirty="0" smtClean="0"/>
              <a:t> </a:t>
            </a:r>
            <a:r>
              <a:rPr lang="hu-HU" sz="1800" dirty="0" err="1" smtClean="0"/>
              <a:t>if</a:t>
            </a:r>
            <a:r>
              <a:rPr lang="hu-HU" sz="1800" dirty="0" smtClean="0"/>
              <a:t> </a:t>
            </a:r>
            <a:r>
              <a:rPr lang="hu-HU" sz="1800" dirty="0" err="1" smtClean="0"/>
              <a:t>the</a:t>
            </a:r>
            <a:r>
              <a:rPr lang="hu-HU" sz="1800" dirty="0" smtClean="0"/>
              <a:t> </a:t>
            </a:r>
            <a:r>
              <a:rPr lang="en-US" sz="1800" dirty="0"/>
              <a:t>'width' </a:t>
            </a:r>
            <a:r>
              <a:rPr lang="en-US" sz="1800" dirty="0" smtClean="0"/>
              <a:t>parameter</a:t>
            </a:r>
            <a:r>
              <a:rPr lang="hu-HU" sz="1800" dirty="0" smtClean="0"/>
              <a:t> is </a:t>
            </a:r>
            <a:r>
              <a:rPr lang="hu-HU" sz="1800" dirty="0" err="1" smtClean="0"/>
              <a:t>provided</a:t>
            </a:r>
            <a:r>
              <a:rPr lang="hu-HU" sz="1800" dirty="0" smtClean="0"/>
              <a:t> </a:t>
            </a:r>
            <a:r>
              <a:rPr lang="hu-HU" sz="1800" dirty="0" err="1" smtClean="0"/>
              <a:t>in</a:t>
            </a:r>
            <a:r>
              <a:rPr lang="hu-HU" sz="1800" dirty="0" smtClean="0"/>
              <a:t> </a:t>
            </a:r>
            <a:r>
              <a:rPr lang="hu-HU" sz="1800" dirty="0" err="1" smtClean="0"/>
              <a:t>query</a:t>
            </a:r>
            <a:r>
              <a:rPr lang="hu-HU" sz="1800" dirty="0" smtClean="0"/>
              <a:t> </a:t>
            </a:r>
            <a:r>
              <a:rPr lang="hu-HU" sz="1800" dirty="0" err="1" smtClean="0"/>
              <a:t>string</a:t>
            </a:r>
            <a:endParaRPr lang="hu-HU" sz="1800" dirty="0" smtClean="0"/>
          </a:p>
          <a:p>
            <a:r>
              <a:rPr lang="hu-HU" dirty="0" err="1" smtClean="0"/>
              <a:t>Configuration</a:t>
            </a:r>
            <a:r>
              <a:rPr lang="hu-HU" dirty="0" smtClean="0"/>
              <a:t>:</a:t>
            </a:r>
          </a:p>
          <a:p>
            <a:pPr lvl="1"/>
            <a:r>
              <a:rPr lang="hu-HU" dirty="0" smtClean="0"/>
              <a:t>Define </a:t>
            </a:r>
            <a:r>
              <a:rPr lang="hu-HU" dirty="0" smtClean="0"/>
              <a:t>directory </a:t>
            </a:r>
            <a:r>
              <a:rPr lang="hu-HU" dirty="0" smtClean="0"/>
              <a:t>for resized images</a:t>
            </a:r>
          </a:p>
          <a:p>
            <a:pPr marL="914400" lvl="2" indent="0">
              <a:buNone/>
            </a:pP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PerlSetEnv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ResizeImageDirectory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&lt;DIRECTORY&gt;</a:t>
            </a:r>
            <a:endParaRPr lang="hu-HU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hu-HU" dirty="0" err="1" smtClean="0"/>
              <a:t>Setup</a:t>
            </a:r>
            <a:r>
              <a:rPr lang="hu-HU" dirty="0" smtClean="0"/>
              <a:t> </a:t>
            </a:r>
            <a:r>
              <a:rPr lang="hu-HU" dirty="0" err="1" smtClean="0"/>
              <a:t>original</a:t>
            </a:r>
            <a:r>
              <a:rPr lang="hu-HU" dirty="0" smtClean="0"/>
              <a:t> image </a:t>
            </a:r>
            <a:r>
              <a:rPr lang="hu-HU" dirty="0" err="1" smtClean="0"/>
              <a:t>storage</a:t>
            </a:r>
            <a:endParaRPr lang="hu-HU" dirty="0" smtClean="0"/>
          </a:p>
          <a:p>
            <a:pPr marL="914400" lvl="2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&lt;Location /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/*&gt;</a:t>
            </a:r>
            <a:b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SetHandler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modperl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PerlOutputFilterHandler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Apache2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AMFImageRendering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&lt;/Location&gt;</a:t>
            </a:r>
            <a:endParaRPr lang="hu-HU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u-HU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8BEFD-C6C7-4645-9B27-0B1FDDDE1CE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9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Apache mobile </a:t>
            </a:r>
            <a:r>
              <a:rPr lang="en-US" b="1" dirty="0" smtClean="0"/>
              <a:t>filter</a:t>
            </a:r>
            <a:r>
              <a:rPr lang="hu-HU" b="1" dirty="0" smtClean="0"/>
              <a:t/>
            </a:r>
            <a:br>
              <a:rPr lang="hu-HU" b="1" dirty="0" smtClean="0"/>
            </a:br>
            <a:r>
              <a:rPr lang="hu-HU" b="1" dirty="0" err="1" smtClean="0"/>
              <a:t>Demo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8BEFD-C6C7-4645-9B27-0B1FDDDE1CE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26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b="1" dirty="0"/>
              <a:t>Spring mobile device module</a:t>
            </a:r>
            <a:endParaRPr lang="en-US" b="1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8BEFD-C6C7-4645-9B27-0B1FDDDE1CE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9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Spring mobile device module</a:t>
            </a:r>
            <a:r>
              <a:rPr lang="hu-HU" b="1" dirty="0" smtClean="0"/>
              <a:t/>
            </a:r>
            <a:br>
              <a:rPr lang="hu-HU" b="1" dirty="0" smtClean="0"/>
            </a:br>
            <a:r>
              <a:rPr lang="en-US" b="1" dirty="0" smtClean="0"/>
              <a:t>Overview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P</a:t>
            </a:r>
            <a:r>
              <a:rPr lang="en-US" dirty="0" err="1" smtClean="0"/>
              <a:t>rovides</a:t>
            </a:r>
            <a:r>
              <a:rPr lang="en-US" dirty="0" smtClean="0"/>
              <a:t> support for server-side device detection</a:t>
            </a:r>
            <a:endParaRPr lang="hu-HU" dirty="0" smtClean="0"/>
          </a:p>
          <a:p>
            <a:r>
              <a:rPr lang="hu-HU" dirty="0" smtClean="0"/>
              <a:t>L</a:t>
            </a:r>
            <a:r>
              <a:rPr lang="en-US" dirty="0" err="1" smtClean="0"/>
              <a:t>ightweight</a:t>
            </a:r>
            <a:r>
              <a:rPr lang="en-US" dirty="0" smtClean="0"/>
              <a:t> solution</a:t>
            </a:r>
            <a:endParaRPr lang="hu-HU" dirty="0" smtClean="0"/>
          </a:p>
          <a:p>
            <a:r>
              <a:rPr lang="en-US" dirty="0" smtClean="0"/>
              <a:t>Repository independent</a:t>
            </a:r>
            <a:endParaRPr lang="hu-HU" dirty="0" smtClean="0"/>
          </a:p>
          <a:p>
            <a:r>
              <a:rPr lang="hu-HU" dirty="0" smtClean="0"/>
              <a:t>Basic </a:t>
            </a:r>
            <a:r>
              <a:rPr lang="hu-HU" dirty="0" err="1" smtClean="0"/>
              <a:t>support</a:t>
            </a:r>
            <a:r>
              <a:rPr lang="hu-HU" dirty="0" smtClean="0"/>
              <a:t> for:</a:t>
            </a:r>
          </a:p>
          <a:p>
            <a:pPr lvl="1"/>
            <a:r>
              <a:rPr lang="hu-HU" dirty="0" smtClean="0"/>
              <a:t>Site </a:t>
            </a:r>
            <a:r>
              <a:rPr lang="hu-HU" dirty="0" err="1" smtClean="0"/>
              <a:t>switching</a:t>
            </a:r>
            <a:endParaRPr lang="hu-HU" dirty="0" smtClean="0"/>
          </a:p>
          <a:p>
            <a:pPr lvl="1"/>
            <a:r>
              <a:rPr lang="hu-HU" dirty="0" smtClean="0"/>
              <a:t>Site </a:t>
            </a:r>
            <a:r>
              <a:rPr lang="hu-HU" dirty="0" err="1" smtClean="0"/>
              <a:t>preference</a:t>
            </a:r>
            <a:endParaRPr lang="hu-HU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8BEFD-C6C7-4645-9B27-0B1FDDDE1CE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003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Spring mobile device module</a:t>
            </a:r>
            <a:r>
              <a:rPr lang="hu-HU" b="1" dirty="0" smtClean="0"/>
              <a:t/>
            </a:r>
            <a:br>
              <a:rPr lang="hu-HU" b="1" dirty="0" smtClean="0"/>
            </a:br>
            <a:r>
              <a:rPr lang="hu-HU" b="1" dirty="0" err="1" smtClean="0"/>
              <a:t>Device</a:t>
            </a:r>
            <a:r>
              <a:rPr lang="hu-HU" b="1" dirty="0" smtClean="0"/>
              <a:t> </a:t>
            </a:r>
            <a:r>
              <a:rPr lang="hu-HU" b="1" dirty="0" err="1" smtClean="0"/>
              <a:t>resolution</a:t>
            </a:r>
            <a:r>
              <a:rPr lang="hu-HU" b="1" dirty="0" smtClean="0"/>
              <a:t> / I.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DeviceResolver</a:t>
            </a:r>
            <a:r>
              <a:rPr lang="en-US" dirty="0" smtClean="0"/>
              <a:t> interface defines the API for device resolution</a:t>
            </a:r>
            <a:r>
              <a:rPr lang="hu-HU" dirty="0" smtClean="0"/>
              <a:t>:</a:t>
            </a:r>
            <a:br>
              <a:rPr lang="hu-HU" dirty="0" smtClean="0"/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DeviceResolver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hu-H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hu-H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Device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resolveDevice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HttpServletRequest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request);</a:t>
            </a:r>
            <a:r>
              <a:rPr lang="hu-H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hu-H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u-HU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dirty="0" err="1" smtClean="0"/>
              <a:t>Where</a:t>
            </a:r>
            <a:r>
              <a:rPr lang="hu-HU" dirty="0" smtClean="0"/>
              <a:t> t</a:t>
            </a:r>
            <a:r>
              <a:rPr lang="en-US" dirty="0" smtClean="0"/>
              <a:t>he </a:t>
            </a:r>
            <a:r>
              <a:rPr lang="hu-HU" dirty="0" err="1" smtClean="0"/>
              <a:t>result</a:t>
            </a:r>
            <a:r>
              <a:rPr lang="hu-HU" dirty="0" smtClean="0"/>
              <a:t> is</a:t>
            </a:r>
            <a:r>
              <a:rPr lang="en-US" dirty="0" smtClean="0"/>
              <a:t>: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Device {</a:t>
            </a:r>
            <a:r>
              <a:rPr lang="hu-H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hu-H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isNormal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hu-H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hu-H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hu-H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isMobile</a:t>
            </a:r>
            <a:r>
              <a:rPr lang="hu-H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hu-H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hu-H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isTablet</a:t>
            </a:r>
            <a:r>
              <a:rPr lang="hu-H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hu-H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u-HU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u-H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8BEFD-C6C7-4645-9B27-0B1FDDDE1CE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087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Spring mobile device module</a:t>
            </a:r>
            <a:r>
              <a:rPr lang="hu-HU" b="1" dirty="0" smtClean="0"/>
              <a:t/>
            </a:r>
            <a:br>
              <a:rPr lang="hu-HU" b="1" dirty="0" smtClean="0"/>
            </a:br>
            <a:r>
              <a:rPr lang="hu-HU" b="1" dirty="0" err="1" smtClean="0"/>
              <a:t>Device</a:t>
            </a:r>
            <a:r>
              <a:rPr lang="hu-HU" b="1" dirty="0" smtClean="0"/>
              <a:t> </a:t>
            </a:r>
            <a:r>
              <a:rPr lang="hu-HU" b="1" dirty="0" err="1" smtClean="0"/>
              <a:t>resolution</a:t>
            </a:r>
            <a:r>
              <a:rPr lang="hu-HU" b="1" dirty="0" smtClean="0"/>
              <a:t> / II.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DeviceResolverHandlerInterceptor</a:t>
            </a:r>
            <a:endParaRPr lang="hu-HU" dirty="0"/>
          </a:p>
          <a:p>
            <a:pPr lvl="1"/>
            <a:r>
              <a:rPr lang="hu-HU" dirty="0" err="1" smtClean="0"/>
              <a:t>Execute</a:t>
            </a:r>
            <a:r>
              <a:rPr lang="hu-HU" dirty="0" smtClean="0"/>
              <a:t> </a:t>
            </a:r>
            <a:r>
              <a:rPr lang="hu-HU" dirty="0" err="1" smtClean="0"/>
              <a:t>device</a:t>
            </a:r>
            <a:r>
              <a:rPr lang="hu-HU" dirty="0" smtClean="0"/>
              <a:t> </a:t>
            </a:r>
            <a:r>
              <a:rPr lang="hu-HU" dirty="0" err="1" smtClean="0"/>
              <a:t>resolution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en-US" dirty="0" err="1" smtClean="0"/>
              <a:t>preHandle</a:t>
            </a:r>
            <a:endParaRPr lang="hu-HU" dirty="0" smtClean="0"/>
          </a:p>
          <a:p>
            <a:pPr lvl="1"/>
            <a:r>
              <a:rPr lang="hu-HU" dirty="0" err="1" smtClean="0"/>
              <a:t>Store</a:t>
            </a:r>
            <a:r>
              <a:rPr lang="hu-HU" dirty="0" smtClean="0"/>
              <a:t> </a:t>
            </a:r>
            <a:r>
              <a:rPr lang="hu-HU" dirty="0" err="1" smtClean="0"/>
              <a:t>resolved</a:t>
            </a:r>
            <a:r>
              <a:rPr lang="hu-HU" dirty="0" smtClean="0"/>
              <a:t> </a:t>
            </a:r>
            <a:r>
              <a:rPr lang="hu-HU" dirty="0" err="1" smtClean="0"/>
              <a:t>Device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request</a:t>
            </a:r>
            <a:r>
              <a:rPr lang="hu-HU" dirty="0" smtClean="0"/>
              <a:t> </a:t>
            </a:r>
            <a:r>
              <a:rPr lang="hu-HU" dirty="0" err="1" smtClean="0"/>
              <a:t>attribute</a:t>
            </a:r>
            <a:r>
              <a:rPr lang="hu-HU" dirty="0" smtClean="0"/>
              <a:t> (</a:t>
            </a:r>
            <a:r>
              <a:rPr lang="en-US" dirty="0" err="1" smtClean="0"/>
              <a:t>currentDevice</a:t>
            </a:r>
            <a:r>
              <a:rPr lang="hu-HU" dirty="0" smtClean="0"/>
              <a:t>)</a:t>
            </a:r>
            <a:endParaRPr lang="hu-HU" dirty="0"/>
          </a:p>
          <a:p>
            <a:pPr lvl="1"/>
            <a:r>
              <a:rPr lang="hu-HU" dirty="0" err="1" smtClean="0"/>
              <a:t>Configuration</a:t>
            </a:r>
            <a:r>
              <a:rPr lang="hu-HU" dirty="0" smtClean="0"/>
              <a:t>:</a:t>
            </a:r>
            <a:endParaRPr lang="en-US" dirty="0" smtClean="0"/>
          </a:p>
          <a:p>
            <a:pPr lvl="2"/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&lt;interceptors&gt;</a:t>
            </a:r>
            <a:r>
              <a:rPr lang="hu-HU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hu-HU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&lt;bean</a:t>
            </a:r>
            <a:r>
              <a:rPr lang="hu-HU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class="</a:t>
            </a:r>
            <a:r>
              <a:rPr lang="hu-HU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s.m.device.DeviceResolverHandlerInterceptor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  <a:r>
              <a:rPr lang="hu-HU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hu-HU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&lt;/interceptors&gt;</a:t>
            </a:r>
          </a:p>
          <a:p>
            <a:pPr lvl="2"/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&lt;interceptors&gt;</a:t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&lt;bean class="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o.s.m.device.DeviceResolverHandlerInterceptor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“&gt;</a:t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&lt;constructor-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&lt;bean class="</a:t>
            </a:r>
            <a:r>
              <a:rPr lang="hu-HU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com.custom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hu-HU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XY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Resolver“/&gt;</a:t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&lt;/constructor-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&lt;/bean&gt;</a:t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&lt;/interceptors&gt;</a:t>
            </a:r>
            <a:r>
              <a:rPr lang="hu-HU" dirty="0" smtClean="0"/>
              <a:t/>
            </a:r>
            <a:br>
              <a:rPr lang="hu-HU" dirty="0" smtClean="0"/>
            </a:br>
            <a:endParaRPr lang="hu-HU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hu-HU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8BEFD-C6C7-4645-9B27-0B1FDDDE1CE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12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Spring mobile device module</a:t>
            </a:r>
            <a:r>
              <a:rPr lang="hu-HU" b="1" dirty="0" smtClean="0"/>
              <a:t/>
            </a:r>
            <a:br>
              <a:rPr lang="hu-HU" b="1" dirty="0" smtClean="0"/>
            </a:br>
            <a:r>
              <a:rPr lang="hu-HU" b="1" dirty="0" err="1" smtClean="0"/>
              <a:t>Device</a:t>
            </a:r>
            <a:r>
              <a:rPr lang="hu-HU" b="1" dirty="0" smtClean="0"/>
              <a:t> </a:t>
            </a:r>
            <a:r>
              <a:rPr lang="hu-HU" b="1" dirty="0" err="1" smtClean="0"/>
              <a:t>resolution</a:t>
            </a:r>
            <a:r>
              <a:rPr lang="hu-HU" b="1" dirty="0" smtClean="0"/>
              <a:t> / III.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Obtaining a reference to the current device</a:t>
            </a:r>
            <a:endParaRPr lang="hu-H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hu-HU" sz="2400" dirty="0" err="1" smtClean="0">
                <a:cs typeface="Courier New" panose="02070309020205020404" pitchFamily="49" charset="0"/>
              </a:rPr>
              <a:t>From</a:t>
            </a:r>
            <a:r>
              <a:rPr lang="hu-HU" sz="2400" dirty="0" smtClean="0">
                <a:cs typeface="Courier New" panose="02070309020205020404" pitchFamily="49" charset="0"/>
              </a:rPr>
              <a:t> </a:t>
            </a:r>
            <a:r>
              <a:rPr lang="hu-HU" sz="2400" dirty="0" err="1" smtClean="0">
                <a:cs typeface="Courier New" panose="02070309020205020404" pitchFamily="49" charset="0"/>
              </a:rPr>
              <a:t>the</a:t>
            </a:r>
            <a:r>
              <a:rPr lang="hu-HU" sz="2400" dirty="0" smtClean="0">
                <a:cs typeface="Courier New" panose="02070309020205020404" pitchFamily="49" charset="0"/>
              </a:rPr>
              <a:t> </a:t>
            </a:r>
            <a:r>
              <a:rPr lang="hu-HU" sz="2400" dirty="0" err="1" smtClean="0">
                <a:cs typeface="Courier New" panose="02070309020205020404" pitchFamily="49" charset="0"/>
              </a:rPr>
              <a:t>servlet</a:t>
            </a:r>
            <a:r>
              <a:rPr lang="hu-HU" sz="2400" dirty="0" smtClean="0">
                <a:cs typeface="Courier New" panose="02070309020205020404" pitchFamily="49" charset="0"/>
              </a:rPr>
              <a:t> </a:t>
            </a:r>
            <a:r>
              <a:rPr lang="hu-HU" sz="2400" dirty="0" err="1" smtClean="0">
                <a:cs typeface="Courier New" panose="02070309020205020404" pitchFamily="49" charset="0"/>
              </a:rPr>
              <a:t>request</a:t>
            </a:r>
            <a:r>
              <a:rPr lang="hu-HU" sz="2400" dirty="0" smtClean="0">
                <a:cs typeface="Courier New" panose="02070309020205020404" pitchFamily="49" charset="0"/>
              </a:rPr>
              <a:t>:</a:t>
            </a:r>
            <a:r>
              <a:rPr lang="hu-HU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hu-HU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Device 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DeviceUtils.getCurrentDevice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servletRequest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hu-H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hu-HU" sz="2400" dirty="0" err="1" smtClean="0">
                <a:cs typeface="Courier New" panose="02070309020205020404" pitchFamily="49" charset="0"/>
              </a:rPr>
              <a:t>From</a:t>
            </a:r>
            <a:r>
              <a:rPr lang="hu-HU" sz="2400" dirty="0" smtClean="0">
                <a:cs typeface="Courier New" panose="02070309020205020404" pitchFamily="49" charset="0"/>
              </a:rPr>
              <a:t> </a:t>
            </a:r>
            <a:r>
              <a:rPr lang="hu-HU" sz="2400" dirty="0" err="1" smtClean="0">
                <a:cs typeface="Courier New" panose="02070309020205020404" pitchFamily="49" charset="0"/>
              </a:rPr>
              <a:t>the</a:t>
            </a:r>
            <a:r>
              <a:rPr lang="hu-HU" sz="2400" dirty="0" smtClean="0">
                <a:cs typeface="Courier New" panose="02070309020205020404" pitchFamily="49" charset="0"/>
              </a:rPr>
              <a:t> @</a:t>
            </a:r>
            <a:r>
              <a:rPr lang="hu-HU" sz="2400" dirty="0" err="1" smtClean="0">
                <a:cs typeface="Courier New" panose="02070309020205020404" pitchFamily="49" charset="0"/>
              </a:rPr>
              <a:t>Controller</a:t>
            </a:r>
            <a:r>
              <a:rPr lang="hu-HU" sz="2400" dirty="0" smtClean="0">
                <a:cs typeface="Courier New" panose="02070309020205020404" pitchFamily="49" charset="0"/>
              </a:rPr>
              <a:t> </a:t>
            </a:r>
            <a:r>
              <a:rPr lang="hu-HU" sz="2400" dirty="0" err="1" smtClean="0">
                <a:cs typeface="Courier New" panose="02070309020205020404" pitchFamily="49" charset="0"/>
              </a:rPr>
              <a:t>as</a:t>
            </a:r>
            <a:r>
              <a:rPr lang="hu-HU" sz="2400" dirty="0" smtClean="0">
                <a:cs typeface="Courier New" panose="02070309020205020404" pitchFamily="49" charset="0"/>
              </a:rPr>
              <a:t> an </a:t>
            </a:r>
            <a:r>
              <a:rPr lang="hu-HU" sz="2400" dirty="0" err="1" smtClean="0">
                <a:cs typeface="Courier New" panose="02070309020205020404" pitchFamily="49" charset="0"/>
              </a:rPr>
              <a:t>argument</a:t>
            </a:r>
            <a:r>
              <a:rPr lang="hu-HU" sz="2400" dirty="0" smtClean="0">
                <a:cs typeface="Courier New" panose="02070309020205020404" pitchFamily="49" charset="0"/>
              </a:rPr>
              <a:t>:</a:t>
            </a:r>
            <a:endParaRPr lang="hu-HU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57300" lvl="2" indent="-457200">
              <a:buFont typeface="+mj-lt"/>
              <a:buAutoNum type="arabicPeriod"/>
            </a:pPr>
            <a:r>
              <a:rPr lang="hu-HU" sz="2000" dirty="0" err="1" smtClean="0">
                <a:cs typeface="Courier New" panose="02070309020205020404" pitchFamily="49" charset="0"/>
              </a:rPr>
              <a:t>Configure</a:t>
            </a:r>
            <a:r>
              <a:rPr lang="hu-HU" sz="2000" dirty="0" smtClean="0">
                <a:cs typeface="Courier New" panose="02070309020205020404" pitchFamily="49" charset="0"/>
              </a:rPr>
              <a:t> a </a:t>
            </a:r>
            <a:r>
              <a:rPr lang="en-US" sz="2000" dirty="0" err="1" smtClean="0"/>
              <a:t>DeviceWebArgumentResolver</a:t>
            </a:r>
            <a:r>
              <a:rPr lang="hu-HU" sz="2000" dirty="0" smtClean="0"/>
              <a:t/>
            </a:r>
            <a:br>
              <a:rPr lang="hu-HU" sz="2000" dirty="0" smtClean="0"/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&lt;annotation-driven&gt;</a:t>
            </a:r>
            <a:r>
              <a:rPr lang="hu-H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hu-H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&lt;argument-resolvers&gt;</a:t>
            </a:r>
            <a:r>
              <a:rPr lang="hu-H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hu-H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&lt;bean class="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o.s.m.device.DeviceWebArgumentResolver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  <a:r>
              <a:rPr lang="hu-H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hu-H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&lt;/argument-resolvers&gt;</a:t>
            </a:r>
            <a:r>
              <a:rPr lang="hu-H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hu-H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&lt;/annotation-driven&gt;</a:t>
            </a:r>
            <a:endParaRPr lang="hu-HU" sz="2000" dirty="0"/>
          </a:p>
          <a:p>
            <a:pPr marL="1257300" lvl="2" indent="-457200">
              <a:buFont typeface="+mj-lt"/>
              <a:buAutoNum type="arabicPeriod"/>
            </a:pPr>
            <a:r>
              <a:rPr lang="hu-HU" sz="2000" dirty="0" smtClean="0"/>
              <a:t>I</a:t>
            </a:r>
            <a:r>
              <a:rPr lang="en-US" sz="2000" dirty="0" err="1" smtClean="0"/>
              <a:t>nject</a:t>
            </a:r>
            <a:r>
              <a:rPr lang="en-US" sz="2000" dirty="0" smtClean="0"/>
              <a:t> the Device into your @Controllers</a:t>
            </a:r>
            <a:r>
              <a:rPr lang="hu-HU" sz="2000" b="1" dirty="0">
                <a:cs typeface="Courier New" panose="02070309020205020404" pitchFamily="49" charset="0"/>
              </a:rPr>
              <a:t/>
            </a:r>
            <a:br>
              <a:rPr lang="hu-HU" sz="2000" b="1" dirty="0">
                <a:cs typeface="Courier New" panose="02070309020205020404" pitchFamily="49" charset="0"/>
              </a:rPr>
            </a:b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Controller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HomeController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hu-H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hu-H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RequestMapping</a:t>
            </a:r>
            <a:r>
              <a:rPr lang="en-US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("/")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void home(Device device) {</a:t>
            </a:r>
            <a:r>
              <a:rPr lang="hu-H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hu-H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hu-HU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hu-H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hu-H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hu-H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hu-H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hu-H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u-HU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8BEFD-C6C7-4645-9B27-0B1FDDDE1CE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03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Spring mobile device module</a:t>
            </a:r>
            <a:r>
              <a:rPr lang="hu-HU" b="1" dirty="0" smtClean="0"/>
              <a:t/>
            </a:r>
            <a:br>
              <a:rPr lang="hu-HU" b="1" dirty="0" smtClean="0"/>
            </a:br>
            <a:r>
              <a:rPr lang="en-US" b="1" dirty="0" smtClean="0">
                <a:effectLst/>
              </a:rPr>
              <a:t>Site preference</a:t>
            </a:r>
            <a:r>
              <a:rPr lang="hu-HU" b="1" dirty="0" smtClean="0"/>
              <a:t> / I.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When an application supports multiple sites, </a:t>
            </a:r>
            <a:r>
              <a:rPr lang="en-US" dirty="0"/>
              <a:t>allowing the user to switch between them, if desired, is considered a good usability practice</a:t>
            </a:r>
            <a:r>
              <a:rPr lang="en-US" dirty="0" smtClean="0"/>
              <a:t>.</a:t>
            </a:r>
            <a:r>
              <a:rPr lang="hu-HU" dirty="0" smtClean="0"/>
              <a:t> SitePreference allows </a:t>
            </a:r>
            <a:r>
              <a:rPr lang="en-US" dirty="0" smtClean="0"/>
              <a:t>the </a:t>
            </a:r>
            <a:r>
              <a:rPr lang="en-US" dirty="0"/>
              <a:t>user to indicate if he or she prefers the mobile site or the normal site. The indicated </a:t>
            </a:r>
            <a:r>
              <a:rPr lang="en-US" dirty="0" err="1"/>
              <a:t>SitePreference</a:t>
            </a:r>
            <a:r>
              <a:rPr lang="en-US" dirty="0"/>
              <a:t> may then be used to vary control and view rendering logic.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8BEFD-C6C7-4645-9B27-0B1FDDDE1CE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5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b="1" dirty="0"/>
              <a:t>Mobile </a:t>
            </a:r>
            <a:r>
              <a:rPr lang="hu-HU" b="1" dirty="0" smtClean="0"/>
              <a:t>Device Constraints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Smaller physical </a:t>
            </a:r>
            <a:r>
              <a:rPr lang="en-US" dirty="0" smtClean="0"/>
              <a:t>screens</a:t>
            </a:r>
            <a:endParaRPr lang="hu-HU" dirty="0" smtClean="0"/>
          </a:p>
          <a:p>
            <a:r>
              <a:rPr lang="en-US" dirty="0"/>
              <a:t>Difficult to use </a:t>
            </a:r>
            <a:r>
              <a:rPr lang="en-US" dirty="0" smtClean="0"/>
              <a:t>keyboards</a:t>
            </a:r>
            <a:endParaRPr lang="hu-HU" dirty="0" smtClean="0"/>
          </a:p>
          <a:p>
            <a:r>
              <a:rPr lang="en-US" dirty="0"/>
              <a:t>No </a:t>
            </a:r>
            <a:r>
              <a:rPr lang="en-US" dirty="0" smtClean="0"/>
              <a:t>mouse</a:t>
            </a:r>
            <a:endParaRPr lang="hu-HU" dirty="0" smtClean="0"/>
          </a:p>
          <a:p>
            <a:r>
              <a:rPr lang="en-US" dirty="0"/>
              <a:t>Lesser network </a:t>
            </a:r>
            <a:r>
              <a:rPr lang="en-US" dirty="0" smtClean="0"/>
              <a:t>connectivity</a:t>
            </a:r>
            <a:endParaRPr lang="hu-HU" dirty="0" smtClean="0"/>
          </a:p>
          <a:p>
            <a:r>
              <a:rPr lang="en-US" dirty="0"/>
              <a:t>Reduced CPU &amp; </a:t>
            </a:r>
            <a:r>
              <a:rPr lang="en-US" dirty="0" smtClean="0"/>
              <a:t>memory</a:t>
            </a:r>
            <a:endParaRPr lang="hu-HU" dirty="0" smtClean="0"/>
          </a:p>
          <a:p>
            <a:r>
              <a:rPr lang="en-US" dirty="0"/>
              <a:t>Diversity &amp; </a:t>
            </a:r>
            <a:r>
              <a:rPr lang="en-US" dirty="0" smtClean="0"/>
              <a:t>fragmentation</a:t>
            </a:r>
            <a:r>
              <a:rPr lang="hu-HU" dirty="0"/>
              <a:t/>
            </a:r>
            <a:br>
              <a:rPr lang="hu-HU" dirty="0"/>
            </a:br>
            <a:r>
              <a:rPr lang="hu-HU" sz="2800" dirty="0">
                <a:hlinkClick r:id="rId3"/>
              </a:rPr>
              <a:t>http://</a:t>
            </a:r>
            <a:r>
              <a:rPr lang="hu-HU" sz="2800" dirty="0" smtClean="0">
                <a:hlinkClick r:id="rId3"/>
              </a:rPr>
              <a:t>opensignal.com/reports/fragmentation.php</a:t>
            </a:r>
            <a:endParaRPr lang="hu-HU" sz="2800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8BEFD-C6C7-4645-9B27-0B1FDDDE1CE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64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Spring mobile device module</a:t>
            </a:r>
            <a:r>
              <a:rPr lang="hu-HU" b="1" dirty="0"/>
              <a:t/>
            </a:r>
            <a:br>
              <a:rPr lang="hu-HU" b="1" dirty="0"/>
            </a:br>
            <a:r>
              <a:rPr lang="en-US" b="1" dirty="0"/>
              <a:t>Site preference</a:t>
            </a:r>
            <a:r>
              <a:rPr lang="hu-HU" b="1" dirty="0"/>
              <a:t> / </a:t>
            </a:r>
            <a:r>
              <a:rPr lang="hu-HU" b="1" dirty="0" smtClean="0"/>
              <a:t>II.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</a:t>
            </a:r>
            <a:r>
              <a:rPr lang="en-US" dirty="0" err="1"/>
              <a:t>SitePreferenceHandler</a:t>
            </a:r>
            <a:r>
              <a:rPr lang="en-US" dirty="0"/>
              <a:t> interface defines </a:t>
            </a:r>
            <a:r>
              <a:rPr lang="en-US" dirty="0" smtClean="0"/>
              <a:t>the</a:t>
            </a:r>
            <a:r>
              <a:rPr lang="hu-HU" dirty="0" smtClean="0"/>
              <a:t> </a:t>
            </a:r>
            <a:r>
              <a:rPr lang="en-US" dirty="0" smtClean="0"/>
              <a:t>API </a:t>
            </a:r>
            <a:r>
              <a:rPr lang="en-US" dirty="0"/>
              <a:t>for site preference management</a:t>
            </a:r>
            <a:r>
              <a:rPr lang="en-US" dirty="0" smtClean="0"/>
              <a:t>:</a:t>
            </a:r>
            <a:endParaRPr lang="hu-HU" dirty="0" smtClean="0"/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SitePreferenceHandler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457200" lvl="1" indent="0">
              <a:buNone/>
            </a:pPr>
            <a:r>
              <a:rPr lang="hu-H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String CURRENT_SITE_PREFERENCE_ATTRIBUTE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hu-H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hu-H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currentSitePreference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457200" lvl="1" indent="0">
              <a:buNone/>
            </a:pPr>
            <a:r>
              <a:rPr lang="hu-H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SitePreference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handleSitePreference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hu-H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HttpServletRequest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request, </a:t>
            </a:r>
            <a:r>
              <a:rPr lang="hu-H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hu-H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HttpServletResponse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response);</a:t>
            </a:r>
          </a:p>
          <a:p>
            <a:pPr marL="457200" lvl="1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u-HU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The resolved </a:t>
            </a:r>
            <a:r>
              <a:rPr lang="en-US" dirty="0" err="1"/>
              <a:t>SitePreference</a:t>
            </a:r>
            <a:r>
              <a:rPr lang="en-US" dirty="0"/>
              <a:t> is an </a:t>
            </a:r>
            <a:r>
              <a:rPr lang="en-US" dirty="0" err="1"/>
              <a:t>enum</a:t>
            </a:r>
            <a:r>
              <a:rPr lang="en-US" dirty="0"/>
              <a:t> </a:t>
            </a:r>
            <a:r>
              <a:rPr lang="en-US" dirty="0" smtClean="0"/>
              <a:t>value:</a:t>
            </a:r>
            <a:endParaRPr lang="hu-HU" dirty="0" smtClean="0"/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SitePreference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NORMAL,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MOBILE {        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isMobile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true;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isMobile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false;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8BEFD-C6C7-4645-9B27-0B1FDDDE1CE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85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Spring mobile device module</a:t>
            </a:r>
            <a:r>
              <a:rPr lang="hu-HU" b="1" dirty="0"/>
              <a:t/>
            </a:r>
            <a:br>
              <a:rPr lang="hu-HU" b="1" dirty="0"/>
            </a:br>
            <a:r>
              <a:rPr lang="en-US" b="1" dirty="0"/>
              <a:t>Site preference</a:t>
            </a:r>
            <a:r>
              <a:rPr lang="hu-HU" b="1" dirty="0"/>
              <a:t> / </a:t>
            </a:r>
            <a:r>
              <a:rPr lang="hu-HU" b="1" dirty="0" smtClean="0"/>
              <a:t>III</a:t>
            </a:r>
            <a:r>
              <a:rPr lang="hu-HU" b="1" dirty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user may indicate a site preference by activating a link that submits the </a:t>
            </a:r>
            <a:r>
              <a:rPr lang="en-US" dirty="0" err="1"/>
              <a:t>site_preference</a:t>
            </a:r>
            <a:r>
              <a:rPr lang="en-US" dirty="0"/>
              <a:t> query parameter</a:t>
            </a:r>
            <a:r>
              <a:rPr lang="en-US" dirty="0" smtClean="0"/>
              <a:t>:</a:t>
            </a:r>
            <a:r>
              <a:rPr lang="hu-HU" dirty="0"/>
              <a:t/>
            </a:r>
            <a:br>
              <a:rPr lang="hu-HU" dirty="0"/>
            </a:br>
            <a:r>
              <a:rPr lang="hu-H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 href</a:t>
            </a:r>
            <a:r>
              <a:rPr lang="hu-H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="${url</a:t>
            </a:r>
            <a:r>
              <a:rPr lang="hu-H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}?site_preference=normal"&gt;Normal&lt;/a</a:t>
            </a:r>
            <a:r>
              <a:rPr lang="hu-H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hu-H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 href</a:t>
            </a:r>
            <a:r>
              <a:rPr lang="hu-H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="${url</a:t>
            </a:r>
            <a:r>
              <a:rPr lang="hu-H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}?site_preference=mobile"&gt;Mobile&lt;/</a:t>
            </a:r>
            <a:r>
              <a:rPr lang="hu-H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a&gt;</a:t>
            </a:r>
            <a:endParaRPr lang="hu-H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dirty="0" smtClean="0"/>
              <a:t>Configuration</a:t>
            </a:r>
            <a:r>
              <a:rPr lang="en-US" dirty="0" smtClean="0"/>
              <a:t>:</a:t>
            </a:r>
            <a:r>
              <a:rPr lang="hu-HU" dirty="0"/>
              <a:t/>
            </a:r>
            <a:br>
              <a:rPr lang="hu-HU" dirty="0"/>
            </a:br>
            <a:r>
              <a:rPr lang="hu-H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&lt;mvc:interceptors</a:t>
            </a:r>
            <a:r>
              <a:rPr lang="hu-H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hu-H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beans:bean </a:t>
            </a:r>
            <a:r>
              <a:rPr lang="hu-H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hu-H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  <a:r>
              <a:rPr lang="hu-H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hu-H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o.s.m.d.DeviceResolverHandlerInterceptor</a:t>
            </a:r>
            <a:r>
              <a:rPr lang="hu-H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hu-H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hu-H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beans:bean </a:t>
            </a:r>
            <a:r>
              <a:rPr lang="hu-H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hu-H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  <a:r>
              <a:rPr lang="hu-H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hu-H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o.s.m.d.s.SitePreferenceHandlerInterceptor</a:t>
            </a:r>
            <a:r>
              <a:rPr lang="hu-H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hu-H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hu-H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hu-H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mvc:interceptors&gt;</a:t>
            </a:r>
            <a:endParaRPr lang="hu-H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8BEFD-C6C7-4645-9B27-0B1FDDDE1CE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4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Spring mobile device module</a:t>
            </a:r>
            <a:r>
              <a:rPr lang="hu-HU" b="1" dirty="0" smtClean="0"/>
              <a:t/>
            </a:r>
            <a:br>
              <a:rPr lang="hu-HU" b="1" dirty="0" smtClean="0"/>
            </a:br>
            <a:r>
              <a:rPr lang="en-US" b="1" dirty="0" smtClean="0">
                <a:effectLst/>
              </a:rPr>
              <a:t>Site </a:t>
            </a:r>
            <a:r>
              <a:rPr lang="hu-HU" b="1" dirty="0" err="1" smtClean="0">
                <a:effectLst/>
              </a:rPr>
              <a:t>switching</a:t>
            </a:r>
            <a:r>
              <a:rPr lang="hu-HU" b="1" dirty="0" smtClean="0"/>
              <a:t> / I.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Spring Mobile </a:t>
            </a:r>
            <a:r>
              <a:rPr lang="hu-HU" dirty="0" err="1" smtClean="0"/>
              <a:t>support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redirect</a:t>
            </a:r>
            <a:r>
              <a:rPr lang="hu-HU" dirty="0" smtClean="0"/>
              <a:t> </a:t>
            </a:r>
            <a:r>
              <a:rPr lang="hu-HU" dirty="0" err="1" smtClean="0"/>
              <a:t>mobile</a:t>
            </a:r>
            <a:r>
              <a:rPr lang="hu-HU" dirty="0" smtClean="0"/>
              <a:t> </a:t>
            </a:r>
            <a:r>
              <a:rPr lang="hu-HU" dirty="0" err="1" smtClean="0"/>
              <a:t>users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a </a:t>
            </a:r>
            <a:r>
              <a:rPr lang="hu-HU" dirty="0" err="1" smtClean="0"/>
              <a:t>dedicated</a:t>
            </a:r>
            <a:r>
              <a:rPr lang="hu-HU" dirty="0" smtClean="0"/>
              <a:t> mobile site.</a:t>
            </a:r>
          </a:p>
          <a:p>
            <a:r>
              <a:rPr lang="hu-HU" dirty="0" err="1" smtClean="0"/>
              <a:t>Supports</a:t>
            </a:r>
            <a:r>
              <a:rPr lang="hu-HU" dirty="0" smtClean="0"/>
              <a:t> </a:t>
            </a:r>
            <a:r>
              <a:rPr lang="hu-HU" dirty="0" err="1" smtClean="0"/>
              <a:t>multiple</a:t>
            </a:r>
            <a:r>
              <a:rPr lang="hu-HU" dirty="0" smtClean="0"/>
              <a:t> </a:t>
            </a:r>
            <a:r>
              <a:rPr lang="hu-HU" dirty="0" err="1" smtClean="0"/>
              <a:t>redirection</a:t>
            </a:r>
            <a:r>
              <a:rPr lang="hu-HU" dirty="0" smtClean="0"/>
              <a:t> </a:t>
            </a:r>
            <a:r>
              <a:rPr lang="hu-HU" dirty="0" err="1" smtClean="0"/>
              <a:t>mode</a:t>
            </a:r>
            <a:r>
              <a:rPr lang="hu-HU" dirty="0" smtClean="0"/>
              <a:t>:</a:t>
            </a:r>
          </a:p>
          <a:p>
            <a:pPr lvl="1"/>
            <a:r>
              <a:rPr lang="hu-HU" sz="2400" dirty="0" err="1" smtClean="0"/>
              <a:t>mDot</a:t>
            </a:r>
            <a:r>
              <a:rPr lang="hu-HU" sz="2400" dirty="0"/>
              <a:t> </a:t>
            </a:r>
            <a:r>
              <a:rPr lang="hu-HU" sz="2400" dirty="0" smtClean="0"/>
              <a:t>(</a:t>
            </a:r>
            <a:r>
              <a:rPr lang="hu-HU" sz="2400" dirty="0" err="1" smtClean="0"/>
              <a:t>e.g</a:t>
            </a:r>
            <a:r>
              <a:rPr lang="hu-HU" sz="2400" dirty="0" smtClean="0"/>
              <a:t>.: </a:t>
            </a:r>
            <a:r>
              <a:rPr lang="en-US" sz="2400" dirty="0" smtClean="0"/>
              <a:t>m.</a:t>
            </a:r>
            <a:r>
              <a:rPr lang="hu-HU" sz="2400" dirty="0" err="1" smtClean="0"/>
              <a:t>my</a:t>
            </a:r>
            <a:r>
              <a:rPr lang="en-US" sz="2400" dirty="0" smtClean="0"/>
              <a:t>app.com</a:t>
            </a:r>
            <a:r>
              <a:rPr lang="hu-HU" sz="2400" dirty="0" smtClean="0"/>
              <a:t>)</a:t>
            </a:r>
          </a:p>
          <a:p>
            <a:pPr lvl="1"/>
            <a:r>
              <a:rPr lang="hu-HU" sz="2400" dirty="0" err="1" smtClean="0"/>
              <a:t>dotMobi</a:t>
            </a:r>
            <a:r>
              <a:rPr lang="hu-HU" sz="2400" dirty="0" smtClean="0"/>
              <a:t> (</a:t>
            </a:r>
            <a:r>
              <a:rPr lang="hu-HU" sz="2400" dirty="0" err="1" smtClean="0"/>
              <a:t>e.g</a:t>
            </a:r>
            <a:r>
              <a:rPr lang="hu-HU" sz="2400" dirty="0" smtClean="0"/>
              <a:t>.: </a:t>
            </a:r>
            <a:r>
              <a:rPr lang="hu-HU" sz="2400" dirty="0" err="1" smtClean="0"/>
              <a:t>my</a:t>
            </a:r>
            <a:r>
              <a:rPr lang="en-US" sz="2400" dirty="0" smtClean="0"/>
              <a:t>app.mobi</a:t>
            </a:r>
            <a:r>
              <a:rPr lang="hu-HU" sz="2400" dirty="0" smtClean="0"/>
              <a:t>)</a:t>
            </a:r>
          </a:p>
          <a:p>
            <a:pPr lvl="1"/>
            <a:r>
              <a:rPr lang="hu-HU" sz="2400" dirty="0" smtClean="0"/>
              <a:t>s</a:t>
            </a:r>
            <a:r>
              <a:rPr lang="en-US" sz="2400" dirty="0" err="1" smtClean="0"/>
              <a:t>tandard</a:t>
            </a:r>
            <a:r>
              <a:rPr lang="hu-HU" sz="2400" dirty="0" smtClean="0"/>
              <a:t> (</a:t>
            </a:r>
            <a:r>
              <a:rPr lang="hu-HU" sz="2400" dirty="0" err="1" smtClean="0"/>
              <a:t>e.g</a:t>
            </a:r>
            <a:r>
              <a:rPr lang="hu-HU" sz="2400" dirty="0" smtClean="0"/>
              <a:t>.: </a:t>
            </a:r>
            <a:r>
              <a:rPr lang="en-US" sz="2400" dirty="0" smtClean="0"/>
              <a:t>mobile.</a:t>
            </a:r>
            <a:r>
              <a:rPr lang="hu-HU" sz="2400" dirty="0" err="1" smtClean="0"/>
              <a:t>my</a:t>
            </a:r>
            <a:r>
              <a:rPr lang="en-US" sz="2400" dirty="0" smtClean="0"/>
              <a:t>app.com</a:t>
            </a:r>
            <a:r>
              <a:rPr lang="hu-HU" sz="2400" dirty="0" smtClean="0"/>
              <a:t>|</a:t>
            </a:r>
            <a:r>
              <a:rPr lang="en-US" sz="2400" dirty="0" smtClean="0"/>
              <a:t>tablet.</a:t>
            </a:r>
            <a:r>
              <a:rPr lang="hu-HU" sz="2400" dirty="0" err="1" smtClean="0"/>
              <a:t>my</a:t>
            </a:r>
            <a:r>
              <a:rPr lang="en-US" sz="2400" dirty="0" smtClean="0"/>
              <a:t>app.com</a:t>
            </a:r>
            <a:r>
              <a:rPr lang="hu-HU" sz="2400" dirty="0" smtClean="0"/>
              <a:t>)</a:t>
            </a:r>
          </a:p>
          <a:p>
            <a:pPr lvl="1"/>
            <a:r>
              <a:rPr lang="en-US" sz="2400" dirty="0" err="1" smtClean="0"/>
              <a:t>urlPath</a:t>
            </a:r>
            <a:r>
              <a:rPr lang="hu-HU" sz="2400" dirty="0" smtClean="0"/>
              <a:t> (</a:t>
            </a:r>
            <a:r>
              <a:rPr lang="hu-HU" sz="2400" dirty="0" err="1" smtClean="0"/>
              <a:t>e.g</a:t>
            </a:r>
            <a:r>
              <a:rPr lang="hu-HU" sz="2400" dirty="0" smtClean="0"/>
              <a:t>.: </a:t>
            </a:r>
            <a:r>
              <a:rPr lang="en-US" sz="2400" dirty="0" smtClean="0"/>
              <a:t>myapp.com/m/</a:t>
            </a:r>
            <a:r>
              <a:rPr lang="hu-HU" sz="2400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8BEFD-C6C7-4645-9B27-0B1FDDDE1CE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7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Spring mobile device module</a:t>
            </a:r>
            <a:r>
              <a:rPr lang="hu-HU" b="1" dirty="0" smtClean="0"/>
              <a:t/>
            </a:r>
            <a:br>
              <a:rPr lang="hu-HU" b="1" dirty="0" smtClean="0"/>
            </a:br>
            <a:r>
              <a:rPr lang="en-US" b="1" dirty="0" smtClean="0">
                <a:effectLst/>
              </a:rPr>
              <a:t>Site </a:t>
            </a:r>
            <a:r>
              <a:rPr lang="hu-HU" b="1" dirty="0" err="1" smtClean="0">
                <a:effectLst/>
              </a:rPr>
              <a:t>switching</a:t>
            </a:r>
            <a:r>
              <a:rPr lang="hu-HU" b="1" dirty="0" smtClean="0"/>
              <a:t> / II.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hu-HU" dirty="0" err="1" smtClean="0"/>
              <a:t>Configuration</a:t>
            </a:r>
            <a:r>
              <a:rPr lang="hu-HU" dirty="0" smtClean="0"/>
              <a:t>:</a:t>
            </a:r>
          </a:p>
          <a:p>
            <a:r>
              <a:rPr lang="hu-HU" dirty="0" err="1" smtClean="0"/>
              <a:t>mDot</a:t>
            </a:r>
            <a:r>
              <a:rPr lang="hu-HU" dirty="0" smtClean="0"/>
              <a:t>:</a:t>
            </a:r>
            <a:br>
              <a:rPr lang="hu-HU" dirty="0" smtClean="0"/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&lt;interceptors&gt;</a:t>
            </a:r>
            <a:r>
              <a:rPr lang="hu-H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hu-H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&lt;bean class="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o.s.m.device.DeviceResolverHandlerInterceptor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  <a:r>
              <a:rPr lang="hu-H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hu-H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&lt;bean class="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o.s.m.device.switcher.SiteSwitcherHandlerInterceptor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factory-method="</a:t>
            </a:r>
            <a:r>
              <a:rPr lang="en-US" sz="18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mDot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r>
              <a:rPr lang="hu-H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hu-H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&lt;constructor-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index="0" type="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java.lang.String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value="</a:t>
            </a:r>
            <a:r>
              <a:rPr lang="en-US" sz="1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myapp.com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  <a:r>
              <a:rPr lang="hu-H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hu-H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&lt;constructor-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index="1" type="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java.lang.Boolean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value="true"/&gt;</a:t>
            </a:r>
            <a:r>
              <a:rPr lang="hu-H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hu-H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&lt;/bean&gt;</a:t>
            </a:r>
            <a:r>
              <a:rPr lang="hu-H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hu-H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&lt;/interceptors&gt;</a:t>
            </a:r>
            <a:endParaRPr lang="hu-H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urlPath</a:t>
            </a:r>
            <a:r>
              <a:rPr lang="en-US" dirty="0" smtClean="0"/>
              <a:t> </a:t>
            </a:r>
            <a:r>
              <a:rPr lang="hu-H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hu-HU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&lt;interceptors&gt;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&lt;bean class="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o.s.m.device.DeviceResolverHandlerInterceptor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&lt;bean class="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o.s.m.device.switcher.SiteSwitcherHandlerInterceptor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factory-method="</a:t>
            </a:r>
            <a:r>
              <a:rPr lang="en-US" sz="18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urlPath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&lt;constructor-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index="0" type="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java.lang.String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value="</a:t>
            </a:r>
            <a:r>
              <a:rPr lang="en-US" sz="1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&lt;/bean&gt;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&lt;/interceptors&gt;</a:t>
            </a:r>
            <a:endParaRPr lang="hu-HU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8BEFD-C6C7-4645-9B27-0B1FDDDE1CE1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97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Spring mobile device module</a:t>
            </a:r>
            <a:r>
              <a:rPr lang="hu-HU" b="1" dirty="0" smtClean="0"/>
              <a:t/>
            </a:r>
            <a:br>
              <a:rPr lang="hu-HU" b="1" dirty="0" smtClean="0"/>
            </a:br>
            <a:r>
              <a:rPr lang="en-US" b="1" dirty="0" smtClean="0">
                <a:effectLst/>
              </a:rPr>
              <a:t>Device aware view management</a:t>
            </a:r>
            <a:r>
              <a:rPr lang="hu-HU" b="1" dirty="0" smtClean="0">
                <a:effectLst/>
              </a:rPr>
              <a:t> / I.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Spring Mobile includes </a:t>
            </a:r>
            <a:r>
              <a:rPr lang="en-US" dirty="0" err="1" smtClean="0"/>
              <a:t>AbstractDeviceDelegatingViewResolver</a:t>
            </a:r>
            <a:r>
              <a:rPr lang="en-US" dirty="0" smtClean="0"/>
              <a:t>, an abstract </a:t>
            </a:r>
            <a:r>
              <a:rPr lang="en-US" dirty="0" err="1" smtClean="0"/>
              <a:t>ViewResolver</a:t>
            </a:r>
            <a:r>
              <a:rPr lang="en-US" dirty="0" smtClean="0"/>
              <a:t> wrapper that delegates to another view resolver implementation, allowing for resolution of device specific view names without the need for a dedicated mapping to be defined for each view.</a:t>
            </a:r>
            <a:endParaRPr lang="hu-H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8BEFD-C6C7-4645-9B27-0B1FDDDE1CE1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93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Spring mobile device module</a:t>
            </a:r>
            <a:r>
              <a:rPr lang="hu-HU" b="1" dirty="0" smtClean="0"/>
              <a:t/>
            </a:r>
            <a:br>
              <a:rPr lang="hu-HU" b="1" dirty="0" smtClean="0"/>
            </a:br>
            <a:r>
              <a:rPr lang="en-US" b="1" dirty="0" smtClean="0">
                <a:effectLst/>
              </a:rPr>
              <a:t>Device aware view management</a:t>
            </a:r>
            <a:r>
              <a:rPr lang="hu-HU" b="1" dirty="0" smtClean="0">
                <a:effectLst/>
              </a:rPr>
              <a:t> / II.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/>
              <a:t>Configuration</a:t>
            </a:r>
            <a:r>
              <a:rPr lang="hu-HU" dirty="0" smtClean="0"/>
              <a:t>:</a:t>
            </a:r>
          </a:p>
          <a:p>
            <a:pPr marL="0" indent="0">
              <a:buNone/>
            </a:pP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&lt;bean class="o.s.m.device.view.LiteDeviceDelegatingViewResolver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buNone/>
            </a:pP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constructor-arg&gt;</a:t>
            </a:r>
          </a:p>
          <a:p>
            <a:pPr marL="0" indent="0">
              <a:buNone/>
            </a:pP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bean class="o.s.w.servlet.view.InternalResourceViewResolver"&gt;</a:t>
            </a:r>
          </a:p>
          <a:p>
            <a:pPr marL="0" indent="0">
              <a:buNone/>
            </a:pP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property name="prefix" value="/WEB-INF/views/" /&gt;</a:t>
            </a:r>
          </a:p>
          <a:p>
            <a:pPr marL="0" indent="0">
              <a:buNone/>
            </a:pP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property name="suffix" value=".jsp" /&gt;</a:t>
            </a:r>
          </a:p>
          <a:p>
            <a:pPr marL="0" indent="0">
              <a:buNone/>
            </a:pP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bean&gt;</a:t>
            </a:r>
          </a:p>
          <a:p>
            <a:pPr marL="0" indent="0">
              <a:buNone/>
            </a:pP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&lt;/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constructor-arg&gt;</a:t>
            </a:r>
          </a:p>
          <a:p>
            <a:pPr marL="0" indent="0">
              <a:buNone/>
            </a:pP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property name="mobilePrefix" value="mobile/" /&gt;</a:t>
            </a:r>
          </a:p>
          <a:p>
            <a:pPr marL="0" indent="0">
              <a:buNone/>
            </a:pP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property name="tabletPrefix" value="tablet/" /&gt;</a:t>
            </a:r>
          </a:p>
          <a:p>
            <a:pPr marL="0" indent="0">
              <a:buNone/>
            </a:pP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&lt;/bean&gt;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8BEFD-C6C7-4645-9B27-0B1FDDDE1CE1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30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Spring mobile device module</a:t>
            </a:r>
            <a:r>
              <a:rPr lang="hu-HU" b="1" dirty="0"/>
              <a:t/>
            </a:r>
            <a:br>
              <a:rPr lang="hu-HU" b="1" dirty="0"/>
            </a:br>
            <a:r>
              <a:rPr lang="hu-HU" b="1" dirty="0" smtClean="0"/>
              <a:t>Demo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8BEFD-C6C7-4645-9B27-0B1FDDDE1CE1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32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Questions?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gergely_rozsonits@epam.com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8BEFD-C6C7-4645-9B27-0B1FDDDE1CE1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91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b="1" dirty="0"/>
              <a:t>Client side </a:t>
            </a:r>
            <a:r>
              <a:rPr lang="hu-HU" b="1" dirty="0" smtClean="0"/>
              <a:t>solutions</a:t>
            </a:r>
            <a:br>
              <a:rPr lang="hu-HU" b="1" dirty="0" smtClean="0"/>
            </a:br>
            <a:r>
              <a:rPr lang="en-US" b="1" dirty="0"/>
              <a:t>Adapting </a:t>
            </a:r>
            <a:r>
              <a:rPr lang="en-US" b="1" dirty="0" smtClean="0"/>
              <a:t>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Use viewport meta tag </a:t>
            </a:r>
            <a:r>
              <a:rPr lang="en-US" dirty="0"/>
              <a:t>control how </a:t>
            </a:r>
            <a:r>
              <a:rPr lang="en-US" dirty="0" smtClean="0"/>
              <a:t>a</a:t>
            </a:r>
            <a:r>
              <a:rPr lang="hu-HU" dirty="0" smtClean="0"/>
              <a:t> </a:t>
            </a:r>
            <a:r>
              <a:rPr lang="en-US" dirty="0" smtClean="0"/>
              <a:t>web </a:t>
            </a:r>
            <a:r>
              <a:rPr lang="hu-HU" dirty="0" smtClean="0"/>
              <a:t> </a:t>
            </a:r>
            <a:r>
              <a:rPr lang="en-US" dirty="0" smtClean="0"/>
              <a:t>property </a:t>
            </a:r>
            <a:r>
              <a:rPr lang="en-US" dirty="0"/>
              <a:t>displays and behaves on a range of mobile devices</a:t>
            </a:r>
            <a:endParaRPr lang="hu-HU" dirty="0" smtClean="0"/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&lt;meta name="viewport" content="width=device-width, initial-scale=1.0"&gt;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8BEFD-C6C7-4645-9B27-0B1FDDDE1CE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1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b="1" dirty="0"/>
              <a:t>Client side solutions</a:t>
            </a:r>
            <a:br>
              <a:rPr lang="hu-HU" b="1" dirty="0"/>
            </a:br>
            <a:r>
              <a:rPr lang="hu-HU" b="1" dirty="0" smtClean="0"/>
              <a:t>Inputs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Usual</a:t>
            </a:r>
            <a:r>
              <a:rPr lang="hu-HU" dirty="0" smtClean="0"/>
              <a:t>l</a:t>
            </a:r>
            <a:r>
              <a:rPr lang="en-US" dirty="0" smtClean="0"/>
              <a:t>y </a:t>
            </a:r>
            <a:r>
              <a:rPr lang="en-US" dirty="0"/>
              <a:t>no physical </a:t>
            </a:r>
            <a:r>
              <a:rPr lang="en-US" dirty="0" smtClean="0"/>
              <a:t>keyboard</a:t>
            </a:r>
            <a:endParaRPr lang="hu-HU" dirty="0"/>
          </a:p>
          <a:p>
            <a:pPr lvl="1"/>
            <a:r>
              <a:rPr lang="en-US" dirty="0" smtClean="0"/>
              <a:t>New </a:t>
            </a:r>
            <a:r>
              <a:rPr lang="en-US" dirty="0"/>
              <a:t>HTML 5 input types: color, date, </a:t>
            </a:r>
            <a:r>
              <a:rPr lang="en-US" dirty="0" err="1"/>
              <a:t>datetime</a:t>
            </a:r>
            <a:r>
              <a:rPr lang="en-US" dirty="0"/>
              <a:t>, </a:t>
            </a:r>
            <a:r>
              <a:rPr lang="en-US" dirty="0" err="1"/>
              <a:t>datetime</a:t>
            </a:r>
            <a:r>
              <a:rPr lang="en-US" dirty="0"/>
              <a:t>-local, email, month, number, range, search, </a:t>
            </a:r>
            <a:r>
              <a:rPr lang="en-US" dirty="0" err="1"/>
              <a:t>tel</a:t>
            </a:r>
            <a:r>
              <a:rPr lang="en-US" dirty="0"/>
              <a:t>, time, </a:t>
            </a:r>
            <a:r>
              <a:rPr lang="en-US" dirty="0" err="1"/>
              <a:t>url</a:t>
            </a:r>
            <a:r>
              <a:rPr lang="en-US" dirty="0"/>
              <a:t>, </a:t>
            </a:r>
            <a:r>
              <a:rPr lang="en-US" dirty="0" smtClean="0"/>
              <a:t>week</a:t>
            </a:r>
            <a:endParaRPr lang="hu-HU" dirty="0"/>
          </a:p>
          <a:p>
            <a:pPr marL="457200" lvl="1" indent="0">
              <a:buNone/>
            </a:pPr>
            <a:r>
              <a:rPr lang="hu-H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&lt;input type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="number" name="quantity" min="1" max="5"&gt;</a:t>
            </a:r>
            <a:endParaRPr lang="hu-HU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HTML &lt;</a:t>
            </a:r>
            <a:r>
              <a:rPr lang="en-US" dirty="0" err="1"/>
              <a:t>datalist</a:t>
            </a:r>
            <a:r>
              <a:rPr lang="en-US" dirty="0"/>
              <a:t>&gt; </a:t>
            </a:r>
            <a:r>
              <a:rPr lang="en-US" dirty="0" smtClean="0"/>
              <a:t>Tag</a:t>
            </a:r>
            <a:endParaRPr lang="hu-HU" dirty="0" smtClean="0"/>
          </a:p>
          <a:p>
            <a:pPr marL="457200" lvl="1" indent="0">
              <a:buNone/>
            </a:pPr>
            <a:r>
              <a:rPr lang="hu-H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input list="browsers</a:t>
            </a:r>
            <a:r>
              <a:rPr lang="hu-H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br>
              <a:rPr lang="hu-H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hu-H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datalist id="browsers</a:t>
            </a:r>
            <a:r>
              <a:rPr lang="hu-H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br>
              <a:rPr lang="hu-H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&lt;</a:t>
            </a:r>
            <a:r>
              <a:rPr lang="hu-H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option value="Internet </a:t>
            </a:r>
            <a:r>
              <a:rPr lang="hu-H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Explorer"&gt;</a:t>
            </a:r>
            <a:br>
              <a:rPr lang="hu-H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&lt;option </a:t>
            </a:r>
            <a:r>
              <a:rPr lang="hu-H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value="Firefox</a:t>
            </a:r>
            <a:r>
              <a:rPr lang="hu-H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br>
              <a:rPr lang="hu-H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&lt;</a:t>
            </a:r>
            <a:r>
              <a:rPr lang="hu-H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option value="Chrome</a:t>
            </a:r>
            <a:r>
              <a:rPr lang="hu-H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br>
              <a:rPr lang="hu-H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&lt;</a:t>
            </a:r>
            <a:r>
              <a:rPr lang="hu-H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option value="Opera</a:t>
            </a:r>
            <a:r>
              <a:rPr lang="hu-H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br>
              <a:rPr lang="hu-H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&lt;</a:t>
            </a:r>
            <a:r>
              <a:rPr lang="hu-H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option value="Safari"&gt;</a:t>
            </a:r>
          </a:p>
          <a:p>
            <a:pPr marL="457200" lvl="1" indent="0">
              <a:buNone/>
            </a:pPr>
            <a:r>
              <a:rPr lang="hu-H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&lt;/</a:t>
            </a:r>
            <a:r>
              <a:rPr lang="hu-H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datalist</a:t>
            </a:r>
            <a:r>
              <a:rPr lang="hu-H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/>
              <a:t>No mouse</a:t>
            </a:r>
            <a:endParaRPr lang="hu-HU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8BEFD-C6C7-4645-9B27-0B1FDDDE1CE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4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b="1" dirty="0" smtClean="0"/>
              <a:t>Client/Server </a:t>
            </a:r>
            <a:r>
              <a:rPr lang="hu-HU" b="1" dirty="0"/>
              <a:t>side solutions</a:t>
            </a:r>
            <a:br>
              <a:rPr lang="hu-HU" b="1" dirty="0"/>
            </a:br>
            <a:r>
              <a:rPr lang="hu-HU" b="1" dirty="0"/>
              <a:t>Reduce Network Usage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Minify/</a:t>
            </a:r>
            <a:r>
              <a:rPr lang="en-US" dirty="0" err="1"/>
              <a:t>gzip</a:t>
            </a:r>
            <a:r>
              <a:rPr lang="en-US" dirty="0"/>
              <a:t> Markup, </a:t>
            </a:r>
            <a:r>
              <a:rPr lang="en-US" dirty="0" err="1"/>
              <a:t>Stylesheets</a:t>
            </a:r>
            <a:r>
              <a:rPr lang="en-US" dirty="0"/>
              <a:t>, </a:t>
            </a:r>
            <a:r>
              <a:rPr lang="en-US" dirty="0" smtClean="0"/>
              <a:t>Scripts</a:t>
            </a:r>
            <a:endParaRPr lang="hu-HU" dirty="0" smtClean="0"/>
          </a:p>
          <a:p>
            <a:r>
              <a:rPr lang="en-US" dirty="0"/>
              <a:t>Use HTTP </a:t>
            </a:r>
            <a:r>
              <a:rPr lang="en-US" dirty="0" smtClean="0"/>
              <a:t>caching</a:t>
            </a:r>
            <a:endParaRPr lang="hu-HU" dirty="0" smtClean="0"/>
          </a:p>
          <a:p>
            <a:pPr lvl="1"/>
            <a:r>
              <a:rPr lang="en-US" dirty="0" smtClean="0"/>
              <a:t>Cache-Control</a:t>
            </a:r>
            <a:endParaRPr lang="hu-HU" dirty="0" smtClean="0"/>
          </a:p>
          <a:p>
            <a:pPr lvl="1"/>
            <a:r>
              <a:rPr lang="en-US" dirty="0" smtClean="0"/>
              <a:t>Last-Modified</a:t>
            </a:r>
            <a:endParaRPr lang="hu-HU" dirty="0" smtClean="0"/>
          </a:p>
          <a:p>
            <a:r>
              <a:rPr lang="en-US" dirty="0"/>
              <a:t>Reduce size and number of external </a:t>
            </a:r>
            <a:r>
              <a:rPr lang="en-US" dirty="0" smtClean="0"/>
              <a:t>resources</a:t>
            </a:r>
            <a:endParaRPr lang="hu-HU" dirty="0" smtClean="0"/>
          </a:p>
          <a:p>
            <a:pPr lvl="1"/>
            <a:r>
              <a:rPr lang="hu-HU" dirty="0" smtClean="0"/>
              <a:t>I</a:t>
            </a:r>
            <a:r>
              <a:rPr lang="en-US" dirty="0" smtClean="0"/>
              <a:t>mages </a:t>
            </a:r>
            <a:r>
              <a:rPr lang="en-US" dirty="0"/>
              <a:t>(CSS </a:t>
            </a:r>
            <a:r>
              <a:rPr lang="en-US" dirty="0" smtClean="0"/>
              <a:t>sprites</a:t>
            </a:r>
            <a:r>
              <a:rPr lang="hu-HU" dirty="0" smtClean="0"/>
              <a:t>, resized images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Aggregate scripts/</a:t>
            </a:r>
            <a:r>
              <a:rPr lang="en-US" dirty="0" err="1" smtClean="0"/>
              <a:t>stylesheets</a:t>
            </a:r>
            <a:endParaRPr lang="en-US" dirty="0" smtClean="0"/>
          </a:p>
          <a:p>
            <a:r>
              <a:rPr lang="en-US" dirty="0" smtClean="0"/>
              <a:t>AJAX based partial updates</a:t>
            </a:r>
          </a:p>
          <a:p>
            <a:r>
              <a:rPr lang="en-US" dirty="0" smtClean="0"/>
              <a:t>Optimize cookies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8BEFD-C6C7-4645-9B27-0B1FDDDE1CE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4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b="1" dirty="0"/>
              <a:t>Client side solutions</a:t>
            </a:r>
            <a:br>
              <a:rPr lang="hu-HU" b="1" dirty="0"/>
            </a:br>
            <a:r>
              <a:rPr lang="en-US" b="1" dirty="0"/>
              <a:t>Content Adaptation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RWD is a Web design approach aimed at crafting sites to provide an optimal viewing experience across a wide range of devices (from mobile phones to desktop computer monitors</a:t>
            </a:r>
            <a:r>
              <a:rPr lang="en-US" dirty="0" smtClean="0"/>
              <a:t>)</a:t>
            </a:r>
            <a:endParaRPr lang="hu-HU" dirty="0" smtClean="0"/>
          </a:p>
          <a:p>
            <a:pPr marL="0" indent="0">
              <a:buNone/>
            </a:pPr>
            <a:r>
              <a:rPr lang="en-US" dirty="0"/>
              <a:t>A site designed with RWD adapts the layout to the viewing environment by </a:t>
            </a:r>
            <a:r>
              <a:rPr lang="en-US" dirty="0" smtClean="0"/>
              <a:t>using</a:t>
            </a:r>
            <a:r>
              <a:rPr lang="hu-HU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 Fluid, proportion-based grids</a:t>
            </a:r>
          </a:p>
          <a:p>
            <a:pPr marL="0" indent="0">
              <a:buNone/>
            </a:pPr>
            <a:r>
              <a:rPr lang="en-US" dirty="0" smtClean="0"/>
              <a:t>- </a:t>
            </a:r>
            <a:r>
              <a:rPr lang="en-US" dirty="0"/>
              <a:t>Flexible images</a:t>
            </a:r>
          </a:p>
          <a:p>
            <a:pPr marL="0" indent="0">
              <a:buNone/>
            </a:pPr>
            <a:r>
              <a:rPr lang="en-US" dirty="0"/>
              <a:t>- CSS3 media </a:t>
            </a:r>
            <a:r>
              <a:rPr lang="en-US" dirty="0" smtClean="0"/>
              <a:t>queries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8BEFD-C6C7-4645-9B27-0B1FDDDE1CE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85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Server or client side solution</a:t>
            </a:r>
            <a:r>
              <a:rPr lang="hu-HU" b="1" dirty="0"/>
              <a:t>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Client side (Responsive web design):</a:t>
            </a:r>
          </a:p>
          <a:p>
            <a:pPr marL="0" indent="0">
              <a:buNone/>
            </a:pPr>
            <a:r>
              <a:rPr lang="hu-HU" dirty="0" smtClean="0"/>
              <a:t>+ </a:t>
            </a:r>
            <a:r>
              <a:rPr lang="en-US" dirty="0"/>
              <a:t>URLs are consistent across </a:t>
            </a:r>
            <a:r>
              <a:rPr lang="en-US" dirty="0" smtClean="0"/>
              <a:t>devices</a:t>
            </a:r>
            <a:endParaRPr lang="hu-HU" dirty="0" smtClean="0"/>
          </a:p>
          <a:p>
            <a:pPr marL="0" indent="0">
              <a:buNone/>
            </a:pPr>
            <a:r>
              <a:rPr lang="hu-HU" dirty="0" smtClean="0"/>
              <a:t>+ A</a:t>
            </a:r>
            <a:r>
              <a:rPr lang="en-US" dirty="0" err="1" smtClean="0"/>
              <a:t>dapt</a:t>
            </a:r>
            <a:r>
              <a:rPr lang="en-US" dirty="0" smtClean="0"/>
              <a:t> content </a:t>
            </a:r>
            <a:r>
              <a:rPr lang="en-US" dirty="0"/>
              <a:t>based on the capabilities of the </a:t>
            </a:r>
            <a:r>
              <a:rPr lang="en-US" dirty="0" smtClean="0"/>
              <a:t>browser</a:t>
            </a:r>
            <a:endParaRPr lang="hu-HU" dirty="0" smtClean="0"/>
          </a:p>
          <a:p>
            <a:pPr marL="0" indent="0">
              <a:buNone/>
            </a:pPr>
            <a:r>
              <a:rPr lang="hu-HU" dirty="0" smtClean="0"/>
              <a:t>- Single source order of markup</a:t>
            </a:r>
          </a:p>
          <a:p>
            <a:pPr marL="0" indent="0">
              <a:buNone/>
            </a:pPr>
            <a:r>
              <a:rPr lang="hu-HU" dirty="0" smtClean="0"/>
              <a:t>- F</a:t>
            </a:r>
            <a:r>
              <a:rPr lang="en-US" dirty="0" err="1" smtClean="0"/>
              <a:t>lexible</a:t>
            </a:r>
            <a:r>
              <a:rPr lang="en-US" dirty="0" smtClean="0"/>
              <a:t> </a:t>
            </a:r>
            <a:r>
              <a:rPr lang="en-US" dirty="0"/>
              <a:t>media that can scale across screen </a:t>
            </a:r>
            <a:r>
              <a:rPr lang="en-US" dirty="0" smtClean="0"/>
              <a:t>sizes</a:t>
            </a:r>
            <a:endParaRPr lang="hu-HU" dirty="0" smtClean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8BEFD-C6C7-4645-9B27-0B1FDDDE1CE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7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11244</TotalTime>
  <Words>4279</Words>
  <Application>Microsoft Office PowerPoint</Application>
  <PresentationFormat>On-screen Show (4:3)</PresentationFormat>
  <Paragraphs>567</Paragraphs>
  <Slides>47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Calibri</vt:lpstr>
      <vt:lpstr>Courier New</vt:lpstr>
      <vt:lpstr>Office Theme</vt:lpstr>
      <vt:lpstr>Mobile WEB Optimization and Device Detection</vt:lpstr>
      <vt:lpstr>Main Topics</vt:lpstr>
      <vt:lpstr>PowerPoint Presentation</vt:lpstr>
      <vt:lpstr>Mobile Device Constraints</vt:lpstr>
      <vt:lpstr>Client side solutions Adapting Layout</vt:lpstr>
      <vt:lpstr>Client side solutions Inputs</vt:lpstr>
      <vt:lpstr>Client/Server side solutions Reduce Network Usage</vt:lpstr>
      <vt:lpstr>Client side solutions Content Adaptation</vt:lpstr>
      <vt:lpstr>Server or client side solution?</vt:lpstr>
      <vt:lpstr>Server or client side solution?</vt:lpstr>
      <vt:lpstr>Server or client side solution? RESS: Responsive Design + Server Side</vt:lpstr>
      <vt:lpstr>Server or client side solution? RESS in action</vt:lpstr>
      <vt:lpstr>Server side solutions Basic principals and definitions</vt:lpstr>
      <vt:lpstr>Device resolution</vt:lpstr>
      <vt:lpstr>Level of device resolution</vt:lpstr>
      <vt:lpstr>Basic Example With URLRewriteFilter</vt:lpstr>
      <vt:lpstr>Device Description Repository (DDR)</vt:lpstr>
      <vt:lpstr>Device Description Repositories</vt:lpstr>
      <vt:lpstr>Site switching</vt:lpstr>
      <vt:lpstr>Apache mobile filter</vt:lpstr>
      <vt:lpstr>Apache mobile filter Overview</vt:lpstr>
      <vt:lpstr>Apache mobile filter Main features</vt:lpstr>
      <vt:lpstr>Apache mobile filter Lite Detection</vt:lpstr>
      <vt:lpstr>Apache mobile filter Wurfl Detection / I.</vt:lpstr>
      <vt:lpstr>Apache mobile filter Wurfl Detection / II.</vt:lpstr>
      <vt:lpstr>Apache mobile filter Mobile switcher / I.</vt:lpstr>
      <vt:lpstr>Apache mobile filter Mobile switcher / II.</vt:lpstr>
      <vt:lpstr>Apache mobile filter mod_rewrite</vt:lpstr>
      <vt:lpstr>Apache mobile filter Image Rendering / I.</vt:lpstr>
      <vt:lpstr>Apache mobile filter Image Rendering / II.</vt:lpstr>
      <vt:lpstr>Apache mobile filter Image Rendering / III.</vt:lpstr>
      <vt:lpstr>Apache mobile filter Image Rendering / IV.</vt:lpstr>
      <vt:lpstr>Apache mobile filter Demo</vt:lpstr>
      <vt:lpstr> Spring mobile device module</vt:lpstr>
      <vt:lpstr>Spring mobile device module Overview</vt:lpstr>
      <vt:lpstr>Spring mobile device module Device resolution / I.</vt:lpstr>
      <vt:lpstr>Spring mobile device module Device resolution / II.</vt:lpstr>
      <vt:lpstr>Spring mobile device module Device resolution / III.</vt:lpstr>
      <vt:lpstr>Spring mobile device module Site preference / I.</vt:lpstr>
      <vt:lpstr>Spring mobile device module Site preference / II.</vt:lpstr>
      <vt:lpstr>Spring mobile device module Site preference / III.</vt:lpstr>
      <vt:lpstr>Spring mobile device module Site switching / I.</vt:lpstr>
      <vt:lpstr>Spring mobile device module Site switching / II.</vt:lpstr>
      <vt:lpstr>Spring mobile device module Device aware view management / I.</vt:lpstr>
      <vt:lpstr>Spring mobile device module Device aware view management / II.</vt:lpstr>
      <vt:lpstr>Spring mobile device module Demo</vt:lpstr>
      <vt:lpstr>Questions?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Gergely Rozsonits</dc:creator>
  <cp:lastModifiedBy>Gergely Rozsonits</cp:lastModifiedBy>
  <cp:revision>123</cp:revision>
  <dcterms:created xsi:type="dcterms:W3CDTF">2014-03-08T09:52:39Z</dcterms:created>
  <dcterms:modified xsi:type="dcterms:W3CDTF">2014-03-24T20:40:11Z</dcterms:modified>
</cp:coreProperties>
</file>