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4"/>
    <p:sldMasterId id="2147483684" r:id="rId5"/>
  </p:sldMasterIdLst>
  <p:notesMasterIdLst>
    <p:notesMasterId r:id="rId41"/>
  </p:notesMasterIdLst>
  <p:handoutMasterIdLst>
    <p:handoutMasterId r:id="rId42"/>
  </p:handoutMasterIdLst>
  <p:sldIdLst>
    <p:sldId id="887" r:id="rId6"/>
    <p:sldId id="574" r:id="rId7"/>
    <p:sldId id="635" r:id="rId8"/>
    <p:sldId id="632" r:id="rId9"/>
    <p:sldId id="634" r:id="rId10"/>
    <p:sldId id="653" r:id="rId11"/>
    <p:sldId id="590" r:id="rId12"/>
    <p:sldId id="586" r:id="rId13"/>
    <p:sldId id="575" r:id="rId14"/>
    <p:sldId id="588" r:id="rId15"/>
    <p:sldId id="589" r:id="rId16"/>
    <p:sldId id="578" r:id="rId17"/>
    <p:sldId id="654" r:id="rId18"/>
    <p:sldId id="644" r:id="rId19"/>
    <p:sldId id="890" r:id="rId20"/>
    <p:sldId id="639" r:id="rId21"/>
    <p:sldId id="888" r:id="rId22"/>
    <p:sldId id="889" r:id="rId23"/>
    <p:sldId id="656" r:id="rId24"/>
    <p:sldId id="423" r:id="rId25"/>
    <p:sldId id="365" r:id="rId26"/>
    <p:sldId id="651" r:id="rId27"/>
    <p:sldId id="390" r:id="rId28"/>
    <p:sldId id="424" r:id="rId29"/>
    <p:sldId id="658" r:id="rId30"/>
    <p:sldId id="391" r:id="rId31"/>
    <p:sldId id="392" r:id="rId32"/>
    <p:sldId id="393" r:id="rId33"/>
    <p:sldId id="394" r:id="rId34"/>
    <p:sldId id="395" r:id="rId35"/>
    <p:sldId id="396" r:id="rId36"/>
    <p:sldId id="657" r:id="rId37"/>
    <p:sldId id="652" r:id="rId38"/>
    <p:sldId id="655" r:id="rId39"/>
    <p:sldId id="260" r:id="rId40"/>
  </p:sldIdLst>
  <p:sldSz cx="12192000" cy="6858000"/>
  <p:notesSz cx="6858000" cy="9144000"/>
  <p:defaultTextStyle>
    <a:defPPr rtl="0">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Styl pośredni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 jasny 1 — Ak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0912" autoAdjust="0"/>
  </p:normalViewPr>
  <p:slideViewPr>
    <p:cSldViewPr snapToGrid="0">
      <p:cViewPr varScale="1">
        <p:scale>
          <a:sx n="129" d="100"/>
          <a:sy n="129" d="100"/>
        </p:scale>
        <p:origin x="2862" y="132"/>
      </p:cViewPr>
      <p:guideLst/>
    </p:cSldViewPr>
  </p:slideViewPr>
  <p:notesTextViewPr>
    <p:cViewPr>
      <p:scale>
        <a:sx n="3" d="2"/>
        <a:sy n="3" d="2"/>
      </p:scale>
      <p:origin x="0" y="0"/>
    </p:cViewPr>
  </p:notesTextViewPr>
  <p:notesViewPr>
    <p:cSldViewPr snapToGrid="0">
      <p:cViewPr varScale="1">
        <p:scale>
          <a:sx n="123" d="100"/>
          <a:sy n="123" d="100"/>
        </p:scale>
        <p:origin x="497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7580792-A665-4088-881C-5552C99E55E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FA7E46D-A2B8-4A68-80F8-D02197E6F648}">
      <dgm:prSet/>
      <dgm:spPr/>
      <dgm:t>
        <a:bodyPr/>
        <a:lstStyle/>
        <a:p>
          <a:r>
            <a:rPr lang="pl-PL"/>
            <a:t>Windows Forms to sposób na łatwe tworzenie aplikacji zawierających graficzny interfejs użytkownika powstały w ramach .NET Framework. Daje także możliwość tworzenia wieloplatformowych aplikacji.</a:t>
          </a:r>
          <a:endParaRPr lang="en-US"/>
        </a:p>
      </dgm:t>
    </dgm:pt>
    <dgm:pt modelId="{4B985046-C18E-4EEA-8D0C-37EA68E6FBC4}" type="parTrans" cxnId="{497527FD-5F33-4F29-9F5F-7E44904F239E}">
      <dgm:prSet/>
      <dgm:spPr/>
      <dgm:t>
        <a:bodyPr/>
        <a:lstStyle/>
        <a:p>
          <a:endParaRPr lang="en-US"/>
        </a:p>
      </dgm:t>
    </dgm:pt>
    <dgm:pt modelId="{146E40E3-8C0F-4CD1-9C10-11159CE8748B}" type="sibTrans" cxnId="{497527FD-5F33-4F29-9F5F-7E44904F239E}">
      <dgm:prSet/>
      <dgm:spPr/>
      <dgm:t>
        <a:bodyPr/>
        <a:lstStyle/>
        <a:p>
          <a:endParaRPr lang="en-US"/>
        </a:p>
      </dgm:t>
    </dgm:pt>
    <dgm:pt modelId="{75D51A7E-0BF8-4DE0-8A30-BBE226FD4359}">
      <dgm:prSet/>
      <dgm:spPr/>
      <dgm:t>
        <a:bodyPr/>
        <a:lstStyle/>
        <a:p>
          <a:r>
            <a:rPr lang="pl-PL"/>
            <a:t>.NET Framework – platforma programistyczna opracowana przez Microsoft, obejmująca środowisko uruchomieniowe (Common Language Runtime – CLR) oraz biblioteki klas dostarczające standardowej funkcjonalności dla aplikacji. </a:t>
          </a:r>
          <a:endParaRPr lang="en-US"/>
        </a:p>
      </dgm:t>
    </dgm:pt>
    <dgm:pt modelId="{7C8D3689-3F6C-42C8-9083-A3CEB7825A1F}" type="parTrans" cxnId="{62215B65-C2D3-45C3-BC91-A92C75187B49}">
      <dgm:prSet/>
      <dgm:spPr/>
      <dgm:t>
        <a:bodyPr/>
        <a:lstStyle/>
        <a:p>
          <a:endParaRPr lang="en-US"/>
        </a:p>
      </dgm:t>
    </dgm:pt>
    <dgm:pt modelId="{B98DE038-95C9-4983-8A88-8551A5E5833E}" type="sibTrans" cxnId="{62215B65-C2D3-45C3-BC91-A92C75187B49}">
      <dgm:prSet/>
      <dgm:spPr/>
      <dgm:t>
        <a:bodyPr/>
        <a:lstStyle/>
        <a:p>
          <a:endParaRPr lang="en-US"/>
        </a:p>
      </dgm:t>
    </dgm:pt>
    <dgm:pt modelId="{182CD065-2343-449A-97EF-22DDA7BDCEBF}" type="pres">
      <dgm:prSet presAssocID="{A7580792-A665-4088-881C-5552C99E55EB}" presName="root" presStyleCnt="0">
        <dgm:presLayoutVars>
          <dgm:dir/>
          <dgm:resizeHandles val="exact"/>
        </dgm:presLayoutVars>
      </dgm:prSet>
      <dgm:spPr/>
    </dgm:pt>
    <dgm:pt modelId="{D7CFDB2B-9DEA-456F-A4A2-8174C7CE3F9C}" type="pres">
      <dgm:prSet presAssocID="{AFA7E46D-A2B8-4A68-80F8-D02197E6F648}" presName="compNode" presStyleCnt="0"/>
      <dgm:spPr/>
    </dgm:pt>
    <dgm:pt modelId="{3EC25E71-DAED-4D4B-8398-1D1EA7383827}" type="pres">
      <dgm:prSet presAssocID="{AFA7E46D-A2B8-4A68-80F8-D02197E6F648}" presName="bgRect" presStyleLbl="bgShp" presStyleIdx="0" presStyleCnt="2"/>
      <dgm:spPr/>
    </dgm:pt>
    <dgm:pt modelId="{74DF311E-247C-4315-9FAE-A5C3A91C1298}" type="pres">
      <dgm:prSet presAssocID="{AFA7E46D-A2B8-4A68-80F8-D02197E6F6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BB7CBDCC-5931-4FC9-8960-5550AA2B11EF}" type="pres">
      <dgm:prSet presAssocID="{AFA7E46D-A2B8-4A68-80F8-D02197E6F648}" presName="spaceRect" presStyleCnt="0"/>
      <dgm:spPr/>
    </dgm:pt>
    <dgm:pt modelId="{2CD813B2-EBB4-4AE4-89A1-AA71A149A602}" type="pres">
      <dgm:prSet presAssocID="{AFA7E46D-A2B8-4A68-80F8-D02197E6F648}" presName="parTx" presStyleLbl="revTx" presStyleIdx="0" presStyleCnt="2">
        <dgm:presLayoutVars>
          <dgm:chMax val="0"/>
          <dgm:chPref val="0"/>
        </dgm:presLayoutVars>
      </dgm:prSet>
      <dgm:spPr/>
    </dgm:pt>
    <dgm:pt modelId="{01AF9EE4-006A-495A-9F68-24A897491E90}" type="pres">
      <dgm:prSet presAssocID="{146E40E3-8C0F-4CD1-9C10-11159CE8748B}" presName="sibTrans" presStyleCnt="0"/>
      <dgm:spPr/>
    </dgm:pt>
    <dgm:pt modelId="{C5BCA685-E186-4620-8D23-014F092F3FC2}" type="pres">
      <dgm:prSet presAssocID="{75D51A7E-0BF8-4DE0-8A30-BBE226FD4359}" presName="compNode" presStyleCnt="0"/>
      <dgm:spPr/>
    </dgm:pt>
    <dgm:pt modelId="{C7A14609-9B7B-46C2-AD35-165FBA238EA6}" type="pres">
      <dgm:prSet presAssocID="{75D51A7E-0BF8-4DE0-8A30-BBE226FD4359}" presName="bgRect" presStyleLbl="bgShp" presStyleIdx="1" presStyleCnt="2"/>
      <dgm:spPr/>
    </dgm:pt>
    <dgm:pt modelId="{47646B70-EDE0-4E06-A897-F572459B4FFC}" type="pres">
      <dgm:prSet presAssocID="{75D51A7E-0BF8-4DE0-8A30-BBE226FD43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ista"/>
        </a:ext>
      </dgm:extLst>
    </dgm:pt>
    <dgm:pt modelId="{26037671-F457-41D1-8FDA-01D4E8608D7F}" type="pres">
      <dgm:prSet presAssocID="{75D51A7E-0BF8-4DE0-8A30-BBE226FD4359}" presName="spaceRect" presStyleCnt="0"/>
      <dgm:spPr/>
    </dgm:pt>
    <dgm:pt modelId="{4CD55801-CF41-47B0-BB86-168ADBC34940}" type="pres">
      <dgm:prSet presAssocID="{75D51A7E-0BF8-4DE0-8A30-BBE226FD4359}" presName="parTx" presStyleLbl="revTx" presStyleIdx="1" presStyleCnt="2">
        <dgm:presLayoutVars>
          <dgm:chMax val="0"/>
          <dgm:chPref val="0"/>
        </dgm:presLayoutVars>
      </dgm:prSet>
      <dgm:spPr/>
    </dgm:pt>
  </dgm:ptLst>
  <dgm:cxnLst>
    <dgm:cxn modelId="{62215B65-C2D3-45C3-BC91-A92C75187B49}" srcId="{A7580792-A665-4088-881C-5552C99E55EB}" destId="{75D51A7E-0BF8-4DE0-8A30-BBE226FD4359}" srcOrd="1" destOrd="0" parTransId="{7C8D3689-3F6C-42C8-9083-A3CEB7825A1F}" sibTransId="{B98DE038-95C9-4983-8A88-8551A5E5833E}"/>
    <dgm:cxn modelId="{14ED8245-FB4B-478E-AAD9-37F653F9A3B1}" type="presOf" srcId="{A7580792-A665-4088-881C-5552C99E55EB}" destId="{182CD065-2343-449A-97EF-22DDA7BDCEBF}" srcOrd="0" destOrd="0" presId="urn:microsoft.com/office/officeart/2018/2/layout/IconVerticalSolidList"/>
    <dgm:cxn modelId="{155E914B-38B1-4350-997C-D41656B4CB94}" type="presOf" srcId="{AFA7E46D-A2B8-4A68-80F8-D02197E6F648}" destId="{2CD813B2-EBB4-4AE4-89A1-AA71A149A602}" srcOrd="0" destOrd="0" presId="urn:microsoft.com/office/officeart/2018/2/layout/IconVerticalSolidList"/>
    <dgm:cxn modelId="{68582691-CB1B-477C-8A66-AB9FF0A822F6}" type="presOf" srcId="{75D51A7E-0BF8-4DE0-8A30-BBE226FD4359}" destId="{4CD55801-CF41-47B0-BB86-168ADBC34940}" srcOrd="0" destOrd="0" presId="urn:microsoft.com/office/officeart/2018/2/layout/IconVerticalSolidList"/>
    <dgm:cxn modelId="{497527FD-5F33-4F29-9F5F-7E44904F239E}" srcId="{A7580792-A665-4088-881C-5552C99E55EB}" destId="{AFA7E46D-A2B8-4A68-80F8-D02197E6F648}" srcOrd="0" destOrd="0" parTransId="{4B985046-C18E-4EEA-8D0C-37EA68E6FBC4}" sibTransId="{146E40E3-8C0F-4CD1-9C10-11159CE8748B}"/>
    <dgm:cxn modelId="{6C06DFEF-70AA-45E2-8BB8-029B5AF5F0C5}" type="presParOf" srcId="{182CD065-2343-449A-97EF-22DDA7BDCEBF}" destId="{D7CFDB2B-9DEA-456F-A4A2-8174C7CE3F9C}" srcOrd="0" destOrd="0" presId="urn:microsoft.com/office/officeart/2018/2/layout/IconVerticalSolidList"/>
    <dgm:cxn modelId="{F9B5ADBC-CAD2-422A-AECE-B3E7BC4CF903}" type="presParOf" srcId="{D7CFDB2B-9DEA-456F-A4A2-8174C7CE3F9C}" destId="{3EC25E71-DAED-4D4B-8398-1D1EA7383827}" srcOrd="0" destOrd="0" presId="urn:microsoft.com/office/officeart/2018/2/layout/IconVerticalSolidList"/>
    <dgm:cxn modelId="{4D28A2EE-5955-4A62-8E5B-A2AE1C2B4169}" type="presParOf" srcId="{D7CFDB2B-9DEA-456F-A4A2-8174C7CE3F9C}" destId="{74DF311E-247C-4315-9FAE-A5C3A91C1298}" srcOrd="1" destOrd="0" presId="urn:microsoft.com/office/officeart/2018/2/layout/IconVerticalSolidList"/>
    <dgm:cxn modelId="{F903535D-CAF9-4AF5-B714-03DCF82D8EA8}" type="presParOf" srcId="{D7CFDB2B-9DEA-456F-A4A2-8174C7CE3F9C}" destId="{BB7CBDCC-5931-4FC9-8960-5550AA2B11EF}" srcOrd="2" destOrd="0" presId="urn:microsoft.com/office/officeart/2018/2/layout/IconVerticalSolidList"/>
    <dgm:cxn modelId="{F53AB09E-D088-4010-94FD-029D654647B3}" type="presParOf" srcId="{D7CFDB2B-9DEA-456F-A4A2-8174C7CE3F9C}" destId="{2CD813B2-EBB4-4AE4-89A1-AA71A149A602}" srcOrd="3" destOrd="0" presId="urn:microsoft.com/office/officeart/2018/2/layout/IconVerticalSolidList"/>
    <dgm:cxn modelId="{2DD20273-6400-4D2F-82F0-033ACEF2ED48}" type="presParOf" srcId="{182CD065-2343-449A-97EF-22DDA7BDCEBF}" destId="{01AF9EE4-006A-495A-9F68-24A897491E90}" srcOrd="1" destOrd="0" presId="urn:microsoft.com/office/officeart/2018/2/layout/IconVerticalSolidList"/>
    <dgm:cxn modelId="{93D18A9C-A325-4240-BBB0-D786288EB4F9}" type="presParOf" srcId="{182CD065-2343-449A-97EF-22DDA7BDCEBF}" destId="{C5BCA685-E186-4620-8D23-014F092F3FC2}" srcOrd="2" destOrd="0" presId="urn:microsoft.com/office/officeart/2018/2/layout/IconVerticalSolidList"/>
    <dgm:cxn modelId="{38502651-CE05-4F81-BC67-A6542A04D32D}" type="presParOf" srcId="{C5BCA685-E186-4620-8D23-014F092F3FC2}" destId="{C7A14609-9B7B-46C2-AD35-165FBA238EA6}" srcOrd="0" destOrd="0" presId="urn:microsoft.com/office/officeart/2018/2/layout/IconVerticalSolidList"/>
    <dgm:cxn modelId="{DA653069-9C4E-4C05-BFFC-1B8DD43BE261}" type="presParOf" srcId="{C5BCA685-E186-4620-8D23-014F092F3FC2}" destId="{47646B70-EDE0-4E06-A897-F572459B4FFC}" srcOrd="1" destOrd="0" presId="urn:microsoft.com/office/officeart/2018/2/layout/IconVerticalSolidList"/>
    <dgm:cxn modelId="{BC1E9CD6-DC78-46BF-A304-98A86A65ADA4}" type="presParOf" srcId="{C5BCA685-E186-4620-8D23-014F092F3FC2}" destId="{26037671-F457-41D1-8FDA-01D4E8608D7F}" srcOrd="2" destOrd="0" presId="urn:microsoft.com/office/officeart/2018/2/layout/IconVerticalSolidList"/>
    <dgm:cxn modelId="{8D8C72C2-A775-4DC0-BA76-1AF48F0B986B}" type="presParOf" srcId="{C5BCA685-E186-4620-8D23-014F092F3FC2}" destId="{4CD55801-CF41-47B0-BB86-168ADBC349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25E71-DAED-4D4B-8398-1D1EA7383827}">
      <dsp:nvSpPr>
        <dsp:cNvPr id="0" name=""/>
        <dsp:cNvSpPr/>
      </dsp:nvSpPr>
      <dsp:spPr>
        <a:xfrm>
          <a:off x="0" y="597713"/>
          <a:ext cx="11029950" cy="11034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F311E-247C-4315-9FAE-A5C3A91C1298}">
      <dsp:nvSpPr>
        <dsp:cNvPr id="0" name=""/>
        <dsp:cNvSpPr/>
      </dsp:nvSpPr>
      <dsp:spPr>
        <a:xfrm>
          <a:off x="333800" y="845994"/>
          <a:ext cx="606909" cy="606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D813B2-EBB4-4AE4-89A1-AA71A149A602}">
      <dsp:nvSpPr>
        <dsp:cNvPr id="0" name=""/>
        <dsp:cNvSpPr/>
      </dsp:nvSpPr>
      <dsp:spPr>
        <a:xfrm>
          <a:off x="1274509" y="597713"/>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933450">
            <a:lnSpc>
              <a:spcPct val="90000"/>
            </a:lnSpc>
            <a:spcBef>
              <a:spcPct val="0"/>
            </a:spcBef>
            <a:spcAft>
              <a:spcPct val="35000"/>
            </a:spcAft>
            <a:buNone/>
          </a:pPr>
          <a:r>
            <a:rPr lang="pl-PL" sz="2100" kern="1200"/>
            <a:t>Windows Forms to sposób na łatwe tworzenie aplikacji zawierających graficzny interfejs użytkownika powstały w ramach .NET Framework. Daje także możliwość tworzenia wieloplatformowych aplikacji.</a:t>
          </a:r>
          <a:endParaRPr lang="en-US" sz="2100" kern="1200"/>
        </a:p>
      </dsp:txBody>
      <dsp:txXfrm>
        <a:off x="1274509" y="597713"/>
        <a:ext cx="9755440" cy="1103471"/>
      </dsp:txXfrm>
    </dsp:sp>
    <dsp:sp modelId="{C7A14609-9B7B-46C2-AD35-165FBA238EA6}">
      <dsp:nvSpPr>
        <dsp:cNvPr id="0" name=""/>
        <dsp:cNvSpPr/>
      </dsp:nvSpPr>
      <dsp:spPr>
        <a:xfrm>
          <a:off x="0" y="1977052"/>
          <a:ext cx="11029950" cy="11034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646B70-EDE0-4E06-A897-F572459B4FFC}">
      <dsp:nvSpPr>
        <dsp:cNvPr id="0" name=""/>
        <dsp:cNvSpPr/>
      </dsp:nvSpPr>
      <dsp:spPr>
        <a:xfrm>
          <a:off x="333800" y="2225333"/>
          <a:ext cx="606909" cy="606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D55801-CF41-47B0-BB86-168ADBC34940}">
      <dsp:nvSpPr>
        <dsp:cNvPr id="0" name=""/>
        <dsp:cNvSpPr/>
      </dsp:nvSpPr>
      <dsp:spPr>
        <a:xfrm>
          <a:off x="1274509" y="1977052"/>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933450">
            <a:lnSpc>
              <a:spcPct val="90000"/>
            </a:lnSpc>
            <a:spcBef>
              <a:spcPct val="0"/>
            </a:spcBef>
            <a:spcAft>
              <a:spcPct val="35000"/>
            </a:spcAft>
            <a:buNone/>
          </a:pPr>
          <a:r>
            <a:rPr lang="pl-PL" sz="2100" kern="1200"/>
            <a:t>.NET Framework – platforma programistyczna opracowana przez Microsoft, obejmująca środowisko uruchomieniowe (Common Language Runtime – CLR) oraz biblioteki klas dostarczające standardowej funkcjonalności dla aplikacji. </a:t>
          </a:r>
          <a:endParaRPr lang="en-US" sz="2100" kern="1200"/>
        </a:p>
      </dsp:txBody>
      <dsp:txXfrm>
        <a:off x="1274509" y="1977052"/>
        <a:ext cx="9755440" cy="11034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282B6034-51A1-494A-885C-F51711E4C1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4840051E-B34E-458D-9BC8-55397CF27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5DA15F-C424-4768-8236-5D7E3BFE200D}" type="datetimeFigureOut">
              <a:rPr lang="pl-PL" smtClean="0"/>
              <a:t>11.04.2024</a:t>
            </a:fld>
            <a:endParaRPr lang="pl-PL"/>
          </a:p>
        </p:txBody>
      </p:sp>
      <p:sp>
        <p:nvSpPr>
          <p:cNvPr id="4" name="Symbol zastępczy stopki 3">
            <a:extLst>
              <a:ext uri="{FF2B5EF4-FFF2-40B4-BE49-F238E27FC236}">
                <a16:creationId xmlns:a16="http://schemas.microsoft.com/office/drawing/2014/main" id="{F85438D0-B383-41A6-8994-998FB3A49C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26233901-EEC2-4D54-B637-C54451C7C0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2E20BC-0710-4DF2-B2B0-8382EA5778BD}" type="slidenum">
              <a:rPr lang="pl-PL" smtClean="0"/>
              <a:t>‹#›</a:t>
            </a:fld>
            <a:endParaRPr lang="pl-PL"/>
          </a:p>
        </p:txBody>
      </p:sp>
    </p:spTree>
    <p:extLst>
      <p:ext uri="{BB962C8B-B14F-4D97-AF65-F5344CB8AC3E}">
        <p14:creationId xmlns:p14="http://schemas.microsoft.com/office/powerpoint/2010/main" val="16198482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noProof="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9EE9B-3A37-49C7-BCBA-DC171864EB4C}" type="datetimeFigureOut">
              <a:rPr lang="pl-PL" noProof="0" smtClean="0"/>
              <a:t>11.04.2024</a:t>
            </a:fld>
            <a:endParaRPr lang="pl-PL" noProof="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noProof="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noProof="0"/>
              <a:t>Edytuj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noProof="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B8C62-9C12-4CA2-96F0-A82CCBC62517}" type="slidenum">
              <a:rPr lang="pl-PL" noProof="0" smtClean="0"/>
              <a:t>‹#›</a:t>
            </a:fld>
            <a:endParaRPr lang="pl-PL" noProof="0"/>
          </a:p>
        </p:txBody>
      </p:sp>
    </p:spTree>
    <p:extLst>
      <p:ext uri="{BB962C8B-B14F-4D97-AF65-F5344CB8AC3E}">
        <p14:creationId xmlns:p14="http://schemas.microsoft.com/office/powerpoint/2010/main" val="35407685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pl.wikipedia.org/wiki/J%C4%99zyk_angielski"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pl.wikipedia.org/wiki/World_Wide_Web_Consortium" TargetMode="External"/><Relationship Id="rId4" Type="http://schemas.openxmlformats.org/officeDocument/2006/relationships/hyperlink" Target="http://pl.wikipedia.org/wiki/Internet"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1FB8C62-9C12-4CA2-96F0-A82CCBC62517}" type="slidenum">
              <a:rPr lang="pl-PL" smtClean="0"/>
              <a:t>1</a:t>
            </a:fld>
            <a:endParaRPr lang="pl-PL"/>
          </a:p>
        </p:txBody>
      </p:sp>
    </p:spTree>
    <p:extLst>
      <p:ext uri="{BB962C8B-B14F-4D97-AF65-F5344CB8AC3E}">
        <p14:creationId xmlns:p14="http://schemas.microsoft.com/office/powerpoint/2010/main" val="282185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indent="-228600">
              <a:buAutoNum type="arabicPeriod"/>
            </a:pPr>
            <a:r>
              <a:rPr lang="pl-PL" dirty="0"/>
              <a:t>Można użyć wyjątek</a:t>
            </a:r>
            <a:r>
              <a:rPr lang="pl-PL" baseline="0" dirty="0"/>
              <a:t> o nazwie </a:t>
            </a:r>
            <a:r>
              <a:rPr lang="pl-PL" sz="1200" i="1" dirty="0" err="1">
                <a:latin typeface="Times New Roman" pitchFamily="18" charset="0"/>
                <a:cs typeface="Times New Roman" pitchFamily="18" charset="0"/>
              </a:rPr>
              <a:t>Exception</a:t>
            </a:r>
            <a:r>
              <a:rPr lang="pl-PL" sz="1200" i="0" dirty="0">
                <a:latin typeface="Times New Roman" pitchFamily="18" charset="0"/>
                <a:cs typeface="Times New Roman" pitchFamily="18" charset="0"/>
              </a:rPr>
              <a:t> – ale takie podejście nie jest zalecane,</a:t>
            </a:r>
            <a:r>
              <a:rPr lang="pl-PL" sz="1200" i="0" baseline="0" dirty="0">
                <a:latin typeface="Times New Roman" pitchFamily="18" charset="0"/>
                <a:cs typeface="Times New Roman" pitchFamily="18" charset="0"/>
              </a:rPr>
              <a:t> ponieważ wiemy że jest błąd, ale nie wiemy jakiego typu.</a:t>
            </a:r>
          </a:p>
          <a:p>
            <a:pPr marL="228600" indent="-228600">
              <a:buAutoNum type="arabicPeriod"/>
            </a:pPr>
            <a:r>
              <a:rPr lang="pl-PL" sz="1200" i="0" baseline="0" dirty="0">
                <a:latin typeface="Times New Roman" pitchFamily="18" charset="0"/>
                <a:cs typeface="Times New Roman" pitchFamily="18" charset="0"/>
              </a:rPr>
              <a:t>Dany błąd może należeć do kilku bloków obsługi błędów (wyjątków). Zasada jest następująca: po wystąpieniu wyjątku, zostanie wykonany pierwszy pasujący do niego blok obsługi pułapki, a pozostałe bloki zostaną zignorowane (pominięte).</a:t>
            </a:r>
          </a:p>
          <a:p>
            <a:pPr marL="228600" indent="-228600">
              <a:buAutoNum type="arabicPeriod"/>
            </a:pPr>
            <a:r>
              <a:rPr lang="pl-PL" sz="1200" i="0" baseline="0" dirty="0">
                <a:latin typeface="Times New Roman" pitchFamily="18" charset="0"/>
                <a:cs typeface="Times New Roman" pitchFamily="18" charset="0"/>
              </a:rPr>
              <a:t>Zasada nr 2: bardziej szczegółowe bloki obsługi wyjątków należy umieszczać przed blokami bardziej ogólnymi. Jeśli wyjątek nie zostanie przechwycony przez żaden ze szczegółowych bloków obsługi wyjątków, to zostanie on przechwycony przez ogólniejszy blok obsługi pułapki.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pl-PL" sz="1200" dirty="0">
                <a:solidFill>
                  <a:srgbClr val="7030A0"/>
                </a:solidFill>
                <a:latin typeface="Times New Roman" pitchFamily="18" charset="0"/>
                <a:cs typeface="Times New Roman" pitchFamily="18" charset="0"/>
              </a:rPr>
              <a:t>Wyjątki są uporządkowane w rodziny, nazywane hierarchiami dziedziczenia.</a:t>
            </a:r>
          </a:p>
          <a:p>
            <a:pPr marL="228600" indent="-228600">
              <a:buAutoNum type="arabicPeriod"/>
            </a:pPr>
            <a:endParaRPr lang="pl-PL" sz="1200" i="0" baseline="0" dirty="0">
              <a:latin typeface="Times New Roman" pitchFamily="18" charset="0"/>
              <a:cs typeface="Times New Roman" pitchFamily="18" charset="0"/>
            </a:endParaRPr>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10</a:t>
            </a:fld>
            <a:endParaRPr lang="pl-PL"/>
          </a:p>
        </p:txBody>
      </p:sp>
    </p:spTree>
    <p:extLst>
      <p:ext uri="{BB962C8B-B14F-4D97-AF65-F5344CB8AC3E}">
        <p14:creationId xmlns:p14="http://schemas.microsoft.com/office/powerpoint/2010/main" val="66554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0" i="0" kern="1200" dirty="0">
                <a:solidFill>
                  <a:schemeClr val="tx1"/>
                </a:solidFill>
                <a:effectLst/>
                <a:latin typeface="+mn-lt"/>
                <a:ea typeface="+mn-ea"/>
                <a:cs typeface="+mn-cs"/>
              </a:rPr>
              <a:t>W jednym bloku </a:t>
            </a:r>
            <a:r>
              <a:rPr lang="pl-PL" sz="1200" b="0" i="0" kern="1200" dirty="0" err="1">
                <a:solidFill>
                  <a:schemeClr val="tx1"/>
                </a:solidFill>
                <a:effectLst/>
                <a:latin typeface="+mn-lt"/>
                <a:ea typeface="+mn-ea"/>
                <a:cs typeface="+mn-cs"/>
              </a:rPr>
              <a:t>try</a:t>
            </a:r>
            <a:r>
              <a:rPr lang="pl-PL" sz="1200" b="0" i="0" kern="1200" dirty="0">
                <a:solidFill>
                  <a:schemeClr val="tx1"/>
                </a:solidFill>
                <a:effectLst/>
                <a:latin typeface="+mn-lt"/>
                <a:ea typeface="+mn-ea"/>
                <a:cs typeface="+mn-cs"/>
              </a:rPr>
              <a:t> można przechwytywać wiele wyjątków. Konstrukcja taka zawiera</a:t>
            </a:r>
            <a:br>
              <a:rPr lang="pl-PL" sz="1200" b="0" i="0" kern="1200" dirty="0">
                <a:solidFill>
                  <a:schemeClr val="tx1"/>
                </a:solidFill>
                <a:effectLst/>
                <a:latin typeface="+mn-lt"/>
                <a:ea typeface="+mn-ea"/>
                <a:cs typeface="+mn-cs"/>
              </a:rPr>
            </a:br>
            <a:r>
              <a:rPr lang="pl-PL" sz="1200" b="0" i="0" kern="1200" dirty="0">
                <a:solidFill>
                  <a:schemeClr val="tx1"/>
                </a:solidFill>
                <a:effectLst/>
                <a:latin typeface="+mn-lt"/>
                <a:ea typeface="+mn-ea"/>
                <a:cs typeface="+mn-cs"/>
              </a:rPr>
              <a:t>wtedy jeden blok </a:t>
            </a:r>
            <a:r>
              <a:rPr lang="pl-PL" sz="1200" b="0" i="0" kern="1200" dirty="0" err="1">
                <a:solidFill>
                  <a:schemeClr val="tx1"/>
                </a:solidFill>
                <a:effectLst/>
                <a:latin typeface="+mn-lt"/>
                <a:ea typeface="+mn-ea"/>
                <a:cs typeface="+mn-cs"/>
              </a:rPr>
              <a:t>try</a:t>
            </a:r>
            <a:r>
              <a:rPr lang="pl-PL" sz="1200" b="0" i="0" kern="1200" dirty="0">
                <a:solidFill>
                  <a:schemeClr val="tx1"/>
                </a:solidFill>
                <a:effectLst/>
                <a:latin typeface="+mn-lt"/>
                <a:ea typeface="+mn-ea"/>
                <a:cs typeface="+mn-cs"/>
              </a:rPr>
              <a:t> i wiele bloków </a:t>
            </a:r>
            <a:r>
              <a:rPr lang="pl-PL" sz="1200" b="0" i="0" kern="1200" dirty="0" err="1">
                <a:solidFill>
                  <a:schemeClr val="tx1"/>
                </a:solidFill>
                <a:effectLst/>
                <a:latin typeface="+mn-lt"/>
                <a:ea typeface="+mn-ea"/>
                <a:cs typeface="+mn-cs"/>
              </a:rPr>
              <a:t>catch</a:t>
            </a:r>
            <a:r>
              <a:rPr lang="pl-PL" sz="1200" b="0" i="0" kern="1200" dirty="0">
                <a:solidFill>
                  <a:schemeClr val="tx1"/>
                </a:solidFill>
                <a:effectLst/>
                <a:latin typeface="+mn-lt"/>
                <a:ea typeface="+mn-ea"/>
                <a:cs typeface="+mn-cs"/>
              </a:rPr>
              <a:t>.</a:t>
            </a:r>
          </a:p>
          <a:p>
            <a:r>
              <a:rPr lang="pl-PL" sz="1200" b="0" i="0" kern="1200" dirty="0">
                <a:solidFill>
                  <a:schemeClr val="tx1"/>
                </a:solidFill>
                <a:effectLst/>
                <a:latin typeface="+mn-lt"/>
                <a:ea typeface="+mn-ea"/>
                <a:cs typeface="+mn-cs"/>
              </a:rPr>
              <a:t>Przy tego typu konstrukcjach należy jednak pamiętać o hierarchii wyjątków, nie jest</a:t>
            </a:r>
            <a:br>
              <a:rPr lang="pl-PL" sz="1200" b="0" i="0" kern="1200" dirty="0">
                <a:solidFill>
                  <a:schemeClr val="tx1"/>
                </a:solidFill>
                <a:effectLst/>
                <a:latin typeface="+mn-lt"/>
                <a:ea typeface="+mn-ea"/>
                <a:cs typeface="+mn-cs"/>
              </a:rPr>
            </a:br>
            <a:r>
              <a:rPr lang="pl-PL" sz="1200" b="0" i="0" kern="1200" dirty="0">
                <a:solidFill>
                  <a:schemeClr val="tx1"/>
                </a:solidFill>
                <a:effectLst/>
                <a:latin typeface="+mn-lt"/>
                <a:ea typeface="+mn-ea"/>
                <a:cs typeface="+mn-cs"/>
              </a:rPr>
              <a:t>bowiem obojętne, w jakiej kolejności będą one przechwytywane. Ogólna zasada jest</a:t>
            </a:r>
            <a:br>
              <a:rPr lang="pl-PL" sz="1200" b="0" i="0" kern="1200" dirty="0">
                <a:solidFill>
                  <a:schemeClr val="tx1"/>
                </a:solidFill>
                <a:effectLst/>
                <a:latin typeface="+mn-lt"/>
                <a:ea typeface="+mn-ea"/>
                <a:cs typeface="+mn-cs"/>
              </a:rPr>
            </a:br>
            <a:r>
              <a:rPr lang="pl-PL" sz="1200" b="0" i="0" kern="1200" dirty="0">
                <a:solidFill>
                  <a:schemeClr val="tx1"/>
                </a:solidFill>
                <a:effectLst/>
                <a:latin typeface="+mn-lt"/>
                <a:ea typeface="+mn-ea"/>
                <a:cs typeface="+mn-cs"/>
              </a:rPr>
              <a:t>taka, że nie ma znaczenia kolejność, o ile wszystkie wyjątki są na jednym poziomie</a:t>
            </a:r>
            <a:br>
              <a:rPr lang="pl-PL" sz="1200" b="0" i="0" kern="1200" dirty="0">
                <a:solidFill>
                  <a:schemeClr val="tx1"/>
                </a:solidFill>
                <a:effectLst/>
                <a:latin typeface="+mn-lt"/>
                <a:ea typeface="+mn-ea"/>
                <a:cs typeface="+mn-cs"/>
              </a:rPr>
            </a:br>
            <a:r>
              <a:rPr lang="pl-PL" sz="1200" b="0" i="0" kern="1200" dirty="0">
                <a:solidFill>
                  <a:schemeClr val="tx1"/>
                </a:solidFill>
                <a:effectLst/>
                <a:latin typeface="+mn-lt"/>
                <a:ea typeface="+mn-ea"/>
                <a:cs typeface="+mn-cs"/>
              </a:rPr>
              <a:t>hierarchii. Jeśli jednak przechwytujemy wyjątki z różnych poziomów, najpierw muszą</a:t>
            </a:r>
            <a:br>
              <a:rPr lang="pl-PL" sz="1200" b="0" i="0" kern="1200" dirty="0">
                <a:solidFill>
                  <a:schemeClr val="tx1"/>
                </a:solidFill>
                <a:effectLst/>
                <a:latin typeface="+mn-lt"/>
                <a:ea typeface="+mn-ea"/>
                <a:cs typeface="+mn-cs"/>
              </a:rPr>
            </a:br>
            <a:r>
              <a:rPr lang="pl-PL" sz="1200" b="0" i="0" kern="1200" dirty="0">
                <a:solidFill>
                  <a:schemeClr val="tx1"/>
                </a:solidFill>
                <a:effectLst/>
                <a:latin typeface="+mn-lt"/>
                <a:ea typeface="+mn-ea"/>
                <a:cs typeface="+mn-cs"/>
              </a:rPr>
              <a:t>to być te bardziej szczegółowe, czyli stojące niżej w hierarchii, a dopiero po nich ogólniejsze, czyli stojące wyżej w hierarchii.</a:t>
            </a:r>
            <a:r>
              <a:rPr lang="pl-PL" dirty="0"/>
              <a:t> </a:t>
            </a:r>
            <a:br>
              <a:rPr lang="pl-PL" dirty="0"/>
            </a:br>
            <a:br>
              <a:rPr lang="pl-PL" dirty="0"/>
            </a:br>
            <a:endParaRPr lang="pl-PL" dirty="0"/>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11</a:t>
            </a:fld>
            <a:endParaRPr lang="pl-PL"/>
          </a:p>
        </p:txBody>
      </p:sp>
    </p:spTree>
    <p:extLst>
      <p:ext uri="{BB962C8B-B14F-4D97-AF65-F5344CB8AC3E}">
        <p14:creationId xmlns:p14="http://schemas.microsoft.com/office/powerpoint/2010/main" val="4009432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indent="-228600">
              <a:buAutoNum type="arabicPeriod"/>
            </a:pPr>
            <a:r>
              <a:rPr lang="pl-PL" dirty="0"/>
              <a:t>Blok </a:t>
            </a:r>
            <a:r>
              <a:rPr lang="pl-PL" i="1" dirty="0" err="1"/>
              <a:t>finally</a:t>
            </a:r>
            <a:r>
              <a:rPr lang="pl-PL" i="1" dirty="0"/>
              <a:t>  </a:t>
            </a:r>
            <a:r>
              <a:rPr lang="pl-PL" i="0" dirty="0"/>
              <a:t>umieszcza się bezpośrednio</a:t>
            </a:r>
            <a:r>
              <a:rPr lang="pl-PL" i="0" baseline="0" dirty="0"/>
              <a:t> po bloku </a:t>
            </a:r>
            <a:r>
              <a:rPr lang="pl-PL" i="1" baseline="0" dirty="0" err="1"/>
              <a:t>try</a:t>
            </a:r>
            <a:r>
              <a:rPr lang="pl-PL" i="1" baseline="0" dirty="0"/>
              <a:t> </a:t>
            </a:r>
            <a:r>
              <a:rPr lang="pl-PL" i="0" baseline="0" dirty="0"/>
              <a:t> lub po ostatnim bloku </a:t>
            </a:r>
            <a:r>
              <a:rPr lang="pl-PL" i="1" baseline="0" dirty="0" err="1"/>
              <a:t>catch</a:t>
            </a:r>
            <a:r>
              <a:rPr lang="pl-PL" i="0" baseline="0" dirty="0"/>
              <a:t>. </a:t>
            </a:r>
          </a:p>
          <a:p>
            <a:pPr marL="228600" indent="-228600">
              <a:buAutoNum type="arabicPeriod"/>
            </a:pPr>
            <a:r>
              <a:rPr lang="pl-PL" i="0" baseline="0" dirty="0"/>
              <a:t>Jeśli w bloku </a:t>
            </a:r>
            <a:r>
              <a:rPr lang="pl-PL" i="0" baseline="0" dirty="0" err="1"/>
              <a:t>try</a:t>
            </a:r>
            <a:r>
              <a:rPr lang="pl-PL" i="0" baseline="0" dirty="0"/>
              <a:t> powstanie błąd i zostanie wychwycony jako wyjątek (</a:t>
            </a:r>
            <a:r>
              <a:rPr lang="pl-PL" i="0" baseline="0" dirty="0" err="1"/>
              <a:t>catch</a:t>
            </a:r>
            <a:r>
              <a:rPr lang="pl-PL" i="0" baseline="0" dirty="0"/>
              <a:t>) to najpierw zostanie wykonany blok związany z </a:t>
            </a:r>
            <a:r>
              <a:rPr lang="pl-PL" i="0" baseline="0" dirty="0" err="1"/>
              <a:t>catch</a:t>
            </a:r>
            <a:r>
              <a:rPr lang="pl-PL" i="0" baseline="0" dirty="0"/>
              <a:t>, a potem (na końcu) blok </a:t>
            </a:r>
            <a:r>
              <a:rPr lang="pl-PL" i="0" baseline="0" dirty="0" err="1"/>
              <a:t>finally</a:t>
            </a:r>
            <a:r>
              <a:rPr lang="pl-PL" i="0" baseline="0" dirty="0"/>
              <a:t>.</a:t>
            </a:r>
          </a:p>
          <a:p>
            <a:pPr marL="228600" indent="-228600">
              <a:buAutoNum type="arabicPeriod"/>
            </a:pPr>
            <a:r>
              <a:rPr lang="pl-PL" i="0" baseline="0" dirty="0"/>
              <a:t>Jeśli w bloku </a:t>
            </a:r>
            <a:r>
              <a:rPr lang="pl-PL" i="0" baseline="0" dirty="0" err="1"/>
              <a:t>try</a:t>
            </a:r>
            <a:r>
              <a:rPr lang="pl-PL" i="0" baseline="0" dirty="0"/>
              <a:t> powstanie błąd i nie zostanie wychwycony jako wyjątek (</a:t>
            </a:r>
            <a:r>
              <a:rPr lang="pl-PL" i="0" baseline="0" dirty="0" err="1"/>
              <a:t>catch</a:t>
            </a:r>
            <a:r>
              <a:rPr lang="pl-PL" i="0" baseline="0" dirty="0"/>
              <a:t>), to zostaje wykonany  blok </a:t>
            </a:r>
            <a:r>
              <a:rPr lang="pl-PL" i="0" baseline="0" dirty="0" err="1"/>
              <a:t>finally</a:t>
            </a:r>
            <a:r>
              <a:rPr lang="pl-PL" i="0" baseline="0" dirty="0"/>
              <a:t> (jako pierwszy). </a:t>
            </a:r>
          </a:p>
          <a:p>
            <a:pPr marL="228600" indent="-228600">
              <a:buAutoNum type="arabicPeriod"/>
            </a:pPr>
            <a:r>
              <a:rPr lang="pl-PL" i="0" baseline="0" dirty="0"/>
              <a:t>Blok </a:t>
            </a:r>
            <a:r>
              <a:rPr lang="pl-PL" i="0" baseline="0" dirty="0" err="1"/>
              <a:t>finally</a:t>
            </a:r>
            <a:r>
              <a:rPr lang="pl-PL" i="0" baseline="0" dirty="0"/>
              <a:t> zawsze zostanie wykonany.</a:t>
            </a:r>
          </a:p>
          <a:p>
            <a:pPr marL="228600" indent="-228600">
              <a:buAutoNum type="arabicPeriod"/>
            </a:pPr>
            <a:r>
              <a:rPr lang="pl-PL" i="0" baseline="0" dirty="0"/>
              <a:t>Jaki jest sens </a:t>
            </a:r>
            <a:r>
              <a:rPr lang="pl-PL" i="0" baseline="0" dirty="0" err="1"/>
              <a:t>finally</a:t>
            </a:r>
            <a:r>
              <a:rPr lang="pl-PL" i="0" baseline="0" dirty="0"/>
              <a:t>? Dlaczego tego, co zawiera blok </a:t>
            </a:r>
            <a:r>
              <a:rPr lang="pl-PL" i="0" baseline="0" dirty="0" err="1"/>
              <a:t>finally</a:t>
            </a:r>
            <a:r>
              <a:rPr lang="pl-PL" i="0" baseline="0" dirty="0"/>
              <a:t> nie można napisać po prostu pod </a:t>
            </a:r>
            <a:r>
              <a:rPr lang="pl-PL" i="0" baseline="0" dirty="0" err="1"/>
              <a:t>catchem</a:t>
            </a:r>
            <a:r>
              <a:rPr lang="pl-PL" i="0" baseline="0" dirty="0"/>
              <a:t> ? Przecież to, co byłoby pod </a:t>
            </a:r>
            <a:r>
              <a:rPr lang="pl-PL" i="0" baseline="0" dirty="0" err="1"/>
              <a:t>catchem</a:t>
            </a:r>
            <a:r>
              <a:rPr lang="pl-PL" i="0" baseline="0" dirty="0"/>
              <a:t> również zawsze by się wykonało.</a:t>
            </a:r>
            <a:endParaRPr lang="pl-PL" i="0" dirty="0"/>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12</a:t>
            </a:fld>
            <a:endParaRPr lang="pl-PL"/>
          </a:p>
        </p:txBody>
      </p:sp>
    </p:spTree>
    <p:extLst>
      <p:ext uri="{BB962C8B-B14F-4D97-AF65-F5344CB8AC3E}">
        <p14:creationId xmlns:p14="http://schemas.microsoft.com/office/powerpoint/2010/main" val="2801624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Różne sytuacje:</a:t>
            </a:r>
          </a:p>
          <a:p>
            <a:r>
              <a:rPr lang="pl-PL" dirty="0"/>
              <a:t>Jeżeli podamy literę (np. X), to ekran 1.</a:t>
            </a:r>
          </a:p>
          <a:p>
            <a:r>
              <a:rPr lang="pl-PL" dirty="0"/>
              <a:t>„Naciśnij jakiś klawisz” wyświetli się zawsze.</a:t>
            </a:r>
          </a:p>
        </p:txBody>
      </p:sp>
      <p:sp>
        <p:nvSpPr>
          <p:cNvPr id="4" name="Symbol zastępczy numeru slajdu 3"/>
          <p:cNvSpPr>
            <a:spLocks noGrp="1"/>
          </p:cNvSpPr>
          <p:nvPr>
            <p:ph type="sldNum" sz="quarter" idx="5"/>
          </p:nvPr>
        </p:nvSpPr>
        <p:spPr/>
        <p:txBody>
          <a:bodyPr/>
          <a:lstStyle/>
          <a:p>
            <a:fld id="{C1FB8C62-9C12-4CA2-96F0-A82CCBC62517}" type="slidenum">
              <a:rPr lang="pl-PL" noProof="0" smtClean="0"/>
              <a:t>13</a:t>
            </a:fld>
            <a:endParaRPr lang="pl-PL" noProof="0"/>
          </a:p>
        </p:txBody>
      </p:sp>
    </p:spTree>
    <p:extLst>
      <p:ext uri="{BB962C8B-B14F-4D97-AF65-F5344CB8AC3E}">
        <p14:creationId xmlns:p14="http://schemas.microsoft.com/office/powerpoint/2010/main" val="2589990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Dodano obsługę dzielenia przez 0.</a:t>
            </a:r>
          </a:p>
        </p:txBody>
      </p:sp>
      <p:sp>
        <p:nvSpPr>
          <p:cNvPr id="4" name="Symbol zastępczy numeru slajd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4C8555-6994-443F-B7BD-2F63B234A12F}" type="slidenum">
              <a:rPr kumimoji="0" lang="pl-P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l-P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91895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Zamiast x i y jest a i b i nie przechwytujemy wszystkich wyjątków. Po uruchomieniu kompilatora bez debugowania (bo </a:t>
            </a:r>
            <a:r>
              <a:rPr lang="pl-PL" dirty="0" err="1"/>
              <a:t>debugger</a:t>
            </a:r>
            <a:r>
              <a:rPr lang="pl-PL" dirty="0"/>
              <a:t> zatrzyma wykonywanie), czyli ctrl+F5 i podaniu np. jakiejś litery nastąpi wykonanie tego, co jest w </a:t>
            </a:r>
            <a:r>
              <a:rPr lang="pl-PL" dirty="0" err="1"/>
              <a:t>finally</a:t>
            </a:r>
            <a:r>
              <a:rPr lang="pl-PL" dirty="0"/>
              <a:t>. Gdyby </a:t>
            </a:r>
            <a:r>
              <a:rPr lang="pl-PL" dirty="0" err="1"/>
              <a:t>finally</a:t>
            </a:r>
            <a:r>
              <a:rPr lang="pl-PL"/>
              <a:t> nie było, to </a:t>
            </a:r>
            <a:r>
              <a:rPr lang="pl-PL" dirty="0"/>
              <a:t>program od razu by się zakończył.</a:t>
            </a:r>
          </a:p>
        </p:txBody>
      </p:sp>
      <p:sp>
        <p:nvSpPr>
          <p:cNvPr id="4" name="Symbol zastępczy numeru slajd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4C8555-6994-443F-B7BD-2F63B234A12F}" type="slidenum">
              <a:rPr kumimoji="0" lang="pl-P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l-P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0156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0" i="0" kern="1200" dirty="0">
                <a:solidFill>
                  <a:schemeClr val="tx1"/>
                </a:solidFill>
                <a:effectLst/>
                <a:latin typeface="+mn-lt"/>
                <a:ea typeface="+mn-ea"/>
                <a:cs typeface="+mn-cs"/>
              </a:rPr>
              <a:t>Takie zagnieżdżenie może być wielopoziomowe, czyli w już zagnieżdżonym bloku </a:t>
            </a:r>
            <a:r>
              <a:rPr lang="pl-PL" sz="1200" b="0" i="0" kern="1200" dirty="0" err="1">
                <a:solidFill>
                  <a:schemeClr val="tx1"/>
                </a:solidFill>
                <a:effectLst/>
                <a:latin typeface="+mn-lt"/>
                <a:ea typeface="+mn-ea"/>
                <a:cs typeface="+mn-cs"/>
              </a:rPr>
              <a:t>try</a:t>
            </a:r>
            <a:br>
              <a:rPr lang="pl-PL" sz="1200" b="0" i="0" kern="1200" dirty="0">
                <a:solidFill>
                  <a:schemeClr val="tx1"/>
                </a:solidFill>
                <a:effectLst/>
                <a:latin typeface="+mn-lt"/>
                <a:ea typeface="+mn-ea"/>
                <a:cs typeface="+mn-cs"/>
              </a:rPr>
            </a:br>
            <a:r>
              <a:rPr lang="pl-PL" sz="1200" b="0" i="0" kern="1200" dirty="0">
                <a:solidFill>
                  <a:schemeClr val="tx1"/>
                </a:solidFill>
                <a:effectLst/>
                <a:latin typeface="+mn-lt"/>
                <a:ea typeface="+mn-ea"/>
                <a:cs typeface="+mn-cs"/>
              </a:rPr>
              <a:t>można umieścić kolejny taki blok. W praktyce tego rodzaju piętrowych konstrukcji</a:t>
            </a:r>
            <a:br>
              <a:rPr lang="pl-PL" sz="1200" b="0" i="0" kern="1200" dirty="0">
                <a:solidFill>
                  <a:schemeClr val="tx1"/>
                </a:solidFill>
                <a:effectLst/>
                <a:latin typeface="+mn-lt"/>
                <a:ea typeface="+mn-ea"/>
                <a:cs typeface="+mn-cs"/>
              </a:rPr>
            </a:br>
            <a:r>
              <a:rPr lang="pl-PL" sz="1200" b="0" i="0" kern="1200" dirty="0">
                <a:solidFill>
                  <a:schemeClr val="tx1"/>
                </a:solidFill>
                <a:effectLst/>
                <a:latin typeface="+mn-lt"/>
                <a:ea typeface="+mn-ea"/>
                <a:cs typeface="+mn-cs"/>
              </a:rPr>
              <a:t>zazwyczaj się nie stosuje, zwykle nie ma bowiem takiej potrzeby, a maksymalny poziom</a:t>
            </a:r>
            <a:br>
              <a:rPr lang="pl-PL" sz="1200" b="0" i="0" kern="1200" dirty="0">
                <a:solidFill>
                  <a:schemeClr val="tx1"/>
                </a:solidFill>
                <a:effectLst/>
                <a:latin typeface="+mn-lt"/>
                <a:ea typeface="+mn-ea"/>
                <a:cs typeface="+mn-cs"/>
              </a:rPr>
            </a:br>
            <a:r>
              <a:rPr lang="pl-PL" sz="1200" b="0" i="0" kern="1200" dirty="0">
                <a:solidFill>
                  <a:schemeClr val="tx1"/>
                </a:solidFill>
                <a:effectLst/>
                <a:latin typeface="+mn-lt"/>
                <a:ea typeface="+mn-ea"/>
                <a:cs typeface="+mn-cs"/>
              </a:rPr>
              <a:t>bezpośredniego zagnieżdżenia z reguły nie przekracza dwóch poziomów (nie jest to</a:t>
            </a:r>
            <a:br>
              <a:rPr lang="pl-PL" sz="1200" b="0" i="0" kern="1200" dirty="0">
                <a:solidFill>
                  <a:schemeClr val="tx1"/>
                </a:solidFill>
                <a:effectLst/>
                <a:latin typeface="+mn-lt"/>
                <a:ea typeface="+mn-ea"/>
                <a:cs typeface="+mn-cs"/>
              </a:rPr>
            </a:br>
            <a:r>
              <a:rPr lang="pl-PL" sz="1200" b="0" i="0" kern="1200" dirty="0">
                <a:solidFill>
                  <a:schemeClr val="tx1"/>
                </a:solidFill>
                <a:effectLst/>
                <a:latin typeface="+mn-lt"/>
                <a:ea typeface="+mn-ea"/>
                <a:cs typeface="+mn-cs"/>
              </a:rPr>
              <a:t>jednak ograniczenie formalne — liczba zagnieżdżeń może być nieograniczona). </a:t>
            </a:r>
            <a:br>
              <a:rPr lang="pl-PL" dirty="0"/>
            </a:br>
            <a:endParaRPr lang="pl-PL" dirty="0"/>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16</a:t>
            </a:fld>
            <a:endParaRPr lang="pl-PL"/>
          </a:p>
        </p:txBody>
      </p:sp>
    </p:spTree>
    <p:extLst>
      <p:ext uri="{BB962C8B-B14F-4D97-AF65-F5344CB8AC3E}">
        <p14:creationId xmlns:p14="http://schemas.microsoft.com/office/powerpoint/2010/main" val="3319772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Program dzieli 10,2 przez podaną liczbę (dzielnik). Jeżeli dzielnik będzie równy 0, to zostanie wyrzucony wyjątek z własnym komunikatem.</a:t>
            </a:r>
          </a:p>
        </p:txBody>
      </p:sp>
      <p:sp>
        <p:nvSpPr>
          <p:cNvPr id="4" name="Symbol zastępczy numeru slajdu 3"/>
          <p:cNvSpPr>
            <a:spLocks noGrp="1"/>
          </p:cNvSpPr>
          <p:nvPr>
            <p:ph type="sldNum" sz="quarter" idx="5"/>
          </p:nvPr>
        </p:nvSpPr>
        <p:spPr/>
        <p:txBody>
          <a:bodyPr/>
          <a:lstStyle/>
          <a:p>
            <a:fld id="{C1FB8C62-9C12-4CA2-96F0-A82CCBC62517}" type="slidenum">
              <a:rPr lang="pl-PL" noProof="0" smtClean="0"/>
              <a:t>18</a:t>
            </a:fld>
            <a:endParaRPr lang="pl-PL" noProof="0"/>
          </a:p>
        </p:txBody>
      </p:sp>
    </p:spTree>
    <p:extLst>
      <p:ext uri="{BB962C8B-B14F-4D97-AF65-F5344CB8AC3E}">
        <p14:creationId xmlns:p14="http://schemas.microsoft.com/office/powerpoint/2010/main" val="1448799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1FB8C62-9C12-4CA2-96F0-A82CCBC62517}" type="slidenum">
              <a:rPr lang="pl-PL" noProof="0" smtClean="0"/>
              <a:t>19</a:t>
            </a:fld>
            <a:endParaRPr lang="pl-PL" noProof="0"/>
          </a:p>
        </p:txBody>
      </p:sp>
    </p:spTree>
    <p:extLst>
      <p:ext uri="{BB962C8B-B14F-4D97-AF65-F5344CB8AC3E}">
        <p14:creationId xmlns:p14="http://schemas.microsoft.com/office/powerpoint/2010/main" val="4010380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dirty="0"/>
              <a:t>W skrócie .Net (wym. </a:t>
            </a:r>
            <a:r>
              <a:rPr lang="pl-PL" sz="1200" dirty="0" err="1"/>
              <a:t>dot</a:t>
            </a:r>
            <a:r>
              <a:rPr lang="pl-PL" sz="1200" dirty="0"/>
              <a:t> net).</a:t>
            </a:r>
          </a:p>
          <a:p>
            <a:r>
              <a:rPr lang="pl-PL" dirty="0"/>
              <a:t>Technologia ta nie jest związana z żadnym konkretnym językiem programowania, a programy mogą być pisane w jednym z wielu języków – na przykład C++/CLI, C#, F#, J#, Delphi 8 dla .Net, Visual Basic .NET. Zadaniem platformy .Net Framework jest zarządzanie różnymi elementami systemu: kodem aplikacji, pamięcią i zabezpieczeniami.</a:t>
            </a:r>
          </a:p>
          <a:p>
            <a:r>
              <a:rPr lang="pl-PL" dirty="0"/>
              <a:t>W środowisku tym można tworzyć oprogramowanie działające po stronie serwera internetowego (IIS) oraz pracujące na systemach, na które istnieje działająca implementacja tej platformy. Z racji jej pochodzenia najpełniej obsługiwane są systemy z rodziny Microsoft Windows</a:t>
            </a:r>
          </a:p>
        </p:txBody>
      </p:sp>
      <p:sp>
        <p:nvSpPr>
          <p:cNvPr id="4" name="Symbol zastępczy numeru slajdu 3"/>
          <p:cNvSpPr>
            <a:spLocks noGrp="1"/>
          </p:cNvSpPr>
          <p:nvPr>
            <p:ph type="sldNum" sz="quarter" idx="10"/>
          </p:nvPr>
        </p:nvSpPr>
        <p:spPr/>
        <p:txBody>
          <a:bodyPr/>
          <a:lstStyle/>
          <a:p>
            <a:pPr>
              <a:defRPr/>
            </a:pPr>
            <a:fld id="{7A27D9E0-7371-4BD7-AE9C-CE94CFC91623}" type="slidenum">
              <a:rPr lang="pl-PL" smtClean="0"/>
              <a:pPr>
                <a:defRPr/>
              </a:pPr>
              <a:t>20</a:t>
            </a:fld>
            <a:endParaRPr lang="pl-PL"/>
          </a:p>
        </p:txBody>
      </p:sp>
    </p:spTree>
    <p:extLst>
      <p:ext uri="{BB962C8B-B14F-4D97-AF65-F5344CB8AC3E}">
        <p14:creationId xmlns:p14="http://schemas.microsoft.com/office/powerpoint/2010/main" val="1695267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92500" lnSpcReduction="20000"/>
          </a:bodyPr>
          <a:lstStyle/>
          <a:p>
            <a:pPr marL="228600" indent="-228600">
              <a:buAutoNum type="arabicPeriod"/>
            </a:pPr>
            <a:r>
              <a:rPr lang="pl-PL" dirty="0"/>
              <a:t>Lata rozwoju doprowadziły do wyewoluowania wiele różnych mechanizmów.</a:t>
            </a:r>
            <a:r>
              <a:rPr lang="pl-PL" baseline="0" dirty="0"/>
              <a:t> Typowe podejście, które zostało zastosowane w wielu starszych systemach (np. UNIX), polegało na ustawieniu przez system operacyjny specjalnej zmiennej globalnej, po każdym błędzie metody. </a:t>
            </a:r>
            <a:r>
              <a:rPr lang="pl-PL" dirty="0"/>
              <a:t> Po każdym wywołaniu danej metody sprawdzało się wartość zmiennej globalne.  Metoda ta (podejście to)</a:t>
            </a:r>
            <a:r>
              <a:rPr lang="pl-PL" baseline="0" dirty="0"/>
              <a:t> jest zbyt czasochłonne. Stosuje się teraz podejście (metodę) tzw. wyjątków. </a:t>
            </a:r>
            <a:r>
              <a:rPr lang="pl-PL" sz="1200" b="1" i="0" kern="1200" dirty="0">
                <a:solidFill>
                  <a:schemeClr val="tx1"/>
                </a:solidFill>
                <a:effectLst/>
                <a:latin typeface="+mn-lt"/>
                <a:ea typeface="+mn-ea"/>
                <a:cs typeface="+mn-cs"/>
              </a:rPr>
              <a:t>Wyjątek </a:t>
            </a:r>
            <a:r>
              <a:rPr lang="pl-PL" sz="1200" b="0" i="0" kern="1200" dirty="0">
                <a:solidFill>
                  <a:schemeClr val="tx1"/>
                </a:solidFill>
                <a:effectLst/>
                <a:latin typeface="+mn-lt"/>
                <a:ea typeface="+mn-ea"/>
                <a:cs typeface="+mn-cs"/>
              </a:rPr>
              <a:t>(ang. </a:t>
            </a:r>
            <a:r>
              <a:rPr lang="pl-PL" sz="1200" b="0" i="1" kern="1200" dirty="0" err="1">
                <a:solidFill>
                  <a:schemeClr val="tx1"/>
                </a:solidFill>
                <a:effectLst/>
                <a:latin typeface="+mn-lt"/>
                <a:ea typeface="+mn-ea"/>
                <a:cs typeface="+mn-cs"/>
              </a:rPr>
              <a:t>exception</a:t>
            </a:r>
            <a:r>
              <a:rPr lang="pl-PL" sz="1200" b="0" i="1" kern="1200" dirty="0">
                <a:solidFill>
                  <a:schemeClr val="tx1"/>
                </a:solidFill>
                <a:effectLst/>
                <a:latin typeface="+mn-lt"/>
                <a:ea typeface="+mn-ea"/>
                <a:cs typeface="+mn-cs"/>
              </a:rPr>
              <a:t>) </a:t>
            </a:r>
            <a:r>
              <a:rPr lang="pl-PL" sz="1200" b="0" i="0" kern="1200" dirty="0">
                <a:solidFill>
                  <a:schemeClr val="tx1"/>
                </a:solidFill>
                <a:effectLst/>
                <a:latin typeface="+mn-lt"/>
                <a:ea typeface="+mn-ea"/>
                <a:cs typeface="+mn-cs"/>
              </a:rPr>
              <a:t>jest to byt programistyczny, który powstaje w razie wystą­pienia sytuacji wyjątkowej — najczęściej jakiegoś błędu.</a:t>
            </a:r>
            <a:r>
              <a:rPr lang="pl-PL" dirty="0"/>
              <a:t> </a:t>
            </a:r>
            <a:br>
              <a:rPr lang="pl-PL" dirty="0"/>
            </a:br>
            <a:endParaRPr lang="pl-PL" baseline="0" dirty="0"/>
          </a:p>
          <a:p>
            <a:pPr marL="228600" indent="-228600">
              <a:buAutoNum type="arabicPeriod"/>
            </a:pPr>
            <a:r>
              <a:rPr lang="pl-PL" dirty="0"/>
              <a:t>Blok </a:t>
            </a:r>
            <a:r>
              <a:rPr lang="pl-PL" dirty="0" err="1"/>
              <a:t>Try</a:t>
            </a:r>
            <a:r>
              <a:rPr lang="pl-PL" dirty="0"/>
              <a:t>...</a:t>
            </a:r>
            <a:r>
              <a:rPr lang="pl-PL" dirty="0" err="1"/>
              <a:t>Catch</a:t>
            </a:r>
            <a:r>
              <a:rPr lang="pl-PL" dirty="0"/>
              <a:t> służy do wykonywania kodu, w którym mogą wystąpić błędy (“wyjątki”, ang. </a:t>
            </a:r>
            <a:r>
              <a:rPr lang="pl-PL" dirty="0" err="1"/>
              <a:t>exception</a:t>
            </a:r>
            <a:r>
              <a:rPr lang="pl-PL" dirty="0"/>
              <a:t>). Pomiędzy </a:t>
            </a:r>
            <a:r>
              <a:rPr lang="pl-PL" dirty="0" err="1"/>
              <a:t>Try</a:t>
            </a:r>
            <a:r>
              <a:rPr lang="pl-PL" dirty="0"/>
              <a:t> i </a:t>
            </a:r>
            <a:r>
              <a:rPr lang="pl-PL" dirty="0" err="1"/>
              <a:t>Catch</a:t>
            </a:r>
            <a:r>
              <a:rPr lang="pl-PL" dirty="0"/>
              <a:t> wpisujemy ten kod, który powinien się normalnie wykonać. Po </a:t>
            </a:r>
            <a:r>
              <a:rPr lang="pl-PL" dirty="0" err="1"/>
              <a:t>Catch</a:t>
            </a:r>
            <a:r>
              <a:rPr lang="pl-PL" dirty="0"/>
              <a:t> - wpisujemy kod, który “obsługuje” wyjątek.</a:t>
            </a:r>
          </a:p>
          <a:p>
            <a:pPr marL="228600" indent="-228600">
              <a:buAutoNum type="arabicPeriod"/>
            </a:pPr>
            <a:r>
              <a:rPr lang="pl-PL" sz="1200" b="0" i="0" kern="1200" dirty="0">
                <a:solidFill>
                  <a:schemeClr val="tx1"/>
                </a:solidFill>
                <a:effectLst/>
                <a:latin typeface="+mn-lt"/>
                <a:ea typeface="+mn-ea"/>
                <a:cs typeface="+mn-cs"/>
              </a:rPr>
              <a:t>Przechwytywaniem wyjątków obejmuje się bloki, które mogą zwrócić błędy. Najogólniej i najczęściej chodzi o sytuacje: </a:t>
            </a:r>
            <a:br>
              <a:rPr lang="pl-PL" dirty="0"/>
            </a:br>
            <a:r>
              <a:rPr lang="pl-PL" sz="1200" b="0" i="0" kern="1200" dirty="0">
                <a:solidFill>
                  <a:schemeClr val="tx1"/>
                </a:solidFill>
                <a:effectLst/>
                <a:latin typeface="+mn-lt"/>
                <a:ea typeface="+mn-ea"/>
                <a:cs typeface="+mn-cs"/>
              </a:rPr>
              <a:t>1. Błąd dzielenia przez 0 </a:t>
            </a:r>
            <a:br>
              <a:rPr lang="pl-PL" dirty="0"/>
            </a:br>
            <a:r>
              <a:rPr lang="pl-PL" sz="1200" b="0" i="0" kern="1200" dirty="0">
                <a:solidFill>
                  <a:schemeClr val="tx1"/>
                </a:solidFill>
                <a:effectLst/>
                <a:latin typeface="+mn-lt"/>
                <a:ea typeface="+mn-ea"/>
                <a:cs typeface="+mn-cs"/>
              </a:rPr>
              <a:t>2. Błąd zapisu do pliku </a:t>
            </a:r>
            <a:br>
              <a:rPr lang="pl-PL" dirty="0"/>
            </a:br>
            <a:r>
              <a:rPr lang="pl-PL" sz="1200" b="0" i="0" kern="1200" dirty="0">
                <a:solidFill>
                  <a:schemeClr val="tx1"/>
                </a:solidFill>
                <a:effectLst/>
                <a:latin typeface="+mn-lt"/>
                <a:ea typeface="+mn-ea"/>
                <a:cs typeface="+mn-cs"/>
              </a:rPr>
              <a:t>3. Błąd alokacji pamięci (w tym tworzenia obiektu) </a:t>
            </a:r>
            <a:br>
              <a:rPr lang="pl-PL" dirty="0"/>
            </a:br>
            <a:r>
              <a:rPr lang="pl-PL" sz="1200" b="0" i="0" kern="1200" dirty="0">
                <a:solidFill>
                  <a:schemeClr val="tx1"/>
                </a:solidFill>
                <a:effectLst/>
                <a:latin typeface="+mn-lt"/>
                <a:ea typeface="+mn-ea"/>
                <a:cs typeface="+mn-cs"/>
              </a:rPr>
              <a:t>4. Błąd wyjścia poza indeksy tablicy (choć tu nie wszystkie języki interpretują takie sytuacje jako błędne) </a:t>
            </a:r>
            <a:br>
              <a:rPr lang="pl-PL" dirty="0"/>
            </a:br>
            <a:r>
              <a:rPr lang="pl-PL" sz="1200" b="0" i="0" kern="1200" dirty="0">
                <a:solidFill>
                  <a:schemeClr val="tx1"/>
                </a:solidFill>
                <a:effectLst/>
                <a:latin typeface="+mn-lt"/>
                <a:ea typeface="+mn-ea"/>
                <a:cs typeface="+mn-cs"/>
              </a:rPr>
              <a:t>5. Błąd </a:t>
            </a:r>
            <a:r>
              <a:rPr lang="pl-PL" sz="1200" b="0" i="0" kern="1200" dirty="0" err="1">
                <a:solidFill>
                  <a:schemeClr val="tx1"/>
                </a:solidFill>
                <a:effectLst/>
                <a:latin typeface="+mn-lt"/>
                <a:ea typeface="+mn-ea"/>
                <a:cs typeface="+mn-cs"/>
              </a:rPr>
              <a:t>parsowania</a:t>
            </a:r>
            <a:r>
              <a:rPr lang="pl-PL" sz="1200" b="0" i="0" kern="1200" dirty="0">
                <a:solidFill>
                  <a:schemeClr val="tx1"/>
                </a:solidFill>
                <a:effectLst/>
                <a:latin typeface="+mn-lt"/>
                <a:ea typeface="+mn-ea"/>
                <a:cs typeface="+mn-cs"/>
              </a:rPr>
              <a:t> / rozpoznawania / konwersji (np. tekst na liczbę) </a:t>
            </a:r>
            <a:br>
              <a:rPr lang="pl-PL" dirty="0"/>
            </a:br>
            <a:r>
              <a:rPr lang="pl-PL" sz="1200" b="0" i="0" kern="1200" dirty="0">
                <a:solidFill>
                  <a:schemeClr val="tx1"/>
                </a:solidFill>
                <a:effectLst/>
                <a:latin typeface="+mn-lt"/>
                <a:ea typeface="+mn-ea"/>
                <a:cs typeface="+mn-cs"/>
              </a:rPr>
              <a:t>6. Wywołania funkcji zewnętrznych, które mogą komunikować się za pośrednictwem zwracania błędów (np. obce pliki </a:t>
            </a:r>
            <a:r>
              <a:rPr lang="pl-PL" sz="1200" b="0" i="0" kern="1200" dirty="0" err="1">
                <a:solidFill>
                  <a:schemeClr val="tx1"/>
                </a:solidFill>
                <a:effectLst/>
                <a:latin typeface="+mn-lt"/>
                <a:ea typeface="+mn-ea"/>
                <a:cs typeface="+mn-cs"/>
              </a:rPr>
              <a:t>dll</a:t>
            </a:r>
            <a:r>
              <a:rPr lang="pl-PL" sz="1200" b="0" i="0" kern="1200" dirty="0">
                <a:solidFill>
                  <a:schemeClr val="tx1"/>
                </a:solidFill>
                <a:effectLst/>
                <a:latin typeface="+mn-lt"/>
                <a:ea typeface="+mn-ea"/>
                <a:cs typeface="+mn-cs"/>
              </a:rPr>
              <a:t>) oraz wszelkie dane, nad którymi nie masz kontroli, co do ich prawidłowości czy otrzymania </a:t>
            </a:r>
            <a:br>
              <a:rPr lang="pl-PL" dirty="0"/>
            </a:br>
            <a:r>
              <a:rPr lang="pl-PL" sz="1200" b="0" i="0" kern="1200" dirty="0">
                <a:solidFill>
                  <a:schemeClr val="tx1"/>
                </a:solidFill>
                <a:effectLst/>
                <a:latin typeface="+mn-lt"/>
                <a:ea typeface="+mn-ea"/>
                <a:cs typeface="+mn-cs"/>
              </a:rPr>
              <a:t>7. Własny system ochrony przy użyciu wywołania błędów (np. nakazując użytkownikowi wprowadzenie 6 znaków, gdy ten wprowadzi 5 - wywołujesz sam błąd, aby przejść do bloków obsługi/finalizacji) </a:t>
            </a:r>
            <a:endParaRPr lang="pl-PL" dirty="0"/>
          </a:p>
          <a:p>
            <a:endParaRPr lang="pl-PL" dirty="0"/>
          </a:p>
          <a:p>
            <a:endParaRPr lang="pl-PL" dirty="0"/>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2</a:t>
            </a:fld>
            <a:endParaRPr lang="pl-PL"/>
          </a:p>
        </p:txBody>
      </p:sp>
    </p:spTree>
    <p:extLst>
      <p:ext uri="{BB962C8B-B14F-4D97-AF65-F5344CB8AC3E}">
        <p14:creationId xmlns:p14="http://schemas.microsoft.com/office/powerpoint/2010/main" val="1173931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1FB8C62-9C12-4CA2-96F0-A82CCBC62517}" type="slidenum">
              <a:rPr lang="pl-PL" noProof="0" smtClean="0"/>
              <a:t>21</a:t>
            </a:fld>
            <a:endParaRPr lang="pl-PL" noProof="0"/>
          </a:p>
        </p:txBody>
      </p:sp>
    </p:spTree>
    <p:extLst>
      <p:ext uri="{BB962C8B-B14F-4D97-AF65-F5344CB8AC3E}">
        <p14:creationId xmlns:p14="http://schemas.microsoft.com/office/powerpoint/2010/main" val="1367738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i="0" kern="1200" dirty="0">
                <a:solidFill>
                  <a:schemeClr val="tx1"/>
                </a:solidFill>
                <a:effectLst/>
                <a:latin typeface="Arial" charset="0"/>
                <a:ea typeface="+mn-ea"/>
                <a:cs typeface="+mn-cs"/>
              </a:rPr>
              <a:t>Klasa </a:t>
            </a:r>
            <a:r>
              <a:rPr lang="pl-PL" sz="1200" b="0" i="0" kern="1200" dirty="0" err="1">
                <a:solidFill>
                  <a:schemeClr val="tx1"/>
                </a:solidFill>
                <a:effectLst/>
                <a:latin typeface="Arial" charset="0"/>
                <a:ea typeface="+mn-ea"/>
                <a:cs typeface="+mn-cs"/>
              </a:rPr>
              <a:t>Label</a:t>
            </a:r>
            <a:r>
              <a:rPr lang="pl-PL" sz="1200" b="0" i="0" kern="1200" dirty="0">
                <a:solidFill>
                  <a:schemeClr val="tx1"/>
                </a:solidFill>
                <a:effectLst/>
                <a:latin typeface="Arial" charset="0"/>
                <a:ea typeface="+mn-ea"/>
                <a:cs typeface="+mn-cs"/>
              </a:rPr>
              <a:t> służy do tworzenia etykiet, czyli kontrolek używanych</a:t>
            </a:r>
            <a:br>
              <a:rPr lang="pl-PL" sz="1200" b="0" i="0" kern="1200" dirty="0">
                <a:solidFill>
                  <a:schemeClr val="tx1"/>
                </a:solidFill>
                <a:effectLst/>
                <a:latin typeface="Arial" charset="0"/>
                <a:ea typeface="+mn-ea"/>
                <a:cs typeface="+mn-cs"/>
              </a:rPr>
            </a:br>
            <a:r>
              <a:rPr lang="pl-PL" sz="1200" b="0" i="0" kern="1200" dirty="0">
                <a:solidFill>
                  <a:schemeClr val="tx1"/>
                </a:solidFill>
                <a:effectLst/>
                <a:latin typeface="Arial" charset="0"/>
                <a:ea typeface="+mn-ea"/>
                <a:cs typeface="+mn-cs"/>
              </a:rPr>
              <a:t>do wyświetlania krótkich napisów. Tekst etykiety może być zmieniany</a:t>
            </a:r>
            <a:br>
              <a:rPr lang="pl-PL" sz="1200" b="0" i="0" kern="1200" dirty="0">
                <a:solidFill>
                  <a:schemeClr val="tx1"/>
                </a:solidFill>
                <a:effectLst/>
                <a:latin typeface="Arial" charset="0"/>
                <a:ea typeface="+mn-ea"/>
                <a:cs typeface="+mn-cs"/>
              </a:rPr>
            </a:br>
            <a:r>
              <a:rPr lang="pl-PL" sz="1200" b="0" i="0" kern="1200" dirty="0">
                <a:solidFill>
                  <a:schemeClr val="tx1"/>
                </a:solidFill>
                <a:effectLst/>
                <a:latin typeface="Arial" charset="0"/>
                <a:ea typeface="+mn-ea"/>
                <a:cs typeface="+mn-cs"/>
              </a:rPr>
              <a:t>przez aplikację, użytkownik nie ma natomiast możliwości bezpośredniej jego edycji. </a:t>
            </a:r>
            <a:br>
              <a:rPr lang="pl-PL" dirty="0"/>
            </a:b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Klasa Button pozwala na tworzenie standardowych przycisków z dowolnymi napisami. </a:t>
            </a:r>
            <a:r>
              <a:rPr lang="pl-PL" sz="1200" dirty="0"/>
              <a:t>W odróżnieniu od etykiet przyciski powinny jednak reagować na kliknięcia myszą, przy ich stosowaniu niezbędne będzie zatem użycie zdarzenia </a:t>
            </a:r>
            <a:r>
              <a:rPr lang="pl-PL" sz="1200" i="1" dirty="0" err="1"/>
              <a:t>Click</a:t>
            </a:r>
            <a:r>
              <a:rPr lang="pl-PL" sz="1200" dirty="0"/>
              <a:t>, które w klasie Button jest zdefiniowane.</a:t>
            </a:r>
          </a:p>
          <a:p>
            <a:endParaRPr lang="pl-PL" dirty="0"/>
          </a:p>
          <a:p>
            <a:r>
              <a:rPr lang="pl-PL" dirty="0"/>
              <a:t>Klasa </a:t>
            </a:r>
            <a:r>
              <a:rPr lang="pl-PL" dirty="0" err="1"/>
              <a:t>TextBox</a:t>
            </a:r>
            <a:r>
              <a:rPr lang="pl-PL" dirty="0"/>
              <a:t> służy do utworzenia pól tekstowych umożliwiających wprowadzanie przez użytkownika ciągów znaków. W zależności od</a:t>
            </a:r>
          </a:p>
          <a:p>
            <a:r>
              <a:rPr lang="pl-PL" dirty="0"/>
              <a:t>ustawień pole tekstowe może być jedno- lub wielowierszowe.</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MaskedTextBox</a:t>
            </a:r>
            <a:r>
              <a:rPr lang="pl-PL" dirty="0"/>
              <a:t> (maskowane pole tekstowe) </a:t>
            </a:r>
            <a:r>
              <a:rPr lang="pl-PL" sz="1200" dirty="0"/>
              <a:t>działa jak </a:t>
            </a:r>
            <a:r>
              <a:rPr lang="pl-PL" sz="1200" dirty="0" err="1"/>
              <a:t>TextBox</a:t>
            </a:r>
            <a:r>
              <a:rPr lang="pl-PL" sz="1200" dirty="0"/>
              <a:t>, ale można ustawić tzw. maskę wprowadzania.</a:t>
            </a:r>
          </a:p>
          <a:p>
            <a:endParaRPr lang="pl-PL" dirty="0"/>
          </a:p>
          <a:p>
            <a:r>
              <a:rPr lang="pl-PL" dirty="0" err="1"/>
              <a:t>CheckBox</a:t>
            </a:r>
            <a:r>
              <a:rPr lang="pl-PL" dirty="0"/>
              <a:t> i </a:t>
            </a:r>
            <a:r>
              <a:rPr lang="pl-PL" dirty="0" err="1"/>
              <a:t>RadioButton</a:t>
            </a:r>
            <a:r>
              <a:rPr lang="pl-PL" dirty="0"/>
              <a:t> (pola wyboru).</a:t>
            </a:r>
          </a:p>
          <a:p>
            <a:endParaRPr lang="pl-PL" dirty="0"/>
          </a:p>
          <a:p>
            <a:r>
              <a:rPr lang="pl-PL" dirty="0" err="1"/>
              <a:t>ComboBox</a:t>
            </a:r>
            <a:r>
              <a:rPr lang="pl-PL" dirty="0"/>
              <a:t> (lista rozwijana).</a:t>
            </a:r>
          </a:p>
          <a:p>
            <a:endParaRPr lang="pl-PL" dirty="0"/>
          </a:p>
          <a:p>
            <a:r>
              <a:rPr lang="pl-PL" dirty="0" err="1"/>
              <a:t>ListBox</a:t>
            </a:r>
            <a:r>
              <a:rPr lang="pl-PL" dirty="0"/>
              <a:t> (lista zwykła) - obsługa zwykłych list jest bardzo podobna do obsługi elementów </a:t>
            </a:r>
            <a:r>
              <a:rPr lang="pl-PL" dirty="0" err="1"/>
              <a:t>ComboBox</a:t>
            </a:r>
            <a:r>
              <a:rPr lang="pl-PL" dirty="0"/>
              <a:t>.</a:t>
            </a:r>
          </a:p>
          <a:p>
            <a:r>
              <a:rPr lang="pl-PL" dirty="0"/>
              <a:t>Do dyspozycji jest jednak kilka dodatkowych właściwości, które pozwalają na obsługę sytuacji, kiedy na liście znajdzie się wiele zaznaczonych elementów.</a:t>
            </a:r>
          </a:p>
          <a:p>
            <a:endParaRPr lang="pl-PL" dirty="0"/>
          </a:p>
        </p:txBody>
      </p:sp>
      <p:sp>
        <p:nvSpPr>
          <p:cNvPr id="4" name="Symbol zastępczy numeru slajdu 3"/>
          <p:cNvSpPr>
            <a:spLocks noGrp="1"/>
          </p:cNvSpPr>
          <p:nvPr>
            <p:ph type="sldNum" sz="quarter" idx="5"/>
          </p:nvPr>
        </p:nvSpPr>
        <p:spPr/>
        <p:txBody>
          <a:bodyPr/>
          <a:lstStyle/>
          <a:p>
            <a:fld id="{C1FB8C62-9C12-4CA2-96F0-A82CCBC62517}" type="slidenum">
              <a:rPr lang="pl-PL" noProof="0" smtClean="0"/>
              <a:t>22</a:t>
            </a:fld>
            <a:endParaRPr lang="pl-PL" noProof="0"/>
          </a:p>
        </p:txBody>
      </p:sp>
    </p:spTree>
    <p:extLst>
      <p:ext uri="{BB962C8B-B14F-4D97-AF65-F5344CB8AC3E}">
        <p14:creationId xmlns:p14="http://schemas.microsoft.com/office/powerpoint/2010/main" val="874760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92500" lnSpcReduction="20000"/>
          </a:bodyPr>
          <a:lstStyle/>
          <a:p>
            <a:r>
              <a:rPr lang="pl-PL" sz="1200" b="0" i="0" kern="1200" dirty="0">
                <a:solidFill>
                  <a:schemeClr val="tx1"/>
                </a:solidFill>
                <a:effectLst/>
                <a:latin typeface="Arial" charset="0"/>
                <a:ea typeface="+mn-ea"/>
                <a:cs typeface="+mn-cs"/>
              </a:rPr>
              <a:t>Windows Presentation Foundation (WPF, nazwa kodowa Avalon) – nazwa silnika graficznego i API bazującego na .NET 3.</a:t>
            </a:r>
            <a:r>
              <a:rPr lang="pl-PL" sz="1200" b="0" i="0" kern="1200" baseline="0" dirty="0">
                <a:solidFill>
                  <a:schemeClr val="tx1"/>
                </a:solidFill>
                <a:effectLst/>
                <a:latin typeface="Arial" charset="0"/>
                <a:ea typeface="+mn-ea"/>
                <a:cs typeface="+mn-cs"/>
              </a:rPr>
              <a:t> </a:t>
            </a:r>
            <a:r>
              <a:rPr lang="pl-PL" sz="1200" b="0" i="0" kern="1200" dirty="0">
                <a:solidFill>
                  <a:schemeClr val="tx1"/>
                </a:solidFill>
                <a:effectLst/>
                <a:latin typeface="Arial" charset="0"/>
                <a:ea typeface="+mn-ea"/>
                <a:cs typeface="+mn-cs"/>
              </a:rPr>
              <a:t>WPF integruje interfejs użytkownika, grafikę 2D i 3D, multimedia, dokumenty oraz generowanie/rozpoznawanie mowy (do aplikacji sterowanych głosem).</a:t>
            </a:r>
          </a:p>
          <a:p>
            <a:r>
              <a:rPr lang="pl-PL" sz="1200" b="0" i="0" kern="1200" dirty="0">
                <a:solidFill>
                  <a:schemeClr val="tx1"/>
                </a:solidFill>
                <a:effectLst/>
                <a:latin typeface="Arial" charset="0"/>
                <a:ea typeface="+mn-ea"/>
                <a:cs typeface="+mn-cs"/>
              </a:rPr>
              <a:t>API w WPF opiera się na języku XML, dokładniej na jego implementacji o nazwie XAML. Całość jest zawarta w nowym API </a:t>
            </a:r>
            <a:r>
              <a:rPr lang="pl-PL" sz="1200" b="0" i="0" kern="1200" dirty="0" err="1">
                <a:solidFill>
                  <a:schemeClr val="tx1"/>
                </a:solidFill>
                <a:effectLst/>
                <a:latin typeface="Arial" charset="0"/>
                <a:ea typeface="+mn-ea"/>
                <a:cs typeface="+mn-cs"/>
              </a:rPr>
              <a:t>WinFX</a:t>
            </a:r>
            <a:r>
              <a:rPr lang="pl-PL" sz="1200" b="0" i="0" kern="1200" dirty="0">
                <a:solidFill>
                  <a:schemeClr val="tx1"/>
                </a:solidFill>
                <a:effectLst/>
                <a:latin typeface="Arial" charset="0"/>
                <a:ea typeface="+mn-ea"/>
                <a:cs typeface="+mn-cs"/>
              </a:rPr>
              <a:t>, zaś graficzna część GUI wykorzystuje grafikę wektorową, budowaną z użyciem akceleratorów grafiki 3D i efektów graficznych udostępnianych przez WGF.</a:t>
            </a:r>
          </a:p>
          <a:p>
            <a:r>
              <a:rPr lang="pl-PL" sz="1200" b="1" i="0" kern="1200" dirty="0">
                <a:solidFill>
                  <a:schemeClr val="tx1"/>
                </a:solidFill>
                <a:effectLst/>
                <a:latin typeface="Arial" charset="0"/>
                <a:ea typeface="+mn-ea"/>
                <a:cs typeface="+mn-cs"/>
              </a:rPr>
              <a:t>XML</a:t>
            </a:r>
            <a:r>
              <a:rPr lang="pl-PL" sz="1200" b="0" i="0" kern="1200" dirty="0">
                <a:solidFill>
                  <a:schemeClr val="tx1"/>
                </a:solidFill>
                <a:effectLst/>
                <a:latin typeface="Arial" charset="0"/>
                <a:ea typeface="+mn-ea"/>
                <a:cs typeface="+mn-cs"/>
              </a:rPr>
              <a:t> (</a:t>
            </a:r>
            <a:r>
              <a:rPr lang="pl-PL" sz="1200" b="0" i="0" u="none" strike="noStrike" kern="1200" dirty="0">
                <a:solidFill>
                  <a:schemeClr val="tx1"/>
                </a:solidFill>
                <a:effectLst/>
                <a:latin typeface="Arial" charset="0"/>
                <a:ea typeface="+mn-ea"/>
                <a:cs typeface="+mn-cs"/>
                <a:hlinkClick r:id="rId3" tooltip="Język angielski"/>
              </a:rPr>
              <a:t>ang.</a:t>
            </a:r>
            <a:r>
              <a:rPr lang="pl-PL" sz="1200" b="0" i="0" kern="1200" dirty="0">
                <a:solidFill>
                  <a:schemeClr val="tx1"/>
                </a:solidFill>
                <a:effectLst/>
                <a:latin typeface="Arial" charset="0"/>
                <a:ea typeface="+mn-ea"/>
                <a:cs typeface="+mn-cs"/>
              </a:rPr>
              <a:t> </a:t>
            </a:r>
            <a:r>
              <a:rPr lang="pl-PL" sz="1200" b="0" i="1" kern="1200" dirty="0" err="1">
                <a:solidFill>
                  <a:schemeClr val="tx1"/>
                </a:solidFill>
                <a:effectLst/>
                <a:latin typeface="Arial" charset="0"/>
                <a:ea typeface="+mn-ea"/>
                <a:cs typeface="+mn-cs"/>
              </a:rPr>
              <a:t>Extensible</a:t>
            </a:r>
            <a:r>
              <a:rPr lang="pl-PL" sz="1200" b="0" i="1" kern="1200" dirty="0">
                <a:solidFill>
                  <a:schemeClr val="tx1"/>
                </a:solidFill>
                <a:effectLst/>
                <a:latin typeface="Arial" charset="0"/>
                <a:ea typeface="+mn-ea"/>
                <a:cs typeface="+mn-cs"/>
              </a:rPr>
              <a:t> </a:t>
            </a:r>
            <a:r>
              <a:rPr lang="pl-PL" sz="1200" b="0" i="1" kern="1200" dirty="0" err="1">
                <a:solidFill>
                  <a:schemeClr val="tx1"/>
                </a:solidFill>
                <a:effectLst/>
                <a:latin typeface="Arial" charset="0"/>
                <a:ea typeface="+mn-ea"/>
                <a:cs typeface="+mn-cs"/>
              </a:rPr>
              <a:t>Markup</a:t>
            </a:r>
            <a:r>
              <a:rPr lang="pl-PL" sz="1200" b="0" i="1" kern="1200" dirty="0">
                <a:solidFill>
                  <a:schemeClr val="tx1"/>
                </a:solidFill>
                <a:effectLst/>
                <a:latin typeface="Arial" charset="0"/>
                <a:ea typeface="+mn-ea"/>
                <a:cs typeface="+mn-cs"/>
              </a:rPr>
              <a:t> Language</a:t>
            </a:r>
            <a:r>
              <a:rPr lang="pl-PL" sz="1200" b="0" i="0" kern="1200" dirty="0">
                <a:solidFill>
                  <a:schemeClr val="tx1"/>
                </a:solidFill>
                <a:effectLst/>
                <a:latin typeface="Arial" charset="0"/>
                <a:ea typeface="+mn-ea"/>
                <a:cs typeface="+mn-cs"/>
              </a:rPr>
              <a:t>, w wolnym tłumaczeniu </a:t>
            </a:r>
            <a:r>
              <a:rPr lang="pl-PL" sz="1200" b="0" i="1" kern="1200" dirty="0">
                <a:solidFill>
                  <a:schemeClr val="tx1"/>
                </a:solidFill>
                <a:effectLst/>
                <a:latin typeface="Arial" charset="0"/>
                <a:ea typeface="+mn-ea"/>
                <a:cs typeface="+mn-cs"/>
              </a:rPr>
              <a:t>Rozszerzalny Język Znaczników</a:t>
            </a:r>
            <a:r>
              <a:rPr lang="pl-PL" sz="1200" b="0" i="0" kern="1200" dirty="0">
                <a:solidFill>
                  <a:schemeClr val="tx1"/>
                </a:solidFill>
                <a:effectLst/>
                <a:latin typeface="Arial" charset="0"/>
                <a:ea typeface="+mn-ea"/>
                <a:cs typeface="+mn-cs"/>
              </a:rPr>
              <a:t>) – uniwersalny język znaczników przeznaczony do reprezentowania różnych danych w strukturalizowany sposób.</a:t>
            </a:r>
          </a:p>
          <a:p>
            <a:r>
              <a:rPr lang="pl-PL" sz="1200" b="0" i="0" kern="1200" dirty="0">
                <a:solidFill>
                  <a:schemeClr val="tx1"/>
                </a:solidFill>
                <a:effectLst/>
                <a:latin typeface="Arial" charset="0"/>
                <a:ea typeface="+mn-ea"/>
                <a:cs typeface="+mn-cs"/>
              </a:rPr>
              <a:t>XML jest niezależny od platformy, co umożliwia łatwą wymianę dokumentów pomiędzy heterogenicznymi (różnymi) systemami i znacząco przyczyniło się do popularności tego języka w dobie </a:t>
            </a:r>
            <a:r>
              <a:rPr lang="pl-PL" sz="1200" b="0" i="0" u="none" strike="noStrike" kern="1200" dirty="0">
                <a:solidFill>
                  <a:schemeClr val="tx1"/>
                </a:solidFill>
                <a:effectLst/>
                <a:latin typeface="Arial" charset="0"/>
                <a:ea typeface="+mn-ea"/>
                <a:cs typeface="+mn-cs"/>
                <a:hlinkClick r:id="rId4" tooltip="Internet"/>
              </a:rPr>
              <a:t>Internetu</a:t>
            </a:r>
            <a:r>
              <a:rPr lang="pl-PL" sz="1200" b="0" i="0" kern="1200" dirty="0">
                <a:solidFill>
                  <a:schemeClr val="tx1"/>
                </a:solidFill>
                <a:effectLst/>
                <a:latin typeface="Arial" charset="0"/>
                <a:ea typeface="+mn-ea"/>
                <a:cs typeface="+mn-cs"/>
              </a:rPr>
              <a:t>. XML jest standardem rekomendowanym oraz specyfikowanym przez organizację </a:t>
            </a:r>
            <a:r>
              <a:rPr lang="pl-PL" sz="1200" b="0" i="0" u="none" strike="noStrike" kern="1200" dirty="0">
                <a:solidFill>
                  <a:schemeClr val="tx1"/>
                </a:solidFill>
                <a:effectLst/>
                <a:latin typeface="Arial" charset="0"/>
                <a:ea typeface="+mn-ea"/>
                <a:cs typeface="+mn-cs"/>
                <a:hlinkClick r:id="rId5" tooltip="World Wide Web Consortium"/>
              </a:rPr>
              <a:t>W3C</a:t>
            </a:r>
            <a:r>
              <a:rPr lang="pl-PL" sz="1200" b="0" i="0" kern="1200" dirty="0">
                <a:solidFill>
                  <a:schemeClr val="tx1"/>
                </a:solidFill>
                <a:effectLst/>
                <a:latin typeface="Arial" charset="0"/>
                <a:ea typeface="+mn-ea"/>
                <a:cs typeface="+mn-cs"/>
              </a:rPr>
              <a:t>.</a:t>
            </a:r>
            <a:endParaRPr lang="pl-PL"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pl-PL" sz="1200" dirty="0"/>
              <a:t>Grafika wektorowa -</a:t>
            </a:r>
            <a:r>
              <a:rPr lang="pl-PL" sz="1200" baseline="0" dirty="0"/>
              <a:t> o</a:t>
            </a:r>
            <a:r>
              <a:rPr lang="pl-PL" sz="1200" dirty="0"/>
              <a:t>znacza to, że zawartość okna możemy dowolnie skalować, np. na potrzeby osób z wadą wzroku można ją dwukrotnie, trzykrotnie powiększyć bez straty jakości.</a:t>
            </a:r>
          </a:p>
          <a:p>
            <a:pPr marL="0" marR="0" indent="0" algn="l" defTabSz="914400" rtl="0" eaLnBrk="0" fontAlgn="base" latinLnBrk="0" hangingPunct="0">
              <a:lnSpc>
                <a:spcPct val="100000"/>
              </a:lnSpc>
              <a:spcBef>
                <a:spcPct val="30000"/>
              </a:spcBef>
              <a:spcAft>
                <a:spcPct val="0"/>
              </a:spcAft>
              <a:buClrTx/>
              <a:buSzTx/>
              <a:buFontTx/>
              <a:buNone/>
              <a:tabLst/>
              <a:defRPr/>
            </a:pPr>
            <a:r>
              <a:rPr lang="pl-PL" sz="1200" b="0" i="0" kern="1200" dirty="0">
                <a:solidFill>
                  <a:schemeClr val="tx1"/>
                </a:solidFill>
                <a:effectLst/>
                <a:latin typeface="Arial" charset="0"/>
                <a:ea typeface="+mn-ea"/>
                <a:cs typeface="+mn-cs"/>
              </a:rPr>
              <a:t>Dodatkowo dzięki wykorzystaniu akceleratorów graficznych  w WPF możliwe jest definiowanie grafiki 2D, 3D, animacji oraz wielu innych efektów. Wszystkie te elementy tworzone są w zależności od wykorzystywanego systemu oraz ustawień graficznych. Dzięki temu nie trzeba się już martwić o ręczne skalowanie poszczególnych elementów interfejsu w zależności od rozdzielczości.</a:t>
            </a:r>
            <a:endParaRPr lang="pl-PL"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pl-PL" sz="1200" dirty="0"/>
          </a:p>
          <a:p>
            <a:endParaRPr lang="pl-PL" dirty="0"/>
          </a:p>
        </p:txBody>
      </p:sp>
      <p:sp>
        <p:nvSpPr>
          <p:cNvPr id="4" name="Symbol zastępczy numeru slajdu 3"/>
          <p:cNvSpPr>
            <a:spLocks noGrp="1"/>
          </p:cNvSpPr>
          <p:nvPr>
            <p:ph type="sldNum" sz="quarter" idx="10"/>
          </p:nvPr>
        </p:nvSpPr>
        <p:spPr/>
        <p:txBody>
          <a:bodyPr/>
          <a:lstStyle/>
          <a:p>
            <a:pPr>
              <a:defRPr/>
            </a:pPr>
            <a:fld id="{7A27D9E0-7371-4BD7-AE9C-CE94CFC91623}" type="slidenum">
              <a:rPr lang="pl-PL" smtClean="0"/>
              <a:pPr>
                <a:defRPr/>
              </a:pPr>
              <a:t>23</a:t>
            </a:fld>
            <a:endParaRPr lang="pl-PL"/>
          </a:p>
        </p:txBody>
      </p:sp>
    </p:spTree>
    <p:extLst>
      <p:ext uri="{BB962C8B-B14F-4D97-AF65-F5344CB8AC3E}">
        <p14:creationId xmlns:p14="http://schemas.microsoft.com/office/powerpoint/2010/main" val="848921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Język XAML jest używany w celu tworzenie elementów interfejsu użytkownika. Język ten umożliwia rozdzielenie definicji interfejsu od kodu logicznego, który często znajduje się w plikach </a:t>
            </a:r>
            <a:r>
              <a:rPr lang="pl-PL" dirty="0" err="1"/>
              <a:t>code-behind</a:t>
            </a:r>
            <a:r>
              <a:rPr lang="pl-PL" dirty="0"/>
              <a:t>. XAML daje możliwość wspólnej pracy, gdzie rozgraniczona jest praca nad interfejsem i nad logiką.</a:t>
            </a:r>
          </a:p>
          <a:p>
            <a:r>
              <a:rPr lang="pl-PL" dirty="0"/>
              <a:t>Jest to wariant XML stworzony przez Microsoft, za pomocą którego opisujemy interfejsy graficzne. We wcześniejszych </a:t>
            </a:r>
            <a:r>
              <a:rPr lang="pl-PL" dirty="0" err="1"/>
              <a:t>frameworkach</a:t>
            </a:r>
            <a:r>
              <a:rPr lang="pl-PL" dirty="0"/>
              <a:t> graficznych takich jak </a:t>
            </a:r>
            <a:r>
              <a:rPr lang="pl-PL" dirty="0" err="1"/>
              <a:t>WinForms</a:t>
            </a:r>
            <a:r>
              <a:rPr lang="pl-PL" dirty="0"/>
              <a:t>, GUI tworzyło się w tym samym języku, za pomocą którego opisywało się interakcje z interfejsem, np. C# lub VB.NET. Utrzymaniem tego kodu zajmował się z reguły programista. Jednak dzięki zastosowaniu technologii XAML, podobnie jak w przypadku języka HTML, jesteśmy w stanie w bardzo prosty sposób napisać, oraz edytować własny interfejs graficzny użytkownika.</a:t>
            </a:r>
          </a:p>
        </p:txBody>
      </p:sp>
      <p:sp>
        <p:nvSpPr>
          <p:cNvPr id="4" name="Symbol zastępczy numeru slajdu 3"/>
          <p:cNvSpPr>
            <a:spLocks noGrp="1"/>
          </p:cNvSpPr>
          <p:nvPr>
            <p:ph type="sldNum" sz="quarter" idx="10"/>
          </p:nvPr>
        </p:nvSpPr>
        <p:spPr/>
        <p:txBody>
          <a:bodyPr/>
          <a:lstStyle/>
          <a:p>
            <a:pPr>
              <a:defRPr/>
            </a:pPr>
            <a:fld id="{7A27D9E0-7371-4BD7-AE9C-CE94CFC91623}" type="slidenum">
              <a:rPr lang="pl-PL" smtClean="0"/>
              <a:pPr>
                <a:defRPr/>
              </a:pPr>
              <a:t>24</a:t>
            </a:fld>
            <a:endParaRPr lang="pl-PL"/>
          </a:p>
        </p:txBody>
      </p:sp>
    </p:spTree>
    <p:extLst>
      <p:ext uri="{BB962C8B-B14F-4D97-AF65-F5344CB8AC3E}">
        <p14:creationId xmlns:p14="http://schemas.microsoft.com/office/powerpoint/2010/main" val="3612854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dirty="0">
                <a:solidFill>
                  <a:srgbClr val="212529"/>
                </a:solidFill>
                <a:effectLst/>
                <a:latin typeface="-apple-system"/>
              </a:rPr>
              <a:t>Język HTML nie jest "</a:t>
            </a:r>
            <a:r>
              <a:rPr lang="pl-PL" b="0" i="0" dirty="0" err="1">
                <a:solidFill>
                  <a:srgbClr val="212529"/>
                </a:solidFill>
                <a:effectLst/>
                <a:latin typeface="-apple-system"/>
              </a:rPr>
              <a:t>case-sensitive</a:t>
            </a:r>
            <a:r>
              <a:rPr lang="pl-PL" b="0" i="0" dirty="0">
                <a:solidFill>
                  <a:srgbClr val="212529"/>
                </a:solidFill>
                <a:effectLst/>
                <a:latin typeface="-apple-system"/>
              </a:rPr>
              <a:t>", czyli nie odróżnia dużych i małych liter w nazwach elementów języka, ale XAML już tak. Jest to podyktowane tym, że nazwa kontrolki musi odpowiadać typowi należącemu do .NET. To samo dotyczy nazw atrybutów, które odpowiadają właściwościom kontrolki.</a:t>
            </a:r>
          </a:p>
          <a:p>
            <a:r>
              <a:rPr lang="pl-PL" dirty="0"/>
              <a:t>Ustawienie właściwości </a:t>
            </a:r>
            <a:r>
              <a:rPr lang="pl-PL" dirty="0" err="1"/>
              <a:t>FontWeight</a:t>
            </a:r>
            <a:r>
              <a:rPr lang="pl-PL" dirty="0"/>
              <a:t> </a:t>
            </a:r>
            <a:r>
              <a:rPr lang="pl-PL" dirty="0" err="1"/>
              <a:t>bold</a:t>
            </a:r>
            <a:r>
              <a:rPr lang="pl-PL" dirty="0"/>
              <a:t> spowoduje </a:t>
            </a:r>
            <a:r>
              <a:rPr lang="pl-PL" dirty="0" err="1"/>
              <a:t>pogrubiebie</a:t>
            </a:r>
            <a:r>
              <a:rPr lang="pl-PL" dirty="0"/>
              <a:t> wyświetlanego na przycisku tekstu. Atrybutowi Content przypisujemy wartość odpowiadającą za napis wyświetlający się na przycisku. Efekt jest taki sam jakbyśmy nasz napis umieścili pomiędzy samymi znacznikami XAML tej kontrolki.</a:t>
            </a:r>
          </a:p>
        </p:txBody>
      </p:sp>
      <p:sp>
        <p:nvSpPr>
          <p:cNvPr id="4" name="Symbol zastępczy numeru slajdu 3"/>
          <p:cNvSpPr>
            <a:spLocks noGrp="1"/>
          </p:cNvSpPr>
          <p:nvPr>
            <p:ph type="sldNum" sz="quarter" idx="10"/>
          </p:nvPr>
        </p:nvSpPr>
        <p:spPr/>
        <p:txBody>
          <a:bodyPr/>
          <a:lstStyle/>
          <a:p>
            <a:pPr>
              <a:defRPr/>
            </a:pPr>
            <a:fld id="{7A27D9E0-7371-4BD7-AE9C-CE94CFC91623}" type="slidenum">
              <a:rPr lang="pl-PL" smtClean="0"/>
              <a:pPr>
                <a:defRPr/>
              </a:pPr>
              <a:t>25</a:t>
            </a:fld>
            <a:endParaRPr lang="pl-PL"/>
          </a:p>
        </p:txBody>
      </p:sp>
    </p:spTree>
    <p:extLst>
      <p:ext uri="{BB962C8B-B14F-4D97-AF65-F5344CB8AC3E}">
        <p14:creationId xmlns:p14="http://schemas.microsoft.com/office/powerpoint/2010/main" val="3603642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Visual Studio teraz wyświetla puste okno aplikacji WPF. Jak widzisz za pomocą paska możesz wielkość aplikacji powiększać i pomniejszać w tym oknie. Na dole widzisz okno z językiem XAML , który opisuje wygląd aplikacji. Nie będziemy się nim zajmować. Możesz przełączać się pomiędzy oknem “XAML” a “</a:t>
            </a:r>
            <a:r>
              <a:rPr lang="pl-PL" dirty="0" err="1"/>
              <a:t>Desing</a:t>
            </a:r>
            <a:r>
              <a:rPr lang="pl-PL" dirty="0"/>
              <a:t>” za pomocą widocznych przycisków. Powinieneś zobaczyć okno “</a:t>
            </a:r>
            <a:r>
              <a:rPr lang="pl-PL" dirty="0" err="1"/>
              <a:t>Toolbox</a:t>
            </a:r>
            <a:r>
              <a:rPr lang="pl-PL" dirty="0"/>
              <a:t>” w nim znajduje się lista kontrolek dostępnych w WPF. W Solution Explorer widzisz pliki, które są dostępne w tym projekcie. Najważniejszy z nich to “</a:t>
            </a:r>
            <a:r>
              <a:rPr lang="pl-PL" dirty="0" err="1"/>
              <a:t>MainWindows.xaml</a:t>
            </a:r>
            <a:r>
              <a:rPr lang="pl-PL" dirty="0"/>
              <a:t>” , który oglądasz obecnie. Jest to plik z opisem wyglądu głównego okna. Plik z kodem w C# znajduje się pod nim. </a:t>
            </a:r>
          </a:p>
          <a:p>
            <a:r>
              <a:rPr lang="pl-PL" dirty="0"/>
              <a:t>Największą zauważalną różnicą jest wygląd projektanta formularzy. </a:t>
            </a:r>
          </a:p>
          <a:p>
            <a:r>
              <a:rPr lang="pl-PL" dirty="0"/>
              <a:t>Właściwości wyglądają zupełnie inaczej. To dlatego, że używamy ich do zmiany atrybutów w pliku XAML, a nie modyfikacji właściwości obiektów.</a:t>
            </a:r>
          </a:p>
        </p:txBody>
      </p:sp>
      <p:sp>
        <p:nvSpPr>
          <p:cNvPr id="4" name="Symbol zastępczy numeru slajdu 3"/>
          <p:cNvSpPr>
            <a:spLocks noGrp="1"/>
          </p:cNvSpPr>
          <p:nvPr>
            <p:ph type="sldNum" sz="quarter" idx="10"/>
          </p:nvPr>
        </p:nvSpPr>
        <p:spPr/>
        <p:txBody>
          <a:bodyPr/>
          <a:lstStyle/>
          <a:p>
            <a:pPr>
              <a:defRPr/>
            </a:pPr>
            <a:fld id="{7A27D9E0-7371-4BD7-AE9C-CE94CFC91623}" type="slidenum">
              <a:rPr lang="pl-PL" smtClean="0"/>
              <a:pPr>
                <a:defRPr/>
              </a:pPr>
              <a:t>27</a:t>
            </a:fld>
            <a:endParaRPr lang="pl-PL"/>
          </a:p>
        </p:txBody>
      </p:sp>
    </p:spTree>
    <p:extLst>
      <p:ext uri="{BB962C8B-B14F-4D97-AF65-F5344CB8AC3E}">
        <p14:creationId xmlns:p14="http://schemas.microsoft.com/office/powerpoint/2010/main" val="1374708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Dalej widzisz deklaracje klasy </a:t>
            </a:r>
            <a:r>
              <a:rPr lang="pl-PL" dirty="0" err="1"/>
              <a:t>MainWindow</a:t>
            </a:r>
            <a:r>
              <a:rPr lang="pl-PL" dirty="0"/>
              <a:t>, która odnosi się do okna głównego. Wewnątrz tej klasy jest tylko jej konstruktor. Zawiera on w sobie głównie kod potrzebny do inicjalizacji klasy. Wewnątrz konstruktora jest wywoływana metoda “</a:t>
            </a:r>
            <a:r>
              <a:rPr lang="pl-PL" dirty="0" err="1"/>
              <a:t>InitializeComponent</a:t>
            </a:r>
            <a:r>
              <a:rPr lang="pl-PL" dirty="0"/>
              <a:t>()”, która zajmuje się scalaniem widoku aplikacji XAML z jej kodem w C#.</a:t>
            </a:r>
          </a:p>
        </p:txBody>
      </p:sp>
      <p:sp>
        <p:nvSpPr>
          <p:cNvPr id="4" name="Symbol zastępczy numeru slajdu 3"/>
          <p:cNvSpPr>
            <a:spLocks noGrp="1"/>
          </p:cNvSpPr>
          <p:nvPr>
            <p:ph type="sldNum" sz="quarter" idx="10"/>
          </p:nvPr>
        </p:nvSpPr>
        <p:spPr/>
        <p:txBody>
          <a:bodyPr/>
          <a:lstStyle/>
          <a:p>
            <a:pPr>
              <a:defRPr/>
            </a:pPr>
            <a:fld id="{7A27D9E0-7371-4BD7-AE9C-CE94CFC91623}" type="slidenum">
              <a:rPr lang="pl-PL" smtClean="0"/>
              <a:pPr>
                <a:defRPr/>
              </a:pPr>
              <a:t>28</a:t>
            </a:fld>
            <a:endParaRPr lang="pl-PL"/>
          </a:p>
        </p:txBody>
      </p:sp>
    </p:spTree>
    <p:extLst>
      <p:ext uri="{BB962C8B-B14F-4D97-AF65-F5344CB8AC3E}">
        <p14:creationId xmlns:p14="http://schemas.microsoft.com/office/powerpoint/2010/main" val="3078485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Najłatwiejszy sposób dodania kontrolki polega na przyciśnięciu jej w menu “</a:t>
            </a:r>
            <a:r>
              <a:rPr lang="pl-PL" dirty="0" err="1"/>
              <a:t>Toolbox</a:t>
            </a:r>
            <a:r>
              <a:rPr lang="pl-PL" dirty="0"/>
              <a:t>” i upuszczeniu jej w oknie </a:t>
            </a:r>
            <a:r>
              <a:rPr lang="pl-PL" dirty="0" err="1"/>
              <a:t>MainWindow</a:t>
            </a:r>
            <a:r>
              <a:rPr lang="pl-PL" dirty="0"/>
              <a:t>.</a:t>
            </a:r>
          </a:p>
          <a:p>
            <a:r>
              <a:rPr lang="pl-PL" dirty="0"/>
              <a:t>Przeciągnęliśmy przycisk z okna </a:t>
            </a:r>
            <a:r>
              <a:rPr lang="pl-PL" dirty="0" err="1"/>
              <a:t>Toolbox</a:t>
            </a:r>
            <a:r>
              <a:rPr lang="pl-PL" dirty="0"/>
              <a:t> na formularz. Gdyby była to aplikacja Windows </a:t>
            </a:r>
            <a:r>
              <a:rPr lang="pl-PL" dirty="0" err="1"/>
              <a:t>Forms</a:t>
            </a:r>
            <a:r>
              <a:rPr lang="pl-PL" dirty="0"/>
              <a:t>, do Form1.Designer.cs zostałby dodany kod, który wstawia kontrolkę do obiektu Form1. WPF jest inne – korzysta z opartego na XML języka zwanego XAML i w nim właśnie definiowany jest interfejs użytkownika.</a:t>
            </a:r>
          </a:p>
        </p:txBody>
      </p:sp>
      <p:sp>
        <p:nvSpPr>
          <p:cNvPr id="4" name="Symbol zastępczy numeru slajdu 3"/>
          <p:cNvSpPr>
            <a:spLocks noGrp="1"/>
          </p:cNvSpPr>
          <p:nvPr>
            <p:ph type="sldNum" sz="quarter" idx="10"/>
          </p:nvPr>
        </p:nvSpPr>
        <p:spPr/>
        <p:txBody>
          <a:bodyPr/>
          <a:lstStyle/>
          <a:p>
            <a:pPr>
              <a:defRPr/>
            </a:pPr>
            <a:fld id="{7A27D9E0-7371-4BD7-AE9C-CE94CFC91623}" type="slidenum">
              <a:rPr lang="pl-PL" smtClean="0"/>
              <a:pPr>
                <a:defRPr/>
              </a:pPr>
              <a:t>29</a:t>
            </a:fld>
            <a:endParaRPr lang="pl-PL"/>
          </a:p>
        </p:txBody>
      </p:sp>
    </p:spTree>
    <p:extLst>
      <p:ext uri="{BB962C8B-B14F-4D97-AF65-F5344CB8AC3E}">
        <p14:creationId xmlns:p14="http://schemas.microsoft.com/office/powerpoint/2010/main" val="483282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Edycja właściwości kontrolki może być zrobiona w XAML ,albo za pomocą okna “</a:t>
            </a:r>
            <a:r>
              <a:rPr lang="pl-PL" dirty="0" err="1"/>
              <a:t>Properties</a:t>
            </a:r>
            <a:r>
              <a:rPr lang="pl-PL" dirty="0"/>
              <a:t>”. </a:t>
            </a:r>
          </a:p>
        </p:txBody>
      </p:sp>
      <p:sp>
        <p:nvSpPr>
          <p:cNvPr id="4" name="Symbol zastępczy numeru slajdu 3"/>
          <p:cNvSpPr>
            <a:spLocks noGrp="1"/>
          </p:cNvSpPr>
          <p:nvPr>
            <p:ph type="sldNum" sz="quarter" idx="10"/>
          </p:nvPr>
        </p:nvSpPr>
        <p:spPr/>
        <p:txBody>
          <a:bodyPr/>
          <a:lstStyle/>
          <a:p>
            <a:pPr>
              <a:defRPr/>
            </a:pPr>
            <a:fld id="{7A27D9E0-7371-4BD7-AE9C-CE94CFC91623}" type="slidenum">
              <a:rPr lang="pl-PL" smtClean="0"/>
              <a:pPr>
                <a:defRPr/>
              </a:pPr>
              <a:t>30</a:t>
            </a:fld>
            <a:endParaRPr lang="pl-PL"/>
          </a:p>
        </p:txBody>
      </p:sp>
    </p:spTree>
    <p:extLst>
      <p:ext uri="{BB962C8B-B14F-4D97-AF65-F5344CB8AC3E}">
        <p14:creationId xmlns:p14="http://schemas.microsoft.com/office/powerpoint/2010/main" val="3281458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Najłatwiejszym sposobem dodania zdarzenia “kliknięcia” dla kontrolki (np. </a:t>
            </a:r>
            <a:r>
              <a:rPr lang="pl-PL"/>
              <a:t>buton) </a:t>
            </a:r>
            <a:r>
              <a:rPr lang="pl-PL" dirty="0"/>
              <a:t>jest dwukrotne kliknięcie na nią. W ten sposób stworzysz zdarzenie do kodu w C# , które będzie miało nazwę kontrolki plus “_</a:t>
            </a:r>
            <a:r>
              <a:rPr lang="pl-PL" dirty="0" err="1"/>
              <a:t>Click</a:t>
            </a:r>
            <a:r>
              <a:rPr lang="pl-PL" dirty="0"/>
              <a:t>”. Kod wewnątrz niej będzie się wykonywał tylko wtedy, gdy użytkownik kliknie na dany przycisk. </a:t>
            </a:r>
          </a:p>
        </p:txBody>
      </p:sp>
      <p:sp>
        <p:nvSpPr>
          <p:cNvPr id="4" name="Symbol zastępczy numeru slajdu 3"/>
          <p:cNvSpPr>
            <a:spLocks noGrp="1"/>
          </p:cNvSpPr>
          <p:nvPr>
            <p:ph type="sldNum" sz="quarter" idx="10"/>
          </p:nvPr>
        </p:nvSpPr>
        <p:spPr/>
        <p:txBody>
          <a:bodyPr/>
          <a:lstStyle/>
          <a:p>
            <a:pPr>
              <a:defRPr/>
            </a:pPr>
            <a:fld id="{7A27D9E0-7371-4BD7-AE9C-CE94CFC91623}" type="slidenum">
              <a:rPr lang="pl-PL" smtClean="0"/>
              <a:pPr>
                <a:defRPr/>
              </a:pPr>
              <a:t>31</a:t>
            </a:fld>
            <a:endParaRPr lang="pl-PL"/>
          </a:p>
        </p:txBody>
      </p:sp>
    </p:spTree>
    <p:extLst>
      <p:ext uri="{BB962C8B-B14F-4D97-AF65-F5344CB8AC3E}">
        <p14:creationId xmlns:p14="http://schemas.microsoft.com/office/powerpoint/2010/main" val="373740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3</a:t>
            </a:fld>
            <a:endParaRPr lang="pl-PL"/>
          </a:p>
        </p:txBody>
      </p:sp>
    </p:spTree>
    <p:extLst>
      <p:ext uri="{BB962C8B-B14F-4D97-AF65-F5344CB8AC3E}">
        <p14:creationId xmlns:p14="http://schemas.microsoft.com/office/powerpoint/2010/main" val="1030309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Za pomocą programu .NET MAUI można opracowywać aplikacje, które można uruchamiać w systemach Android, iOS, </a:t>
            </a:r>
            <a:r>
              <a:rPr lang="pl-PL" dirty="0" err="1"/>
              <a:t>macOS</a:t>
            </a:r>
            <a:r>
              <a:rPr lang="pl-PL" dirty="0"/>
              <a:t> i Windows z poziomu pojedynczej udostępnionej bazy kodu.</a:t>
            </a:r>
          </a:p>
          <a:p>
            <a:r>
              <a:rPr lang="pl-PL" dirty="0"/>
              <a:t>Program .NET MAUI udostępnia kolekcję kontrolek, które mogą służyć do wyświetlania danych, inicjowania akcji, wskazywania działania, wyświetlania kolekcji, wybierania danych i nie tylko.</a:t>
            </a:r>
          </a:p>
          <a:p>
            <a:endParaRPr lang="pl-PL" dirty="0"/>
          </a:p>
        </p:txBody>
      </p:sp>
      <p:sp>
        <p:nvSpPr>
          <p:cNvPr id="4" name="Symbol zastępczy numeru slajdu 3"/>
          <p:cNvSpPr>
            <a:spLocks noGrp="1"/>
          </p:cNvSpPr>
          <p:nvPr>
            <p:ph type="sldNum" sz="quarter" idx="10"/>
          </p:nvPr>
        </p:nvSpPr>
        <p:spPr/>
        <p:txBody>
          <a:bodyPr/>
          <a:lstStyle/>
          <a:p>
            <a:pPr>
              <a:defRPr/>
            </a:pPr>
            <a:fld id="{7A27D9E0-7371-4BD7-AE9C-CE94CFC91623}" type="slidenum">
              <a:rPr lang="pl-PL" smtClean="0"/>
              <a:pPr>
                <a:defRPr/>
              </a:pPr>
              <a:t>32</a:t>
            </a:fld>
            <a:endParaRPr lang="pl-PL"/>
          </a:p>
        </p:txBody>
      </p:sp>
    </p:spTree>
    <p:extLst>
      <p:ext uri="{BB962C8B-B14F-4D97-AF65-F5344CB8AC3E}">
        <p14:creationId xmlns:p14="http://schemas.microsoft.com/office/powerpoint/2010/main" val="2427943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1FB8C62-9C12-4CA2-96F0-A82CCBC62517}" type="slidenum">
              <a:rPr lang="pl-PL" noProof="0" smtClean="0"/>
              <a:t>33</a:t>
            </a:fld>
            <a:endParaRPr lang="pl-PL" noProof="0"/>
          </a:p>
        </p:txBody>
      </p:sp>
    </p:spTree>
    <p:extLst>
      <p:ext uri="{BB962C8B-B14F-4D97-AF65-F5344CB8AC3E}">
        <p14:creationId xmlns:p14="http://schemas.microsoft.com/office/powerpoint/2010/main" val="3945979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1FB8C62-9C12-4CA2-96F0-A82CCBC62517}" type="slidenum">
              <a:rPr lang="pl-PL" smtClean="0"/>
              <a:t>35</a:t>
            </a:fld>
            <a:endParaRPr lang="pl-PL"/>
          </a:p>
        </p:txBody>
      </p:sp>
    </p:spTree>
    <p:extLst>
      <p:ext uri="{BB962C8B-B14F-4D97-AF65-F5344CB8AC3E}">
        <p14:creationId xmlns:p14="http://schemas.microsoft.com/office/powerpoint/2010/main" val="3227377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a:t>1. </a:t>
            </a:r>
            <a:r>
              <a:rPr lang="pl-PL" sz="1200" i="1" dirty="0">
                <a:latin typeface="Times New Roman" panose="02020603050405020304" pitchFamily="18" charset="0"/>
                <a:cs typeface="Times New Roman" panose="02020603050405020304" pitchFamily="18" charset="0"/>
              </a:rPr>
              <a:t>//e – nazwa zmiennej obiektowej, która pozwala  na wykonywanie operacji związanych z wyjątkiem.</a:t>
            </a:r>
          </a:p>
          <a:p>
            <a:r>
              <a:rPr lang="pl-PL" dirty="0"/>
              <a:t>2. Taki zapis oznacza deklarację zmiennej e typu </a:t>
            </a:r>
            <a:r>
              <a:rPr lang="pl-PL" dirty="0" err="1"/>
              <a:t>Exception</a:t>
            </a:r>
            <a:r>
              <a:rPr lang="pl-PL" dirty="0"/>
              <a:t> (czyli w rzeczywistości </a:t>
            </a:r>
            <a:r>
              <a:rPr lang="pl-PL" dirty="0" err="1"/>
              <a:t>System.Exception</a:t>
            </a:r>
            <a:r>
              <a:rPr lang="pl-PL" dirty="0"/>
              <a:t>) i przypisanie do niej informacji odnośnie do błędu</a:t>
            </a:r>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4</a:t>
            </a:fld>
            <a:endParaRPr lang="pl-PL"/>
          </a:p>
        </p:txBody>
      </p:sp>
    </p:spTree>
    <p:extLst>
      <p:ext uri="{BB962C8B-B14F-4D97-AF65-F5344CB8AC3E}">
        <p14:creationId xmlns:p14="http://schemas.microsoft.com/office/powerpoint/2010/main" val="35278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1. Taki zapis oznacza deklarację zmiennej e typu </a:t>
            </a:r>
            <a:r>
              <a:rPr lang="pl-PL" dirty="0" err="1"/>
              <a:t>Exception</a:t>
            </a:r>
            <a:r>
              <a:rPr lang="pl-PL" dirty="0"/>
              <a:t> (w rzeczywistości </a:t>
            </a:r>
            <a:r>
              <a:rPr lang="pl-PL" dirty="0" err="1"/>
              <a:t>obektu</a:t>
            </a:r>
            <a:r>
              <a:rPr lang="pl-PL" dirty="0"/>
              <a:t> z klasy </a:t>
            </a:r>
            <a:r>
              <a:rPr lang="pl-PL" dirty="0" err="1"/>
              <a:t>Exception</a:t>
            </a:r>
            <a:r>
              <a:rPr lang="pl-PL" dirty="0"/>
              <a:t>) i przypisanie do niej informacji odnośnie do błędu.</a:t>
            </a:r>
          </a:p>
          <a:p>
            <a:r>
              <a:rPr lang="pl-PL" sz="1200" b="0" i="0" kern="1200" dirty="0">
                <a:solidFill>
                  <a:schemeClr val="tx1"/>
                </a:solidFill>
                <a:effectLst/>
                <a:latin typeface="+mn-lt"/>
                <a:ea typeface="+mn-ea"/>
                <a:cs typeface="+mn-cs"/>
              </a:rPr>
              <a:t>W tym miejscu musimy uświadomić sobie fakt, że </a:t>
            </a:r>
            <a:r>
              <a:rPr lang="pl-PL" sz="1200" b="0" i="0" u="sng" kern="1200" dirty="0">
                <a:solidFill>
                  <a:schemeClr val="tx1"/>
                </a:solidFill>
                <a:effectLst/>
                <a:latin typeface="+mn-lt"/>
                <a:ea typeface="+mn-ea"/>
                <a:cs typeface="+mn-cs"/>
              </a:rPr>
              <a:t>wyjątki są obiektami</a:t>
            </a:r>
            <a:r>
              <a:rPr lang="pl-PL" sz="1200" b="0" i="0" kern="1200" dirty="0">
                <a:solidFill>
                  <a:schemeClr val="tx1"/>
                </a:solidFill>
                <a:effectLst/>
                <a:latin typeface="+mn-lt"/>
                <a:ea typeface="+mn-ea"/>
                <a:cs typeface="+mn-cs"/>
              </a:rPr>
              <a:t>. To jest bardzo ważna informacją, którą powinniśmy sobie zapamiętać. Klasa </a:t>
            </a:r>
            <a:r>
              <a:rPr lang="pl-PL" sz="1200" b="0" i="1" kern="1200" dirty="0" err="1">
                <a:solidFill>
                  <a:schemeClr val="tx1"/>
                </a:solidFill>
                <a:effectLst/>
                <a:latin typeface="+mn-lt"/>
                <a:ea typeface="+mn-ea"/>
                <a:cs typeface="+mn-cs"/>
              </a:rPr>
              <a:t>Exception</a:t>
            </a:r>
            <a:r>
              <a:rPr lang="pl-PL" sz="1200" b="0" i="0" kern="1200" dirty="0">
                <a:solidFill>
                  <a:schemeClr val="tx1"/>
                </a:solidFill>
                <a:effectLst/>
                <a:latin typeface="+mn-lt"/>
                <a:ea typeface="+mn-ea"/>
                <a:cs typeface="+mn-cs"/>
              </a:rPr>
              <a:t> udostępnia szereg metod oraz właściwości, które są bardzo często użyteczne dla programistów. Jedną z takich właściwości jest właśnie </a:t>
            </a:r>
            <a:r>
              <a:rPr lang="pl-PL" sz="1200" b="0" i="1" kern="1200" dirty="0">
                <a:solidFill>
                  <a:schemeClr val="tx1"/>
                </a:solidFill>
                <a:effectLst/>
                <a:latin typeface="+mn-lt"/>
                <a:ea typeface="+mn-ea"/>
                <a:cs typeface="+mn-cs"/>
              </a:rPr>
              <a:t>Message, </a:t>
            </a:r>
            <a:r>
              <a:rPr lang="pl-PL" sz="1200" b="0" i="0" kern="1200" dirty="0">
                <a:solidFill>
                  <a:schemeClr val="tx1"/>
                </a:solidFill>
                <a:effectLst/>
                <a:latin typeface="+mn-lt"/>
                <a:ea typeface="+mn-ea"/>
                <a:cs typeface="+mn-cs"/>
              </a:rPr>
              <a:t>która przechowuje informacje o danym wyjątku (na przykład dlaczego został zgłoszony), którą to użyliśmy w powyższym programie. Właściwość ta jest tylko do odczytu (nie można jej modyfikować). </a:t>
            </a:r>
            <a:endParaRPr lang="pl-PL" dirty="0"/>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5</a:t>
            </a:fld>
            <a:endParaRPr lang="pl-PL"/>
          </a:p>
        </p:txBody>
      </p:sp>
    </p:spTree>
    <p:extLst>
      <p:ext uri="{BB962C8B-B14F-4D97-AF65-F5344CB8AC3E}">
        <p14:creationId xmlns:p14="http://schemas.microsoft.com/office/powerpoint/2010/main" val="214951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dirty="0">
                <a:solidFill>
                  <a:srgbClr val="333333"/>
                </a:solidFill>
                <a:effectLst/>
                <a:highlight>
                  <a:srgbClr val="FFFFFF"/>
                </a:highlight>
                <a:latin typeface="Arial" panose="020B0604020202020204" pitchFamily="34" charset="0"/>
              </a:rPr>
              <a:t>Dobre praktyki programowania wspominają o tym, żeby zasięg bloku </a:t>
            </a:r>
            <a:r>
              <a:rPr lang="pl-PL" dirty="0" err="1"/>
              <a:t>try</a:t>
            </a:r>
            <a:r>
              <a:rPr lang="pl-PL" dirty="0"/>
              <a:t> </a:t>
            </a:r>
            <a:r>
              <a:rPr lang="pl-PL" dirty="0" err="1"/>
              <a:t>catch</a:t>
            </a:r>
            <a:r>
              <a:rPr lang="pl-PL" b="0" i="0" dirty="0">
                <a:solidFill>
                  <a:srgbClr val="333333"/>
                </a:solidFill>
                <a:effectLst/>
                <a:highlight>
                  <a:srgbClr val="FFFFFF"/>
                </a:highlight>
                <a:latin typeface="Arial" panose="020B0604020202020204" pitchFamily="34" charset="0"/>
              </a:rPr>
              <a:t> był jak najmniejszy oraz żeby łapane wyjątki były jak najbardziej specyficzne.</a:t>
            </a:r>
            <a:endParaRPr lang="pl-PL" dirty="0"/>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6</a:t>
            </a:fld>
            <a:endParaRPr lang="pl-PL"/>
          </a:p>
        </p:txBody>
      </p:sp>
    </p:spTree>
    <p:extLst>
      <p:ext uri="{BB962C8B-B14F-4D97-AF65-F5344CB8AC3E}">
        <p14:creationId xmlns:p14="http://schemas.microsoft.com/office/powerpoint/2010/main" val="2539654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0" i="0" kern="1200" dirty="0">
                <a:solidFill>
                  <a:schemeClr val="tx1"/>
                </a:solidFill>
                <a:effectLst/>
                <a:latin typeface="+mn-lt"/>
                <a:ea typeface="+mn-ea"/>
                <a:cs typeface="+mn-cs"/>
              </a:rPr>
              <a:t>Należy pamiętać, że każdorazowe użycie bloku </a:t>
            </a:r>
            <a:r>
              <a:rPr lang="pl-PL" sz="1200" b="0" i="0" kern="1200" dirty="0" err="1">
                <a:solidFill>
                  <a:schemeClr val="tx1"/>
                </a:solidFill>
                <a:effectLst/>
                <a:latin typeface="+mn-lt"/>
                <a:ea typeface="+mn-ea"/>
                <a:cs typeface="+mn-cs"/>
              </a:rPr>
              <a:t>try</a:t>
            </a:r>
            <a:r>
              <a:rPr lang="pl-PL" sz="1200" b="0" i="0" kern="1200" dirty="0">
                <a:solidFill>
                  <a:schemeClr val="tx1"/>
                </a:solidFill>
                <a:effectLst/>
                <a:latin typeface="+mn-lt"/>
                <a:ea typeface="+mn-ea"/>
                <a:cs typeface="+mn-cs"/>
              </a:rPr>
              <a:t>..</a:t>
            </a:r>
            <a:r>
              <a:rPr lang="pl-PL" sz="1200" b="0" i="0" kern="1200" dirty="0" err="1">
                <a:solidFill>
                  <a:schemeClr val="tx1"/>
                </a:solidFill>
                <a:effectLst/>
                <a:latin typeface="+mn-lt"/>
                <a:ea typeface="+mn-ea"/>
                <a:cs typeface="+mn-cs"/>
              </a:rPr>
              <a:t>catch</a:t>
            </a:r>
            <a:r>
              <a:rPr lang="pl-PL" sz="1200" b="0" i="0" kern="1200" dirty="0">
                <a:solidFill>
                  <a:schemeClr val="tx1"/>
                </a:solidFill>
                <a:effectLst/>
                <a:latin typeface="+mn-lt"/>
                <a:ea typeface="+mn-ea"/>
                <a:cs typeface="+mn-cs"/>
              </a:rPr>
              <a:t> negatywnie wpływa na wydajność kodu w nim się znajdującego. A zdecydowaną część kodu można zabezpieczyć prostymi warunkami (np.. </a:t>
            </a:r>
            <a:r>
              <a:rPr lang="pl-PL" sz="1200" b="0" i="0" kern="1200" dirty="0" err="1">
                <a:solidFill>
                  <a:schemeClr val="tx1"/>
                </a:solidFill>
                <a:effectLst/>
                <a:latin typeface="+mn-lt"/>
                <a:ea typeface="+mn-ea"/>
                <a:cs typeface="+mn-cs"/>
              </a:rPr>
              <a:t>if</a:t>
            </a:r>
            <a:r>
              <a:rPr lang="pl-PL" sz="1200" b="0" i="0" kern="1200" dirty="0">
                <a:solidFill>
                  <a:schemeClr val="tx1"/>
                </a:solidFill>
                <a:effectLst/>
                <a:latin typeface="+mn-lt"/>
                <a:ea typeface="+mn-ea"/>
                <a:cs typeface="+mn-cs"/>
              </a:rPr>
              <a:t> (i!=0) a=10/i; </a:t>
            </a:r>
            <a:r>
              <a:rPr lang="pl-PL" sz="1200" b="0" i="0" kern="1200" dirty="0" err="1">
                <a:solidFill>
                  <a:schemeClr val="tx1"/>
                </a:solidFill>
                <a:effectLst/>
                <a:latin typeface="+mn-lt"/>
                <a:ea typeface="+mn-ea"/>
                <a:cs typeface="+mn-cs"/>
              </a:rPr>
              <a:t>else</a:t>
            </a:r>
            <a:r>
              <a:rPr lang="pl-PL" sz="1200" b="0" i="0" kern="1200" dirty="0">
                <a:solidFill>
                  <a:schemeClr val="tx1"/>
                </a:solidFill>
                <a:effectLst/>
                <a:latin typeface="+mn-lt"/>
                <a:ea typeface="+mn-ea"/>
                <a:cs typeface="+mn-cs"/>
              </a:rPr>
              <a:t> a=0).</a:t>
            </a:r>
            <a:endParaRPr lang="pl-PL" dirty="0"/>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7</a:t>
            </a:fld>
            <a:endParaRPr lang="pl-PL"/>
          </a:p>
        </p:txBody>
      </p:sp>
    </p:spTree>
    <p:extLst>
      <p:ext uri="{BB962C8B-B14F-4D97-AF65-F5344CB8AC3E}">
        <p14:creationId xmlns:p14="http://schemas.microsoft.com/office/powerpoint/2010/main" val="215052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sz="1200" dirty="0">
              <a:solidFill>
                <a:srgbClr val="7030A0"/>
              </a:solidFill>
            </a:endParaRPr>
          </a:p>
          <a:p>
            <a:endParaRPr lang="pl-PL" dirty="0"/>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8</a:t>
            </a:fld>
            <a:endParaRPr lang="pl-PL"/>
          </a:p>
        </p:txBody>
      </p:sp>
    </p:spTree>
    <p:extLst>
      <p:ext uri="{BB962C8B-B14F-4D97-AF65-F5344CB8AC3E}">
        <p14:creationId xmlns:p14="http://schemas.microsoft.com/office/powerpoint/2010/main" val="2925296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indent="-228600">
              <a:buAutoNum type="arabicPeriod"/>
            </a:pPr>
            <a:r>
              <a:rPr lang="pl-PL" dirty="0"/>
              <a:t>Może występować</a:t>
            </a:r>
            <a:r>
              <a:rPr lang="pl-PL" baseline="0" dirty="0"/>
              <a:t> kilka bloków instrukcji związanych z </a:t>
            </a:r>
            <a:r>
              <a:rPr lang="pl-PL" baseline="0" dirty="0" err="1"/>
              <a:t>catch</a:t>
            </a:r>
            <a:r>
              <a:rPr lang="pl-PL" baseline="0" dirty="0"/>
              <a:t>.</a:t>
            </a:r>
          </a:p>
          <a:p>
            <a:pPr marL="228600" indent="-228600">
              <a:buAutoNum type="arabicPeriod"/>
            </a:pPr>
            <a:r>
              <a:rPr lang="pl-PL" dirty="0"/>
              <a:t>Jeśli wystąpi błąd,</a:t>
            </a:r>
            <a:r>
              <a:rPr lang="pl-PL" baseline="0" dirty="0"/>
              <a:t> do którego nie</a:t>
            </a:r>
            <a:r>
              <a:rPr lang="pl-PL" dirty="0"/>
              <a:t> ma odpowiedniego </a:t>
            </a:r>
            <a:r>
              <a:rPr lang="pl-PL" baseline="0" dirty="0"/>
              <a:t> </a:t>
            </a:r>
            <a:r>
              <a:rPr lang="pl-PL" baseline="0" dirty="0" err="1"/>
              <a:t>catch</a:t>
            </a:r>
            <a:r>
              <a:rPr lang="pl-PL" baseline="0" dirty="0"/>
              <a:t> (nie uwzględniono takiego), który obsługuje określony wyjątek, to działanie programu zostanie przerwane z błędem sygnalizującym nieobsłużony wyjątek (ang. </a:t>
            </a:r>
            <a:r>
              <a:rPr lang="pl-PL" baseline="0" dirty="0" err="1"/>
              <a:t>unhandled</a:t>
            </a:r>
            <a:r>
              <a:rPr lang="pl-PL" baseline="0" dirty="0"/>
              <a:t> </a:t>
            </a:r>
            <a:r>
              <a:rPr lang="pl-PL" baseline="0" dirty="0" err="1"/>
              <a:t>exception</a:t>
            </a:r>
            <a:r>
              <a:rPr lang="pl-PL" baseline="0" dirty="0"/>
              <a:t>).</a:t>
            </a:r>
          </a:p>
          <a:p>
            <a:pPr marL="228600" indent="-228600">
              <a:buAutoNum type="arabicPeriod"/>
            </a:pPr>
            <a:r>
              <a:rPr lang="pl-PL" baseline="0" dirty="0"/>
              <a:t> W celu „wychwycenia” potencjalnych błędów (wyjątków) – można uruchomić program w MS Visual Studio  w trybie debugowania. </a:t>
            </a:r>
            <a:endParaRPr lang="pl-PL" dirty="0"/>
          </a:p>
          <a:p>
            <a:endParaRPr lang="pl-PL" dirty="0"/>
          </a:p>
          <a:p>
            <a:endParaRPr lang="pl-PL" dirty="0"/>
          </a:p>
        </p:txBody>
      </p:sp>
      <p:sp>
        <p:nvSpPr>
          <p:cNvPr id="4" name="Symbol zastępczy numeru slajdu 3"/>
          <p:cNvSpPr>
            <a:spLocks noGrp="1"/>
          </p:cNvSpPr>
          <p:nvPr>
            <p:ph type="sldNum" sz="quarter" idx="10"/>
          </p:nvPr>
        </p:nvSpPr>
        <p:spPr/>
        <p:txBody>
          <a:bodyPr/>
          <a:lstStyle/>
          <a:p>
            <a:fld id="{784C8555-6994-443F-B7BD-2F63B234A12F}" type="slidenum">
              <a:rPr lang="pl-PL" smtClean="0"/>
              <a:pPr/>
              <a:t>9</a:t>
            </a:fld>
            <a:endParaRPr lang="pl-PL"/>
          </a:p>
        </p:txBody>
      </p:sp>
    </p:spTree>
    <p:extLst>
      <p:ext uri="{BB962C8B-B14F-4D97-AF65-F5344CB8AC3E}">
        <p14:creationId xmlns:p14="http://schemas.microsoft.com/office/powerpoint/2010/main" val="127567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7" name="Prostokąt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pl-PL" noProof="0"/>
              <a:t>Kliknij, aby edytować styl wzorca tytułu</a:t>
            </a:r>
          </a:p>
        </p:txBody>
      </p:sp>
      <p:sp>
        <p:nvSpPr>
          <p:cNvPr id="3" name="Podtytuł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l-PL" noProof="0"/>
              <a:t>Kliknij, aby edytować styl wzorca podtytułu</a:t>
            </a:r>
          </a:p>
        </p:txBody>
      </p:sp>
      <p:sp>
        <p:nvSpPr>
          <p:cNvPr id="4" name="Data — symbol zastępczy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97DCC210-7811-462E-A5EE-88447786D045}" type="datetime1">
              <a:rPr lang="pl-PL" noProof="0" smtClean="0"/>
              <a:t>11.04.2024</a:t>
            </a:fld>
            <a:endParaRPr lang="pl-PL" noProof="0"/>
          </a:p>
        </p:txBody>
      </p:sp>
      <p:sp>
        <p:nvSpPr>
          <p:cNvPr id="5" name="Stopka — symbol zastępczy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pl-PL" noProof="0"/>
          </a:p>
        </p:txBody>
      </p:sp>
      <p:sp>
        <p:nvSpPr>
          <p:cNvPr id="6" name="Numer slajdu — symbol zastępczy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pl-PL" noProof="0" smtClean="0"/>
              <a:pPr/>
              <a:t>‹#›</a:t>
            </a:fld>
            <a:endParaRPr lang="pl-PL" noProof="0"/>
          </a:p>
        </p:txBody>
      </p:sp>
    </p:spTree>
    <p:extLst>
      <p:ext uri="{BB962C8B-B14F-4D97-AF65-F5344CB8AC3E}">
        <p14:creationId xmlns:p14="http://schemas.microsoft.com/office/powerpoint/2010/main" val="2103018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8" name="Prostokąt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ytuł 1"/>
          <p:cNvSpPr>
            <a:spLocks noGrp="1"/>
          </p:cNvSpPr>
          <p:nvPr>
            <p:ph type="title" hasCustomPrompt="1"/>
          </p:nvPr>
        </p:nvSpPr>
        <p:spPr>
          <a:xfrm>
            <a:off x="581192" y="702156"/>
            <a:ext cx="11029616" cy="1013800"/>
          </a:xfrm>
        </p:spPr>
        <p:txBody>
          <a:bodyPr rtlCol="0"/>
          <a:lstStyle/>
          <a:p>
            <a:pPr rtl="0"/>
            <a:r>
              <a:rPr lang="pl-PL" noProof="0"/>
              <a:t>Kliknij, aby edytować styl wzorca tytułu</a:t>
            </a:r>
          </a:p>
        </p:txBody>
      </p:sp>
      <p:sp>
        <p:nvSpPr>
          <p:cNvPr id="3" name="Tekst pionowy — symbol zastępczy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10"/>
          </p:nvPr>
        </p:nvSpPr>
        <p:spPr/>
        <p:txBody>
          <a:bodyPr rtlCol="0"/>
          <a:lstStyle/>
          <a:p>
            <a:pPr rtl="0"/>
            <a:fld id="{54EBDC6F-DD9D-40AA-816C-FD5906D32DCD}" type="datetime1">
              <a:rPr lang="pl-PL" noProof="0" smtClean="0"/>
              <a:t>11.04.2024</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D57F1E4F-1CFF-5643-939E-217C01CDF565}" type="slidenum">
              <a:rPr lang="pl-PL" noProof="0" smtClean="0"/>
              <a:pPr/>
              <a:t>‹#›</a:t>
            </a:fld>
            <a:endParaRPr lang="pl-PL" noProof="0"/>
          </a:p>
        </p:txBody>
      </p:sp>
    </p:spTree>
    <p:extLst>
      <p:ext uri="{BB962C8B-B14F-4D97-AF65-F5344CB8AC3E}">
        <p14:creationId xmlns:p14="http://schemas.microsoft.com/office/powerpoint/2010/main" val="3454701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7" name="Prostokąt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ytuł pionowy 1"/>
          <p:cNvSpPr>
            <a:spLocks noGrp="1"/>
          </p:cNvSpPr>
          <p:nvPr>
            <p:ph type="title" orient="vert" hasCustomPrompt="1"/>
          </p:nvPr>
        </p:nvSpPr>
        <p:spPr>
          <a:xfrm>
            <a:off x="8839201" y="675726"/>
            <a:ext cx="2004164" cy="5183073"/>
          </a:xfrm>
        </p:spPr>
        <p:txBody>
          <a:bodyPr vert="eaVert" rtlCol="0"/>
          <a:lstStyle/>
          <a:p>
            <a:pPr rtl="0"/>
            <a:r>
              <a:rPr lang="pl-PL" noProof="0"/>
              <a:t>Kliknij, aby edytować styl wzorca tytułu</a:t>
            </a:r>
          </a:p>
        </p:txBody>
      </p:sp>
      <p:sp>
        <p:nvSpPr>
          <p:cNvPr id="3" name="Tekst pionowy — symbol zastępczy 2"/>
          <p:cNvSpPr>
            <a:spLocks noGrp="1"/>
          </p:cNvSpPr>
          <p:nvPr>
            <p:ph type="body" orient="vert" idx="1"/>
          </p:nvPr>
        </p:nvSpPr>
        <p:spPr>
          <a:xfrm>
            <a:off x="774923" y="675726"/>
            <a:ext cx="7896279" cy="5183073"/>
          </a:xfrm>
        </p:spPr>
        <p:txBody>
          <a:bodyPr vert="eaVert" rtlCol="0" anchor="t"/>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F0E7B9A-F580-4675-9944-426A2C74EEBF}" type="datetime1">
              <a:rPr lang="pl-PL" noProof="0" smtClean="0"/>
              <a:t>11.04.2024</a:t>
            </a:fld>
            <a:endParaRPr lang="pl-PL" noProof="0"/>
          </a:p>
        </p:txBody>
      </p:sp>
      <p:sp>
        <p:nvSpPr>
          <p:cNvPr id="5" name="Stopka — symbol zastępczy 4"/>
          <p:cNvSpPr>
            <a:spLocks noGrp="1"/>
          </p:cNvSpPr>
          <p:nvPr>
            <p:ph type="ftr" sz="quarter" idx="11"/>
          </p:nvPr>
        </p:nvSpPr>
        <p:spPr>
          <a:xfrm>
            <a:off x="774923" y="5951811"/>
            <a:ext cx="7896279" cy="365125"/>
          </a:xfrm>
        </p:spPr>
        <p:txBody>
          <a:bodyPr rtlCol="0"/>
          <a:lstStyle/>
          <a:p>
            <a:pPr rtl="0"/>
            <a:endParaRPr lang="pl-PL" noProof="0"/>
          </a:p>
        </p:txBody>
      </p:sp>
      <p:sp>
        <p:nvSpPr>
          <p:cNvPr id="6" name="Numer slajdu — symbol zastępczy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pl-PL" noProof="0" smtClean="0"/>
              <a:pPr/>
              <a:t>‹#›</a:t>
            </a:fld>
            <a:endParaRPr lang="pl-PL" noProof="0"/>
          </a:p>
        </p:txBody>
      </p:sp>
    </p:spTree>
    <p:extLst>
      <p:ext uri="{BB962C8B-B14F-4D97-AF65-F5344CB8AC3E}">
        <p14:creationId xmlns:p14="http://schemas.microsoft.com/office/powerpoint/2010/main" val="4291526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23" name="Prostokąt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Prostokąt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Prostokąt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Prostokąt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Prostokąt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Prostokąt zaokrąglony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Prostokąt zaokrąglony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rostokąt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Prostokąt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Prostokąt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Prostokąt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ytuł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pl-PL"/>
              <a:t>Kliknij, aby edytować styl</a:t>
            </a:r>
            <a:endParaRPr kumimoji="0" lang="en-US"/>
          </a:p>
        </p:txBody>
      </p:sp>
      <p:sp>
        <p:nvSpPr>
          <p:cNvPr id="9" name="Podtytuł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a:t>Kliknij, aby edytować styl wzorca podtytułu</a:t>
            </a:r>
            <a:endParaRPr kumimoji="0" lang="en-US"/>
          </a:p>
        </p:txBody>
      </p:sp>
      <p:sp>
        <p:nvSpPr>
          <p:cNvPr id="28" name="Symbol zastępczy daty 27"/>
          <p:cNvSpPr>
            <a:spLocks noGrp="1"/>
          </p:cNvSpPr>
          <p:nvPr>
            <p:ph type="dt" sz="half" idx="10"/>
          </p:nvPr>
        </p:nvSpPr>
        <p:spPr>
          <a:xfrm>
            <a:off x="8940800" y="4206240"/>
            <a:ext cx="1280160" cy="457200"/>
          </a:xfrm>
        </p:spPr>
        <p:txBody>
          <a:bodyPr/>
          <a:lstStyle/>
          <a:p>
            <a:fld id="{3D7DB419-0387-448A-AB9E-1BB66A27B960}" type="datetimeFigureOut">
              <a:rPr lang="pl-PL" smtClean="0"/>
              <a:pPr/>
              <a:t>11.04.2024</a:t>
            </a:fld>
            <a:endParaRPr lang="pl-PL"/>
          </a:p>
        </p:txBody>
      </p:sp>
      <p:sp>
        <p:nvSpPr>
          <p:cNvPr id="17" name="Symbol zastępczy stopki 16"/>
          <p:cNvSpPr>
            <a:spLocks noGrp="1"/>
          </p:cNvSpPr>
          <p:nvPr>
            <p:ph type="ftr" sz="quarter" idx="11"/>
          </p:nvPr>
        </p:nvSpPr>
        <p:spPr>
          <a:xfrm>
            <a:off x="7213600" y="4205288"/>
            <a:ext cx="1727200" cy="457200"/>
          </a:xfrm>
        </p:spPr>
        <p:txBody>
          <a:bodyPr/>
          <a:lstStyle/>
          <a:p>
            <a:endParaRPr lang="pl-PL"/>
          </a:p>
        </p:txBody>
      </p:sp>
      <p:sp>
        <p:nvSpPr>
          <p:cNvPr id="29" name="Symbol zastępczy numeru slajdu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B07B1F44-0791-4395-BC55-85D46B55025E}" type="slidenum">
              <a:rPr lang="pl-PL" smtClean="0"/>
              <a:pPr/>
              <a:t>‹#›</a:t>
            </a:fld>
            <a:endParaRPr lang="pl-PL"/>
          </a:p>
        </p:txBody>
      </p:sp>
    </p:spTree>
    <p:extLst>
      <p:ext uri="{BB962C8B-B14F-4D97-AF65-F5344CB8AC3E}">
        <p14:creationId xmlns:p14="http://schemas.microsoft.com/office/powerpoint/2010/main" val="3947731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a:t>Kliknij, aby edytować styl</a:t>
            </a:r>
            <a:endParaRPr kumimoji="0" lang="en-US"/>
          </a:p>
        </p:txBody>
      </p:sp>
      <p:sp>
        <p:nvSpPr>
          <p:cNvPr id="3" name="Symbol zastępczy zawartości 2"/>
          <p:cNvSpPr>
            <a:spLocks noGrp="1"/>
          </p:cNvSpPr>
          <p:nvPr>
            <p:ph idx="1"/>
          </p:nvPr>
        </p:nvSpPr>
        <p:spPr/>
        <p:txBody>
          <a:bodyPr/>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p:txBody>
          <a:bodyPr/>
          <a:lstStyle/>
          <a:p>
            <a:fld id="{3D7DB419-0387-448A-AB9E-1BB66A27B960}" type="datetimeFigureOut">
              <a:rPr lang="pl-PL" smtClean="0"/>
              <a:pPr/>
              <a:t>11.04.2024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07B1F44-0791-4395-BC55-85D46B55025E}" type="slidenum">
              <a:rPr lang="pl-PL" smtClean="0"/>
              <a:pPr/>
              <a:t>‹#›</a:t>
            </a:fld>
            <a:endParaRPr lang="pl-PL"/>
          </a:p>
        </p:txBody>
      </p:sp>
    </p:spTree>
    <p:extLst>
      <p:ext uri="{BB962C8B-B14F-4D97-AF65-F5344CB8AC3E}">
        <p14:creationId xmlns:p14="http://schemas.microsoft.com/office/powerpoint/2010/main" val="190926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l-PL"/>
              <a:t>Kliknij, aby edytować styl</a:t>
            </a:r>
            <a:endParaRPr kumimoji="0" lang="en-US"/>
          </a:p>
        </p:txBody>
      </p:sp>
      <p:sp>
        <p:nvSpPr>
          <p:cNvPr id="3" name="Symbol zastępczy tekstu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a:t>Kliknij, aby edytować style wzorca tekstu</a:t>
            </a:r>
          </a:p>
        </p:txBody>
      </p:sp>
      <p:sp>
        <p:nvSpPr>
          <p:cNvPr id="4" name="Symbol zastępczy daty 3"/>
          <p:cNvSpPr>
            <a:spLocks noGrp="1"/>
          </p:cNvSpPr>
          <p:nvPr>
            <p:ph type="dt" sz="half" idx="10"/>
          </p:nvPr>
        </p:nvSpPr>
        <p:spPr/>
        <p:txBody>
          <a:bodyPr/>
          <a:lstStyle/>
          <a:p>
            <a:fld id="{3D7DB419-0387-448A-AB9E-1BB66A27B960}" type="datetimeFigureOut">
              <a:rPr lang="pl-PL" smtClean="0"/>
              <a:pPr/>
              <a:t>11.04.2024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07B1F44-0791-4395-BC55-85D46B55025E}" type="slidenum">
              <a:rPr lang="pl-PL" smtClean="0"/>
              <a:pPr/>
              <a:t>‹#›</a:t>
            </a:fld>
            <a:endParaRPr lang="pl-PL"/>
          </a:p>
        </p:txBody>
      </p:sp>
    </p:spTree>
    <p:extLst>
      <p:ext uri="{BB962C8B-B14F-4D97-AF65-F5344CB8AC3E}">
        <p14:creationId xmlns:p14="http://schemas.microsoft.com/office/powerpoint/2010/main" val="2764871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a:t>Kliknij, aby edytować styl</a:t>
            </a:r>
            <a:endParaRPr kumimoji="0" lang="en-US"/>
          </a:p>
        </p:txBody>
      </p:sp>
      <p:sp>
        <p:nvSpPr>
          <p:cNvPr id="3" name="Symbol zastępczy zawartości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zawartości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5" name="Symbol zastępczy daty 4"/>
          <p:cNvSpPr>
            <a:spLocks noGrp="1"/>
          </p:cNvSpPr>
          <p:nvPr>
            <p:ph type="dt" sz="half" idx="10"/>
          </p:nvPr>
        </p:nvSpPr>
        <p:spPr/>
        <p:txBody>
          <a:bodyPr/>
          <a:lstStyle/>
          <a:p>
            <a:fld id="{3D7DB419-0387-448A-AB9E-1BB66A27B960}" type="datetimeFigureOut">
              <a:rPr lang="pl-PL" smtClean="0"/>
              <a:pPr/>
              <a:t>11.04.2024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07B1F44-0791-4395-BC55-85D46B55025E}" type="slidenum">
              <a:rPr lang="pl-PL" smtClean="0"/>
              <a:pPr/>
              <a:t>‹#›</a:t>
            </a:fld>
            <a:endParaRPr lang="pl-PL"/>
          </a:p>
        </p:txBody>
      </p:sp>
    </p:spTree>
    <p:extLst>
      <p:ext uri="{BB962C8B-B14F-4D97-AF65-F5344CB8AC3E}">
        <p14:creationId xmlns:p14="http://schemas.microsoft.com/office/powerpoint/2010/main" val="1272426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508000" y="1143000"/>
            <a:ext cx="11176000" cy="1069848"/>
          </a:xfrm>
        </p:spPr>
        <p:txBody>
          <a:bodyPr anchor="ctr"/>
          <a:lstStyle>
            <a:lvl1pPr>
              <a:defRPr sz="4000" b="0" i="0" cap="none" baseline="0"/>
            </a:lvl1pPr>
          </a:lstStyle>
          <a:p>
            <a:r>
              <a:rPr kumimoji="0" lang="pl-PL"/>
              <a:t>Kliknij, aby edytować styl</a:t>
            </a:r>
            <a:endParaRPr kumimoji="0" lang="en-US"/>
          </a:p>
        </p:txBody>
      </p:sp>
      <p:sp>
        <p:nvSpPr>
          <p:cNvPr id="3" name="Symbol zastępczy tekstu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a:t>Kliknij, aby edytować style wzorca tekstu</a:t>
            </a:r>
          </a:p>
        </p:txBody>
      </p:sp>
      <p:sp>
        <p:nvSpPr>
          <p:cNvPr id="4" name="Symbol zastępczy tekstu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a:t>Kliknij, aby edytować style wzorca tekstu</a:t>
            </a:r>
          </a:p>
        </p:txBody>
      </p:sp>
      <p:sp>
        <p:nvSpPr>
          <p:cNvPr id="5" name="Symbol zastępczy zawartości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6" name="Symbol zastępczy zawartości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26" name="Symbol zastępczy daty 25"/>
          <p:cNvSpPr>
            <a:spLocks noGrp="1"/>
          </p:cNvSpPr>
          <p:nvPr>
            <p:ph type="dt" sz="half" idx="10"/>
          </p:nvPr>
        </p:nvSpPr>
        <p:spPr/>
        <p:txBody>
          <a:bodyPr rtlCol="0"/>
          <a:lstStyle/>
          <a:p>
            <a:fld id="{3D7DB419-0387-448A-AB9E-1BB66A27B960}" type="datetimeFigureOut">
              <a:rPr lang="pl-PL" smtClean="0"/>
              <a:pPr/>
              <a:t>11.04.2024</a:t>
            </a:fld>
            <a:endParaRPr lang="pl-PL"/>
          </a:p>
        </p:txBody>
      </p:sp>
      <p:sp>
        <p:nvSpPr>
          <p:cNvPr id="27" name="Symbol zastępczy numeru slajdu 26"/>
          <p:cNvSpPr>
            <a:spLocks noGrp="1"/>
          </p:cNvSpPr>
          <p:nvPr>
            <p:ph type="sldNum" sz="quarter" idx="11"/>
          </p:nvPr>
        </p:nvSpPr>
        <p:spPr/>
        <p:txBody>
          <a:bodyPr rtlCol="0"/>
          <a:lstStyle/>
          <a:p>
            <a:fld id="{B07B1F44-0791-4395-BC55-85D46B55025E}" type="slidenum">
              <a:rPr lang="pl-PL" smtClean="0"/>
              <a:pPr/>
              <a:t>‹#›</a:t>
            </a:fld>
            <a:endParaRPr lang="pl-PL"/>
          </a:p>
        </p:txBody>
      </p:sp>
      <p:sp>
        <p:nvSpPr>
          <p:cNvPr id="28" name="Symbol zastępczy stopki 27"/>
          <p:cNvSpPr>
            <a:spLocks noGrp="1"/>
          </p:cNvSpPr>
          <p:nvPr>
            <p:ph type="ftr" sz="quarter" idx="12"/>
          </p:nvPr>
        </p:nvSpPr>
        <p:spPr/>
        <p:txBody>
          <a:bodyPr rtlCol="0"/>
          <a:lstStyle/>
          <a:p>
            <a:endParaRPr lang="pl-PL"/>
          </a:p>
        </p:txBody>
      </p:sp>
    </p:spTree>
    <p:extLst>
      <p:ext uri="{BB962C8B-B14F-4D97-AF65-F5344CB8AC3E}">
        <p14:creationId xmlns:p14="http://schemas.microsoft.com/office/powerpoint/2010/main" val="1734194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pl-PL"/>
              <a:t>Kliknij, aby edytować styl</a:t>
            </a:r>
            <a:endParaRPr kumimoji="0" lang="en-US"/>
          </a:p>
        </p:txBody>
      </p:sp>
      <p:sp>
        <p:nvSpPr>
          <p:cNvPr id="3" name="Symbol zastępczy daty 2"/>
          <p:cNvSpPr>
            <a:spLocks noGrp="1"/>
          </p:cNvSpPr>
          <p:nvPr>
            <p:ph type="dt" sz="half" idx="10"/>
          </p:nvPr>
        </p:nvSpPr>
        <p:spPr>
          <a:xfrm>
            <a:off x="8778240" y="612648"/>
            <a:ext cx="1276352" cy="457200"/>
          </a:xfrm>
        </p:spPr>
        <p:txBody>
          <a:bodyPr/>
          <a:lstStyle/>
          <a:p>
            <a:fld id="{3D7DB419-0387-448A-AB9E-1BB66A27B960}" type="datetimeFigureOut">
              <a:rPr lang="pl-PL" smtClean="0"/>
              <a:pPr/>
              <a:t>11.04.2024</a:t>
            </a:fld>
            <a:endParaRPr lang="pl-PL"/>
          </a:p>
        </p:txBody>
      </p:sp>
      <p:sp>
        <p:nvSpPr>
          <p:cNvPr id="4" name="Symbol zastępczy stopki 3"/>
          <p:cNvSpPr>
            <a:spLocks noGrp="1"/>
          </p:cNvSpPr>
          <p:nvPr>
            <p:ph type="ftr" sz="quarter" idx="11"/>
          </p:nvPr>
        </p:nvSpPr>
        <p:spPr>
          <a:xfrm>
            <a:off x="7010400" y="612648"/>
            <a:ext cx="1767840" cy="457200"/>
          </a:xfrm>
        </p:spPr>
        <p:txBody>
          <a:bodyPr/>
          <a:lstStyle/>
          <a:p>
            <a:endParaRPr lang="pl-PL"/>
          </a:p>
        </p:txBody>
      </p:sp>
      <p:sp>
        <p:nvSpPr>
          <p:cNvPr id="5" name="Symbol zastępczy numeru slajdu 4"/>
          <p:cNvSpPr>
            <a:spLocks noGrp="1"/>
          </p:cNvSpPr>
          <p:nvPr>
            <p:ph type="sldNum" sz="quarter" idx="12"/>
          </p:nvPr>
        </p:nvSpPr>
        <p:spPr>
          <a:xfrm>
            <a:off x="10899648" y="2272"/>
            <a:ext cx="1016000" cy="365760"/>
          </a:xfrm>
        </p:spPr>
        <p:txBody>
          <a:bodyPr/>
          <a:lstStyle/>
          <a:p>
            <a:fld id="{B07B1F44-0791-4395-BC55-85D46B55025E}" type="slidenum">
              <a:rPr lang="pl-PL" smtClean="0"/>
              <a:pPr/>
              <a:t>‹#›</a:t>
            </a:fld>
            <a:endParaRPr lang="pl-PL"/>
          </a:p>
        </p:txBody>
      </p:sp>
    </p:spTree>
    <p:extLst>
      <p:ext uri="{BB962C8B-B14F-4D97-AF65-F5344CB8AC3E}">
        <p14:creationId xmlns:p14="http://schemas.microsoft.com/office/powerpoint/2010/main" val="2502289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3D7DB419-0387-448A-AB9E-1BB66A27B960}" type="datetimeFigureOut">
              <a:rPr lang="pl-PL" smtClean="0"/>
              <a:pPr/>
              <a:t>11.04.2024</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B07B1F44-0791-4395-BC55-85D46B55025E}" type="slidenum">
              <a:rPr lang="pl-PL" smtClean="0"/>
              <a:pPr/>
              <a:t>‹#›</a:t>
            </a:fld>
            <a:endParaRPr lang="pl-PL"/>
          </a:p>
        </p:txBody>
      </p:sp>
    </p:spTree>
    <p:extLst>
      <p:ext uri="{BB962C8B-B14F-4D97-AF65-F5344CB8AC3E}">
        <p14:creationId xmlns:p14="http://schemas.microsoft.com/office/powerpoint/2010/main" val="3437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137995" y="1101970"/>
            <a:ext cx="4511040" cy="877824"/>
          </a:xfrm>
        </p:spPr>
        <p:txBody>
          <a:bodyPr anchor="b"/>
          <a:lstStyle>
            <a:lvl1pPr algn="l">
              <a:buNone/>
              <a:defRPr sz="1800" b="1"/>
            </a:lvl1pPr>
          </a:lstStyle>
          <a:p>
            <a:r>
              <a:rPr kumimoji="0" lang="pl-PL"/>
              <a:t>Kliknij, aby edytować styl</a:t>
            </a:r>
            <a:endParaRPr kumimoji="0" lang="en-US"/>
          </a:p>
        </p:txBody>
      </p:sp>
      <p:sp>
        <p:nvSpPr>
          <p:cNvPr id="3" name="Symbol zastępczy tekstu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l-PL"/>
              <a:t>Kliknij, aby edytować style wzorca tekstu</a:t>
            </a:r>
          </a:p>
        </p:txBody>
      </p:sp>
      <p:sp>
        <p:nvSpPr>
          <p:cNvPr id="4" name="Symbol zastępczy zawartości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5" name="Symbol zastępczy daty 4"/>
          <p:cNvSpPr>
            <a:spLocks noGrp="1"/>
          </p:cNvSpPr>
          <p:nvPr>
            <p:ph type="dt" sz="half" idx="10"/>
          </p:nvPr>
        </p:nvSpPr>
        <p:spPr/>
        <p:txBody>
          <a:bodyPr/>
          <a:lstStyle/>
          <a:p>
            <a:fld id="{3D7DB419-0387-448A-AB9E-1BB66A27B960}" type="datetimeFigureOut">
              <a:rPr lang="pl-PL" smtClean="0"/>
              <a:pPr/>
              <a:t>11.04.2024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07B1F44-0791-4395-BC55-85D46B55025E}" type="slidenum">
              <a:rPr lang="pl-PL" smtClean="0"/>
              <a:pPr/>
              <a:t>‹#›</a:t>
            </a:fld>
            <a:endParaRPr lang="pl-PL"/>
          </a:p>
        </p:txBody>
      </p:sp>
    </p:spTree>
    <p:extLst>
      <p:ext uri="{BB962C8B-B14F-4D97-AF65-F5344CB8AC3E}">
        <p14:creationId xmlns:p14="http://schemas.microsoft.com/office/powerpoint/2010/main" val="327088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7" name="Prostokąt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hasCustomPrompt="1"/>
          </p:nvPr>
        </p:nvSpPr>
        <p:spPr>
          <a:xfrm>
            <a:off x="581192" y="702156"/>
            <a:ext cx="11029616" cy="1013800"/>
          </a:xfrm>
        </p:spPr>
        <p:txBody>
          <a:bodyPr rtlCol="0"/>
          <a:lstStyle/>
          <a:p>
            <a:pPr rtl="0"/>
            <a:r>
              <a:rPr lang="pl-PL" noProof="0"/>
              <a:t>Kliknij, aby edytować styl wzorca tytułu</a:t>
            </a:r>
          </a:p>
        </p:txBody>
      </p:sp>
      <p:sp>
        <p:nvSpPr>
          <p:cNvPr id="3" name="Zawartość — symbol zastępczy 2"/>
          <p:cNvSpPr>
            <a:spLocks noGrp="1"/>
          </p:cNvSpPr>
          <p:nvPr>
            <p:ph idx="1"/>
          </p:nvPr>
        </p:nvSpPr>
        <p:spPr>
          <a:xfrm>
            <a:off x="581192" y="2180496"/>
            <a:ext cx="11029615" cy="3678303"/>
          </a:xfrm>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10"/>
          </p:nvPr>
        </p:nvSpPr>
        <p:spPr/>
        <p:txBody>
          <a:bodyPr rtlCol="0"/>
          <a:lstStyle/>
          <a:p>
            <a:pPr rtl="0"/>
            <a:fld id="{5BA976A6-2A4A-4D45-AE68-4AEDFDB7D72E}" type="datetime1">
              <a:rPr lang="pl-PL" noProof="0" smtClean="0"/>
              <a:t>11.04.2024</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a:xfrm>
            <a:off x="10558300" y="5956137"/>
            <a:ext cx="1052508" cy="365125"/>
          </a:xfrm>
        </p:spPr>
        <p:txBody>
          <a:bodyPr rtlCol="0"/>
          <a:lstStyle/>
          <a:p>
            <a:pPr rtl="0"/>
            <a:fld id="{D57F1E4F-1CFF-5643-939E-217C01CDF565}" type="slidenum">
              <a:rPr lang="pl-PL" noProof="0" smtClean="0"/>
              <a:pPr/>
              <a:t>‹#›</a:t>
            </a:fld>
            <a:endParaRPr lang="pl-PL" noProof="0"/>
          </a:p>
        </p:txBody>
      </p:sp>
    </p:spTree>
    <p:extLst>
      <p:ext uri="{BB962C8B-B14F-4D97-AF65-F5344CB8AC3E}">
        <p14:creationId xmlns:p14="http://schemas.microsoft.com/office/powerpoint/2010/main" val="2739981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pl-PL"/>
              <a:t>Kliknij, aby edytować styl</a:t>
            </a:r>
            <a:endParaRPr kumimoji="0" lang="en-US"/>
          </a:p>
        </p:txBody>
      </p:sp>
      <p:sp>
        <p:nvSpPr>
          <p:cNvPr id="3" name="Symbol zastępczy obrazu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l-PL"/>
              <a:t>Kliknij ikonę, aby dodać obraz</a:t>
            </a:r>
            <a:endParaRPr kumimoji="0" lang="en-US" dirty="0"/>
          </a:p>
        </p:txBody>
      </p:sp>
      <p:sp>
        <p:nvSpPr>
          <p:cNvPr id="4" name="Symbol zastępczy tekstu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l-PL"/>
              <a:t>Kliknij, aby edytować style wzorca tekstu</a:t>
            </a:r>
          </a:p>
        </p:txBody>
      </p:sp>
      <p:sp>
        <p:nvSpPr>
          <p:cNvPr id="5" name="Symbol zastępczy daty 4"/>
          <p:cNvSpPr>
            <a:spLocks noGrp="1"/>
          </p:cNvSpPr>
          <p:nvPr>
            <p:ph type="dt" sz="half" idx="10"/>
          </p:nvPr>
        </p:nvSpPr>
        <p:spPr/>
        <p:txBody>
          <a:bodyPr/>
          <a:lstStyle/>
          <a:p>
            <a:fld id="{3D7DB419-0387-448A-AB9E-1BB66A27B960}" type="datetimeFigureOut">
              <a:rPr lang="pl-PL" smtClean="0"/>
              <a:pPr/>
              <a:t>11.04.2024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07B1F44-0791-4395-BC55-85D46B55025E}" type="slidenum">
              <a:rPr lang="pl-PL" smtClean="0"/>
              <a:pPr/>
              <a:t>‹#›</a:t>
            </a:fld>
            <a:endParaRPr lang="pl-PL"/>
          </a:p>
        </p:txBody>
      </p:sp>
    </p:spTree>
    <p:extLst>
      <p:ext uri="{BB962C8B-B14F-4D97-AF65-F5344CB8AC3E}">
        <p14:creationId xmlns:p14="http://schemas.microsoft.com/office/powerpoint/2010/main" val="3815818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p:txBody>
          <a:bodyPr/>
          <a:lstStyle/>
          <a:p>
            <a:fld id="{3D7DB419-0387-448A-AB9E-1BB66A27B960}" type="datetimeFigureOut">
              <a:rPr lang="pl-PL" smtClean="0"/>
              <a:pPr/>
              <a:t>11.04.2024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07B1F44-0791-4395-BC55-85D46B55025E}" type="slidenum">
              <a:rPr lang="pl-PL" smtClean="0"/>
              <a:pPr/>
              <a:t>‹#›</a:t>
            </a:fld>
            <a:endParaRPr lang="pl-PL"/>
          </a:p>
        </p:txBody>
      </p:sp>
    </p:spTree>
    <p:extLst>
      <p:ext uri="{BB962C8B-B14F-4D97-AF65-F5344CB8AC3E}">
        <p14:creationId xmlns:p14="http://schemas.microsoft.com/office/powerpoint/2010/main" val="35541389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9042400" y="1143000"/>
            <a:ext cx="2540000" cy="5486400"/>
          </a:xfrm>
        </p:spPr>
        <p:txBody>
          <a:bodyPr vert="eaVert"/>
          <a:lstStyle/>
          <a:p>
            <a:r>
              <a:rPr kumimoji="0" lang="pl-PL"/>
              <a:t>Kliknij, aby edytować styl</a:t>
            </a:r>
            <a:endParaRPr kumimoji="0" lang="en-US"/>
          </a:p>
        </p:txBody>
      </p:sp>
      <p:sp>
        <p:nvSpPr>
          <p:cNvPr id="3" name="Symbol zastępczy tytułu pionowego 2"/>
          <p:cNvSpPr>
            <a:spLocks noGrp="1"/>
          </p:cNvSpPr>
          <p:nvPr>
            <p:ph type="body" orient="vert" idx="1"/>
          </p:nvPr>
        </p:nvSpPr>
        <p:spPr>
          <a:xfrm>
            <a:off x="609600" y="1143000"/>
            <a:ext cx="8331200" cy="5486400"/>
          </a:xfrm>
        </p:spPr>
        <p:txBody>
          <a:bodyPr vert="eaVer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p:txBody>
          <a:bodyPr/>
          <a:lstStyle/>
          <a:p>
            <a:fld id="{3D7DB419-0387-448A-AB9E-1BB66A27B960}" type="datetimeFigureOut">
              <a:rPr lang="pl-PL" smtClean="0"/>
              <a:pPr/>
              <a:t>11.04.2024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07B1F44-0791-4395-BC55-85D46B55025E}" type="slidenum">
              <a:rPr lang="pl-PL" smtClean="0"/>
              <a:pPr/>
              <a:t>‹#›</a:t>
            </a:fld>
            <a:endParaRPr lang="pl-PL"/>
          </a:p>
        </p:txBody>
      </p:sp>
    </p:spTree>
    <p:extLst>
      <p:ext uri="{BB962C8B-B14F-4D97-AF65-F5344CB8AC3E}">
        <p14:creationId xmlns:p14="http://schemas.microsoft.com/office/powerpoint/2010/main" val="859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8" name="Prostokąt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pl-PL" noProof="0"/>
              <a:t>Kliknij, aby edytować styl wzorca tytułu</a:t>
            </a:r>
          </a:p>
        </p:txBody>
      </p:sp>
      <p:sp>
        <p:nvSpPr>
          <p:cNvPr id="3" name="Tekst — symbol zastępczy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noProof="0"/>
              <a:t>Kliknij, aby edytować style wzorca tekstu</a:t>
            </a:r>
          </a:p>
        </p:txBody>
      </p:sp>
      <p:sp>
        <p:nvSpPr>
          <p:cNvPr id="4" name="Data — symbol zastępczy 3"/>
          <p:cNvSpPr>
            <a:spLocks noGrp="1"/>
          </p:cNvSpPr>
          <p:nvPr>
            <p:ph type="dt" sz="half" idx="10"/>
          </p:nvPr>
        </p:nvSpPr>
        <p:spPr/>
        <p:txBody>
          <a:bodyPr rtlCol="0"/>
          <a:lstStyle>
            <a:lvl1pPr>
              <a:defRPr>
                <a:solidFill>
                  <a:schemeClr val="accent1">
                    <a:lumMod val="75000"/>
                    <a:lumOff val="25000"/>
                  </a:schemeClr>
                </a:solidFill>
              </a:defRPr>
            </a:lvl1pPr>
          </a:lstStyle>
          <a:p>
            <a:pPr rtl="0"/>
            <a:fld id="{9BA5CF0B-7122-4EBB-8BEE-26BB4A1895C1}" type="datetime1">
              <a:rPr lang="pl-PL" noProof="0" smtClean="0"/>
              <a:t>11.04.2024</a:t>
            </a:fld>
            <a:endParaRPr lang="pl-PL" noProof="0"/>
          </a:p>
        </p:txBody>
      </p:sp>
      <p:sp>
        <p:nvSpPr>
          <p:cNvPr id="5" name="Stopka — symbol zastępczy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l-PL" noProof="0"/>
          </a:p>
        </p:txBody>
      </p:sp>
      <p:sp>
        <p:nvSpPr>
          <p:cNvPr id="6" name="Numer slajdu — symbol zastępczy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l-PL" noProof="0" smtClean="0"/>
              <a:pPr/>
              <a:t>‹#›</a:t>
            </a:fld>
            <a:endParaRPr lang="pl-PL" noProof="0"/>
          </a:p>
        </p:txBody>
      </p:sp>
    </p:spTree>
    <p:extLst>
      <p:ext uri="{BB962C8B-B14F-4D97-AF65-F5344CB8AC3E}">
        <p14:creationId xmlns:p14="http://schemas.microsoft.com/office/powerpoint/2010/main" val="3909290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Prostokąt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hasCustomPrompt="1"/>
          </p:nvPr>
        </p:nvSpPr>
        <p:spPr>
          <a:xfrm>
            <a:off x="581193" y="729658"/>
            <a:ext cx="11029616" cy="988332"/>
          </a:xfrm>
        </p:spPr>
        <p:txBody>
          <a:bodyPr rtlCol="0"/>
          <a:lstStyle/>
          <a:p>
            <a:pPr rtl="0"/>
            <a:r>
              <a:rPr lang="pl-PL" noProof="0"/>
              <a:t>Kliknij, aby edytować styl wzorca tytułu</a:t>
            </a:r>
          </a:p>
        </p:txBody>
      </p:sp>
      <p:sp>
        <p:nvSpPr>
          <p:cNvPr id="3" name="Zawartość — symbol zastępczy 2"/>
          <p:cNvSpPr>
            <a:spLocks noGrp="1"/>
          </p:cNvSpPr>
          <p:nvPr>
            <p:ph sz="half" idx="1"/>
          </p:nvPr>
        </p:nvSpPr>
        <p:spPr>
          <a:xfrm>
            <a:off x="581193" y="2228003"/>
            <a:ext cx="5422390" cy="3633047"/>
          </a:xfrm>
        </p:spPr>
        <p:txBody>
          <a:bodyPr rtlCol="0">
            <a:normAutofit/>
          </a:body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Zawartość — symbol zastępczy 3"/>
          <p:cNvSpPr>
            <a:spLocks noGrp="1"/>
          </p:cNvSpPr>
          <p:nvPr>
            <p:ph sz="half" idx="2"/>
          </p:nvPr>
        </p:nvSpPr>
        <p:spPr>
          <a:xfrm>
            <a:off x="6188417" y="2228003"/>
            <a:ext cx="5422392" cy="3633047"/>
          </a:xfrm>
        </p:spPr>
        <p:txBody>
          <a:bodyPr rtlCol="0">
            <a:normAutofit/>
          </a:body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Data — symbol zastępczy 4"/>
          <p:cNvSpPr>
            <a:spLocks noGrp="1"/>
          </p:cNvSpPr>
          <p:nvPr>
            <p:ph type="dt" sz="half" idx="10"/>
          </p:nvPr>
        </p:nvSpPr>
        <p:spPr/>
        <p:txBody>
          <a:bodyPr rtlCol="0"/>
          <a:lstStyle/>
          <a:p>
            <a:pPr rtl="0"/>
            <a:fld id="{ACFF7006-D459-4FBE-B57F-7A9915EF1889}" type="datetime1">
              <a:rPr lang="pl-PL" noProof="0" smtClean="0"/>
              <a:t>11.04.2024</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D57F1E4F-1CFF-5643-939E-217C01CDF565}" type="slidenum">
              <a:rPr lang="pl-PL" noProof="0" smtClean="0"/>
              <a:pPr/>
              <a:t>‹#›</a:t>
            </a:fld>
            <a:endParaRPr lang="pl-PL" noProof="0"/>
          </a:p>
        </p:txBody>
      </p:sp>
    </p:spTree>
    <p:extLst>
      <p:ext uri="{BB962C8B-B14F-4D97-AF65-F5344CB8AC3E}">
        <p14:creationId xmlns:p14="http://schemas.microsoft.com/office/powerpoint/2010/main" val="3687167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1" name="Prostokąt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ytuł 1"/>
          <p:cNvSpPr>
            <a:spLocks noGrp="1"/>
          </p:cNvSpPr>
          <p:nvPr>
            <p:ph type="title" hasCustomPrompt="1"/>
          </p:nvPr>
        </p:nvSpPr>
        <p:spPr>
          <a:xfrm>
            <a:off x="581193" y="729658"/>
            <a:ext cx="11029616" cy="988332"/>
          </a:xfrm>
        </p:spPr>
        <p:txBody>
          <a:bodyPr rtlCol="0"/>
          <a:lstStyle/>
          <a:p>
            <a:pPr rtl="0"/>
            <a:r>
              <a:rPr lang="pl-PL" noProof="0"/>
              <a:t>Kliknij, aby edytować styl wzorca tytułu</a:t>
            </a:r>
          </a:p>
        </p:txBody>
      </p:sp>
      <p:sp>
        <p:nvSpPr>
          <p:cNvPr id="3" name="Tekst — symbol zastępczy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4" name="Zawartość — symbol zastępczy 3"/>
          <p:cNvSpPr>
            <a:spLocks noGrp="1"/>
          </p:cNvSpPr>
          <p:nvPr>
            <p:ph sz="half" idx="2"/>
          </p:nvPr>
        </p:nvSpPr>
        <p:spPr>
          <a:xfrm>
            <a:off x="581194" y="2926052"/>
            <a:ext cx="5393100" cy="2934999"/>
          </a:xfrm>
        </p:spPr>
        <p:txBody>
          <a:bodyPr rtlCol="0" anchor="t">
            <a:normAutofit/>
          </a:body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6" name="Zawartość — symbol zastępczy 5"/>
          <p:cNvSpPr>
            <a:spLocks noGrp="1"/>
          </p:cNvSpPr>
          <p:nvPr>
            <p:ph sz="quarter" idx="4"/>
          </p:nvPr>
        </p:nvSpPr>
        <p:spPr>
          <a:xfrm>
            <a:off x="6217709" y="2926052"/>
            <a:ext cx="5393100" cy="2934999"/>
          </a:xfrm>
        </p:spPr>
        <p:txBody>
          <a:bodyPr rtlCol="0" anchor="t">
            <a:normAutofit/>
          </a:body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p:cNvSpPr>
            <a:spLocks noGrp="1"/>
          </p:cNvSpPr>
          <p:nvPr>
            <p:ph type="dt" sz="half" idx="10"/>
          </p:nvPr>
        </p:nvSpPr>
        <p:spPr/>
        <p:txBody>
          <a:bodyPr rtlCol="0"/>
          <a:lstStyle/>
          <a:p>
            <a:pPr rtl="0"/>
            <a:fld id="{68498143-6FE9-4631-AA83-1C3518EDB231}" type="datetime1">
              <a:rPr lang="pl-PL" noProof="0" smtClean="0"/>
              <a:t>11.04.2024</a:t>
            </a:fld>
            <a:endParaRPr lang="pl-PL" noProof="0"/>
          </a:p>
        </p:txBody>
      </p:sp>
      <p:sp>
        <p:nvSpPr>
          <p:cNvPr id="8" name="Stopka — symbol zastępczy 7"/>
          <p:cNvSpPr>
            <a:spLocks noGrp="1"/>
          </p:cNvSpPr>
          <p:nvPr>
            <p:ph type="ftr" sz="quarter" idx="11"/>
          </p:nvPr>
        </p:nvSpPr>
        <p:spPr/>
        <p:txBody>
          <a:bodyPr rtlCol="0"/>
          <a:lstStyle/>
          <a:p>
            <a:pPr rtl="0"/>
            <a:endParaRPr lang="pl-PL" noProof="0"/>
          </a:p>
        </p:txBody>
      </p:sp>
      <p:sp>
        <p:nvSpPr>
          <p:cNvPr id="9" name="Numer slajdu — symbol zastępczy 8"/>
          <p:cNvSpPr>
            <a:spLocks noGrp="1"/>
          </p:cNvSpPr>
          <p:nvPr>
            <p:ph type="sldNum" sz="quarter" idx="12"/>
          </p:nvPr>
        </p:nvSpPr>
        <p:spPr/>
        <p:txBody>
          <a:bodyPr rtlCol="0"/>
          <a:lstStyle/>
          <a:p>
            <a:pPr rtl="0"/>
            <a:fld id="{D57F1E4F-1CFF-5643-939E-217C01CDF565}" type="slidenum">
              <a:rPr lang="pl-PL" noProof="0" smtClean="0"/>
              <a:pPr/>
              <a:t>‹#›</a:t>
            </a:fld>
            <a:endParaRPr lang="pl-PL" noProof="0"/>
          </a:p>
        </p:txBody>
      </p:sp>
    </p:spTree>
    <p:extLst>
      <p:ext uri="{BB962C8B-B14F-4D97-AF65-F5344CB8AC3E}">
        <p14:creationId xmlns:p14="http://schemas.microsoft.com/office/powerpoint/2010/main" val="14285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3" name="Data — symbol zastępczy 2"/>
          <p:cNvSpPr>
            <a:spLocks noGrp="1"/>
          </p:cNvSpPr>
          <p:nvPr>
            <p:ph type="dt" sz="half" idx="10"/>
          </p:nvPr>
        </p:nvSpPr>
        <p:spPr/>
        <p:txBody>
          <a:bodyPr rtlCol="0"/>
          <a:lstStyle/>
          <a:p>
            <a:pPr rtl="0"/>
            <a:fld id="{082B3707-2860-4D0C-BCE3-2991DF0FC7D4}" type="datetime1">
              <a:rPr lang="pl-PL" noProof="0" smtClean="0"/>
              <a:t>11.04.2024</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D57F1E4F-1CFF-5643-939E-217C01CDF565}" type="slidenum">
              <a:rPr lang="pl-PL" noProof="0" smtClean="0"/>
              <a:pPr/>
              <a:t>‹#›</a:t>
            </a:fld>
            <a:endParaRPr lang="pl-PL" noProof="0"/>
          </a:p>
        </p:txBody>
      </p:sp>
      <p:sp>
        <p:nvSpPr>
          <p:cNvPr id="7" name="Prostokąt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ytuł 1"/>
          <p:cNvSpPr>
            <a:spLocks noGrp="1"/>
          </p:cNvSpPr>
          <p:nvPr>
            <p:ph type="title" hasCustomPrompt="1"/>
          </p:nvPr>
        </p:nvSpPr>
        <p:spPr>
          <a:xfrm>
            <a:off x="575894" y="729658"/>
            <a:ext cx="11029616" cy="988332"/>
          </a:xfrm>
        </p:spPr>
        <p:txBody>
          <a:bodyPr rtlCol="0"/>
          <a:lstStyle/>
          <a:p>
            <a:pPr rtl="0"/>
            <a:r>
              <a:rPr lang="pl-PL" noProof="0"/>
              <a:t>Kliknij, aby edytować styl wzorca tytułu</a:t>
            </a:r>
          </a:p>
        </p:txBody>
      </p:sp>
    </p:spTree>
    <p:extLst>
      <p:ext uri="{BB962C8B-B14F-4D97-AF65-F5344CB8AC3E}">
        <p14:creationId xmlns:p14="http://schemas.microsoft.com/office/powerpoint/2010/main" val="1164318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FABF1731-FB4C-4155-9F49-4851117F677A}" type="datetime1">
              <a:rPr lang="pl-PL" noProof="0" smtClean="0"/>
              <a:t>11.04.2024</a:t>
            </a:fld>
            <a:endParaRPr lang="pl-PL" noProof="0"/>
          </a:p>
        </p:txBody>
      </p:sp>
      <p:sp>
        <p:nvSpPr>
          <p:cNvPr id="3" name="Stopka — symbol zastępczy 2"/>
          <p:cNvSpPr>
            <a:spLocks noGrp="1"/>
          </p:cNvSpPr>
          <p:nvPr>
            <p:ph type="ftr" sz="quarter" idx="11"/>
          </p:nvPr>
        </p:nvSpPr>
        <p:spPr/>
        <p:txBody>
          <a:bodyPr rtlCol="0"/>
          <a:lstStyle/>
          <a:p>
            <a:pPr rtl="0"/>
            <a:endParaRPr lang="pl-PL" noProof="0"/>
          </a:p>
        </p:txBody>
      </p:sp>
      <p:sp>
        <p:nvSpPr>
          <p:cNvPr id="4" name="Numer slajdu — symbol zastępczy 3"/>
          <p:cNvSpPr>
            <a:spLocks noGrp="1"/>
          </p:cNvSpPr>
          <p:nvPr>
            <p:ph type="sldNum" sz="quarter" idx="12"/>
          </p:nvPr>
        </p:nvSpPr>
        <p:spPr/>
        <p:txBody>
          <a:bodyPr rtlCol="0"/>
          <a:lstStyle/>
          <a:p>
            <a:pPr rtl="0"/>
            <a:fld id="{D57F1E4F-1CFF-5643-939E-217C01CDF565}" type="slidenum">
              <a:rPr lang="pl-PL" noProof="0" smtClean="0"/>
              <a:pPr/>
              <a:t>‹#›</a:t>
            </a:fld>
            <a:endParaRPr lang="pl-PL" noProof="0"/>
          </a:p>
        </p:txBody>
      </p:sp>
    </p:spTree>
    <p:extLst>
      <p:ext uri="{BB962C8B-B14F-4D97-AF65-F5344CB8AC3E}">
        <p14:creationId xmlns:p14="http://schemas.microsoft.com/office/powerpoint/2010/main" val="3412690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9" name="Prostokąt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pl-PL" noProof="0"/>
              <a:t>Kliknij, aby edytować styl wzorca tytułu</a:t>
            </a:r>
          </a:p>
        </p:txBody>
      </p:sp>
      <p:sp>
        <p:nvSpPr>
          <p:cNvPr id="3" name="Zawartość — symbol zastępczy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Tekst — symbol zastępczy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a:t>Kliknij, aby edytować style wzorca tekstu</a:t>
            </a:r>
          </a:p>
        </p:txBody>
      </p:sp>
      <p:sp>
        <p:nvSpPr>
          <p:cNvPr id="5" name="Data — symbol zastępczy 4"/>
          <p:cNvSpPr>
            <a:spLocks noGrp="1"/>
          </p:cNvSpPr>
          <p:nvPr>
            <p:ph type="dt" sz="half" idx="10"/>
          </p:nvPr>
        </p:nvSpPr>
        <p:spPr/>
        <p:txBody>
          <a:bodyPr rtlCol="0"/>
          <a:lstStyle>
            <a:lvl1pPr>
              <a:defRPr>
                <a:solidFill>
                  <a:schemeClr val="accent1">
                    <a:lumMod val="75000"/>
                    <a:lumOff val="25000"/>
                  </a:schemeClr>
                </a:solidFill>
              </a:defRPr>
            </a:lvl1pPr>
          </a:lstStyle>
          <a:p>
            <a:pPr rtl="0"/>
            <a:fld id="{03F3CC5F-68FC-457C-8CD1-13EAE0429A00}" type="datetime1">
              <a:rPr lang="pl-PL" noProof="0" smtClean="0"/>
              <a:t>11.04.2024</a:t>
            </a:fld>
            <a:endParaRPr lang="pl-PL" noProof="0"/>
          </a:p>
        </p:txBody>
      </p:sp>
      <p:sp>
        <p:nvSpPr>
          <p:cNvPr id="6" name="Stopka — symbol zastępczy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l-PL" noProof="0"/>
          </a:p>
        </p:txBody>
      </p:sp>
      <p:sp>
        <p:nvSpPr>
          <p:cNvPr id="7" name="Numer slajdu — symbol zastępczy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l-PL" noProof="0" smtClean="0"/>
              <a:pPr/>
              <a:t>‹#›</a:t>
            </a:fld>
            <a:endParaRPr lang="pl-PL" noProof="0"/>
          </a:p>
        </p:txBody>
      </p:sp>
    </p:spTree>
    <p:extLst>
      <p:ext uri="{BB962C8B-B14F-4D97-AF65-F5344CB8AC3E}">
        <p14:creationId xmlns:p14="http://schemas.microsoft.com/office/powerpoint/2010/main" val="2923296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pl-PL" noProof="0"/>
              <a:t>Kliknij, aby edytować styl wzorca tytułu</a:t>
            </a:r>
          </a:p>
        </p:txBody>
      </p:sp>
      <p:sp>
        <p:nvSpPr>
          <p:cNvPr id="3" name="Obraz — symbol zastępczy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l-PL" noProof="0"/>
              <a:t>Kliknij ikonę, aby dodać obraz</a:t>
            </a:r>
          </a:p>
        </p:txBody>
      </p:sp>
      <p:sp>
        <p:nvSpPr>
          <p:cNvPr id="4" name="Tekst — symbol zastępczy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a:t>Kliknij, aby edytować style wzorca tekstu</a:t>
            </a:r>
          </a:p>
        </p:txBody>
      </p:sp>
      <p:sp>
        <p:nvSpPr>
          <p:cNvPr id="5" name="Data — symbol zastępczy 4"/>
          <p:cNvSpPr>
            <a:spLocks noGrp="1"/>
          </p:cNvSpPr>
          <p:nvPr>
            <p:ph type="dt" sz="half" idx="10"/>
          </p:nvPr>
        </p:nvSpPr>
        <p:spPr/>
        <p:txBody>
          <a:bodyPr rtlCol="0"/>
          <a:lstStyle/>
          <a:p>
            <a:pPr rtl="0"/>
            <a:fld id="{2060CA9E-FB19-489A-B242-4577FC6B3060}" type="datetime1">
              <a:rPr lang="pl-PL" noProof="0" smtClean="0"/>
              <a:t>11.04.2024</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D57F1E4F-1CFF-5643-939E-217C01CDF565}" type="slidenum">
              <a:rPr lang="pl-PL" noProof="0" smtClean="0"/>
              <a:pPr/>
              <a:t>‹#›</a:t>
            </a:fld>
            <a:endParaRPr lang="pl-PL" noProof="0"/>
          </a:p>
        </p:txBody>
      </p:sp>
    </p:spTree>
    <p:extLst>
      <p:ext uri="{BB962C8B-B14F-4D97-AF65-F5344CB8AC3E}">
        <p14:creationId xmlns:p14="http://schemas.microsoft.com/office/powerpoint/2010/main" val="1280803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l-PL" noProof="0"/>
              <a:t>Kliknij, aby edytować styl wzorca tytułu</a:t>
            </a:r>
          </a:p>
        </p:txBody>
      </p:sp>
      <p:sp>
        <p:nvSpPr>
          <p:cNvPr id="3" name="Tekst — symbol zastępczy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7B906950-618E-4BA5-BDC0-9461EFE01123}" type="datetime1">
              <a:rPr lang="pl-PL" noProof="0" smtClean="0"/>
              <a:t>11.04.2024</a:t>
            </a:fld>
            <a:endParaRPr lang="pl-PL" noProof="0"/>
          </a:p>
        </p:txBody>
      </p:sp>
      <p:sp>
        <p:nvSpPr>
          <p:cNvPr id="5" name="Stopka — symbol zastępczy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pl-PL" noProof="0"/>
          </a:p>
        </p:txBody>
      </p:sp>
      <p:sp>
        <p:nvSpPr>
          <p:cNvPr id="6" name="Numer slajdu — symbol zastępczy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pl-PL" noProof="0" smtClean="0"/>
              <a:pPr/>
              <a:t>‹#›</a:t>
            </a:fld>
            <a:endParaRPr lang="pl-PL" noProof="0"/>
          </a:p>
        </p:txBody>
      </p:sp>
      <p:sp>
        <p:nvSpPr>
          <p:cNvPr id="9" name="Prostokąt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Prostokąt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Prostokąt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Prostokąt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Prostokąt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Prostokąt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Prostokąt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Prostokąt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Prostokąt zaokrąglony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Prostokąt zaokrąglony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Prostokąt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Prostokąt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Prostokąt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Prostokąt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Prostokąt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Prostokąt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Symbol zastępczy tytułu 21"/>
          <p:cNvSpPr>
            <a:spLocks noGrp="1"/>
          </p:cNvSpPr>
          <p:nvPr>
            <p:ph type="title"/>
          </p:nvPr>
        </p:nvSpPr>
        <p:spPr>
          <a:xfrm>
            <a:off x="609600" y="1143000"/>
            <a:ext cx="10972800" cy="1066800"/>
          </a:xfrm>
          <a:prstGeom prst="rect">
            <a:avLst/>
          </a:prstGeom>
        </p:spPr>
        <p:txBody>
          <a:bodyPr vert="horz" anchor="ctr">
            <a:normAutofit/>
          </a:bodyPr>
          <a:lstStyle/>
          <a:p>
            <a:r>
              <a:rPr kumimoji="0" lang="pl-PL"/>
              <a:t>Kliknij, aby edytować styl</a:t>
            </a:r>
            <a:endParaRPr kumimoji="0" lang="en-US"/>
          </a:p>
        </p:txBody>
      </p:sp>
      <p:sp>
        <p:nvSpPr>
          <p:cNvPr id="13" name="Symbol zastępczy tekstu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pl-PL"/>
              <a:t>Kliknij, aby edytować style wzorca tekstu</a:t>
            </a:r>
          </a:p>
          <a:p>
            <a:pPr lvl="1" eaLnBrk="1" latinLnBrk="0" hangingPunct="1"/>
            <a:r>
              <a:rPr kumimoji="0" lang="pl-PL"/>
              <a:t>Drugi poziom</a:t>
            </a:r>
          </a:p>
          <a:p>
            <a:pPr lvl="2" eaLnBrk="1" latinLnBrk="0" hangingPunct="1"/>
            <a:r>
              <a:rPr kumimoji="0" lang="pl-PL"/>
              <a:t>Trzeci poziom</a:t>
            </a:r>
          </a:p>
          <a:p>
            <a:pPr lvl="3" eaLnBrk="1" latinLnBrk="0" hangingPunct="1"/>
            <a:r>
              <a:rPr kumimoji="0" lang="pl-PL"/>
              <a:t>Czwarty poziom</a:t>
            </a:r>
          </a:p>
          <a:p>
            <a:pPr lvl="4" eaLnBrk="1" latinLnBrk="0" hangingPunct="1"/>
            <a:r>
              <a:rPr kumimoji="0" lang="pl-PL"/>
              <a:t>Piąty poziom</a:t>
            </a:r>
            <a:endParaRPr kumimoji="0" lang="en-US"/>
          </a:p>
        </p:txBody>
      </p:sp>
      <p:sp>
        <p:nvSpPr>
          <p:cNvPr id="14" name="Symbol zastępczy daty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3D7DB419-0387-448A-AB9E-1BB66A27B960}" type="datetimeFigureOut">
              <a:rPr lang="pl-PL" smtClean="0"/>
              <a:pPr/>
              <a:t>11.04.2024</a:t>
            </a:fld>
            <a:endParaRPr lang="pl-PL"/>
          </a:p>
        </p:txBody>
      </p:sp>
      <p:sp>
        <p:nvSpPr>
          <p:cNvPr id="3" name="Symbol zastępczy stopki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pl-PL"/>
          </a:p>
        </p:txBody>
      </p:sp>
      <p:sp>
        <p:nvSpPr>
          <p:cNvPr id="23" name="Symbol zastępczy numeru slajdu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B07B1F44-0791-4395-BC55-85D46B55025E}" type="slidenum">
              <a:rPr lang="pl-PL" smtClean="0"/>
              <a:pPr/>
              <a:t>‹#›</a:t>
            </a:fld>
            <a:endParaRPr lang="pl-PL"/>
          </a:p>
        </p:txBody>
      </p:sp>
    </p:spTree>
    <p:extLst>
      <p:ext uri="{BB962C8B-B14F-4D97-AF65-F5344CB8AC3E}">
        <p14:creationId xmlns:p14="http://schemas.microsoft.com/office/powerpoint/2010/main" val="24252099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0.tmp"/><Relationship Id="rId4" Type="http://schemas.openxmlformats.org/officeDocument/2006/relationships/image" Target="../media/image9.tmp"/></Relationships>
</file>

<file path=ppt/slides/_rels/slide1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qp08qIT2fwM&amp;t=1065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RSTfqnQIKd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02C5318-1A1E-49D0-B2E2-A4B0FA9E8A40}"/>
              </a:ext>
            </a:extLst>
          </p:cNvPr>
          <p:cNvSpPr>
            <a:spLocks noGrp="1"/>
          </p:cNvSpPr>
          <p:nvPr>
            <p:ph type="ctrTitle"/>
          </p:nvPr>
        </p:nvSpPr>
        <p:spPr>
          <a:xfrm>
            <a:off x="4434214" y="2212374"/>
            <a:ext cx="6943637" cy="2085869"/>
          </a:xfrm>
        </p:spPr>
        <p:txBody>
          <a:bodyPr rtlCol="0">
            <a:normAutofit/>
          </a:bodyPr>
          <a:lstStyle/>
          <a:p>
            <a:pPr rtl="0"/>
            <a:r>
              <a:rPr lang="pl-PL" dirty="0">
                <a:solidFill>
                  <a:srgbClr val="FFFFFF"/>
                </a:solidFill>
              </a:rPr>
              <a:t>PROGRAMOWANIE w technologii .net– </a:t>
            </a:r>
            <a:r>
              <a:rPr lang="pl-PL">
                <a:solidFill>
                  <a:srgbClr val="FFFFFF"/>
                </a:solidFill>
              </a:rPr>
              <a:t>wykład 8</a:t>
            </a:r>
            <a:endParaRPr lang="pl-PL" dirty="0">
              <a:solidFill>
                <a:srgbClr val="FFFFFF"/>
              </a:solidFill>
            </a:endParaRPr>
          </a:p>
        </p:txBody>
      </p:sp>
      <p:sp>
        <p:nvSpPr>
          <p:cNvPr id="3" name="Podtytuł 2">
            <a:extLst>
              <a:ext uri="{FF2B5EF4-FFF2-40B4-BE49-F238E27FC236}">
                <a16:creationId xmlns:a16="http://schemas.microsoft.com/office/drawing/2014/main" id="{48B6CF59-4E5B-494D-A2F7-97ADD01E6497}"/>
              </a:ext>
            </a:extLst>
          </p:cNvPr>
          <p:cNvSpPr>
            <a:spLocks noGrp="1"/>
          </p:cNvSpPr>
          <p:nvPr>
            <p:ph type="subTitle" idx="1"/>
          </p:nvPr>
        </p:nvSpPr>
        <p:spPr>
          <a:xfrm>
            <a:off x="4579243" y="4476037"/>
            <a:ext cx="6798608" cy="1733655"/>
          </a:xfrm>
        </p:spPr>
        <p:txBody>
          <a:bodyPr rtlCol="0">
            <a:noAutofit/>
          </a:bodyPr>
          <a:lstStyle/>
          <a:p>
            <a:pPr rtl="0"/>
            <a:r>
              <a:rPr lang="pl-PL" sz="1800" dirty="0">
                <a:solidFill>
                  <a:schemeClr val="bg2"/>
                </a:solidFill>
              </a:rPr>
              <a:t>Obsługa wyjątków. </a:t>
            </a:r>
          </a:p>
          <a:p>
            <a:pPr rtl="0"/>
            <a:r>
              <a:rPr lang="pl-PL" sz="1800" dirty="0">
                <a:solidFill>
                  <a:schemeClr val="bg2"/>
                </a:solidFill>
              </a:rPr>
              <a:t>Tworzenie aplikacji z </a:t>
            </a:r>
            <a:r>
              <a:rPr lang="pl-PL" sz="1800">
                <a:solidFill>
                  <a:schemeClr val="bg2"/>
                </a:solidFill>
              </a:rPr>
              <a:t>interfejsem graficznym</a:t>
            </a:r>
            <a:endParaRPr lang="pl-PL" sz="1800" dirty="0">
              <a:solidFill>
                <a:schemeClr val="bg2"/>
              </a:solidFill>
            </a:endParaRPr>
          </a:p>
          <a:p>
            <a:pPr rtl="0"/>
            <a:endParaRPr lang="pl-PL" sz="1800" dirty="0">
              <a:solidFill>
                <a:schemeClr val="bg2"/>
              </a:solidFill>
            </a:endParaRPr>
          </a:p>
          <a:p>
            <a:pPr rtl="0"/>
            <a:r>
              <a:rPr lang="pl-PL" sz="1800" dirty="0">
                <a:solidFill>
                  <a:schemeClr val="bg2"/>
                </a:solidFill>
              </a:rPr>
              <a:t>Dr Radosław Wójtowicz</a:t>
            </a:r>
          </a:p>
        </p:txBody>
      </p:sp>
      <p:pic>
        <p:nvPicPr>
          <p:cNvPr id="7" name="Obraz 6" descr="Połączenia cyfrowe">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785870" y="4121609"/>
            <a:ext cx="3032063" cy="1705538"/>
          </a:xfrm>
          <a:prstGeom prst="rect">
            <a:avLst/>
          </a:prstGeom>
        </p:spPr>
      </p:pic>
      <p:pic>
        <p:nvPicPr>
          <p:cNvPr id="5" name="Obraz 4" descr="Obraz zawierający tekst, Czcionka, logo, design&#10;&#10;Opis wygenerowany automatycznie">
            <a:extLst>
              <a:ext uri="{FF2B5EF4-FFF2-40B4-BE49-F238E27FC236}">
                <a16:creationId xmlns:a16="http://schemas.microsoft.com/office/drawing/2014/main" id="{5DE6FB87-D844-6F6A-AEAF-FF16628D8814}"/>
              </a:ext>
            </a:extLst>
          </p:cNvPr>
          <p:cNvPicPr>
            <a:picLocks noChangeAspect="1"/>
          </p:cNvPicPr>
          <p:nvPr/>
        </p:nvPicPr>
        <p:blipFill>
          <a:blip r:embed="rId4"/>
          <a:stretch>
            <a:fillRect/>
          </a:stretch>
        </p:blipFill>
        <p:spPr>
          <a:xfrm>
            <a:off x="198521" y="624733"/>
            <a:ext cx="3776713" cy="1340124"/>
          </a:xfrm>
          <a:prstGeom prst="rect">
            <a:avLst/>
          </a:prstGeom>
        </p:spPr>
      </p:pic>
    </p:spTree>
    <p:extLst>
      <p:ext uri="{BB962C8B-B14F-4D97-AF65-F5344CB8AC3E}">
        <p14:creationId xmlns:p14="http://schemas.microsoft.com/office/powerpoint/2010/main" val="2648409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03189" y="1209184"/>
            <a:ext cx="3089189" cy="4734416"/>
          </a:xfrm>
        </p:spPr>
        <p:txBody>
          <a:bodyPr anchor="ctr">
            <a:normAutofit/>
          </a:bodyPr>
          <a:lstStyle/>
          <a:p>
            <a:r>
              <a:rPr lang="pl-PL"/>
              <a:t>Obsługa wyjątków(7/9)</a:t>
            </a:r>
          </a:p>
        </p:txBody>
      </p:sp>
      <p:sp>
        <p:nvSpPr>
          <p:cNvPr id="13" name="Rectangle 12">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5" name="Rectangle 14">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7" name="Rectangle 16">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3" name="Symbol zastępczy zawartości 2"/>
          <p:cNvSpPr>
            <a:spLocks noGrp="1"/>
          </p:cNvSpPr>
          <p:nvPr>
            <p:ph idx="1"/>
          </p:nvPr>
        </p:nvSpPr>
        <p:spPr>
          <a:xfrm>
            <a:off x="4586579" y="996440"/>
            <a:ext cx="7183597" cy="3678303"/>
          </a:xfrm>
        </p:spPr>
        <p:txBody>
          <a:bodyPr>
            <a:normAutofit lnSpcReduction="10000"/>
          </a:bodyPr>
          <a:lstStyle/>
          <a:p>
            <a:pPr>
              <a:spcBef>
                <a:spcPts val="1200"/>
              </a:spcBef>
            </a:pPr>
            <a:r>
              <a:rPr lang="pl-PL" sz="1600" dirty="0">
                <a:latin typeface="Times New Roman" pitchFamily="18" charset="0"/>
                <a:cs typeface="Times New Roman" pitchFamily="18" charset="0"/>
              </a:rPr>
              <a:t>Wyjątki to obiekty, tworzą hierarchiczną strukturę.</a:t>
            </a:r>
          </a:p>
          <a:p>
            <a:pPr>
              <a:spcBef>
                <a:spcPts val="2400"/>
              </a:spcBef>
            </a:pPr>
            <a:r>
              <a:rPr lang="pl-PL" sz="1600" dirty="0">
                <a:latin typeface="Times New Roman" pitchFamily="18" charset="0"/>
                <a:cs typeface="Times New Roman" pitchFamily="18" charset="0"/>
              </a:rPr>
              <a:t>Na przykład: </a:t>
            </a:r>
          </a:p>
          <a:p>
            <a:pPr lvl="1">
              <a:spcBef>
                <a:spcPts val="1200"/>
              </a:spcBef>
              <a:buFont typeface="Courier New" panose="02070309020205020404" pitchFamily="49" charset="0"/>
              <a:buChar char="o"/>
            </a:pPr>
            <a:r>
              <a:rPr lang="pl-PL" i="1" dirty="0" err="1">
                <a:latin typeface="Times New Roman" pitchFamily="18" charset="0"/>
                <a:cs typeface="Times New Roman" pitchFamily="18" charset="0"/>
              </a:rPr>
              <a:t>Exception</a:t>
            </a:r>
            <a:r>
              <a:rPr lang="pl-PL" dirty="0">
                <a:latin typeface="Times New Roman" pitchFamily="18" charset="0"/>
                <a:cs typeface="Times New Roman" pitchFamily="18" charset="0"/>
              </a:rPr>
              <a:t>, do której należy:</a:t>
            </a:r>
          </a:p>
          <a:p>
            <a:pPr lvl="2">
              <a:spcBef>
                <a:spcPts val="1200"/>
              </a:spcBef>
              <a:buFont typeface="Wingdings" panose="05000000000000000000" pitchFamily="2" charset="2"/>
              <a:buChar char="Ø"/>
            </a:pPr>
            <a:r>
              <a:rPr lang="pl-PL" sz="1600" dirty="0">
                <a:latin typeface="Times New Roman" pitchFamily="18" charset="0"/>
                <a:cs typeface="Times New Roman" pitchFamily="18" charset="0"/>
              </a:rPr>
              <a:t> </a:t>
            </a:r>
            <a:r>
              <a:rPr lang="pl-PL" sz="1600" i="1" dirty="0" err="1">
                <a:latin typeface="Times New Roman" pitchFamily="18" charset="0"/>
                <a:cs typeface="Times New Roman" pitchFamily="18" charset="0"/>
              </a:rPr>
              <a:t>SystemException</a:t>
            </a:r>
            <a:r>
              <a:rPr lang="pl-PL" sz="1600" dirty="0">
                <a:latin typeface="Times New Roman" pitchFamily="18" charset="0"/>
                <a:cs typeface="Times New Roman" pitchFamily="18" charset="0"/>
              </a:rPr>
              <a:t>, zaś do tej ostatniej należą m.in. </a:t>
            </a:r>
          </a:p>
          <a:p>
            <a:pPr lvl="3">
              <a:spcBef>
                <a:spcPts val="1200"/>
              </a:spcBef>
            </a:pPr>
            <a:r>
              <a:rPr lang="pl-PL" sz="1600" i="1" dirty="0" err="1">
                <a:latin typeface="Times New Roman" pitchFamily="18" charset="0"/>
                <a:cs typeface="Times New Roman" pitchFamily="18" charset="0"/>
              </a:rPr>
              <a:t>FormatException</a:t>
            </a:r>
            <a:endParaRPr lang="pl-PL" sz="1600" i="1" dirty="0">
              <a:latin typeface="Times New Roman" pitchFamily="18" charset="0"/>
              <a:cs typeface="Times New Roman" pitchFamily="18" charset="0"/>
            </a:endParaRPr>
          </a:p>
          <a:p>
            <a:pPr lvl="3">
              <a:spcBef>
                <a:spcPts val="1200"/>
              </a:spcBef>
            </a:pPr>
            <a:r>
              <a:rPr lang="pl-PL" sz="1600" i="1" dirty="0" err="1">
                <a:latin typeface="Times New Roman" pitchFamily="18" charset="0"/>
                <a:cs typeface="Times New Roman" pitchFamily="18" charset="0"/>
              </a:rPr>
              <a:t>OverflowException</a:t>
            </a:r>
            <a:endParaRPr lang="pl-PL" sz="1600" i="1" dirty="0">
              <a:latin typeface="Times New Roman" pitchFamily="18" charset="0"/>
              <a:cs typeface="Times New Roman" pitchFamily="18" charset="0"/>
            </a:endParaRPr>
          </a:p>
          <a:p>
            <a:pPr lvl="3">
              <a:spcBef>
                <a:spcPts val="1200"/>
              </a:spcBef>
            </a:pPr>
            <a:r>
              <a:rPr lang="pl-PL" sz="1600" i="1" dirty="0" err="1">
                <a:latin typeface="Times New Roman" pitchFamily="18" charset="0"/>
                <a:cs typeface="Times New Roman" pitchFamily="18" charset="0"/>
              </a:rPr>
              <a:t>IndexOutOfRangeException</a:t>
            </a:r>
            <a:endParaRPr lang="pl-PL" sz="1600" i="1" dirty="0">
              <a:latin typeface="Times New Roman" pitchFamily="18" charset="0"/>
              <a:cs typeface="Times New Roman" pitchFamily="18" charset="0"/>
            </a:endParaRPr>
          </a:p>
          <a:p>
            <a:pPr lvl="3">
              <a:spcBef>
                <a:spcPts val="1200"/>
              </a:spcBef>
            </a:pPr>
            <a:r>
              <a:rPr lang="pl-PL" sz="1600" i="1" dirty="0">
                <a:latin typeface="Times New Roman" pitchFamily="18" charset="0"/>
                <a:cs typeface="Times New Roman" pitchFamily="18" charset="0"/>
              </a:rPr>
              <a:t>… </a:t>
            </a:r>
            <a:endParaRPr lang="pl-PL" sz="1600" dirty="0">
              <a:latin typeface="Times New Roman" pitchFamily="18" charset="0"/>
              <a:cs typeface="Times New Roman" pitchFamily="18" charset="0"/>
            </a:endParaRPr>
          </a:p>
          <a:p>
            <a:endParaRPr lang="pl-PL" dirty="0">
              <a:latin typeface="Times New Roman" pitchFamily="18" charset="0"/>
              <a:cs typeface="Times New Roman" pitchFamily="18" charset="0"/>
            </a:endParaRPr>
          </a:p>
          <a:p>
            <a:pPr marL="109728" indent="0">
              <a:buNone/>
            </a:pPr>
            <a:endParaRPr lang="pl-PL" dirty="0">
              <a:latin typeface="Times New Roman" pitchFamily="18" charset="0"/>
              <a:cs typeface="Times New Roman" pitchFamily="18" charset="0"/>
            </a:endParaRPr>
          </a:p>
        </p:txBody>
      </p:sp>
      <p:pic>
        <p:nvPicPr>
          <p:cNvPr id="4" name="Obraz 3"/>
          <p:cNvPicPr>
            <a:picLocks noChangeAspect="1"/>
          </p:cNvPicPr>
          <p:nvPr/>
        </p:nvPicPr>
        <p:blipFill>
          <a:blip r:embed="rId3"/>
          <a:stretch>
            <a:fillRect/>
          </a:stretch>
        </p:blipFill>
        <p:spPr>
          <a:xfrm>
            <a:off x="4561870" y="4722242"/>
            <a:ext cx="4884760" cy="1624183"/>
          </a:xfrm>
          <a:prstGeom prst="rect">
            <a:avLst/>
          </a:prstGeom>
        </p:spPr>
      </p:pic>
    </p:spTree>
    <p:extLst>
      <p:ext uri="{BB962C8B-B14F-4D97-AF65-F5344CB8AC3E}">
        <p14:creationId xmlns:p14="http://schemas.microsoft.com/office/powerpoint/2010/main" val="2186397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79656" y="810212"/>
            <a:ext cx="8229600" cy="648072"/>
          </a:xfrm>
        </p:spPr>
        <p:txBody>
          <a:bodyPr>
            <a:normAutofit/>
          </a:bodyPr>
          <a:lstStyle/>
          <a:p>
            <a:r>
              <a:rPr lang="pl-PL" sz="3200" dirty="0"/>
              <a:t>Obsługa wyjątków (8/9)</a:t>
            </a:r>
          </a:p>
        </p:txBody>
      </p:sp>
      <p:sp>
        <p:nvSpPr>
          <p:cNvPr id="3" name="Symbol zastępczy zawartości 2"/>
          <p:cNvSpPr>
            <a:spLocks noGrp="1"/>
          </p:cNvSpPr>
          <p:nvPr>
            <p:ph idx="1"/>
          </p:nvPr>
        </p:nvSpPr>
        <p:spPr>
          <a:xfrm>
            <a:off x="1811523" y="2467629"/>
            <a:ext cx="4048348" cy="4320479"/>
          </a:xfrm>
        </p:spPr>
        <p:txBody>
          <a:bodyPr>
            <a:noAutofit/>
          </a:bodyPr>
          <a:lstStyle/>
          <a:p>
            <a:pPr marL="109728" indent="0">
              <a:buNone/>
            </a:pPr>
            <a:r>
              <a:rPr lang="pl-PL" sz="1400" b="1" dirty="0" err="1">
                <a:latin typeface="Times New Roman" pitchFamily="18" charset="0"/>
                <a:cs typeface="Times New Roman" pitchFamily="18" charset="0"/>
              </a:rPr>
              <a:t>try</a:t>
            </a:r>
            <a:r>
              <a:rPr lang="pl-PL" sz="1400" dirty="0">
                <a:latin typeface="Times New Roman" pitchFamily="18" charset="0"/>
                <a:cs typeface="Times New Roman" pitchFamily="18" charset="0"/>
              </a:rPr>
              <a:t> </a:t>
            </a:r>
          </a:p>
          <a:p>
            <a:pPr marL="109728" indent="0">
              <a:buNone/>
            </a:pPr>
            <a:r>
              <a:rPr lang="pl-PL" sz="1400" b="1" dirty="0">
                <a:latin typeface="Times New Roman" pitchFamily="18" charset="0"/>
                <a:cs typeface="Times New Roman" pitchFamily="18" charset="0"/>
              </a:rPr>
              <a:t>{</a:t>
            </a:r>
            <a:r>
              <a:rPr lang="pl-PL" sz="1400" dirty="0">
                <a:latin typeface="Times New Roman" pitchFamily="18" charset="0"/>
                <a:cs typeface="Times New Roman" pitchFamily="18" charset="0"/>
              </a:rPr>
              <a:t>    </a:t>
            </a:r>
          </a:p>
          <a:p>
            <a:pPr marL="109728" indent="0">
              <a:buNone/>
            </a:pPr>
            <a:r>
              <a:rPr lang="pl-PL" sz="1400" i="1" dirty="0">
                <a:latin typeface="Times New Roman" pitchFamily="18" charset="0"/>
                <a:cs typeface="Times New Roman" pitchFamily="18" charset="0"/>
              </a:rPr>
              <a:t>      instrukcja</a:t>
            </a:r>
            <a:r>
              <a:rPr lang="pl-PL" sz="1400" dirty="0">
                <a:latin typeface="Times New Roman" pitchFamily="18" charset="0"/>
                <a:cs typeface="Times New Roman" pitchFamily="18" charset="0"/>
              </a:rPr>
              <a:t> ;</a:t>
            </a:r>
            <a:r>
              <a:rPr lang="pl-PL" sz="1400" i="1" dirty="0">
                <a:latin typeface="Times New Roman" pitchFamily="18" charset="0"/>
                <a:cs typeface="Times New Roman" pitchFamily="18" charset="0"/>
              </a:rPr>
              <a:t>	</a:t>
            </a:r>
          </a:p>
          <a:p>
            <a:pPr marL="109728" indent="0">
              <a:buNone/>
            </a:pPr>
            <a:r>
              <a:rPr lang="pl-PL" sz="1400" b="1" dirty="0">
                <a:latin typeface="Times New Roman" pitchFamily="18" charset="0"/>
                <a:cs typeface="Times New Roman" pitchFamily="18" charset="0"/>
              </a:rPr>
              <a:t>}</a:t>
            </a:r>
          </a:p>
          <a:p>
            <a:pPr marL="109728" indent="0">
              <a:buNone/>
            </a:pPr>
            <a:r>
              <a:rPr lang="pl-PL" sz="1400" b="1" dirty="0" err="1">
                <a:latin typeface="Times New Roman" pitchFamily="18" charset="0"/>
                <a:cs typeface="Times New Roman" pitchFamily="18" charset="0"/>
              </a:rPr>
              <a:t>catch</a:t>
            </a:r>
            <a:r>
              <a:rPr lang="pl-PL" sz="1400" dirty="0">
                <a:solidFill>
                  <a:srgbClr val="00B050"/>
                </a:solidFill>
                <a:latin typeface="Times New Roman" pitchFamily="18" charset="0"/>
                <a:cs typeface="Times New Roman" pitchFamily="18" charset="0"/>
              </a:rPr>
              <a:t> </a:t>
            </a:r>
            <a:r>
              <a:rPr lang="pl-PL" sz="1400" dirty="0">
                <a:latin typeface="Times New Roman" pitchFamily="18" charset="0"/>
                <a:cs typeface="Times New Roman" pitchFamily="18" charset="0"/>
              </a:rPr>
              <a:t>(</a:t>
            </a:r>
            <a:r>
              <a:rPr lang="pl-PL" sz="1400" i="1" dirty="0" err="1">
                <a:solidFill>
                  <a:srgbClr val="7030A0"/>
                </a:solidFill>
                <a:latin typeface="Times New Roman" pitchFamily="18" charset="0"/>
                <a:cs typeface="Times New Roman" pitchFamily="18" charset="0"/>
              </a:rPr>
              <a:t>SystemException</a:t>
            </a:r>
            <a:r>
              <a:rPr lang="pl-PL" sz="1400" dirty="0">
                <a:latin typeface="Times New Roman" pitchFamily="18" charset="0"/>
                <a:cs typeface="Times New Roman" pitchFamily="18" charset="0"/>
              </a:rPr>
              <a:t>)</a:t>
            </a:r>
          </a:p>
          <a:p>
            <a:pPr marL="109728" indent="0">
              <a:buNone/>
            </a:pPr>
            <a:r>
              <a:rPr lang="pl-PL" sz="1400" b="1" dirty="0">
                <a:latin typeface="Times New Roman" pitchFamily="18" charset="0"/>
                <a:cs typeface="Times New Roman" pitchFamily="18" charset="0"/>
              </a:rPr>
              <a:t>{</a:t>
            </a:r>
            <a:r>
              <a:rPr lang="pl-PL" sz="1400" dirty="0">
                <a:latin typeface="Times New Roman" pitchFamily="18" charset="0"/>
                <a:cs typeface="Times New Roman" pitchFamily="18" charset="0"/>
              </a:rPr>
              <a:t>    </a:t>
            </a:r>
          </a:p>
          <a:p>
            <a:pPr marL="109728" indent="0">
              <a:buNone/>
            </a:pPr>
            <a:r>
              <a:rPr lang="pl-PL" sz="1400" dirty="0">
                <a:latin typeface="Times New Roman" pitchFamily="18" charset="0"/>
                <a:cs typeface="Times New Roman" pitchFamily="18" charset="0"/>
              </a:rPr>
              <a:t>      </a:t>
            </a:r>
            <a:r>
              <a:rPr lang="pl-PL" sz="1400" i="1" dirty="0">
                <a:latin typeface="Times New Roman" pitchFamily="18" charset="0"/>
                <a:cs typeface="Times New Roman" pitchFamily="18" charset="0"/>
              </a:rPr>
              <a:t>instrukcja</a:t>
            </a:r>
            <a:r>
              <a:rPr lang="pl-PL" sz="1400" dirty="0">
                <a:latin typeface="Times New Roman" pitchFamily="18" charset="0"/>
                <a:cs typeface="Times New Roman" pitchFamily="18" charset="0"/>
              </a:rPr>
              <a:t> ; 	</a:t>
            </a:r>
            <a:endParaRPr lang="pl-PL" sz="1400" i="1" dirty="0">
              <a:latin typeface="Times New Roman" pitchFamily="18" charset="0"/>
              <a:cs typeface="Times New Roman" pitchFamily="18" charset="0"/>
            </a:endParaRPr>
          </a:p>
          <a:p>
            <a:pPr marL="109728" indent="0">
              <a:buNone/>
            </a:pPr>
            <a:r>
              <a:rPr lang="pl-PL" sz="1400" b="1" i="1" dirty="0">
                <a:latin typeface="Times New Roman" pitchFamily="18" charset="0"/>
                <a:cs typeface="Times New Roman" pitchFamily="18" charset="0"/>
              </a:rPr>
              <a:t> </a:t>
            </a:r>
            <a:r>
              <a:rPr lang="pl-PL" sz="1400" b="1" dirty="0">
                <a:latin typeface="Times New Roman" pitchFamily="18" charset="0"/>
                <a:cs typeface="Times New Roman" pitchFamily="18" charset="0"/>
              </a:rPr>
              <a:t>}</a:t>
            </a:r>
          </a:p>
          <a:p>
            <a:pPr marL="109728" indent="0">
              <a:buNone/>
            </a:pPr>
            <a:r>
              <a:rPr lang="pl-PL" sz="1400" b="1" dirty="0" err="1">
                <a:latin typeface="Times New Roman" pitchFamily="18" charset="0"/>
                <a:cs typeface="Times New Roman" pitchFamily="18" charset="0"/>
              </a:rPr>
              <a:t>catch</a:t>
            </a:r>
            <a:r>
              <a:rPr lang="pl-PL" sz="1400" dirty="0">
                <a:solidFill>
                  <a:srgbClr val="00B050"/>
                </a:solidFill>
                <a:latin typeface="Times New Roman" pitchFamily="18" charset="0"/>
                <a:cs typeface="Times New Roman" pitchFamily="18" charset="0"/>
              </a:rPr>
              <a:t> </a:t>
            </a:r>
            <a:r>
              <a:rPr lang="pl-PL" sz="1400" dirty="0">
                <a:latin typeface="Times New Roman" pitchFamily="18" charset="0"/>
                <a:cs typeface="Times New Roman" pitchFamily="18" charset="0"/>
              </a:rPr>
              <a:t>(</a:t>
            </a:r>
            <a:r>
              <a:rPr lang="pl-PL" sz="1400" i="1" dirty="0" err="1">
                <a:solidFill>
                  <a:srgbClr val="7030A0"/>
                </a:solidFill>
                <a:latin typeface="Times New Roman" pitchFamily="18" charset="0"/>
                <a:cs typeface="Times New Roman" pitchFamily="18" charset="0"/>
              </a:rPr>
              <a:t>OverflowException</a:t>
            </a:r>
            <a:r>
              <a:rPr lang="pl-PL" sz="1400" dirty="0">
                <a:latin typeface="Times New Roman" pitchFamily="18" charset="0"/>
                <a:cs typeface="Times New Roman" pitchFamily="18" charset="0"/>
              </a:rPr>
              <a:t>)</a:t>
            </a:r>
          </a:p>
          <a:p>
            <a:pPr marL="109728" indent="0">
              <a:buNone/>
            </a:pPr>
            <a:r>
              <a:rPr lang="pl-PL" sz="1400" b="1" dirty="0">
                <a:latin typeface="Times New Roman" pitchFamily="18" charset="0"/>
                <a:cs typeface="Times New Roman" pitchFamily="18" charset="0"/>
              </a:rPr>
              <a:t>{</a:t>
            </a:r>
            <a:r>
              <a:rPr lang="pl-PL" sz="1400" dirty="0">
                <a:latin typeface="Times New Roman" pitchFamily="18" charset="0"/>
                <a:cs typeface="Times New Roman" pitchFamily="18" charset="0"/>
              </a:rPr>
              <a:t>    </a:t>
            </a:r>
          </a:p>
          <a:p>
            <a:pPr marL="109728" indent="0">
              <a:buNone/>
            </a:pPr>
            <a:r>
              <a:rPr lang="pl-PL" sz="1400" dirty="0">
                <a:latin typeface="Times New Roman" pitchFamily="18" charset="0"/>
                <a:cs typeface="Times New Roman" pitchFamily="18" charset="0"/>
              </a:rPr>
              <a:t>      </a:t>
            </a:r>
            <a:r>
              <a:rPr lang="pl-PL" sz="1400" i="1" dirty="0">
                <a:latin typeface="Times New Roman" pitchFamily="18" charset="0"/>
                <a:cs typeface="Times New Roman" pitchFamily="18" charset="0"/>
              </a:rPr>
              <a:t>instrukcja</a:t>
            </a:r>
            <a:r>
              <a:rPr lang="pl-PL" sz="1400" dirty="0">
                <a:latin typeface="Times New Roman" pitchFamily="18" charset="0"/>
                <a:cs typeface="Times New Roman" pitchFamily="18" charset="0"/>
              </a:rPr>
              <a:t> ; 	</a:t>
            </a:r>
            <a:endParaRPr lang="pl-PL" sz="1400" i="1" dirty="0">
              <a:latin typeface="Times New Roman" pitchFamily="18" charset="0"/>
              <a:cs typeface="Times New Roman" pitchFamily="18" charset="0"/>
            </a:endParaRPr>
          </a:p>
          <a:p>
            <a:pPr marL="109728" indent="0">
              <a:buNone/>
            </a:pPr>
            <a:r>
              <a:rPr lang="pl-PL" sz="1400" b="1" dirty="0">
                <a:latin typeface="Times New Roman" pitchFamily="18" charset="0"/>
                <a:cs typeface="Times New Roman" pitchFamily="18" charset="0"/>
              </a:rPr>
              <a:t>}</a:t>
            </a:r>
          </a:p>
          <a:p>
            <a:pPr marL="109728" indent="0">
              <a:buNone/>
            </a:pPr>
            <a:endParaRPr lang="pl-PL" sz="2000" dirty="0">
              <a:latin typeface="Times New Roman" pitchFamily="18" charset="0"/>
              <a:cs typeface="Times New Roman" pitchFamily="18" charset="0"/>
            </a:endParaRPr>
          </a:p>
        </p:txBody>
      </p:sp>
      <p:sp>
        <p:nvSpPr>
          <p:cNvPr id="4" name="Symbol zastępczy zawartości 2"/>
          <p:cNvSpPr txBox="1">
            <a:spLocks/>
          </p:cNvSpPr>
          <p:nvPr/>
        </p:nvSpPr>
        <p:spPr>
          <a:xfrm>
            <a:off x="5859871" y="2271059"/>
            <a:ext cx="3991810" cy="474464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pl-PL" sz="1400" b="1" dirty="0" err="1">
                <a:latin typeface="Times New Roman" pitchFamily="18" charset="0"/>
                <a:cs typeface="Times New Roman" pitchFamily="18" charset="0"/>
              </a:rPr>
              <a:t>try</a:t>
            </a:r>
            <a:r>
              <a:rPr lang="pl-PL" sz="1400" dirty="0">
                <a:latin typeface="Times New Roman" pitchFamily="18" charset="0"/>
                <a:cs typeface="Times New Roman" pitchFamily="18" charset="0"/>
              </a:rPr>
              <a:t> </a:t>
            </a:r>
          </a:p>
          <a:p>
            <a:pPr marL="109728" indent="0">
              <a:buNone/>
            </a:pPr>
            <a:r>
              <a:rPr lang="pl-PL" sz="1400" b="1" dirty="0">
                <a:latin typeface="Times New Roman" pitchFamily="18" charset="0"/>
                <a:cs typeface="Times New Roman" pitchFamily="18" charset="0"/>
              </a:rPr>
              <a:t>{</a:t>
            </a:r>
            <a:r>
              <a:rPr lang="pl-PL" sz="1400" dirty="0">
                <a:latin typeface="Times New Roman" pitchFamily="18" charset="0"/>
                <a:cs typeface="Times New Roman" pitchFamily="18" charset="0"/>
              </a:rPr>
              <a:t>    </a:t>
            </a:r>
          </a:p>
          <a:p>
            <a:pPr marL="109728" indent="0">
              <a:buNone/>
            </a:pPr>
            <a:r>
              <a:rPr lang="pl-PL" sz="1400" i="1" dirty="0">
                <a:latin typeface="Times New Roman" pitchFamily="18" charset="0"/>
                <a:cs typeface="Times New Roman" pitchFamily="18" charset="0"/>
              </a:rPr>
              <a:t>      instrukcja</a:t>
            </a:r>
            <a:r>
              <a:rPr lang="pl-PL" sz="1400" dirty="0">
                <a:latin typeface="Times New Roman" pitchFamily="18" charset="0"/>
                <a:cs typeface="Times New Roman" pitchFamily="18" charset="0"/>
              </a:rPr>
              <a:t> ;</a:t>
            </a:r>
            <a:r>
              <a:rPr lang="pl-PL" sz="1400" i="1" dirty="0">
                <a:latin typeface="Times New Roman" pitchFamily="18" charset="0"/>
                <a:cs typeface="Times New Roman" pitchFamily="18" charset="0"/>
              </a:rPr>
              <a:t>	</a:t>
            </a:r>
          </a:p>
          <a:p>
            <a:pPr marL="109728" indent="0">
              <a:buNone/>
            </a:pPr>
            <a:r>
              <a:rPr lang="pl-PL" sz="1400" b="1" dirty="0">
                <a:latin typeface="Times New Roman" pitchFamily="18" charset="0"/>
                <a:cs typeface="Times New Roman" pitchFamily="18" charset="0"/>
              </a:rPr>
              <a:t>}</a:t>
            </a:r>
          </a:p>
          <a:p>
            <a:pPr marL="109728" indent="0">
              <a:buNone/>
            </a:pPr>
            <a:r>
              <a:rPr lang="pl-PL" sz="1400" b="1" dirty="0" err="1">
                <a:solidFill>
                  <a:schemeClr val="tx2"/>
                </a:solidFill>
                <a:latin typeface="Times New Roman" pitchFamily="18" charset="0"/>
                <a:cs typeface="Times New Roman" pitchFamily="18" charset="0"/>
              </a:rPr>
              <a:t>catch</a:t>
            </a:r>
            <a:r>
              <a:rPr lang="pl-PL" sz="1400" dirty="0">
                <a:solidFill>
                  <a:srgbClr val="00B050"/>
                </a:solidFill>
                <a:latin typeface="Times New Roman" pitchFamily="18" charset="0"/>
                <a:cs typeface="Times New Roman" pitchFamily="18" charset="0"/>
              </a:rPr>
              <a:t> </a:t>
            </a:r>
            <a:r>
              <a:rPr lang="pl-PL" sz="1400" dirty="0">
                <a:latin typeface="Times New Roman" pitchFamily="18" charset="0"/>
                <a:cs typeface="Times New Roman" pitchFamily="18" charset="0"/>
              </a:rPr>
              <a:t>(</a:t>
            </a:r>
            <a:r>
              <a:rPr lang="pl-PL" sz="1400" i="1" dirty="0" err="1">
                <a:solidFill>
                  <a:srgbClr val="7030A0"/>
                </a:solidFill>
                <a:latin typeface="Times New Roman" pitchFamily="18" charset="0"/>
                <a:cs typeface="Times New Roman" pitchFamily="18" charset="0"/>
              </a:rPr>
              <a:t>OverflowException</a:t>
            </a:r>
            <a:r>
              <a:rPr lang="pl-PL" sz="1400" dirty="0">
                <a:latin typeface="Times New Roman" pitchFamily="18" charset="0"/>
                <a:cs typeface="Times New Roman" pitchFamily="18" charset="0"/>
              </a:rPr>
              <a:t>)</a:t>
            </a:r>
          </a:p>
          <a:p>
            <a:pPr marL="109728" indent="0">
              <a:buNone/>
            </a:pPr>
            <a:r>
              <a:rPr lang="pl-PL" sz="1400" b="1" dirty="0">
                <a:latin typeface="Times New Roman" pitchFamily="18" charset="0"/>
                <a:cs typeface="Times New Roman" pitchFamily="18" charset="0"/>
              </a:rPr>
              <a:t>{</a:t>
            </a:r>
            <a:r>
              <a:rPr lang="pl-PL" sz="1400" dirty="0">
                <a:latin typeface="Times New Roman" pitchFamily="18" charset="0"/>
                <a:cs typeface="Times New Roman" pitchFamily="18" charset="0"/>
              </a:rPr>
              <a:t>    </a:t>
            </a:r>
          </a:p>
          <a:p>
            <a:pPr marL="109728" indent="0">
              <a:buNone/>
            </a:pPr>
            <a:r>
              <a:rPr lang="pl-PL" sz="1400" dirty="0">
                <a:latin typeface="Times New Roman" pitchFamily="18" charset="0"/>
                <a:cs typeface="Times New Roman" pitchFamily="18" charset="0"/>
              </a:rPr>
              <a:t>      </a:t>
            </a:r>
            <a:r>
              <a:rPr lang="pl-PL" sz="1400" i="1" dirty="0">
                <a:latin typeface="Times New Roman" pitchFamily="18" charset="0"/>
                <a:cs typeface="Times New Roman" pitchFamily="18" charset="0"/>
              </a:rPr>
              <a:t>instrukcja</a:t>
            </a:r>
            <a:r>
              <a:rPr lang="pl-PL" sz="1400" dirty="0">
                <a:latin typeface="Times New Roman" pitchFamily="18" charset="0"/>
                <a:cs typeface="Times New Roman" pitchFamily="18" charset="0"/>
              </a:rPr>
              <a:t> ; 	</a:t>
            </a:r>
            <a:endParaRPr lang="pl-PL" sz="1400" i="1" dirty="0">
              <a:latin typeface="Times New Roman" pitchFamily="18" charset="0"/>
              <a:cs typeface="Times New Roman" pitchFamily="18" charset="0"/>
            </a:endParaRPr>
          </a:p>
          <a:p>
            <a:pPr marL="109728" indent="0">
              <a:buNone/>
            </a:pPr>
            <a:r>
              <a:rPr lang="pl-PL" sz="1400" b="1" dirty="0">
                <a:latin typeface="Times New Roman" pitchFamily="18" charset="0"/>
                <a:cs typeface="Times New Roman" pitchFamily="18" charset="0"/>
              </a:rPr>
              <a:t>}</a:t>
            </a:r>
          </a:p>
          <a:p>
            <a:pPr marL="109728" indent="0">
              <a:buNone/>
            </a:pPr>
            <a:r>
              <a:rPr lang="pl-PL" sz="1400" b="1" dirty="0" err="1">
                <a:solidFill>
                  <a:schemeClr val="tx2"/>
                </a:solidFill>
                <a:latin typeface="Times New Roman" pitchFamily="18" charset="0"/>
                <a:cs typeface="Times New Roman" pitchFamily="18" charset="0"/>
              </a:rPr>
              <a:t>catch</a:t>
            </a:r>
            <a:r>
              <a:rPr lang="pl-PL" sz="1400" dirty="0">
                <a:solidFill>
                  <a:srgbClr val="00B050"/>
                </a:solidFill>
                <a:latin typeface="Times New Roman" pitchFamily="18" charset="0"/>
                <a:cs typeface="Times New Roman" pitchFamily="18" charset="0"/>
              </a:rPr>
              <a:t> </a:t>
            </a:r>
            <a:r>
              <a:rPr lang="pl-PL" sz="1400" dirty="0">
                <a:latin typeface="Times New Roman" pitchFamily="18" charset="0"/>
                <a:cs typeface="Times New Roman" pitchFamily="18" charset="0"/>
              </a:rPr>
              <a:t>(</a:t>
            </a:r>
            <a:r>
              <a:rPr lang="pl-PL" sz="1400" i="1" dirty="0" err="1">
                <a:solidFill>
                  <a:srgbClr val="7030A0"/>
                </a:solidFill>
                <a:latin typeface="Times New Roman" pitchFamily="18" charset="0"/>
                <a:cs typeface="Times New Roman" pitchFamily="18" charset="0"/>
              </a:rPr>
              <a:t>SystemException</a:t>
            </a:r>
            <a:r>
              <a:rPr lang="pl-PL" sz="1400" dirty="0">
                <a:latin typeface="Times New Roman" pitchFamily="18" charset="0"/>
                <a:cs typeface="Times New Roman" pitchFamily="18" charset="0"/>
              </a:rPr>
              <a:t>)</a:t>
            </a:r>
          </a:p>
          <a:p>
            <a:pPr marL="109728" indent="0">
              <a:buNone/>
            </a:pPr>
            <a:r>
              <a:rPr lang="pl-PL" sz="1400" b="1" dirty="0">
                <a:latin typeface="Times New Roman" pitchFamily="18" charset="0"/>
                <a:cs typeface="Times New Roman" pitchFamily="18" charset="0"/>
              </a:rPr>
              <a:t>{</a:t>
            </a:r>
            <a:r>
              <a:rPr lang="pl-PL" sz="1400" dirty="0">
                <a:latin typeface="Times New Roman" pitchFamily="18" charset="0"/>
                <a:cs typeface="Times New Roman" pitchFamily="18" charset="0"/>
              </a:rPr>
              <a:t>    </a:t>
            </a:r>
          </a:p>
          <a:p>
            <a:pPr marL="109728" indent="0">
              <a:buNone/>
            </a:pPr>
            <a:r>
              <a:rPr lang="pl-PL" sz="1400" dirty="0">
                <a:latin typeface="Times New Roman" pitchFamily="18" charset="0"/>
                <a:cs typeface="Times New Roman" pitchFamily="18" charset="0"/>
              </a:rPr>
              <a:t>      </a:t>
            </a:r>
            <a:r>
              <a:rPr lang="pl-PL" sz="1400" i="1" dirty="0">
                <a:latin typeface="Times New Roman" pitchFamily="18" charset="0"/>
                <a:cs typeface="Times New Roman" pitchFamily="18" charset="0"/>
              </a:rPr>
              <a:t>instrukcja</a:t>
            </a:r>
            <a:r>
              <a:rPr lang="pl-PL" sz="1400" dirty="0">
                <a:latin typeface="Times New Roman" pitchFamily="18" charset="0"/>
                <a:cs typeface="Times New Roman" pitchFamily="18" charset="0"/>
              </a:rPr>
              <a:t> ; 	</a:t>
            </a:r>
            <a:endParaRPr lang="pl-PL" sz="1400" i="1" dirty="0">
              <a:latin typeface="Times New Roman" pitchFamily="18" charset="0"/>
              <a:cs typeface="Times New Roman" pitchFamily="18" charset="0"/>
            </a:endParaRPr>
          </a:p>
          <a:p>
            <a:pPr marL="109728" indent="0">
              <a:buNone/>
            </a:pPr>
            <a:r>
              <a:rPr lang="pl-PL" sz="1400" b="1" i="1" dirty="0">
                <a:latin typeface="Times New Roman" pitchFamily="18" charset="0"/>
                <a:cs typeface="Times New Roman" pitchFamily="18" charset="0"/>
              </a:rPr>
              <a:t> </a:t>
            </a:r>
            <a:r>
              <a:rPr lang="pl-PL" sz="1400" b="1" dirty="0">
                <a:latin typeface="Times New Roman" pitchFamily="18" charset="0"/>
                <a:cs typeface="Times New Roman" pitchFamily="18" charset="0"/>
              </a:rPr>
              <a:t>}</a:t>
            </a:r>
          </a:p>
        </p:txBody>
      </p:sp>
      <p:sp>
        <p:nvSpPr>
          <p:cNvPr id="5" name="pole tekstowe 4"/>
          <p:cNvSpPr txBox="1"/>
          <p:nvPr/>
        </p:nvSpPr>
        <p:spPr>
          <a:xfrm>
            <a:off x="1811525" y="1729209"/>
            <a:ext cx="8568952" cy="646331"/>
          </a:xfrm>
          <a:prstGeom prst="rect">
            <a:avLst/>
          </a:prstGeom>
          <a:noFill/>
        </p:spPr>
        <p:txBody>
          <a:bodyPr wrap="square" rtlCol="0">
            <a:spAutoFit/>
          </a:bodyPr>
          <a:lstStyle/>
          <a:p>
            <a:r>
              <a:rPr lang="pl-PL" dirty="0">
                <a:solidFill>
                  <a:srgbClr val="7030A0"/>
                </a:solidFill>
                <a:latin typeface="Times New Roman" panose="02020603050405020304" pitchFamily="18" charset="0"/>
                <a:cs typeface="Times New Roman" panose="02020603050405020304" pitchFamily="18" charset="0"/>
              </a:rPr>
              <a:t>Nie zostanie wykonany wyjątek:		Dwa wyjątki zostaną wykonane</a:t>
            </a:r>
          </a:p>
          <a:p>
            <a:r>
              <a:rPr lang="pl-PL" i="1" dirty="0" err="1">
                <a:solidFill>
                  <a:srgbClr val="7030A0"/>
                </a:solidFill>
                <a:latin typeface="Times New Roman" pitchFamily="18" charset="0"/>
                <a:cs typeface="Times New Roman" pitchFamily="18" charset="0"/>
              </a:rPr>
              <a:t>OverflowException</a:t>
            </a:r>
            <a:endParaRPr lang="pl-PL"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645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03189" y="1209184"/>
            <a:ext cx="3089189" cy="4734416"/>
          </a:xfrm>
        </p:spPr>
        <p:txBody>
          <a:bodyPr anchor="ctr">
            <a:normAutofit/>
          </a:bodyPr>
          <a:lstStyle/>
          <a:p>
            <a:r>
              <a:rPr lang="pl-PL"/>
              <a:t>Obsługa wyjątków (9/9)</a:t>
            </a:r>
          </a:p>
        </p:txBody>
      </p:sp>
      <p:sp>
        <p:nvSpPr>
          <p:cNvPr id="14" name="Rectangle 13">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6" name="Rectangle 15">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8" name="Rectangle 17">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3" name="Symbol zastępczy zawartości 2"/>
          <p:cNvSpPr>
            <a:spLocks noGrp="1"/>
          </p:cNvSpPr>
          <p:nvPr>
            <p:ph idx="1"/>
          </p:nvPr>
        </p:nvSpPr>
        <p:spPr>
          <a:xfrm>
            <a:off x="4586579" y="1400304"/>
            <a:ext cx="7183597" cy="3678303"/>
          </a:xfrm>
        </p:spPr>
        <p:txBody>
          <a:bodyPr>
            <a:normAutofit fontScale="85000" lnSpcReduction="20000"/>
          </a:bodyPr>
          <a:lstStyle/>
          <a:p>
            <a:pPr marL="109728" indent="0">
              <a:lnSpc>
                <a:spcPct val="90000"/>
              </a:lnSpc>
              <a:buNone/>
            </a:pPr>
            <a:r>
              <a:rPr lang="pl-PL" sz="1900" b="1" dirty="0" err="1">
                <a:latin typeface="Times New Roman" pitchFamily="18" charset="0"/>
                <a:cs typeface="Times New Roman" pitchFamily="18" charset="0"/>
              </a:rPr>
              <a:t>try</a:t>
            </a:r>
            <a:r>
              <a:rPr lang="pl-PL" sz="1900" dirty="0">
                <a:latin typeface="Times New Roman" pitchFamily="18" charset="0"/>
                <a:cs typeface="Times New Roman" pitchFamily="18" charset="0"/>
              </a:rPr>
              <a:t> </a:t>
            </a:r>
          </a:p>
          <a:p>
            <a:pPr marL="109728" indent="0">
              <a:lnSpc>
                <a:spcPct val="90000"/>
              </a:lnSpc>
              <a:buNone/>
            </a:pPr>
            <a:r>
              <a:rPr lang="pl-PL" sz="1900" b="1" dirty="0">
                <a:latin typeface="Times New Roman" pitchFamily="18" charset="0"/>
                <a:cs typeface="Times New Roman" pitchFamily="18" charset="0"/>
              </a:rPr>
              <a:t>{ </a:t>
            </a:r>
            <a:r>
              <a:rPr lang="pl-PL" sz="1900" dirty="0">
                <a:latin typeface="Times New Roman" pitchFamily="18" charset="0"/>
                <a:cs typeface="Times New Roman" pitchFamily="18" charset="0"/>
              </a:rPr>
              <a:t>   </a:t>
            </a:r>
          </a:p>
          <a:p>
            <a:pPr marL="109728" indent="0">
              <a:lnSpc>
                <a:spcPct val="90000"/>
              </a:lnSpc>
              <a:buNone/>
            </a:pPr>
            <a:r>
              <a:rPr lang="pl-PL" sz="1900" i="1" dirty="0">
                <a:latin typeface="Times New Roman" pitchFamily="18" charset="0"/>
                <a:cs typeface="Times New Roman" pitchFamily="18" charset="0"/>
              </a:rPr>
              <a:t>	blok instrukcji do wykonania;</a:t>
            </a:r>
          </a:p>
          <a:p>
            <a:pPr marL="109728" indent="0">
              <a:lnSpc>
                <a:spcPct val="90000"/>
              </a:lnSpc>
              <a:buNone/>
            </a:pPr>
            <a:r>
              <a:rPr lang="pl-PL" sz="1900" b="1" dirty="0">
                <a:latin typeface="Times New Roman" pitchFamily="18" charset="0"/>
                <a:cs typeface="Times New Roman" pitchFamily="18" charset="0"/>
              </a:rPr>
              <a:t>}</a:t>
            </a:r>
          </a:p>
          <a:p>
            <a:pPr marL="109728" indent="0">
              <a:lnSpc>
                <a:spcPct val="90000"/>
              </a:lnSpc>
              <a:buNone/>
            </a:pPr>
            <a:r>
              <a:rPr lang="pl-PL" sz="1900" b="1" dirty="0" err="1">
                <a:latin typeface="Times New Roman" pitchFamily="18" charset="0"/>
                <a:cs typeface="Times New Roman" pitchFamily="18" charset="0"/>
              </a:rPr>
              <a:t>catch</a:t>
            </a:r>
            <a:r>
              <a:rPr lang="pl-PL" sz="1900" dirty="0">
                <a:latin typeface="Times New Roman" pitchFamily="18" charset="0"/>
                <a:cs typeface="Times New Roman" pitchFamily="18" charset="0"/>
              </a:rPr>
              <a:t> (</a:t>
            </a:r>
            <a:r>
              <a:rPr lang="pl-PL" sz="1900" i="1" dirty="0" err="1">
                <a:latin typeface="Times New Roman" pitchFamily="18" charset="0"/>
                <a:cs typeface="Times New Roman" pitchFamily="18" charset="0"/>
              </a:rPr>
              <a:t>typWyjątku</a:t>
            </a:r>
            <a:r>
              <a:rPr lang="pl-PL" sz="1900" i="1" dirty="0">
                <a:latin typeface="Times New Roman" pitchFamily="18" charset="0"/>
                <a:cs typeface="Times New Roman" pitchFamily="18" charset="0"/>
              </a:rPr>
              <a:t>  [</a:t>
            </a:r>
            <a:r>
              <a:rPr lang="pl-PL" sz="1900" i="1" dirty="0" err="1">
                <a:latin typeface="Times New Roman" pitchFamily="18" charset="0"/>
                <a:cs typeface="Times New Roman" pitchFamily="18" charset="0"/>
              </a:rPr>
              <a:t>identyfikatorWyjątku</a:t>
            </a:r>
            <a:r>
              <a:rPr lang="pl-PL" sz="1900" i="1" dirty="0">
                <a:latin typeface="Times New Roman" pitchFamily="18" charset="0"/>
                <a:cs typeface="Times New Roman" pitchFamily="18" charset="0"/>
              </a:rPr>
              <a:t>]</a:t>
            </a:r>
            <a:r>
              <a:rPr lang="pl-PL" sz="1900" dirty="0">
                <a:latin typeface="Times New Roman" pitchFamily="18" charset="0"/>
                <a:cs typeface="Times New Roman" pitchFamily="18" charset="0"/>
              </a:rPr>
              <a:t>)        	</a:t>
            </a:r>
            <a:endParaRPr lang="pl-PL" sz="1900" i="1" dirty="0">
              <a:latin typeface="Times New Roman" pitchFamily="18" charset="0"/>
              <a:cs typeface="Times New Roman" pitchFamily="18" charset="0"/>
            </a:endParaRPr>
          </a:p>
          <a:p>
            <a:pPr marL="109728" indent="0">
              <a:lnSpc>
                <a:spcPct val="90000"/>
              </a:lnSpc>
              <a:buNone/>
            </a:pPr>
            <a:r>
              <a:rPr lang="pl-PL" sz="1900" b="1" dirty="0">
                <a:latin typeface="Times New Roman" pitchFamily="18" charset="0"/>
                <a:cs typeface="Times New Roman" pitchFamily="18" charset="0"/>
              </a:rPr>
              <a:t>{</a:t>
            </a:r>
            <a:r>
              <a:rPr lang="pl-PL" sz="1900" dirty="0">
                <a:latin typeface="Times New Roman" pitchFamily="18" charset="0"/>
                <a:cs typeface="Times New Roman" pitchFamily="18" charset="0"/>
              </a:rPr>
              <a:t>    </a:t>
            </a:r>
          </a:p>
          <a:p>
            <a:pPr marL="109728" indent="0">
              <a:lnSpc>
                <a:spcPct val="90000"/>
              </a:lnSpc>
              <a:buNone/>
            </a:pPr>
            <a:r>
              <a:rPr lang="pl-PL" sz="1900" i="1" dirty="0">
                <a:latin typeface="Times New Roman" pitchFamily="18" charset="0"/>
                <a:cs typeface="Times New Roman" pitchFamily="18" charset="0"/>
              </a:rPr>
              <a:t>	blok instrukcji obsługujący wyjątek;</a:t>
            </a:r>
          </a:p>
          <a:p>
            <a:pPr marL="109728" indent="0">
              <a:lnSpc>
                <a:spcPct val="90000"/>
              </a:lnSpc>
              <a:buNone/>
            </a:pPr>
            <a:r>
              <a:rPr lang="pl-PL" sz="1900" i="1" dirty="0">
                <a:latin typeface="Times New Roman" pitchFamily="18" charset="0"/>
                <a:cs typeface="Times New Roman" pitchFamily="18" charset="0"/>
              </a:rPr>
              <a:t> </a:t>
            </a:r>
            <a:r>
              <a:rPr lang="pl-PL" sz="1900" b="1" dirty="0">
                <a:latin typeface="Times New Roman" pitchFamily="18" charset="0"/>
                <a:cs typeface="Times New Roman" pitchFamily="18" charset="0"/>
              </a:rPr>
              <a:t>}</a:t>
            </a:r>
          </a:p>
          <a:p>
            <a:pPr marL="109728" indent="0">
              <a:lnSpc>
                <a:spcPct val="90000"/>
              </a:lnSpc>
              <a:buNone/>
            </a:pPr>
            <a:r>
              <a:rPr lang="pl-PL" sz="1900" b="1" dirty="0" err="1">
                <a:latin typeface="Times New Roman" pitchFamily="18" charset="0"/>
                <a:cs typeface="Times New Roman" pitchFamily="18" charset="0"/>
              </a:rPr>
              <a:t>finally</a:t>
            </a:r>
            <a:endParaRPr lang="pl-PL" sz="1900" dirty="0">
              <a:latin typeface="Times New Roman" pitchFamily="18" charset="0"/>
              <a:cs typeface="Times New Roman" pitchFamily="18" charset="0"/>
            </a:endParaRPr>
          </a:p>
          <a:p>
            <a:pPr marL="109728" indent="0">
              <a:lnSpc>
                <a:spcPct val="90000"/>
              </a:lnSpc>
              <a:buNone/>
            </a:pPr>
            <a:r>
              <a:rPr lang="pl-PL" sz="1900" b="1" dirty="0">
                <a:latin typeface="Times New Roman" pitchFamily="18" charset="0"/>
                <a:cs typeface="Times New Roman" pitchFamily="18" charset="0"/>
              </a:rPr>
              <a:t>{</a:t>
            </a:r>
            <a:r>
              <a:rPr lang="pl-PL" sz="1900" dirty="0">
                <a:latin typeface="Times New Roman" pitchFamily="18" charset="0"/>
                <a:cs typeface="Times New Roman" pitchFamily="18" charset="0"/>
              </a:rPr>
              <a:t>    </a:t>
            </a:r>
          </a:p>
          <a:p>
            <a:pPr marL="109728" indent="0">
              <a:lnSpc>
                <a:spcPct val="90000"/>
              </a:lnSpc>
              <a:buNone/>
            </a:pPr>
            <a:r>
              <a:rPr lang="pl-PL" sz="1900" i="1" dirty="0">
                <a:latin typeface="Times New Roman" pitchFamily="18" charset="0"/>
                <a:cs typeface="Times New Roman" pitchFamily="18" charset="0"/>
              </a:rPr>
              <a:t>	blok instrukcji, który zawsze zostanie wykonany;</a:t>
            </a:r>
          </a:p>
          <a:p>
            <a:pPr marL="109728" indent="0">
              <a:lnSpc>
                <a:spcPct val="90000"/>
              </a:lnSpc>
              <a:buNone/>
            </a:pPr>
            <a:r>
              <a:rPr lang="pl-PL" sz="1900" i="1" dirty="0">
                <a:latin typeface="Times New Roman" pitchFamily="18" charset="0"/>
                <a:cs typeface="Times New Roman" pitchFamily="18" charset="0"/>
              </a:rPr>
              <a:t> </a:t>
            </a:r>
            <a:r>
              <a:rPr lang="pl-PL" sz="1900" b="1" dirty="0">
                <a:latin typeface="Times New Roman" pitchFamily="18" charset="0"/>
                <a:cs typeface="Times New Roman" pitchFamily="18" charset="0"/>
              </a:rPr>
              <a:t>}</a:t>
            </a:r>
          </a:p>
          <a:p>
            <a:pPr marL="109728" indent="0">
              <a:lnSpc>
                <a:spcPct val="90000"/>
              </a:lnSpc>
              <a:buNone/>
            </a:pPr>
            <a:endParaRPr lang="pl-PL" sz="1300" dirty="0">
              <a:latin typeface="Times New Roman" pitchFamily="18" charset="0"/>
              <a:cs typeface="Times New Roman" pitchFamily="18" charset="0"/>
            </a:endParaRPr>
          </a:p>
        </p:txBody>
      </p:sp>
    </p:spTree>
    <p:extLst>
      <p:ext uri="{BB962C8B-B14F-4D97-AF65-F5344CB8AC3E}">
        <p14:creationId xmlns:p14="http://schemas.microsoft.com/office/powerpoint/2010/main" val="1611702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ytuł 1"/>
          <p:cNvSpPr>
            <a:spLocks noGrp="1"/>
          </p:cNvSpPr>
          <p:nvPr>
            <p:ph type="title"/>
          </p:nvPr>
        </p:nvSpPr>
        <p:spPr>
          <a:xfrm>
            <a:off x="1703512" y="15506"/>
            <a:ext cx="8229600" cy="605182"/>
          </a:xfrm>
        </p:spPr>
        <p:txBody>
          <a:bodyPr>
            <a:normAutofit/>
          </a:bodyPr>
          <a:lstStyle/>
          <a:p>
            <a:r>
              <a:rPr lang="pl-PL" sz="3200" dirty="0">
                <a:solidFill>
                  <a:schemeClr val="accent1"/>
                </a:solidFill>
              </a:rPr>
              <a:t>Przykład  (1/3)</a:t>
            </a:r>
          </a:p>
        </p:txBody>
      </p:sp>
      <p:sp>
        <p:nvSpPr>
          <p:cNvPr id="3" name="Symbol zastępczy zawartości 2"/>
          <p:cNvSpPr>
            <a:spLocks noGrp="1"/>
          </p:cNvSpPr>
          <p:nvPr>
            <p:ph idx="1"/>
          </p:nvPr>
        </p:nvSpPr>
        <p:spPr>
          <a:xfrm>
            <a:off x="1564668" y="764704"/>
            <a:ext cx="8507288" cy="6093296"/>
          </a:xfrm>
        </p:spPr>
        <p:txBody>
          <a:bodyPr>
            <a:normAutofit fontScale="70000" lnSpcReduction="20000"/>
          </a:bodyPr>
          <a:lstStyle/>
          <a:p>
            <a:pPr marL="109728" indent="0">
              <a:spcBef>
                <a:spcPts val="600"/>
              </a:spcBef>
              <a:buNone/>
            </a:pPr>
            <a:r>
              <a:rPr lang="pl-PL" dirty="0" err="1">
                <a:solidFill>
                  <a:srgbClr val="0000FF"/>
                </a:solidFill>
                <a:highlight>
                  <a:srgbClr val="FFFFFF"/>
                </a:highlight>
                <a:latin typeface="Consolas" panose="020B0609020204030204" pitchFamily="49" charset="0"/>
              </a:rPr>
              <a:t>int</a:t>
            </a:r>
            <a:r>
              <a:rPr lang="pl-PL" dirty="0">
                <a:solidFill>
                  <a:srgbClr val="000000"/>
                </a:solidFill>
                <a:highlight>
                  <a:srgbClr val="FFFFFF"/>
                </a:highlight>
                <a:latin typeface="Consolas" panose="020B0609020204030204" pitchFamily="49" charset="0"/>
              </a:rPr>
              <a:t> z, y, x =7;</a:t>
            </a:r>
          </a:p>
          <a:p>
            <a:pPr marL="109728" indent="0">
              <a:spcBef>
                <a:spcPts val="600"/>
              </a:spcBef>
              <a:buNone/>
            </a:pP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.WriteLine</a:t>
            </a:r>
            <a:r>
              <a:rPr lang="pl-PL" dirty="0">
                <a:solidFill>
                  <a:srgbClr val="000000"/>
                </a:solidFill>
                <a:highlight>
                  <a:srgbClr val="FFFFFF"/>
                </a:highlight>
                <a:latin typeface="Consolas" panose="020B0609020204030204" pitchFamily="49" charset="0"/>
              </a:rPr>
              <a:t> (</a:t>
            </a:r>
            <a:r>
              <a:rPr lang="pl-PL" dirty="0">
                <a:solidFill>
                  <a:srgbClr val="A31515"/>
                </a:solidFill>
                <a:highlight>
                  <a:srgbClr val="FFFFFF"/>
                </a:highlight>
                <a:latin typeface="Consolas" panose="020B0609020204030204" pitchFamily="49" charset="0"/>
              </a:rPr>
              <a:t>""</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err="1">
                <a:solidFill>
                  <a:srgbClr val="0000FF"/>
                </a:solidFill>
                <a:highlight>
                  <a:srgbClr val="FFFFFF"/>
                </a:highlight>
                <a:latin typeface="Consolas" panose="020B0609020204030204" pitchFamily="49" charset="0"/>
              </a:rPr>
              <a:t>try</a:t>
            </a:r>
            <a:endParaRPr lang="pl-PL" dirty="0">
              <a:solidFill>
                <a:srgbClr val="000000"/>
              </a:solidFill>
              <a:highlight>
                <a:srgbClr val="FFFFFF"/>
              </a:highlight>
              <a:latin typeface="Consolas" panose="020B0609020204030204" pitchFamily="49" charset="0"/>
            </a:endParaRPr>
          </a:p>
          <a:p>
            <a:pPr marL="109728" indent="0">
              <a:spcBef>
                <a:spcPts val="600"/>
              </a:spcBef>
              <a:buNone/>
            </a:pP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y = System.</a:t>
            </a:r>
            <a:r>
              <a:rPr lang="pl-PL" dirty="0">
                <a:solidFill>
                  <a:srgbClr val="2B91AF"/>
                </a:solidFill>
                <a:highlight>
                  <a:srgbClr val="FFFFFF"/>
                </a:highlight>
                <a:latin typeface="Consolas" panose="020B0609020204030204" pitchFamily="49" charset="0"/>
              </a:rPr>
              <a:t>Int32</a:t>
            </a:r>
            <a:r>
              <a:rPr lang="pl-PL" dirty="0">
                <a:solidFill>
                  <a:srgbClr val="000000"/>
                </a:solidFill>
                <a:highlight>
                  <a:srgbClr val="FFFFFF"/>
                </a:highlight>
                <a:latin typeface="Consolas" panose="020B0609020204030204" pitchFamily="49" charset="0"/>
              </a:rPr>
              <a:t>.Parse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.ReadLine</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z = x / y;</a:t>
            </a:r>
          </a:p>
          <a:p>
            <a:pPr marL="109728" indent="0">
              <a:spcBef>
                <a:spcPts val="600"/>
              </a:spcBef>
              <a:buNone/>
            </a:pP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.WriteLine</a:t>
            </a:r>
            <a:r>
              <a:rPr lang="pl-PL" dirty="0">
                <a:solidFill>
                  <a:srgbClr val="000000"/>
                </a:solidFill>
                <a:highlight>
                  <a:srgbClr val="FFFFFF"/>
                </a:highlight>
                <a:latin typeface="Consolas" panose="020B0609020204030204" pitchFamily="49" charset="0"/>
              </a:rPr>
              <a:t> (</a:t>
            </a:r>
            <a:r>
              <a:rPr lang="pl-PL" dirty="0">
                <a:solidFill>
                  <a:srgbClr val="A31515"/>
                </a:solidFill>
                <a:highlight>
                  <a:srgbClr val="FFFFFF"/>
                </a:highlight>
                <a:latin typeface="Consolas" panose="020B0609020204030204" pitchFamily="49" charset="0"/>
              </a:rPr>
              <a:t>"z = "</a:t>
            </a:r>
            <a:r>
              <a:rPr lang="pl-PL" dirty="0">
                <a:solidFill>
                  <a:srgbClr val="000000"/>
                </a:solidFill>
                <a:highlight>
                  <a:srgbClr val="FFFFFF"/>
                </a:highlight>
                <a:latin typeface="Consolas" panose="020B0609020204030204" pitchFamily="49" charset="0"/>
              </a:rPr>
              <a:t> + </a:t>
            </a:r>
            <a:r>
              <a:rPr lang="pl-PL" dirty="0" err="1">
                <a:solidFill>
                  <a:srgbClr val="000000"/>
                </a:solidFill>
                <a:highlight>
                  <a:srgbClr val="FFFFFF"/>
                </a:highlight>
                <a:latin typeface="Consolas" panose="020B0609020204030204" pitchFamily="49" charset="0"/>
              </a:rPr>
              <a:t>z.ToString</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err="1">
                <a:solidFill>
                  <a:srgbClr val="0000FF"/>
                </a:solidFill>
                <a:highlight>
                  <a:srgbClr val="FFFFFF"/>
                </a:highlight>
                <a:latin typeface="Consolas" panose="020B0609020204030204" pitchFamily="49" charset="0"/>
              </a:rPr>
              <a:t>catch</a:t>
            </a: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Exception</a:t>
            </a:r>
            <a:r>
              <a:rPr lang="pl-PL" dirty="0">
                <a:solidFill>
                  <a:srgbClr val="000000"/>
                </a:solidFill>
                <a:highlight>
                  <a:srgbClr val="FFFFFF"/>
                </a:highlight>
                <a:latin typeface="Consolas" panose="020B0609020204030204" pitchFamily="49" charset="0"/>
              </a:rPr>
              <a:t> e)</a:t>
            </a:r>
          </a:p>
          <a:p>
            <a:pPr marL="109728" indent="0">
              <a:spcBef>
                <a:spcPts val="600"/>
              </a:spcBef>
              <a:buNone/>
            </a:pP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.Write</a:t>
            </a:r>
            <a:r>
              <a:rPr lang="pl-PL" dirty="0">
                <a:solidFill>
                  <a:srgbClr val="000000"/>
                </a:solidFill>
                <a:highlight>
                  <a:srgbClr val="FFFFFF"/>
                </a:highlight>
                <a:latin typeface="Consolas" panose="020B0609020204030204" pitchFamily="49" charset="0"/>
              </a:rPr>
              <a:t> (</a:t>
            </a:r>
            <a:r>
              <a:rPr lang="pl-PL" dirty="0">
                <a:solidFill>
                  <a:srgbClr val="A31515"/>
                </a:solidFill>
                <a:highlight>
                  <a:srgbClr val="FFFFFF"/>
                </a:highlight>
                <a:latin typeface="Consolas" panose="020B0609020204030204" pitchFamily="49" charset="0"/>
              </a:rPr>
              <a:t>"Komunikat systemu: "</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.WriteLine</a:t>
            </a:r>
            <a:r>
              <a:rPr lang="pl-PL" dirty="0">
                <a:solidFill>
                  <a:srgbClr val="000000"/>
                </a:solidFill>
                <a:highlight>
                  <a:srgbClr val="FFFFFF"/>
                </a:highlight>
                <a:latin typeface="Consolas" panose="020B0609020204030204" pitchFamily="49" charset="0"/>
              </a:rPr>
              <a:t> (</a:t>
            </a:r>
            <a:r>
              <a:rPr lang="pl-PL" dirty="0" err="1">
                <a:solidFill>
                  <a:srgbClr val="000000"/>
                </a:solidFill>
                <a:highlight>
                  <a:srgbClr val="FFFFFF"/>
                </a:highlight>
                <a:latin typeface="Consolas" panose="020B0609020204030204" pitchFamily="49" charset="0"/>
              </a:rPr>
              <a:t>e.Message</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err="1">
                <a:solidFill>
                  <a:srgbClr val="0000FF"/>
                </a:solidFill>
                <a:highlight>
                  <a:srgbClr val="FFFFFF"/>
                </a:highlight>
                <a:latin typeface="Consolas" panose="020B0609020204030204" pitchFamily="49" charset="0"/>
              </a:rPr>
              <a:t>finally</a:t>
            </a:r>
            <a:endParaRPr lang="pl-PL" dirty="0">
              <a:solidFill>
                <a:srgbClr val="000000"/>
              </a:solidFill>
              <a:highlight>
                <a:srgbClr val="FFFFFF"/>
              </a:highlight>
              <a:latin typeface="Consolas" panose="020B0609020204030204" pitchFamily="49" charset="0"/>
            </a:endParaRPr>
          </a:p>
          <a:p>
            <a:pPr marL="109728" indent="0">
              <a:spcBef>
                <a:spcPts val="600"/>
              </a:spcBef>
              <a:buNone/>
            </a:pP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.WriteLine</a:t>
            </a:r>
            <a:r>
              <a:rPr lang="pl-PL" dirty="0">
                <a:solidFill>
                  <a:srgbClr val="000000"/>
                </a:solidFill>
                <a:highlight>
                  <a:srgbClr val="FFFFFF"/>
                </a:highlight>
                <a:latin typeface="Consolas" panose="020B0609020204030204" pitchFamily="49" charset="0"/>
              </a:rPr>
              <a:t> (</a:t>
            </a:r>
            <a:r>
              <a:rPr lang="pl-PL" dirty="0">
                <a:solidFill>
                  <a:srgbClr val="A31515"/>
                </a:solidFill>
                <a:highlight>
                  <a:srgbClr val="FFFFFF"/>
                </a:highlight>
                <a:latin typeface="Consolas" panose="020B0609020204030204" pitchFamily="49" charset="0"/>
              </a:rPr>
              <a:t>"Naciśnij jakiś klawisz"</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.ReadKey</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a:t>
            </a:r>
          </a:p>
        </p:txBody>
      </p:sp>
      <p:pic>
        <p:nvPicPr>
          <p:cNvPr id="5" name="Obraz 4" descr="file:///C:/Helena/Zajęcia/PRZEDMIOTY/Programowanie_1/Przykładowe programy_testowe/Obsługa_Wyjatków/Wyjątek-i-e/ConsoleApplication1/ConsoleApplication1/bin/Debug/ConsoleApplication1.EXE"/>
          <p:cNvPicPr>
            <a:picLocks noChangeAspect="1"/>
          </p:cNvPicPr>
          <p:nvPr/>
        </p:nvPicPr>
        <p:blipFill rotWithShape="1">
          <a:blip r:embed="rId3">
            <a:extLst>
              <a:ext uri="{28A0092B-C50C-407E-A947-70E740481C1C}">
                <a14:useLocalDpi xmlns:a14="http://schemas.microsoft.com/office/drawing/2010/main" val="0"/>
              </a:ext>
            </a:extLst>
          </a:blip>
          <a:srcRect t="9114" r="70970" b="70994"/>
          <a:stretch/>
        </p:blipFill>
        <p:spPr>
          <a:xfrm>
            <a:off x="8759586" y="1910772"/>
            <a:ext cx="2847867" cy="985800"/>
          </a:xfrm>
          <a:prstGeom prst="rect">
            <a:avLst/>
          </a:prstGeom>
        </p:spPr>
      </p:pic>
      <p:pic>
        <p:nvPicPr>
          <p:cNvPr id="6" name="Obraz 5" descr="file:///C:/Helena/Zajęcia/PRZEDMIOTY/Programowanie_1/Przykładowe programy_testowe/Obsługa_Wyjatków/Wyjątek-i-e/ConsoleApplication1/ConsoleApplication1/bin/Debug/ConsoleApplication1.EXE"/>
          <p:cNvPicPr>
            <a:picLocks noChangeAspect="1"/>
          </p:cNvPicPr>
          <p:nvPr/>
        </p:nvPicPr>
        <p:blipFill rotWithShape="1">
          <a:blip r:embed="rId4">
            <a:extLst>
              <a:ext uri="{28A0092B-C50C-407E-A947-70E740481C1C}">
                <a14:useLocalDpi xmlns:a14="http://schemas.microsoft.com/office/drawing/2010/main" val="0"/>
              </a:ext>
            </a:extLst>
          </a:blip>
          <a:srcRect t="10500" r="49757" b="67398"/>
          <a:stretch/>
        </p:blipFill>
        <p:spPr>
          <a:xfrm>
            <a:off x="6096000" y="217364"/>
            <a:ext cx="4926056" cy="1094679"/>
          </a:xfrm>
          <a:prstGeom prst="rect">
            <a:avLst/>
          </a:prstGeom>
        </p:spPr>
      </p:pic>
      <p:pic>
        <p:nvPicPr>
          <p:cNvPr id="7" name="Obraz 6" descr="file:///C:/Helena/Zajęcia/PRZEDMIOTY/Programowanie_1/Przykładowe programy_testowe/Obsługa_Wyjatków/Wyjątek-i-e/ConsoleApplication1/ConsoleApplication1/bin/Debug/ConsoleApplication1.EXE"/>
          <p:cNvPicPr>
            <a:picLocks noChangeAspect="1"/>
          </p:cNvPicPr>
          <p:nvPr/>
        </p:nvPicPr>
        <p:blipFill rotWithShape="1">
          <a:blip r:embed="rId5">
            <a:extLst>
              <a:ext uri="{28A0092B-C50C-407E-A947-70E740481C1C}">
                <a14:useLocalDpi xmlns:a14="http://schemas.microsoft.com/office/drawing/2010/main" val="0"/>
              </a:ext>
            </a:extLst>
          </a:blip>
          <a:srcRect t="10218" r="51116" b="67681"/>
          <a:stretch/>
        </p:blipFill>
        <p:spPr>
          <a:xfrm>
            <a:off x="7379952" y="4381026"/>
            <a:ext cx="4723948" cy="1078970"/>
          </a:xfrm>
          <a:prstGeom prst="rect">
            <a:avLst/>
          </a:prstGeom>
        </p:spPr>
      </p:pic>
    </p:spTree>
    <p:extLst>
      <p:ext uri="{BB962C8B-B14F-4D97-AF65-F5344CB8AC3E}">
        <p14:creationId xmlns:p14="http://schemas.microsoft.com/office/powerpoint/2010/main" val="323271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ytuł 1"/>
          <p:cNvSpPr>
            <a:spLocks noGrp="1"/>
          </p:cNvSpPr>
          <p:nvPr>
            <p:ph type="title"/>
          </p:nvPr>
        </p:nvSpPr>
        <p:spPr>
          <a:xfrm>
            <a:off x="1703512" y="15506"/>
            <a:ext cx="8229600" cy="605182"/>
          </a:xfrm>
        </p:spPr>
        <p:txBody>
          <a:bodyPr>
            <a:normAutofit/>
          </a:bodyPr>
          <a:lstStyle/>
          <a:p>
            <a:pPr algn="r"/>
            <a:r>
              <a:rPr lang="pl-PL" sz="3200" dirty="0">
                <a:solidFill>
                  <a:schemeClr val="accent1"/>
                </a:solidFill>
              </a:rPr>
              <a:t>Przykład  (2/3)</a:t>
            </a:r>
          </a:p>
        </p:txBody>
      </p:sp>
      <p:sp>
        <p:nvSpPr>
          <p:cNvPr id="3" name="Symbol zastępczy zawartości 2"/>
          <p:cNvSpPr>
            <a:spLocks noGrp="1"/>
          </p:cNvSpPr>
          <p:nvPr>
            <p:ph idx="1"/>
          </p:nvPr>
        </p:nvSpPr>
        <p:spPr>
          <a:xfrm>
            <a:off x="1705852" y="62988"/>
            <a:ext cx="8507288" cy="6795012"/>
          </a:xfrm>
        </p:spPr>
        <p:txBody>
          <a:bodyPr>
            <a:normAutofit fontScale="62500" lnSpcReduction="20000"/>
          </a:bodyPr>
          <a:lstStyle/>
          <a:p>
            <a:pPr marL="109728" indent="0">
              <a:spcBef>
                <a:spcPts val="600"/>
              </a:spcBef>
              <a:buNone/>
            </a:pPr>
            <a:r>
              <a:rPr lang="pl-PL" dirty="0" err="1">
                <a:solidFill>
                  <a:srgbClr val="0000FF"/>
                </a:solidFill>
                <a:highlight>
                  <a:srgbClr val="FFFFFF"/>
                </a:highlight>
                <a:latin typeface="Consolas" panose="020B0609020204030204" pitchFamily="49" charset="0"/>
              </a:rPr>
              <a:t>int</a:t>
            </a:r>
            <a:r>
              <a:rPr lang="pl-PL" dirty="0">
                <a:solidFill>
                  <a:srgbClr val="000000"/>
                </a:solidFill>
                <a:highlight>
                  <a:srgbClr val="FFFFFF"/>
                </a:highlight>
                <a:latin typeface="Consolas" panose="020B0609020204030204" pitchFamily="49" charset="0"/>
              </a:rPr>
              <a:t> z, y, x =7;</a:t>
            </a:r>
          </a:p>
          <a:p>
            <a:pPr marL="109728" indent="0">
              <a:spcBef>
                <a:spcPts val="600"/>
              </a:spcBef>
              <a:buNone/>
            </a:pP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.WriteLine</a:t>
            </a:r>
            <a:r>
              <a:rPr lang="pl-PL" dirty="0">
                <a:solidFill>
                  <a:srgbClr val="000000"/>
                </a:solidFill>
                <a:highlight>
                  <a:srgbClr val="FFFFFF"/>
                </a:highlight>
                <a:latin typeface="Consolas" panose="020B0609020204030204" pitchFamily="49" charset="0"/>
              </a:rPr>
              <a:t> (</a:t>
            </a:r>
            <a:r>
              <a:rPr lang="pl-PL" dirty="0">
                <a:solidFill>
                  <a:srgbClr val="A31515"/>
                </a:solidFill>
                <a:highlight>
                  <a:srgbClr val="FFFFFF"/>
                </a:highlight>
                <a:latin typeface="Consolas" panose="020B0609020204030204" pitchFamily="49" charset="0"/>
              </a:rPr>
              <a:t>""</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err="1">
                <a:solidFill>
                  <a:srgbClr val="0000FF"/>
                </a:solidFill>
                <a:highlight>
                  <a:srgbClr val="FFFFFF"/>
                </a:highlight>
                <a:latin typeface="Consolas" panose="020B0609020204030204" pitchFamily="49" charset="0"/>
              </a:rPr>
              <a:t>try</a:t>
            </a:r>
            <a:endParaRPr lang="pl-PL" dirty="0">
              <a:solidFill>
                <a:srgbClr val="000000"/>
              </a:solidFill>
              <a:highlight>
                <a:srgbClr val="FFFFFF"/>
              </a:highlight>
              <a:latin typeface="Consolas" panose="020B0609020204030204" pitchFamily="49" charset="0"/>
            </a:endParaRPr>
          </a:p>
          <a:p>
            <a:pPr marL="109728" indent="0">
              <a:spcBef>
                <a:spcPts val="600"/>
              </a:spcBef>
              <a:buNone/>
            </a:pP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y = System.</a:t>
            </a:r>
            <a:r>
              <a:rPr lang="pl-PL" dirty="0">
                <a:solidFill>
                  <a:srgbClr val="2B91AF"/>
                </a:solidFill>
                <a:highlight>
                  <a:srgbClr val="FFFFFF"/>
                </a:highlight>
                <a:latin typeface="Consolas" panose="020B0609020204030204" pitchFamily="49" charset="0"/>
              </a:rPr>
              <a:t>Int32</a:t>
            </a:r>
            <a:r>
              <a:rPr lang="pl-PL" dirty="0">
                <a:solidFill>
                  <a:srgbClr val="000000"/>
                </a:solidFill>
                <a:highlight>
                  <a:srgbClr val="FFFFFF"/>
                </a:highlight>
                <a:latin typeface="Consolas" panose="020B0609020204030204" pitchFamily="49" charset="0"/>
              </a:rPr>
              <a:t>.Parse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.ReadLine</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z = x / y;</a:t>
            </a:r>
          </a:p>
          <a:p>
            <a:pPr marL="109728" indent="0">
              <a:spcBef>
                <a:spcPts val="600"/>
              </a:spcBef>
              <a:buNone/>
            </a:pP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.WriteLine</a:t>
            </a:r>
            <a:r>
              <a:rPr lang="pl-PL" dirty="0">
                <a:solidFill>
                  <a:srgbClr val="000000"/>
                </a:solidFill>
                <a:highlight>
                  <a:srgbClr val="FFFFFF"/>
                </a:highlight>
                <a:latin typeface="Consolas" panose="020B0609020204030204" pitchFamily="49" charset="0"/>
              </a:rPr>
              <a:t> (</a:t>
            </a:r>
            <a:r>
              <a:rPr lang="pl-PL" dirty="0">
                <a:solidFill>
                  <a:srgbClr val="A31515"/>
                </a:solidFill>
                <a:highlight>
                  <a:srgbClr val="FFFFFF"/>
                </a:highlight>
                <a:latin typeface="Consolas" panose="020B0609020204030204" pitchFamily="49" charset="0"/>
              </a:rPr>
              <a:t>"z = "</a:t>
            </a:r>
            <a:r>
              <a:rPr lang="pl-PL" dirty="0">
                <a:solidFill>
                  <a:srgbClr val="000000"/>
                </a:solidFill>
                <a:highlight>
                  <a:srgbClr val="FFFFFF"/>
                </a:highlight>
                <a:latin typeface="Consolas" panose="020B0609020204030204" pitchFamily="49" charset="0"/>
              </a:rPr>
              <a:t> + </a:t>
            </a:r>
            <a:r>
              <a:rPr lang="pl-PL" dirty="0" err="1">
                <a:solidFill>
                  <a:srgbClr val="000000"/>
                </a:solidFill>
                <a:highlight>
                  <a:srgbClr val="FFFFFF"/>
                </a:highlight>
                <a:latin typeface="Consolas" panose="020B0609020204030204" pitchFamily="49" charset="0"/>
              </a:rPr>
              <a:t>z.ToString</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err="1">
                <a:solidFill>
                  <a:srgbClr val="0000FF"/>
                </a:solidFill>
                <a:highlight>
                  <a:srgbClr val="FFFFFF"/>
                </a:highlight>
                <a:latin typeface="Consolas" panose="020B0609020204030204" pitchFamily="49" charset="0"/>
              </a:rPr>
              <a:t>catch</a:t>
            </a: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DivideByZeroException</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.WriteLine</a:t>
            </a:r>
            <a:r>
              <a:rPr lang="pl-PL" dirty="0">
                <a:solidFill>
                  <a:srgbClr val="000000"/>
                </a:solidFill>
                <a:highlight>
                  <a:srgbClr val="FFFFFF"/>
                </a:highlight>
                <a:latin typeface="Consolas" panose="020B0609020204030204" pitchFamily="49" charset="0"/>
              </a:rPr>
              <a:t> (</a:t>
            </a:r>
            <a:r>
              <a:rPr lang="pl-PL" dirty="0">
                <a:solidFill>
                  <a:srgbClr val="A31515"/>
                </a:solidFill>
                <a:highlight>
                  <a:srgbClr val="FFFFFF"/>
                </a:highlight>
                <a:latin typeface="Consolas" panose="020B0609020204030204" pitchFamily="49" charset="0"/>
              </a:rPr>
              <a:t>"Nie można podzielić przez zero"</a:t>
            </a:r>
            <a:r>
              <a:rPr lang="pl-PL" dirty="0">
                <a:solidFill>
                  <a:srgbClr val="000000"/>
                </a:solidFill>
                <a:highlight>
                  <a:srgbClr val="FFFFFF"/>
                </a:highlight>
                <a:latin typeface="Consolas" panose="020B0609020204030204" pitchFamily="49" charset="0"/>
              </a:rPr>
              <a:t>);</a:t>
            </a:r>
            <a:endParaRPr lang="pl-PL" dirty="0">
              <a:solidFill>
                <a:srgbClr val="0000FF"/>
              </a:solidFill>
              <a:highlight>
                <a:srgbClr val="FFFFFF"/>
              </a:highlight>
              <a:latin typeface="Consolas" panose="020B0609020204030204" pitchFamily="49" charset="0"/>
            </a:endParaRPr>
          </a:p>
          <a:p>
            <a:pPr marL="109728" indent="0">
              <a:spcBef>
                <a:spcPts val="600"/>
              </a:spcBef>
              <a:buNone/>
            </a:pPr>
            <a:r>
              <a:rPr lang="pl-PL" dirty="0">
                <a:solidFill>
                  <a:srgbClr val="0000FF"/>
                </a:solidFill>
                <a:highlight>
                  <a:srgbClr val="FFFFFF"/>
                </a:highlight>
                <a:latin typeface="Consolas" panose="020B0609020204030204" pitchFamily="49" charset="0"/>
              </a:rPr>
              <a:t>}</a:t>
            </a:r>
          </a:p>
          <a:p>
            <a:pPr marL="109728" indent="0">
              <a:spcBef>
                <a:spcPts val="600"/>
              </a:spcBef>
              <a:buNone/>
            </a:pPr>
            <a:r>
              <a:rPr lang="pl-PL" dirty="0" err="1">
                <a:solidFill>
                  <a:srgbClr val="0000FF"/>
                </a:solidFill>
                <a:highlight>
                  <a:srgbClr val="FFFFFF"/>
                </a:highlight>
                <a:latin typeface="Consolas" panose="020B0609020204030204" pitchFamily="49" charset="0"/>
              </a:rPr>
              <a:t>catch</a:t>
            </a: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Exception</a:t>
            </a:r>
            <a:r>
              <a:rPr lang="pl-PL" dirty="0">
                <a:solidFill>
                  <a:srgbClr val="000000"/>
                </a:solidFill>
                <a:highlight>
                  <a:srgbClr val="FFFFFF"/>
                </a:highlight>
                <a:latin typeface="Consolas" panose="020B0609020204030204" pitchFamily="49" charset="0"/>
              </a:rPr>
              <a:t> e)</a:t>
            </a:r>
          </a:p>
          <a:p>
            <a:pPr marL="109728" indent="0">
              <a:spcBef>
                <a:spcPts val="600"/>
              </a:spcBef>
              <a:buNone/>
            </a:pP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.Write</a:t>
            </a:r>
            <a:r>
              <a:rPr lang="pl-PL" dirty="0">
                <a:solidFill>
                  <a:srgbClr val="000000"/>
                </a:solidFill>
                <a:highlight>
                  <a:srgbClr val="FFFFFF"/>
                </a:highlight>
                <a:latin typeface="Consolas" panose="020B0609020204030204" pitchFamily="49" charset="0"/>
              </a:rPr>
              <a:t> (</a:t>
            </a:r>
            <a:r>
              <a:rPr lang="pl-PL" dirty="0">
                <a:solidFill>
                  <a:srgbClr val="A31515"/>
                </a:solidFill>
                <a:highlight>
                  <a:srgbClr val="FFFFFF"/>
                </a:highlight>
                <a:latin typeface="Consolas" panose="020B0609020204030204" pitchFamily="49" charset="0"/>
              </a:rPr>
              <a:t>"Komunikat systemu: "</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.WriteLine</a:t>
            </a:r>
            <a:r>
              <a:rPr lang="pl-PL" dirty="0">
                <a:solidFill>
                  <a:srgbClr val="000000"/>
                </a:solidFill>
                <a:highlight>
                  <a:srgbClr val="FFFFFF"/>
                </a:highlight>
                <a:latin typeface="Consolas" panose="020B0609020204030204" pitchFamily="49" charset="0"/>
              </a:rPr>
              <a:t> (</a:t>
            </a:r>
            <a:r>
              <a:rPr lang="pl-PL" dirty="0" err="1">
                <a:solidFill>
                  <a:srgbClr val="000000"/>
                </a:solidFill>
                <a:highlight>
                  <a:srgbClr val="FFFFFF"/>
                </a:highlight>
                <a:latin typeface="Consolas" panose="020B0609020204030204" pitchFamily="49" charset="0"/>
              </a:rPr>
              <a:t>e.Message</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err="1">
                <a:solidFill>
                  <a:srgbClr val="0000FF"/>
                </a:solidFill>
                <a:highlight>
                  <a:srgbClr val="FFFFFF"/>
                </a:highlight>
                <a:latin typeface="Consolas" panose="020B0609020204030204" pitchFamily="49" charset="0"/>
              </a:rPr>
              <a:t>finally</a:t>
            </a:r>
            <a:endParaRPr lang="pl-PL" dirty="0">
              <a:solidFill>
                <a:srgbClr val="000000"/>
              </a:solidFill>
              <a:highlight>
                <a:srgbClr val="FFFFFF"/>
              </a:highlight>
              <a:latin typeface="Consolas" panose="020B0609020204030204" pitchFamily="49" charset="0"/>
            </a:endParaRPr>
          </a:p>
          <a:p>
            <a:pPr marL="109728" indent="0">
              <a:spcBef>
                <a:spcPts val="600"/>
              </a:spcBef>
              <a:buNone/>
            </a:pP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.WriteLine</a:t>
            </a:r>
            <a:r>
              <a:rPr lang="pl-PL" dirty="0">
                <a:solidFill>
                  <a:srgbClr val="000000"/>
                </a:solidFill>
                <a:highlight>
                  <a:srgbClr val="FFFFFF"/>
                </a:highlight>
                <a:latin typeface="Consolas" panose="020B0609020204030204" pitchFamily="49" charset="0"/>
              </a:rPr>
              <a:t> (</a:t>
            </a:r>
            <a:r>
              <a:rPr lang="pl-PL" dirty="0">
                <a:solidFill>
                  <a:srgbClr val="A31515"/>
                </a:solidFill>
                <a:highlight>
                  <a:srgbClr val="FFFFFF"/>
                </a:highlight>
                <a:latin typeface="Consolas" panose="020B0609020204030204" pitchFamily="49" charset="0"/>
              </a:rPr>
              <a:t>"Naciśnij jakiś klawisz"</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   </a:t>
            </a:r>
            <a:r>
              <a:rPr lang="pl-PL" dirty="0" err="1">
                <a:solidFill>
                  <a:srgbClr val="2B91AF"/>
                </a:solidFill>
                <a:highlight>
                  <a:srgbClr val="FFFFFF"/>
                </a:highlight>
                <a:latin typeface="Consolas" panose="020B0609020204030204" pitchFamily="49" charset="0"/>
              </a:rPr>
              <a:t>Console</a:t>
            </a:r>
            <a:r>
              <a:rPr lang="pl-PL" dirty="0" err="1">
                <a:solidFill>
                  <a:srgbClr val="000000"/>
                </a:solidFill>
                <a:highlight>
                  <a:srgbClr val="FFFFFF"/>
                </a:highlight>
                <a:latin typeface="Consolas" panose="020B0609020204030204" pitchFamily="49" charset="0"/>
              </a:rPr>
              <a:t>.ReadKey</a:t>
            </a:r>
            <a:r>
              <a:rPr lang="pl-PL" dirty="0">
                <a:solidFill>
                  <a:srgbClr val="000000"/>
                </a:solidFill>
                <a:highlight>
                  <a:srgbClr val="FFFFFF"/>
                </a:highlight>
                <a:latin typeface="Consolas" panose="020B0609020204030204" pitchFamily="49" charset="0"/>
              </a:rPr>
              <a:t>();</a:t>
            </a:r>
          </a:p>
          <a:p>
            <a:pPr marL="109728" indent="0">
              <a:spcBef>
                <a:spcPts val="600"/>
              </a:spcBef>
              <a:buNone/>
            </a:pPr>
            <a:r>
              <a:rPr lang="pl-PL" dirty="0">
                <a:solidFill>
                  <a:srgbClr val="000000"/>
                </a:solidFill>
                <a:highlight>
                  <a:srgbClr val="FFFFFF"/>
                </a:highlight>
                <a:latin typeface="Consolas" panose="020B0609020204030204" pitchFamily="49" charset="0"/>
              </a:rPr>
              <a:t>}</a:t>
            </a:r>
          </a:p>
        </p:txBody>
      </p:sp>
      <p:pic>
        <p:nvPicPr>
          <p:cNvPr id="4" name="Obraz 3" descr="file:///C:/Helena/Zajęcia/PRZEDMIOTY/Programowanie_1/Przykładowe programy_testowe/Obsługa_Wyjatków/Wyjątek-i-e/ConsoleApplication1/ConsoleApplication1/bin/Debug/ConsoleApplication1.EXE"/>
          <p:cNvPicPr>
            <a:picLocks noChangeAspect="1"/>
          </p:cNvPicPr>
          <p:nvPr/>
        </p:nvPicPr>
        <p:blipFill rotWithShape="1">
          <a:blip r:embed="rId3">
            <a:extLst>
              <a:ext uri="{28A0092B-C50C-407E-A947-70E740481C1C}">
                <a14:useLocalDpi xmlns:a14="http://schemas.microsoft.com/office/drawing/2010/main" val="0"/>
              </a:ext>
            </a:extLst>
          </a:blip>
          <a:srcRect t="11461" r="59805" b="73068"/>
          <a:stretch/>
        </p:blipFill>
        <p:spPr>
          <a:xfrm>
            <a:off x="7533278" y="4523359"/>
            <a:ext cx="4211960" cy="818992"/>
          </a:xfrm>
          <a:prstGeom prst="rect">
            <a:avLst/>
          </a:prstGeom>
        </p:spPr>
      </p:pic>
    </p:spTree>
    <p:extLst>
      <p:ext uri="{BB962C8B-B14F-4D97-AF65-F5344CB8AC3E}">
        <p14:creationId xmlns:p14="http://schemas.microsoft.com/office/powerpoint/2010/main" val="27212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ytuł 1"/>
          <p:cNvSpPr>
            <a:spLocks noGrp="1"/>
          </p:cNvSpPr>
          <p:nvPr>
            <p:ph type="title"/>
          </p:nvPr>
        </p:nvSpPr>
        <p:spPr>
          <a:xfrm>
            <a:off x="1703512" y="15506"/>
            <a:ext cx="8229600" cy="605182"/>
          </a:xfrm>
        </p:spPr>
        <p:txBody>
          <a:bodyPr>
            <a:normAutofit/>
          </a:bodyPr>
          <a:lstStyle/>
          <a:p>
            <a:pPr algn="r"/>
            <a:r>
              <a:rPr lang="pl-PL" sz="3200" dirty="0">
                <a:solidFill>
                  <a:schemeClr val="accent1"/>
                </a:solidFill>
              </a:rPr>
              <a:t>Przykład  (3/3)</a:t>
            </a:r>
          </a:p>
        </p:txBody>
      </p:sp>
      <p:sp>
        <p:nvSpPr>
          <p:cNvPr id="6" name="Symbol zastępczy zawartości 5">
            <a:extLst>
              <a:ext uri="{FF2B5EF4-FFF2-40B4-BE49-F238E27FC236}">
                <a16:creationId xmlns:a16="http://schemas.microsoft.com/office/drawing/2014/main" id="{54EDB255-490C-2B64-A5ED-9E4B670570A7}"/>
              </a:ext>
            </a:extLst>
          </p:cNvPr>
          <p:cNvSpPr>
            <a:spLocks noGrp="1"/>
          </p:cNvSpPr>
          <p:nvPr>
            <p:ph idx="1"/>
          </p:nvPr>
        </p:nvSpPr>
        <p:spPr>
          <a:xfrm>
            <a:off x="446761" y="784897"/>
            <a:ext cx="10615249" cy="3571513"/>
          </a:xfrm>
        </p:spPr>
        <p:txBody>
          <a:bodyPr>
            <a:normAutofit fontScale="40000" lnSpcReduction="20000"/>
          </a:bodyPr>
          <a:lstStyle/>
          <a:p>
            <a:pPr marL="452628" indent="-342900">
              <a:buFont typeface="+mj-lt"/>
              <a:buAutoNum type="arabicPeriod"/>
            </a:pPr>
            <a:r>
              <a:rPr lang="en-US" sz="2200" dirty="0">
                <a:solidFill>
                  <a:srgbClr val="008000"/>
                </a:solidFill>
                <a:latin typeface="Cascadia Mono" panose="020B0609020000020004" pitchFamily="49" charset="0"/>
              </a:rPr>
              <a:t>// See https://aka.ms/new-console-template for more information</a:t>
            </a:r>
            <a:endParaRPr lang="en-US" sz="2200" dirty="0">
              <a:solidFill>
                <a:srgbClr val="000000"/>
              </a:solidFill>
              <a:latin typeface="Cascadia Mono" panose="020B0609020000020004" pitchFamily="49" charset="0"/>
            </a:endParaRPr>
          </a:p>
          <a:p>
            <a:pPr marL="452628" indent="-342900">
              <a:buFont typeface="+mj-lt"/>
              <a:buAutoNum type="arabicPeriod"/>
            </a:pPr>
            <a:r>
              <a:rPr lang="pl-PL" sz="2200" dirty="0" err="1">
                <a:solidFill>
                  <a:srgbClr val="0000FF"/>
                </a:solidFill>
                <a:latin typeface="Cascadia Mono" panose="020B0609020000020004" pitchFamily="49" charset="0"/>
              </a:rPr>
              <a:t>int</a:t>
            </a:r>
            <a:r>
              <a:rPr lang="pl-PL" sz="2200" dirty="0">
                <a:solidFill>
                  <a:srgbClr val="000000"/>
                </a:solidFill>
                <a:latin typeface="Cascadia Mono" panose="020B0609020000020004" pitchFamily="49" charset="0"/>
              </a:rPr>
              <a:t> a, b, wynik;</a:t>
            </a:r>
          </a:p>
          <a:p>
            <a:pPr marL="452628" indent="-342900">
              <a:buFont typeface="+mj-lt"/>
              <a:buAutoNum type="arabicPeriod"/>
            </a:pPr>
            <a:r>
              <a:rPr lang="pl-PL" sz="2200" dirty="0">
                <a:solidFill>
                  <a:srgbClr val="000000"/>
                </a:solidFill>
                <a:latin typeface="Cascadia Mono" panose="020B0609020000020004" pitchFamily="49" charset="0"/>
              </a:rPr>
              <a:t>    </a:t>
            </a:r>
            <a:r>
              <a:rPr lang="pl-PL" sz="2200" dirty="0" err="1">
                <a:solidFill>
                  <a:srgbClr val="0000FF"/>
                </a:solidFill>
                <a:latin typeface="Cascadia Mono" panose="020B0609020000020004" pitchFamily="49" charset="0"/>
              </a:rPr>
              <a:t>try</a:t>
            </a:r>
            <a:endParaRPr lang="pl-PL" sz="2200" dirty="0">
              <a:solidFill>
                <a:srgbClr val="000000"/>
              </a:solidFill>
              <a:latin typeface="Cascadia Mono" panose="020B0609020000020004" pitchFamily="49" charset="0"/>
            </a:endParaRPr>
          </a:p>
          <a:p>
            <a:pPr marL="452628" indent="-342900">
              <a:buFont typeface="+mj-lt"/>
              <a:buAutoNum type="arabicPeriod"/>
            </a:pPr>
            <a:r>
              <a:rPr lang="pl-PL" sz="2200" dirty="0">
                <a:solidFill>
                  <a:srgbClr val="000000"/>
                </a:solidFill>
                <a:latin typeface="Cascadia Mono" panose="020B0609020000020004" pitchFamily="49" charset="0"/>
              </a:rPr>
              <a:t>    {</a:t>
            </a:r>
          </a:p>
          <a:p>
            <a:pPr marL="452628" indent="-342900">
              <a:buFont typeface="+mj-lt"/>
              <a:buAutoNum type="arabicPeriod"/>
            </a:pPr>
            <a:r>
              <a:rPr lang="pl-PL" sz="2200" dirty="0">
                <a:solidFill>
                  <a:srgbClr val="000000"/>
                </a:solidFill>
                <a:latin typeface="Cascadia Mono" panose="020B0609020000020004" pitchFamily="49" charset="0"/>
              </a:rPr>
              <a:t>    a=Convert.ToInt32(</a:t>
            </a:r>
            <a:r>
              <a:rPr lang="pl-PL" sz="2200" dirty="0" err="1">
                <a:solidFill>
                  <a:srgbClr val="000000"/>
                </a:solidFill>
                <a:latin typeface="Cascadia Mono" panose="020B0609020000020004" pitchFamily="49" charset="0"/>
              </a:rPr>
              <a:t>Console.ReadLine</a:t>
            </a:r>
            <a:r>
              <a:rPr lang="pl-PL" sz="2200" dirty="0">
                <a:solidFill>
                  <a:srgbClr val="000000"/>
                </a:solidFill>
                <a:latin typeface="Cascadia Mono" panose="020B0609020000020004" pitchFamily="49" charset="0"/>
              </a:rPr>
              <a:t>());</a:t>
            </a:r>
          </a:p>
          <a:p>
            <a:pPr marL="452628" indent="-342900">
              <a:buFont typeface="+mj-lt"/>
              <a:buAutoNum type="arabicPeriod"/>
            </a:pPr>
            <a:r>
              <a:rPr lang="pl-PL" sz="2200" dirty="0">
                <a:solidFill>
                  <a:srgbClr val="000000"/>
                </a:solidFill>
                <a:latin typeface="Cascadia Mono" panose="020B0609020000020004" pitchFamily="49" charset="0"/>
              </a:rPr>
              <a:t>    b=Convert.ToInt32(</a:t>
            </a:r>
            <a:r>
              <a:rPr lang="pl-PL" sz="2200" dirty="0" err="1">
                <a:solidFill>
                  <a:srgbClr val="000000"/>
                </a:solidFill>
                <a:latin typeface="Cascadia Mono" panose="020B0609020000020004" pitchFamily="49" charset="0"/>
              </a:rPr>
              <a:t>Console.ReadLine</a:t>
            </a:r>
            <a:r>
              <a:rPr lang="pl-PL" sz="2200" dirty="0">
                <a:solidFill>
                  <a:srgbClr val="000000"/>
                </a:solidFill>
                <a:latin typeface="Cascadia Mono" panose="020B0609020000020004" pitchFamily="49" charset="0"/>
              </a:rPr>
              <a:t>());</a:t>
            </a:r>
          </a:p>
          <a:p>
            <a:pPr marL="452628" indent="-342900">
              <a:buFont typeface="+mj-lt"/>
              <a:buAutoNum type="arabicPeriod"/>
            </a:pPr>
            <a:r>
              <a:rPr lang="pl-PL" sz="2200" dirty="0">
                <a:solidFill>
                  <a:srgbClr val="000000"/>
                </a:solidFill>
                <a:latin typeface="Cascadia Mono" panose="020B0609020000020004" pitchFamily="49" charset="0"/>
              </a:rPr>
              <a:t>    wynik = a / b;</a:t>
            </a:r>
          </a:p>
          <a:p>
            <a:pPr marL="452628" indent="-342900">
              <a:buFont typeface="+mj-lt"/>
              <a:buAutoNum type="arabicPeriod"/>
            </a:pPr>
            <a:r>
              <a:rPr lang="pl-PL" sz="2200" dirty="0">
                <a:solidFill>
                  <a:srgbClr val="000000"/>
                </a:solidFill>
                <a:latin typeface="Cascadia Mono" panose="020B0609020000020004" pitchFamily="49" charset="0"/>
              </a:rPr>
              <a:t>        </a:t>
            </a:r>
            <a:r>
              <a:rPr lang="pl-PL" sz="2200" dirty="0" err="1">
                <a:solidFill>
                  <a:srgbClr val="000000"/>
                </a:solidFill>
                <a:latin typeface="Cascadia Mono" panose="020B0609020000020004" pitchFamily="49" charset="0"/>
              </a:rPr>
              <a:t>Console.WriteLine</a:t>
            </a:r>
            <a:r>
              <a:rPr lang="pl-PL" sz="2200" dirty="0">
                <a:solidFill>
                  <a:srgbClr val="000000"/>
                </a:solidFill>
                <a:latin typeface="Cascadia Mono" panose="020B0609020000020004" pitchFamily="49" charset="0"/>
              </a:rPr>
              <a:t>(</a:t>
            </a:r>
            <a:r>
              <a:rPr lang="pl-PL" sz="2200" dirty="0" err="1">
                <a:solidFill>
                  <a:srgbClr val="000000"/>
                </a:solidFill>
                <a:latin typeface="Cascadia Mono" panose="020B0609020000020004" pitchFamily="49" charset="0"/>
              </a:rPr>
              <a:t>wynik.ToString</a:t>
            </a:r>
            <a:r>
              <a:rPr lang="pl-PL" sz="2200" dirty="0">
                <a:solidFill>
                  <a:srgbClr val="000000"/>
                </a:solidFill>
                <a:latin typeface="Cascadia Mono" panose="020B0609020000020004" pitchFamily="49" charset="0"/>
              </a:rPr>
              <a:t>());</a:t>
            </a:r>
          </a:p>
          <a:p>
            <a:pPr marL="452628" indent="-342900">
              <a:buFont typeface="+mj-lt"/>
              <a:buAutoNum type="arabicPeriod"/>
            </a:pPr>
            <a:r>
              <a:rPr lang="pl-PL" sz="2200" dirty="0">
                <a:solidFill>
                  <a:srgbClr val="000000"/>
                </a:solidFill>
                <a:latin typeface="Cascadia Mono" panose="020B0609020000020004" pitchFamily="49" charset="0"/>
              </a:rPr>
              <a:t>    }</a:t>
            </a:r>
          </a:p>
          <a:p>
            <a:pPr marL="452628" indent="-342900">
              <a:buFont typeface="+mj-lt"/>
              <a:buAutoNum type="arabicPeriod"/>
            </a:pPr>
            <a:r>
              <a:rPr lang="pl-PL" sz="2200" dirty="0">
                <a:solidFill>
                  <a:srgbClr val="000000"/>
                </a:solidFill>
                <a:latin typeface="Cascadia Mono" panose="020B0609020000020004" pitchFamily="49" charset="0"/>
              </a:rPr>
              <a:t>    </a:t>
            </a:r>
            <a:r>
              <a:rPr lang="pl-PL" sz="2200" dirty="0" err="1">
                <a:solidFill>
                  <a:srgbClr val="0000FF"/>
                </a:solidFill>
                <a:latin typeface="Cascadia Mono" panose="020B0609020000020004" pitchFamily="49" charset="0"/>
              </a:rPr>
              <a:t>catch</a:t>
            </a:r>
            <a:r>
              <a:rPr lang="pl-PL" sz="2200" dirty="0">
                <a:solidFill>
                  <a:srgbClr val="000000"/>
                </a:solidFill>
                <a:latin typeface="Cascadia Mono" panose="020B0609020000020004" pitchFamily="49" charset="0"/>
              </a:rPr>
              <a:t> (</a:t>
            </a:r>
            <a:r>
              <a:rPr lang="pl-PL" sz="2200" dirty="0" err="1">
                <a:solidFill>
                  <a:srgbClr val="000000"/>
                </a:solidFill>
                <a:latin typeface="Cascadia Mono" panose="020B0609020000020004" pitchFamily="49" charset="0"/>
              </a:rPr>
              <a:t>DivideByZeroException</a:t>
            </a:r>
            <a:r>
              <a:rPr lang="pl-PL" sz="2200" dirty="0">
                <a:solidFill>
                  <a:srgbClr val="000000"/>
                </a:solidFill>
                <a:latin typeface="Cascadia Mono" panose="020B0609020000020004" pitchFamily="49" charset="0"/>
              </a:rPr>
              <a:t>)</a:t>
            </a:r>
          </a:p>
          <a:p>
            <a:pPr marL="452628" indent="-342900">
              <a:buFont typeface="+mj-lt"/>
              <a:buAutoNum type="arabicPeriod"/>
            </a:pPr>
            <a:r>
              <a:rPr lang="pl-PL" sz="2200" dirty="0">
                <a:solidFill>
                  <a:srgbClr val="000000"/>
                </a:solidFill>
                <a:latin typeface="Cascadia Mono" panose="020B0609020000020004" pitchFamily="49" charset="0"/>
              </a:rPr>
              <a:t>    {</a:t>
            </a:r>
          </a:p>
          <a:p>
            <a:pPr marL="452628" indent="-342900">
              <a:buFont typeface="+mj-lt"/>
              <a:buAutoNum type="arabicPeriod"/>
            </a:pPr>
            <a:r>
              <a:rPr lang="pl-PL" sz="2200" dirty="0">
                <a:solidFill>
                  <a:srgbClr val="000000"/>
                </a:solidFill>
                <a:latin typeface="Cascadia Mono" panose="020B0609020000020004" pitchFamily="49" charset="0"/>
              </a:rPr>
              <a:t>    </a:t>
            </a:r>
            <a:r>
              <a:rPr lang="pl-PL" sz="2200" dirty="0" err="1">
                <a:solidFill>
                  <a:srgbClr val="000000"/>
                </a:solidFill>
                <a:latin typeface="Cascadia Mono" panose="020B0609020000020004" pitchFamily="49" charset="0"/>
              </a:rPr>
              <a:t>Console.WriteLine</a:t>
            </a:r>
            <a:r>
              <a:rPr lang="pl-PL" sz="2200" dirty="0">
                <a:solidFill>
                  <a:srgbClr val="000000"/>
                </a:solidFill>
                <a:latin typeface="Cascadia Mono" panose="020B0609020000020004" pitchFamily="49" charset="0"/>
              </a:rPr>
              <a:t>(</a:t>
            </a:r>
            <a:r>
              <a:rPr lang="pl-PL" sz="2200" dirty="0">
                <a:solidFill>
                  <a:srgbClr val="A31515"/>
                </a:solidFill>
                <a:latin typeface="Cascadia Mono" panose="020B0609020000020004" pitchFamily="49" charset="0"/>
              </a:rPr>
              <a:t>"Wystąpił błąd dzielenia przez 0"</a:t>
            </a:r>
            <a:r>
              <a:rPr lang="pl-PL" sz="2200" dirty="0">
                <a:solidFill>
                  <a:srgbClr val="000000"/>
                </a:solidFill>
                <a:latin typeface="Cascadia Mono" panose="020B0609020000020004" pitchFamily="49" charset="0"/>
              </a:rPr>
              <a:t>);</a:t>
            </a:r>
          </a:p>
          <a:p>
            <a:pPr marL="452628" indent="-342900">
              <a:buFont typeface="+mj-lt"/>
              <a:buAutoNum type="arabicPeriod"/>
            </a:pPr>
            <a:r>
              <a:rPr lang="pl-PL" sz="2200" dirty="0">
                <a:solidFill>
                  <a:srgbClr val="000000"/>
                </a:solidFill>
                <a:latin typeface="Cascadia Mono" panose="020B0609020000020004" pitchFamily="49" charset="0"/>
              </a:rPr>
              <a:t>    }</a:t>
            </a:r>
          </a:p>
          <a:p>
            <a:pPr marL="452628" indent="-342900">
              <a:buFont typeface="+mj-lt"/>
              <a:buAutoNum type="arabicPeriod"/>
            </a:pPr>
            <a:r>
              <a:rPr lang="pl-PL" sz="2200" dirty="0">
                <a:solidFill>
                  <a:srgbClr val="000000"/>
                </a:solidFill>
                <a:latin typeface="Cascadia Mono" panose="020B0609020000020004" pitchFamily="49" charset="0"/>
              </a:rPr>
              <a:t>    </a:t>
            </a:r>
            <a:r>
              <a:rPr lang="pl-PL" sz="2200" dirty="0">
                <a:solidFill>
                  <a:srgbClr val="008000"/>
                </a:solidFill>
                <a:latin typeface="Cascadia Mono" panose="020B0609020000020004" pitchFamily="49" charset="0"/>
              </a:rPr>
              <a:t>//</a:t>
            </a:r>
            <a:r>
              <a:rPr lang="pl-PL" sz="2200" dirty="0" err="1">
                <a:solidFill>
                  <a:srgbClr val="008000"/>
                </a:solidFill>
                <a:latin typeface="Cascadia Mono" panose="020B0609020000020004" pitchFamily="49" charset="0"/>
              </a:rPr>
              <a:t>catch</a:t>
            </a:r>
            <a:r>
              <a:rPr lang="pl-PL" sz="2200" dirty="0">
                <a:solidFill>
                  <a:srgbClr val="008000"/>
                </a:solidFill>
                <a:latin typeface="Cascadia Mono" panose="020B0609020000020004" pitchFamily="49" charset="0"/>
              </a:rPr>
              <a:t> (</a:t>
            </a:r>
            <a:r>
              <a:rPr lang="pl-PL" sz="2200" dirty="0" err="1">
                <a:solidFill>
                  <a:srgbClr val="008000"/>
                </a:solidFill>
                <a:latin typeface="Cascadia Mono" panose="020B0609020000020004" pitchFamily="49" charset="0"/>
              </a:rPr>
              <a:t>Exception</a:t>
            </a:r>
            <a:r>
              <a:rPr lang="pl-PL" sz="2200" dirty="0">
                <a:solidFill>
                  <a:srgbClr val="008000"/>
                </a:solidFill>
                <a:latin typeface="Cascadia Mono" panose="020B0609020000020004" pitchFamily="49" charset="0"/>
              </a:rPr>
              <a:t>)</a:t>
            </a:r>
            <a:endParaRPr lang="pl-PL" sz="2200" dirty="0">
              <a:solidFill>
                <a:srgbClr val="000000"/>
              </a:solidFill>
              <a:latin typeface="Cascadia Mono" panose="020B0609020000020004" pitchFamily="49" charset="0"/>
            </a:endParaRPr>
          </a:p>
          <a:p>
            <a:pPr marL="452628" indent="-342900">
              <a:buFont typeface="+mj-lt"/>
              <a:buAutoNum type="arabicPeriod"/>
            </a:pPr>
            <a:r>
              <a:rPr lang="pl-PL" sz="2200" dirty="0">
                <a:solidFill>
                  <a:srgbClr val="000000"/>
                </a:solidFill>
                <a:latin typeface="Cascadia Mono" panose="020B0609020000020004" pitchFamily="49" charset="0"/>
              </a:rPr>
              <a:t>    </a:t>
            </a:r>
            <a:r>
              <a:rPr lang="pl-PL" sz="2200" dirty="0">
                <a:solidFill>
                  <a:srgbClr val="008000"/>
                </a:solidFill>
                <a:latin typeface="Cascadia Mono" panose="020B0609020000020004" pitchFamily="49" charset="0"/>
              </a:rPr>
              <a:t>//{</a:t>
            </a:r>
            <a:endParaRPr lang="pl-PL" sz="2200" dirty="0">
              <a:solidFill>
                <a:srgbClr val="000000"/>
              </a:solidFill>
              <a:latin typeface="Cascadia Mono" panose="020B0609020000020004" pitchFamily="49" charset="0"/>
            </a:endParaRPr>
          </a:p>
          <a:p>
            <a:pPr marL="452628" indent="-342900">
              <a:buFont typeface="+mj-lt"/>
              <a:buAutoNum type="arabicPeriod"/>
            </a:pPr>
            <a:r>
              <a:rPr lang="pl-PL" sz="2200" dirty="0">
                <a:solidFill>
                  <a:srgbClr val="000000"/>
                </a:solidFill>
                <a:latin typeface="Cascadia Mono" panose="020B0609020000020004" pitchFamily="49" charset="0"/>
              </a:rPr>
              <a:t>    </a:t>
            </a:r>
            <a:r>
              <a:rPr lang="pl-PL" sz="2200" dirty="0">
                <a:solidFill>
                  <a:srgbClr val="008000"/>
                </a:solidFill>
                <a:latin typeface="Cascadia Mono" panose="020B0609020000020004" pitchFamily="49" charset="0"/>
              </a:rPr>
              <a:t>//</a:t>
            </a:r>
            <a:r>
              <a:rPr lang="pl-PL" sz="2200" dirty="0" err="1">
                <a:solidFill>
                  <a:srgbClr val="008000"/>
                </a:solidFill>
                <a:latin typeface="Cascadia Mono" panose="020B0609020000020004" pitchFamily="49" charset="0"/>
              </a:rPr>
              <a:t>Console.WriteLine</a:t>
            </a:r>
            <a:r>
              <a:rPr lang="pl-PL" sz="2200" dirty="0">
                <a:solidFill>
                  <a:srgbClr val="008000"/>
                </a:solidFill>
                <a:latin typeface="Cascadia Mono" panose="020B0609020000020004" pitchFamily="49" charset="0"/>
              </a:rPr>
              <a:t>("Wystąpił jakiś inny błąd");</a:t>
            </a:r>
            <a:endParaRPr lang="pl-PL" sz="2200" dirty="0">
              <a:solidFill>
                <a:srgbClr val="000000"/>
              </a:solidFill>
              <a:latin typeface="Cascadia Mono" panose="020B0609020000020004" pitchFamily="49" charset="0"/>
            </a:endParaRPr>
          </a:p>
          <a:p>
            <a:pPr marL="452628" indent="-342900">
              <a:buFont typeface="+mj-lt"/>
              <a:buAutoNum type="arabicPeriod"/>
            </a:pPr>
            <a:r>
              <a:rPr lang="pl-PL" sz="2200" dirty="0">
                <a:solidFill>
                  <a:srgbClr val="000000"/>
                </a:solidFill>
                <a:latin typeface="Cascadia Mono" panose="020B0609020000020004" pitchFamily="49" charset="0"/>
              </a:rPr>
              <a:t>    </a:t>
            </a:r>
            <a:r>
              <a:rPr lang="pl-PL" sz="2200" dirty="0">
                <a:solidFill>
                  <a:srgbClr val="008000"/>
                </a:solidFill>
                <a:latin typeface="Cascadia Mono" panose="020B0609020000020004" pitchFamily="49" charset="0"/>
              </a:rPr>
              <a:t>//}</a:t>
            </a:r>
            <a:endParaRPr lang="pl-PL" sz="2200" dirty="0">
              <a:solidFill>
                <a:srgbClr val="000000"/>
              </a:solidFill>
              <a:latin typeface="Cascadia Mono" panose="020B0609020000020004" pitchFamily="49" charset="0"/>
            </a:endParaRPr>
          </a:p>
          <a:p>
            <a:pPr marL="452628" indent="-342900">
              <a:buFont typeface="+mj-lt"/>
              <a:buAutoNum type="arabicPeriod"/>
            </a:pPr>
            <a:r>
              <a:rPr lang="pl-PL" sz="2200" dirty="0">
                <a:solidFill>
                  <a:srgbClr val="000000"/>
                </a:solidFill>
                <a:latin typeface="Cascadia Mono" panose="020B0609020000020004" pitchFamily="49" charset="0"/>
              </a:rPr>
              <a:t>    </a:t>
            </a:r>
            <a:r>
              <a:rPr lang="pl-PL" sz="2200" dirty="0" err="1">
                <a:solidFill>
                  <a:srgbClr val="0000FF"/>
                </a:solidFill>
                <a:latin typeface="Cascadia Mono" panose="020B0609020000020004" pitchFamily="49" charset="0"/>
              </a:rPr>
              <a:t>finally</a:t>
            </a:r>
            <a:endParaRPr lang="pl-PL" sz="2200" dirty="0">
              <a:solidFill>
                <a:srgbClr val="000000"/>
              </a:solidFill>
              <a:latin typeface="Cascadia Mono" panose="020B0609020000020004" pitchFamily="49" charset="0"/>
            </a:endParaRPr>
          </a:p>
          <a:p>
            <a:pPr marL="452628" indent="-342900">
              <a:buFont typeface="+mj-lt"/>
              <a:buAutoNum type="arabicPeriod"/>
            </a:pPr>
            <a:r>
              <a:rPr lang="pl-PL" sz="2200" dirty="0">
                <a:solidFill>
                  <a:srgbClr val="000000"/>
                </a:solidFill>
                <a:latin typeface="Cascadia Mono" panose="020B0609020000020004" pitchFamily="49" charset="0"/>
              </a:rPr>
              <a:t>    {</a:t>
            </a:r>
          </a:p>
          <a:p>
            <a:pPr marL="452628" indent="-342900">
              <a:buFont typeface="+mj-lt"/>
              <a:buAutoNum type="arabicPeriod"/>
            </a:pPr>
            <a:r>
              <a:rPr lang="pl-PL" sz="2200" dirty="0">
                <a:solidFill>
                  <a:srgbClr val="000000"/>
                </a:solidFill>
                <a:latin typeface="Cascadia Mono" panose="020B0609020000020004" pitchFamily="49" charset="0"/>
              </a:rPr>
              <a:t>    </a:t>
            </a:r>
            <a:r>
              <a:rPr lang="pl-PL" sz="2200" dirty="0" err="1">
                <a:solidFill>
                  <a:srgbClr val="000000"/>
                </a:solidFill>
                <a:latin typeface="Cascadia Mono" panose="020B0609020000020004" pitchFamily="49" charset="0"/>
              </a:rPr>
              <a:t>Console.WriteLine</a:t>
            </a:r>
            <a:r>
              <a:rPr lang="pl-PL" sz="2200" dirty="0">
                <a:solidFill>
                  <a:srgbClr val="000000"/>
                </a:solidFill>
                <a:latin typeface="Cascadia Mono" panose="020B0609020000020004" pitchFamily="49" charset="0"/>
              </a:rPr>
              <a:t>(</a:t>
            </a:r>
            <a:r>
              <a:rPr lang="pl-PL" sz="2200" dirty="0">
                <a:solidFill>
                  <a:srgbClr val="A31515"/>
                </a:solidFill>
                <a:latin typeface="Cascadia Mono" panose="020B0609020000020004" pitchFamily="49" charset="0"/>
              </a:rPr>
              <a:t>"Kończę działanie programu"</a:t>
            </a:r>
            <a:r>
              <a:rPr lang="pl-PL" sz="2200" dirty="0">
                <a:solidFill>
                  <a:srgbClr val="000000"/>
                </a:solidFill>
                <a:latin typeface="Cascadia Mono" panose="020B0609020000020004" pitchFamily="49" charset="0"/>
              </a:rPr>
              <a:t>);</a:t>
            </a:r>
          </a:p>
          <a:p>
            <a:pPr marL="452628" indent="-342900">
              <a:buFont typeface="+mj-lt"/>
              <a:buAutoNum type="arabicPeriod"/>
            </a:pPr>
            <a:r>
              <a:rPr lang="pl-PL" sz="2200" dirty="0">
                <a:solidFill>
                  <a:srgbClr val="000000"/>
                </a:solidFill>
                <a:latin typeface="Cascadia Mono" panose="020B0609020000020004" pitchFamily="49" charset="0"/>
              </a:rPr>
              <a:t>    }</a:t>
            </a:r>
          </a:p>
          <a:p>
            <a:pPr marL="452628" indent="-342900">
              <a:buFont typeface="+mj-lt"/>
              <a:buAutoNum type="arabicPeriod"/>
            </a:pPr>
            <a:r>
              <a:rPr lang="pl-PL" sz="2200" dirty="0" err="1">
                <a:solidFill>
                  <a:srgbClr val="000000"/>
                </a:solidFill>
                <a:latin typeface="Cascadia Mono" panose="020B0609020000020004" pitchFamily="49" charset="0"/>
              </a:rPr>
              <a:t>Console.WriteLine</a:t>
            </a:r>
            <a:r>
              <a:rPr lang="pl-PL" sz="2200" dirty="0">
                <a:solidFill>
                  <a:srgbClr val="000000"/>
                </a:solidFill>
                <a:latin typeface="Cascadia Mono" panose="020B0609020000020004" pitchFamily="49" charset="0"/>
              </a:rPr>
              <a:t>(</a:t>
            </a:r>
            <a:r>
              <a:rPr lang="pl-PL" sz="2200" dirty="0">
                <a:solidFill>
                  <a:srgbClr val="A31515"/>
                </a:solidFill>
                <a:latin typeface="Cascadia Mono" panose="020B0609020000020004" pitchFamily="49" charset="0"/>
              </a:rPr>
              <a:t>"Czy to się wyświetli zawsze?"</a:t>
            </a:r>
            <a:r>
              <a:rPr lang="pl-PL" sz="2200" dirty="0">
                <a:solidFill>
                  <a:srgbClr val="000000"/>
                </a:solidFill>
                <a:latin typeface="Cascadia Mono" panose="020B0609020000020004" pitchFamily="49" charset="0"/>
              </a:rPr>
              <a:t>);</a:t>
            </a:r>
          </a:p>
          <a:p>
            <a:pPr marL="109728" indent="0">
              <a:buNone/>
            </a:pPr>
            <a:endParaRPr lang="pl-PL" dirty="0"/>
          </a:p>
        </p:txBody>
      </p:sp>
      <p:pic>
        <p:nvPicPr>
          <p:cNvPr id="8" name="Obraz 7">
            <a:extLst>
              <a:ext uri="{FF2B5EF4-FFF2-40B4-BE49-F238E27FC236}">
                <a16:creationId xmlns:a16="http://schemas.microsoft.com/office/drawing/2014/main" id="{42DE3C30-B8BE-63E8-66AF-644F661A4907}"/>
              </a:ext>
            </a:extLst>
          </p:cNvPr>
          <p:cNvPicPr>
            <a:picLocks noChangeAspect="1"/>
          </p:cNvPicPr>
          <p:nvPr/>
        </p:nvPicPr>
        <p:blipFill>
          <a:blip r:embed="rId3"/>
          <a:stretch>
            <a:fillRect/>
          </a:stretch>
        </p:blipFill>
        <p:spPr>
          <a:xfrm>
            <a:off x="1437540" y="4356410"/>
            <a:ext cx="10536120" cy="2372056"/>
          </a:xfrm>
          <a:prstGeom prst="rect">
            <a:avLst/>
          </a:prstGeom>
        </p:spPr>
      </p:pic>
    </p:spTree>
    <p:extLst>
      <p:ext uri="{BB962C8B-B14F-4D97-AF65-F5344CB8AC3E}">
        <p14:creationId xmlns:p14="http://schemas.microsoft.com/office/powerpoint/2010/main" val="2514343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03189" y="1209184"/>
            <a:ext cx="3089189" cy="4734416"/>
          </a:xfrm>
        </p:spPr>
        <p:txBody>
          <a:bodyPr anchor="ctr">
            <a:normAutofit/>
          </a:bodyPr>
          <a:lstStyle/>
          <a:p>
            <a:r>
              <a:rPr lang="pl-PL"/>
              <a:t>Zagnieżdżenie </a:t>
            </a:r>
            <a:r>
              <a:rPr lang="pl-PL" i="1" err="1"/>
              <a:t>try</a:t>
            </a:r>
            <a:r>
              <a:rPr lang="pl-PL" i="1"/>
              <a:t> … </a:t>
            </a:r>
            <a:r>
              <a:rPr lang="pl-PL" i="1" err="1"/>
              <a:t>catch</a:t>
            </a:r>
            <a:r>
              <a:rPr lang="pl-PL" i="1"/>
              <a:t> </a:t>
            </a:r>
          </a:p>
        </p:txBody>
      </p:sp>
      <p:sp>
        <p:nvSpPr>
          <p:cNvPr id="14" name="Rectangle 13">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6" name="Rectangle 15">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8" name="Rectangle 17">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3" name="Symbol zastępczy zawartości 2"/>
          <p:cNvSpPr>
            <a:spLocks noGrp="1"/>
          </p:cNvSpPr>
          <p:nvPr>
            <p:ph idx="1"/>
          </p:nvPr>
        </p:nvSpPr>
        <p:spPr>
          <a:xfrm>
            <a:off x="4849968" y="1718080"/>
            <a:ext cx="7183597" cy="3678303"/>
          </a:xfrm>
        </p:spPr>
        <p:txBody>
          <a:bodyPr>
            <a:noAutofit/>
          </a:bodyPr>
          <a:lstStyle/>
          <a:p>
            <a:pPr marL="109728" indent="0">
              <a:lnSpc>
                <a:spcPct val="90000"/>
              </a:lnSpc>
              <a:buNone/>
            </a:pPr>
            <a:r>
              <a:rPr lang="pl-PL" sz="1400" b="1" dirty="0" err="1">
                <a:latin typeface="Times New Roman" pitchFamily="18" charset="0"/>
                <a:cs typeface="Times New Roman" pitchFamily="18" charset="0"/>
              </a:rPr>
              <a:t>try</a:t>
            </a:r>
            <a:r>
              <a:rPr lang="pl-PL" sz="1400" dirty="0">
                <a:latin typeface="Times New Roman" pitchFamily="18" charset="0"/>
                <a:cs typeface="Times New Roman" pitchFamily="18" charset="0"/>
              </a:rPr>
              <a:t> </a:t>
            </a:r>
          </a:p>
          <a:p>
            <a:pPr marL="109728" indent="0">
              <a:lnSpc>
                <a:spcPct val="90000"/>
              </a:lnSpc>
              <a:buNone/>
            </a:pPr>
            <a:r>
              <a:rPr lang="pl-PL" sz="1400" b="1" dirty="0">
                <a:latin typeface="Times New Roman" pitchFamily="18" charset="0"/>
                <a:cs typeface="Times New Roman" pitchFamily="18" charset="0"/>
              </a:rPr>
              <a:t>{    </a:t>
            </a:r>
          </a:p>
          <a:p>
            <a:pPr marL="109728" indent="0">
              <a:lnSpc>
                <a:spcPct val="90000"/>
              </a:lnSpc>
              <a:buNone/>
            </a:pPr>
            <a:r>
              <a:rPr lang="pl-PL" sz="1400" i="1" dirty="0">
                <a:latin typeface="Times New Roman" pitchFamily="18" charset="0"/>
                <a:cs typeface="Times New Roman" pitchFamily="18" charset="0"/>
              </a:rPr>
              <a:t>      instrukcje mogące spowodować wyjątek nr 1</a:t>
            </a:r>
            <a:r>
              <a:rPr lang="pl-PL" sz="1400" dirty="0">
                <a:latin typeface="Times New Roman" pitchFamily="18" charset="0"/>
                <a:cs typeface="Times New Roman" pitchFamily="18" charset="0"/>
              </a:rPr>
              <a:t> ;</a:t>
            </a:r>
            <a:r>
              <a:rPr lang="pl-PL" sz="1400" i="1" dirty="0">
                <a:latin typeface="Times New Roman" pitchFamily="18" charset="0"/>
                <a:cs typeface="Times New Roman" pitchFamily="18" charset="0"/>
              </a:rPr>
              <a:t>  </a:t>
            </a:r>
          </a:p>
          <a:p>
            <a:pPr marL="109728" indent="0">
              <a:lnSpc>
                <a:spcPct val="90000"/>
              </a:lnSpc>
              <a:buNone/>
            </a:pPr>
            <a:r>
              <a:rPr lang="pl-PL" sz="1400" i="1" dirty="0">
                <a:latin typeface="Times New Roman" pitchFamily="18" charset="0"/>
                <a:cs typeface="Times New Roman" pitchFamily="18" charset="0"/>
              </a:rPr>
              <a:t>      </a:t>
            </a:r>
            <a:r>
              <a:rPr lang="pl-PL" sz="1400" b="1" dirty="0" err="1">
                <a:latin typeface="Times New Roman" pitchFamily="18" charset="0"/>
                <a:cs typeface="Times New Roman" pitchFamily="18" charset="0"/>
              </a:rPr>
              <a:t>try</a:t>
            </a:r>
            <a:r>
              <a:rPr lang="pl-PL" sz="1400" b="1" dirty="0">
                <a:latin typeface="Times New Roman" pitchFamily="18" charset="0"/>
                <a:cs typeface="Times New Roman" pitchFamily="18" charset="0"/>
              </a:rPr>
              <a:t> </a:t>
            </a:r>
          </a:p>
          <a:p>
            <a:pPr marL="109728" indent="0">
              <a:lnSpc>
                <a:spcPct val="90000"/>
              </a:lnSpc>
              <a:buNone/>
            </a:pPr>
            <a:r>
              <a:rPr lang="pl-PL" sz="1400" b="1" dirty="0">
                <a:latin typeface="Times New Roman" pitchFamily="18" charset="0"/>
                <a:cs typeface="Times New Roman" pitchFamily="18" charset="0"/>
              </a:rPr>
              <a:t>      {</a:t>
            </a:r>
          </a:p>
          <a:p>
            <a:pPr marL="109728" indent="0">
              <a:lnSpc>
                <a:spcPct val="90000"/>
              </a:lnSpc>
              <a:buNone/>
            </a:pPr>
            <a:r>
              <a:rPr lang="pl-PL" sz="1400" b="1" dirty="0">
                <a:latin typeface="Times New Roman" pitchFamily="18" charset="0"/>
                <a:cs typeface="Times New Roman" pitchFamily="18" charset="0"/>
              </a:rPr>
              <a:t>	</a:t>
            </a:r>
            <a:r>
              <a:rPr lang="pl-PL" sz="1400" i="1" dirty="0">
                <a:latin typeface="Times New Roman" pitchFamily="18" charset="0"/>
                <a:cs typeface="Times New Roman" pitchFamily="18" charset="0"/>
              </a:rPr>
              <a:t> instrukcje mogące spowodować wyjątek nr 2</a:t>
            </a:r>
            <a:r>
              <a:rPr lang="pl-PL" sz="1400" dirty="0">
                <a:latin typeface="Times New Roman" pitchFamily="18" charset="0"/>
                <a:cs typeface="Times New Roman" pitchFamily="18" charset="0"/>
              </a:rPr>
              <a:t> ;</a:t>
            </a:r>
            <a:r>
              <a:rPr lang="pl-PL" sz="1400" i="1" dirty="0">
                <a:latin typeface="Times New Roman" pitchFamily="18" charset="0"/>
                <a:cs typeface="Times New Roman" pitchFamily="18" charset="0"/>
              </a:rPr>
              <a:t>  </a:t>
            </a:r>
          </a:p>
          <a:p>
            <a:pPr marL="109728" indent="0">
              <a:lnSpc>
                <a:spcPct val="90000"/>
              </a:lnSpc>
              <a:buNone/>
            </a:pPr>
            <a:endParaRPr lang="pl-PL" sz="1400" b="1" dirty="0">
              <a:latin typeface="Times New Roman" pitchFamily="18" charset="0"/>
              <a:cs typeface="Times New Roman" pitchFamily="18" charset="0"/>
            </a:endParaRPr>
          </a:p>
          <a:p>
            <a:pPr marL="109728" indent="0">
              <a:lnSpc>
                <a:spcPct val="90000"/>
              </a:lnSpc>
              <a:buNone/>
            </a:pPr>
            <a:r>
              <a:rPr lang="pl-PL" sz="1400" b="1" dirty="0">
                <a:latin typeface="Times New Roman" pitchFamily="18" charset="0"/>
                <a:cs typeface="Times New Roman" pitchFamily="18" charset="0"/>
              </a:rPr>
              <a:t>       }</a:t>
            </a:r>
          </a:p>
          <a:p>
            <a:pPr marL="109728" indent="0">
              <a:lnSpc>
                <a:spcPct val="90000"/>
              </a:lnSpc>
              <a:buNone/>
            </a:pPr>
            <a:r>
              <a:rPr lang="pl-PL" sz="1400" b="1" dirty="0">
                <a:latin typeface="Times New Roman" pitchFamily="18" charset="0"/>
                <a:cs typeface="Times New Roman" pitchFamily="18" charset="0"/>
              </a:rPr>
              <a:t>       </a:t>
            </a:r>
            <a:r>
              <a:rPr lang="pl-PL" sz="1400" b="1" dirty="0" err="1">
                <a:latin typeface="Times New Roman" pitchFamily="18" charset="0"/>
                <a:cs typeface="Times New Roman" pitchFamily="18" charset="0"/>
              </a:rPr>
              <a:t>catch</a:t>
            </a:r>
            <a:r>
              <a:rPr lang="pl-PL" sz="1400" dirty="0">
                <a:latin typeface="Times New Roman" pitchFamily="18" charset="0"/>
                <a:cs typeface="Times New Roman" pitchFamily="18" charset="0"/>
              </a:rPr>
              <a:t> (</a:t>
            </a:r>
            <a:r>
              <a:rPr lang="pl-PL" sz="1400" i="1" dirty="0">
                <a:latin typeface="Times New Roman" pitchFamily="18" charset="0"/>
                <a:cs typeface="Times New Roman" pitchFamily="18" charset="0"/>
              </a:rPr>
              <a:t>typWyjątku_2  [identyfikatorWyjątku_2]</a:t>
            </a:r>
            <a:r>
              <a:rPr lang="pl-PL" sz="1400" dirty="0">
                <a:latin typeface="Times New Roman" pitchFamily="18" charset="0"/>
                <a:cs typeface="Times New Roman" pitchFamily="18" charset="0"/>
              </a:rPr>
              <a:t>)</a:t>
            </a:r>
          </a:p>
          <a:p>
            <a:pPr marL="109728" indent="0">
              <a:lnSpc>
                <a:spcPct val="90000"/>
              </a:lnSpc>
              <a:buNone/>
            </a:pPr>
            <a:r>
              <a:rPr lang="pl-PL" sz="1400" dirty="0">
                <a:latin typeface="Times New Roman" pitchFamily="18" charset="0"/>
                <a:cs typeface="Times New Roman" pitchFamily="18" charset="0"/>
              </a:rPr>
              <a:t>      </a:t>
            </a:r>
            <a:r>
              <a:rPr lang="pl-PL" sz="1400" b="1" dirty="0">
                <a:latin typeface="Times New Roman" pitchFamily="18" charset="0"/>
                <a:cs typeface="Times New Roman" pitchFamily="18" charset="0"/>
              </a:rPr>
              <a:t>{</a:t>
            </a:r>
            <a:r>
              <a:rPr lang="pl-PL" sz="1400" dirty="0">
                <a:latin typeface="Times New Roman" pitchFamily="18" charset="0"/>
                <a:cs typeface="Times New Roman" pitchFamily="18" charset="0"/>
              </a:rPr>
              <a:t>    </a:t>
            </a:r>
          </a:p>
          <a:p>
            <a:pPr marL="109728" indent="0">
              <a:lnSpc>
                <a:spcPct val="90000"/>
              </a:lnSpc>
              <a:buNone/>
            </a:pPr>
            <a:r>
              <a:rPr lang="pl-PL" sz="1400" dirty="0">
                <a:latin typeface="Times New Roman" pitchFamily="18" charset="0"/>
                <a:cs typeface="Times New Roman" pitchFamily="18" charset="0"/>
              </a:rPr>
              <a:t>      	</a:t>
            </a:r>
            <a:r>
              <a:rPr lang="pl-PL" sz="1400" i="1" dirty="0">
                <a:latin typeface="Times New Roman" pitchFamily="18" charset="0"/>
                <a:cs typeface="Times New Roman" pitchFamily="18" charset="0"/>
              </a:rPr>
              <a:t>blok instrukcji obsługujący wyjątek nr 2;</a:t>
            </a:r>
          </a:p>
          <a:p>
            <a:pPr marL="109728" indent="0">
              <a:lnSpc>
                <a:spcPct val="90000"/>
              </a:lnSpc>
              <a:buNone/>
            </a:pPr>
            <a:r>
              <a:rPr lang="pl-PL" sz="1400" i="1" dirty="0">
                <a:latin typeface="Times New Roman" pitchFamily="18" charset="0"/>
                <a:cs typeface="Times New Roman" pitchFamily="18" charset="0"/>
              </a:rPr>
              <a:t>      </a:t>
            </a:r>
            <a:r>
              <a:rPr lang="pl-PL" sz="1400" b="1" dirty="0">
                <a:latin typeface="Times New Roman" pitchFamily="18" charset="0"/>
                <a:cs typeface="Times New Roman" pitchFamily="18" charset="0"/>
              </a:rPr>
              <a:t>}</a:t>
            </a:r>
          </a:p>
          <a:p>
            <a:pPr marL="109728" indent="0">
              <a:lnSpc>
                <a:spcPct val="90000"/>
              </a:lnSpc>
              <a:buNone/>
            </a:pPr>
            <a:endParaRPr lang="pl-PL" sz="1400" b="1" dirty="0">
              <a:latin typeface="Times New Roman" pitchFamily="18" charset="0"/>
              <a:cs typeface="Times New Roman" pitchFamily="18" charset="0"/>
            </a:endParaRPr>
          </a:p>
          <a:p>
            <a:pPr marL="109728" indent="0">
              <a:lnSpc>
                <a:spcPct val="90000"/>
              </a:lnSpc>
              <a:buNone/>
            </a:pPr>
            <a:r>
              <a:rPr lang="pl-PL" sz="1400" dirty="0">
                <a:latin typeface="Times New Roman" pitchFamily="18" charset="0"/>
                <a:cs typeface="Times New Roman" pitchFamily="18" charset="0"/>
              </a:rPr>
              <a:t> </a:t>
            </a:r>
            <a:r>
              <a:rPr lang="pl-PL" sz="1400" b="1" dirty="0">
                <a:latin typeface="Times New Roman" pitchFamily="18" charset="0"/>
                <a:cs typeface="Times New Roman" pitchFamily="18" charset="0"/>
              </a:rPr>
              <a:t>}</a:t>
            </a:r>
          </a:p>
          <a:p>
            <a:pPr marL="109728" indent="0">
              <a:lnSpc>
                <a:spcPct val="90000"/>
              </a:lnSpc>
              <a:buNone/>
            </a:pPr>
            <a:r>
              <a:rPr lang="pl-PL" sz="1400" b="1" dirty="0">
                <a:latin typeface="Times New Roman" pitchFamily="18" charset="0"/>
                <a:cs typeface="Times New Roman" pitchFamily="18" charset="0"/>
              </a:rPr>
              <a:t> </a:t>
            </a:r>
            <a:r>
              <a:rPr lang="pl-PL" sz="1400" b="1" dirty="0" err="1">
                <a:latin typeface="Times New Roman" pitchFamily="18" charset="0"/>
                <a:cs typeface="Times New Roman" pitchFamily="18" charset="0"/>
              </a:rPr>
              <a:t>catch</a:t>
            </a:r>
            <a:r>
              <a:rPr lang="pl-PL" sz="1400" dirty="0">
                <a:latin typeface="Times New Roman" pitchFamily="18" charset="0"/>
                <a:cs typeface="Times New Roman" pitchFamily="18" charset="0"/>
              </a:rPr>
              <a:t> (</a:t>
            </a:r>
            <a:r>
              <a:rPr lang="pl-PL" sz="1400" i="1" dirty="0">
                <a:latin typeface="Times New Roman" pitchFamily="18" charset="0"/>
                <a:cs typeface="Times New Roman" pitchFamily="18" charset="0"/>
              </a:rPr>
              <a:t>typWyjątku_1  [identyfikatorWyjątku_1]</a:t>
            </a:r>
            <a:r>
              <a:rPr lang="pl-PL" sz="1400" dirty="0">
                <a:latin typeface="Times New Roman" pitchFamily="18" charset="0"/>
                <a:cs typeface="Times New Roman" pitchFamily="18" charset="0"/>
              </a:rPr>
              <a:t>)</a:t>
            </a:r>
          </a:p>
          <a:p>
            <a:pPr marL="109728" indent="0">
              <a:lnSpc>
                <a:spcPct val="90000"/>
              </a:lnSpc>
              <a:buNone/>
            </a:pPr>
            <a:r>
              <a:rPr lang="pl-PL" sz="1400" b="1" dirty="0">
                <a:latin typeface="Times New Roman" pitchFamily="18" charset="0"/>
                <a:cs typeface="Times New Roman" pitchFamily="18" charset="0"/>
              </a:rPr>
              <a:t>{</a:t>
            </a:r>
            <a:r>
              <a:rPr lang="pl-PL" sz="1400" dirty="0">
                <a:latin typeface="Times New Roman" pitchFamily="18" charset="0"/>
                <a:cs typeface="Times New Roman" pitchFamily="18" charset="0"/>
              </a:rPr>
              <a:t>    </a:t>
            </a:r>
          </a:p>
          <a:p>
            <a:pPr marL="109728" indent="0">
              <a:lnSpc>
                <a:spcPct val="90000"/>
              </a:lnSpc>
              <a:buNone/>
            </a:pPr>
            <a:r>
              <a:rPr lang="pl-PL" sz="1400" i="1" dirty="0">
                <a:latin typeface="Times New Roman" pitchFamily="18" charset="0"/>
                <a:cs typeface="Times New Roman" pitchFamily="18" charset="0"/>
              </a:rPr>
              <a:t>  	blok instrukcji obsługujący wyjątek nr 1;</a:t>
            </a:r>
          </a:p>
          <a:p>
            <a:pPr marL="109728" indent="0">
              <a:lnSpc>
                <a:spcPct val="90000"/>
              </a:lnSpc>
              <a:buNone/>
            </a:pPr>
            <a:r>
              <a:rPr lang="pl-PL" sz="1400" i="1" dirty="0">
                <a:latin typeface="Times New Roman" pitchFamily="18" charset="0"/>
                <a:cs typeface="Times New Roman" pitchFamily="18" charset="0"/>
              </a:rPr>
              <a:t> </a:t>
            </a:r>
            <a:r>
              <a:rPr lang="pl-PL" sz="1400" b="1" dirty="0">
                <a:latin typeface="Times New Roman" pitchFamily="18" charset="0"/>
                <a:cs typeface="Times New Roman" pitchFamily="18" charset="0"/>
              </a:rPr>
              <a:t>}</a:t>
            </a:r>
          </a:p>
        </p:txBody>
      </p:sp>
    </p:spTree>
    <p:extLst>
      <p:ext uri="{BB962C8B-B14F-4D97-AF65-F5344CB8AC3E}">
        <p14:creationId xmlns:p14="http://schemas.microsoft.com/office/powerpoint/2010/main" val="790291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674898-79C1-BC56-C298-98A9985C2BF1}"/>
              </a:ext>
            </a:extLst>
          </p:cNvPr>
          <p:cNvSpPr>
            <a:spLocks noGrp="1"/>
          </p:cNvSpPr>
          <p:nvPr>
            <p:ph type="title"/>
          </p:nvPr>
        </p:nvSpPr>
        <p:spPr/>
        <p:txBody>
          <a:bodyPr/>
          <a:lstStyle/>
          <a:p>
            <a:r>
              <a:rPr lang="pl-PL" dirty="0"/>
              <a:t>Zgłaszanie wyjątków</a:t>
            </a:r>
          </a:p>
        </p:txBody>
      </p:sp>
      <p:sp>
        <p:nvSpPr>
          <p:cNvPr id="3" name="Symbol zastępczy zawartości 2">
            <a:extLst>
              <a:ext uri="{FF2B5EF4-FFF2-40B4-BE49-F238E27FC236}">
                <a16:creationId xmlns:a16="http://schemas.microsoft.com/office/drawing/2014/main" id="{5C9CCE36-56AC-77DD-7490-0F08E4DDC5E8}"/>
              </a:ext>
            </a:extLst>
          </p:cNvPr>
          <p:cNvSpPr>
            <a:spLocks noGrp="1"/>
          </p:cNvSpPr>
          <p:nvPr>
            <p:ph idx="1"/>
          </p:nvPr>
        </p:nvSpPr>
        <p:spPr/>
        <p:txBody>
          <a:bodyPr/>
          <a:lstStyle/>
          <a:p>
            <a:r>
              <a:rPr lang="pl-PL" sz="1800" b="0" i="0" u="none" strike="noStrike" baseline="0" dirty="0">
                <a:solidFill>
                  <a:srgbClr val="000000"/>
                </a:solidFill>
                <a:latin typeface="Times New Roman" panose="02020603050405020304" pitchFamily="18" charset="0"/>
              </a:rPr>
              <a:t>Wyjątek możemy zgłosić samodzielnie</a:t>
            </a:r>
          </a:p>
          <a:p>
            <a:r>
              <a:rPr lang="pl-PL" sz="1800" b="0" i="0" u="none" strike="noStrike" baseline="0" dirty="0">
                <a:solidFill>
                  <a:srgbClr val="000000"/>
                </a:solidFill>
                <a:latin typeface="Times New Roman" panose="02020603050405020304" pitchFamily="18" charset="0"/>
              </a:rPr>
              <a:t>Służy do tego instrukcja </a:t>
            </a:r>
            <a:r>
              <a:rPr lang="pl-PL" sz="1800" b="0" i="0" u="none" strike="noStrike" baseline="0" dirty="0" err="1">
                <a:solidFill>
                  <a:srgbClr val="000000"/>
                </a:solidFill>
                <a:latin typeface="Courier New" panose="02070309020205020404" pitchFamily="49" charset="0"/>
              </a:rPr>
              <a:t>throw</a:t>
            </a:r>
            <a:endParaRPr lang="pl-PL" dirty="0">
              <a:solidFill>
                <a:srgbClr val="000000"/>
              </a:solidFill>
              <a:latin typeface="Times New Roman" panose="02020603050405020304" pitchFamily="18" charset="0"/>
            </a:endParaRPr>
          </a:p>
          <a:p>
            <a:pPr marL="0" indent="0">
              <a:buNone/>
            </a:pPr>
            <a:r>
              <a:rPr lang="pl-PL" sz="1800" b="0" i="0" u="none" strike="noStrike" baseline="0" dirty="0" err="1">
                <a:solidFill>
                  <a:srgbClr val="000000"/>
                </a:solidFill>
                <a:latin typeface="Courier New" panose="02070309020205020404" pitchFamily="49" charset="0"/>
              </a:rPr>
              <a:t>throw</a:t>
            </a:r>
            <a:r>
              <a:rPr lang="pl-PL" sz="1800" b="0" i="0" u="none" strike="noStrike" baseline="0" dirty="0">
                <a:solidFill>
                  <a:srgbClr val="000000"/>
                </a:solidFill>
                <a:latin typeface="Courier New" panose="02070309020205020404" pitchFamily="49" charset="0"/>
              </a:rPr>
              <a:t> </a:t>
            </a:r>
            <a:r>
              <a:rPr lang="pl-PL" sz="1800" b="0" i="0" u="none" strike="noStrike" baseline="0" dirty="0" err="1">
                <a:solidFill>
                  <a:srgbClr val="000000"/>
                </a:solidFill>
                <a:latin typeface="Courier New" panose="02070309020205020404" pitchFamily="49" charset="0"/>
              </a:rPr>
              <a:t>new</a:t>
            </a:r>
            <a:r>
              <a:rPr lang="pl-PL" sz="1800" b="0" i="0" u="none" strike="noStrike" baseline="0" dirty="0">
                <a:solidFill>
                  <a:srgbClr val="000000"/>
                </a:solidFill>
                <a:latin typeface="Courier New" panose="02070309020205020404" pitchFamily="49" charset="0"/>
              </a:rPr>
              <a:t> </a:t>
            </a:r>
            <a:r>
              <a:rPr lang="pl-PL" sz="1800" b="0" i="0" u="none" strike="noStrike" baseline="0" dirty="0" err="1">
                <a:solidFill>
                  <a:srgbClr val="000000"/>
                </a:solidFill>
                <a:latin typeface="Courier New" panose="02070309020205020404" pitchFamily="49" charset="0"/>
              </a:rPr>
              <a:t>TypWyjatku</a:t>
            </a:r>
            <a:r>
              <a:rPr lang="pl-PL" sz="1800" b="0" i="0" u="none" strike="noStrike" baseline="0" dirty="0">
                <a:solidFill>
                  <a:srgbClr val="000000"/>
                </a:solidFill>
                <a:latin typeface="Courier New" panose="02070309020205020404" pitchFamily="49" charset="0"/>
              </a:rPr>
              <a:t>()</a:t>
            </a:r>
          </a:p>
          <a:p>
            <a:r>
              <a:rPr lang="pl-PL" sz="1800" b="0" i="0" u="none" strike="noStrike" baseline="0" dirty="0">
                <a:solidFill>
                  <a:srgbClr val="000000"/>
                </a:solidFill>
                <a:latin typeface="Times New Roman" panose="02020603050405020304" pitchFamily="18" charset="0"/>
              </a:rPr>
              <a:t>Z wyjątkiem możemy skojarzyć również pewien komunikat, informujący o źródłach błędu. Robimy to w następujący sposób:</a:t>
            </a:r>
          </a:p>
          <a:p>
            <a:pPr marL="0" indent="0">
              <a:buNone/>
            </a:pPr>
            <a:r>
              <a:rPr lang="pl-PL" sz="1800" b="0" i="0" u="none" strike="noStrike" baseline="0" dirty="0" err="1">
                <a:solidFill>
                  <a:srgbClr val="000000"/>
                </a:solidFill>
                <a:latin typeface="Courier New" panose="02070309020205020404" pitchFamily="49" charset="0"/>
              </a:rPr>
              <a:t>throw</a:t>
            </a:r>
            <a:r>
              <a:rPr lang="pl-PL" sz="1800" b="0" i="0" u="none" strike="noStrike" baseline="0" dirty="0">
                <a:solidFill>
                  <a:srgbClr val="000000"/>
                </a:solidFill>
                <a:latin typeface="Courier New" panose="02070309020205020404" pitchFamily="49" charset="0"/>
              </a:rPr>
              <a:t> </a:t>
            </a:r>
            <a:r>
              <a:rPr lang="pl-PL" sz="1800" b="0" i="0" u="none" strike="noStrike" baseline="0" dirty="0" err="1">
                <a:solidFill>
                  <a:srgbClr val="000000"/>
                </a:solidFill>
                <a:latin typeface="Courier New" panose="02070309020205020404" pitchFamily="49" charset="0"/>
              </a:rPr>
              <a:t>new</a:t>
            </a:r>
            <a:r>
              <a:rPr lang="pl-PL" sz="1800" b="0" i="0" u="none" strike="noStrike" baseline="0" dirty="0">
                <a:solidFill>
                  <a:srgbClr val="000000"/>
                </a:solidFill>
                <a:latin typeface="Courier New" panose="02070309020205020404" pitchFamily="49" charset="0"/>
              </a:rPr>
              <a:t> </a:t>
            </a:r>
            <a:r>
              <a:rPr lang="pl-PL" sz="1800" b="0" i="0" u="none" strike="noStrike" baseline="0" dirty="0" err="1">
                <a:solidFill>
                  <a:srgbClr val="000000"/>
                </a:solidFill>
                <a:latin typeface="Courier New" panose="02070309020205020404" pitchFamily="49" charset="0"/>
              </a:rPr>
              <a:t>TypWyjatku</a:t>
            </a:r>
            <a:r>
              <a:rPr lang="pl-PL" sz="1800" b="0" i="0" u="none" strike="noStrike" baseline="0" dirty="0">
                <a:solidFill>
                  <a:srgbClr val="000000"/>
                </a:solidFill>
                <a:latin typeface="Courier New" panose="02070309020205020404" pitchFamily="49" charset="0"/>
              </a:rPr>
              <a:t>("Treść komunikatu")</a:t>
            </a:r>
            <a:endParaRPr lang="pl-PL" dirty="0"/>
          </a:p>
        </p:txBody>
      </p:sp>
      <p:sp>
        <p:nvSpPr>
          <p:cNvPr id="4" name="Symbol zastępczy numeru slajdu 3">
            <a:extLst>
              <a:ext uri="{FF2B5EF4-FFF2-40B4-BE49-F238E27FC236}">
                <a16:creationId xmlns:a16="http://schemas.microsoft.com/office/drawing/2014/main" id="{3D817161-213C-D098-A591-7116316144E8}"/>
              </a:ext>
            </a:extLst>
          </p:cNvPr>
          <p:cNvSpPr>
            <a:spLocks noGrp="1"/>
          </p:cNvSpPr>
          <p:nvPr>
            <p:ph type="sldNum" sz="quarter" idx="12"/>
          </p:nvPr>
        </p:nvSpPr>
        <p:spPr/>
        <p:txBody>
          <a:bodyPr/>
          <a:lstStyle/>
          <a:p>
            <a:pPr rtl="0"/>
            <a:fld id="{D57F1E4F-1CFF-5643-939E-217C01CDF565}" type="slidenum">
              <a:rPr lang="pl-PL" noProof="0" smtClean="0"/>
              <a:pPr rtl="0"/>
              <a:t>17</a:t>
            </a:fld>
            <a:endParaRPr lang="pl-PL" noProof="0"/>
          </a:p>
        </p:txBody>
      </p:sp>
    </p:spTree>
    <p:extLst>
      <p:ext uri="{BB962C8B-B14F-4D97-AF65-F5344CB8AC3E}">
        <p14:creationId xmlns:p14="http://schemas.microsoft.com/office/powerpoint/2010/main" val="3838400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3F1C587-2116-BFDF-D56D-49776BEBB43B}"/>
              </a:ext>
            </a:extLst>
          </p:cNvPr>
          <p:cNvSpPr>
            <a:spLocks noGrp="1"/>
          </p:cNvSpPr>
          <p:nvPr>
            <p:ph type="title"/>
          </p:nvPr>
        </p:nvSpPr>
        <p:spPr/>
        <p:txBody>
          <a:bodyPr/>
          <a:lstStyle/>
          <a:p>
            <a:r>
              <a:rPr lang="pl-PL" dirty="0"/>
              <a:t>Przykład zgłoszenia wyjątku</a:t>
            </a:r>
          </a:p>
        </p:txBody>
      </p:sp>
      <p:pic>
        <p:nvPicPr>
          <p:cNvPr id="6" name="Symbol zastępczy zawartości 5">
            <a:extLst>
              <a:ext uri="{FF2B5EF4-FFF2-40B4-BE49-F238E27FC236}">
                <a16:creationId xmlns:a16="http://schemas.microsoft.com/office/drawing/2014/main" id="{5E63ED94-1F0B-9101-BEE2-DEC2CB8BEDF9}"/>
              </a:ext>
            </a:extLst>
          </p:cNvPr>
          <p:cNvPicPr>
            <a:picLocks noGrp="1" noChangeAspect="1"/>
          </p:cNvPicPr>
          <p:nvPr>
            <p:ph idx="1"/>
          </p:nvPr>
        </p:nvPicPr>
        <p:blipFill>
          <a:blip r:embed="rId3"/>
          <a:stretch>
            <a:fillRect/>
          </a:stretch>
        </p:blipFill>
        <p:spPr>
          <a:xfrm>
            <a:off x="2741580" y="2181225"/>
            <a:ext cx="6708840" cy="3678238"/>
          </a:xfrm>
        </p:spPr>
      </p:pic>
      <p:sp>
        <p:nvSpPr>
          <p:cNvPr id="4" name="Symbol zastępczy numeru slajdu 3">
            <a:extLst>
              <a:ext uri="{FF2B5EF4-FFF2-40B4-BE49-F238E27FC236}">
                <a16:creationId xmlns:a16="http://schemas.microsoft.com/office/drawing/2014/main" id="{D6A7DAA7-57DE-5FE9-3EBB-7E5A193550B7}"/>
              </a:ext>
            </a:extLst>
          </p:cNvPr>
          <p:cNvSpPr>
            <a:spLocks noGrp="1"/>
          </p:cNvSpPr>
          <p:nvPr>
            <p:ph type="sldNum" sz="quarter" idx="12"/>
          </p:nvPr>
        </p:nvSpPr>
        <p:spPr/>
        <p:txBody>
          <a:bodyPr/>
          <a:lstStyle/>
          <a:p>
            <a:pPr rtl="0"/>
            <a:fld id="{D57F1E4F-1CFF-5643-939E-217C01CDF565}" type="slidenum">
              <a:rPr lang="pl-PL" noProof="0" smtClean="0"/>
              <a:pPr rtl="0"/>
              <a:t>18</a:t>
            </a:fld>
            <a:endParaRPr lang="pl-PL" noProof="0"/>
          </a:p>
        </p:txBody>
      </p:sp>
      <p:pic>
        <p:nvPicPr>
          <p:cNvPr id="8" name="Obraz 7">
            <a:extLst>
              <a:ext uri="{FF2B5EF4-FFF2-40B4-BE49-F238E27FC236}">
                <a16:creationId xmlns:a16="http://schemas.microsoft.com/office/drawing/2014/main" id="{A7C77DB0-EF78-84B8-DED6-B1C83D6EB0B3}"/>
              </a:ext>
            </a:extLst>
          </p:cNvPr>
          <p:cNvPicPr>
            <a:picLocks noChangeAspect="1"/>
          </p:cNvPicPr>
          <p:nvPr/>
        </p:nvPicPr>
        <p:blipFill>
          <a:blip r:embed="rId4"/>
          <a:stretch>
            <a:fillRect/>
          </a:stretch>
        </p:blipFill>
        <p:spPr>
          <a:xfrm>
            <a:off x="4764682" y="5676672"/>
            <a:ext cx="5353797" cy="924054"/>
          </a:xfrm>
          <a:prstGeom prst="rect">
            <a:avLst/>
          </a:prstGeom>
        </p:spPr>
      </p:pic>
    </p:spTree>
    <p:extLst>
      <p:ext uri="{BB962C8B-B14F-4D97-AF65-F5344CB8AC3E}">
        <p14:creationId xmlns:p14="http://schemas.microsoft.com/office/powerpoint/2010/main" val="3998414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C891FA-0789-4E77-B8AE-0307E8CC358D}"/>
              </a:ext>
            </a:extLst>
          </p:cNvPr>
          <p:cNvSpPr>
            <a:spLocks noGrp="1"/>
          </p:cNvSpPr>
          <p:nvPr>
            <p:ph type="title"/>
          </p:nvPr>
        </p:nvSpPr>
        <p:spPr/>
        <p:txBody>
          <a:bodyPr/>
          <a:lstStyle/>
          <a:p>
            <a:r>
              <a:rPr lang="pl-PL" dirty="0"/>
              <a:t>rodzaje aplikacji desktopowych z interfejsem graficznym w .net</a:t>
            </a:r>
          </a:p>
        </p:txBody>
      </p:sp>
      <p:sp>
        <p:nvSpPr>
          <p:cNvPr id="3" name="Symbol zastępczy zawartości 2">
            <a:extLst>
              <a:ext uri="{FF2B5EF4-FFF2-40B4-BE49-F238E27FC236}">
                <a16:creationId xmlns:a16="http://schemas.microsoft.com/office/drawing/2014/main" id="{AACE8D3E-5E1A-4EE9-9A28-B0F327AB2641}"/>
              </a:ext>
            </a:extLst>
          </p:cNvPr>
          <p:cNvSpPr>
            <a:spLocks noGrp="1"/>
          </p:cNvSpPr>
          <p:nvPr>
            <p:ph idx="1"/>
          </p:nvPr>
        </p:nvSpPr>
        <p:spPr/>
        <p:txBody>
          <a:bodyPr>
            <a:normAutofit/>
          </a:bodyPr>
          <a:lstStyle/>
          <a:p>
            <a:r>
              <a:rPr lang="pl-PL" sz="2800" dirty="0"/>
              <a:t>Aplikacje formularzowe (Windows </a:t>
            </a:r>
            <a:r>
              <a:rPr lang="pl-PL" sz="2800" dirty="0" err="1"/>
              <a:t>Forms</a:t>
            </a:r>
            <a:r>
              <a:rPr lang="pl-PL" sz="2800" dirty="0"/>
              <a:t>)</a:t>
            </a:r>
          </a:p>
          <a:p>
            <a:r>
              <a:rPr lang="pl-PL" sz="2800" dirty="0"/>
              <a:t>Aplikacje WPF (Windows Presentation Foundation)</a:t>
            </a:r>
          </a:p>
          <a:p>
            <a:r>
              <a:rPr lang="pl-PL" sz="2800" dirty="0"/>
              <a:t>Aplikacje MAUI (Multi-platform </a:t>
            </a:r>
            <a:r>
              <a:rPr lang="pl-PL" sz="2800" dirty="0" err="1"/>
              <a:t>App</a:t>
            </a:r>
            <a:r>
              <a:rPr lang="pl-PL" sz="2800" dirty="0"/>
              <a:t> UI)</a:t>
            </a:r>
          </a:p>
        </p:txBody>
      </p:sp>
    </p:spTree>
    <p:extLst>
      <p:ext uri="{BB962C8B-B14F-4D97-AF65-F5344CB8AC3E}">
        <p14:creationId xmlns:p14="http://schemas.microsoft.com/office/powerpoint/2010/main" val="199603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p:cNvSpPr>
            <a:spLocks noGrp="1"/>
          </p:cNvSpPr>
          <p:nvPr>
            <p:ph type="title"/>
          </p:nvPr>
        </p:nvSpPr>
        <p:spPr>
          <a:xfrm>
            <a:off x="959157" y="1113764"/>
            <a:ext cx="3269749" cy="4624327"/>
          </a:xfrm>
        </p:spPr>
        <p:txBody>
          <a:bodyPr anchor="ctr">
            <a:normAutofit/>
          </a:bodyPr>
          <a:lstStyle/>
          <a:p>
            <a:r>
              <a:rPr lang="pl-PL" sz="3200">
                <a:solidFill>
                  <a:srgbClr val="FFFFFF"/>
                </a:solidFill>
              </a:rPr>
              <a:t>Obsługa wyjątków (1/9)</a:t>
            </a:r>
          </a:p>
        </p:txBody>
      </p:sp>
      <p:sp>
        <p:nvSpPr>
          <p:cNvPr id="3" name="Symbol zastępczy zawartości 2"/>
          <p:cNvSpPr>
            <a:spLocks noGrp="1"/>
          </p:cNvSpPr>
          <p:nvPr>
            <p:ph idx="1"/>
          </p:nvPr>
        </p:nvSpPr>
        <p:spPr>
          <a:xfrm>
            <a:off x="5155905" y="1113764"/>
            <a:ext cx="6108179" cy="4624327"/>
          </a:xfrm>
        </p:spPr>
        <p:txBody>
          <a:bodyPr anchor="ctr">
            <a:normAutofit/>
          </a:bodyPr>
          <a:lstStyle/>
          <a:p>
            <a:pPr marL="109728" indent="0">
              <a:lnSpc>
                <a:spcPct val="90000"/>
              </a:lnSpc>
              <a:buNone/>
            </a:pPr>
            <a:r>
              <a:rPr lang="pl-PL" sz="1500" b="1" err="1">
                <a:latin typeface="Times New Roman" pitchFamily="18" charset="0"/>
                <a:cs typeface="Times New Roman" pitchFamily="18" charset="0"/>
              </a:rPr>
              <a:t>try</a:t>
            </a:r>
            <a:r>
              <a:rPr lang="pl-PL" sz="1500">
                <a:latin typeface="Times New Roman" pitchFamily="18" charset="0"/>
                <a:cs typeface="Times New Roman" pitchFamily="18" charset="0"/>
              </a:rPr>
              <a:t> </a:t>
            </a:r>
          </a:p>
          <a:p>
            <a:pPr marL="109728" indent="0">
              <a:lnSpc>
                <a:spcPct val="90000"/>
              </a:lnSpc>
              <a:buNone/>
            </a:pPr>
            <a:r>
              <a:rPr lang="pl-PL" sz="1500" b="1">
                <a:latin typeface="Times New Roman" pitchFamily="18" charset="0"/>
                <a:cs typeface="Times New Roman" pitchFamily="18" charset="0"/>
              </a:rPr>
              <a:t>{ </a:t>
            </a:r>
            <a:r>
              <a:rPr lang="pl-PL" sz="1500">
                <a:latin typeface="Times New Roman" pitchFamily="18" charset="0"/>
                <a:cs typeface="Times New Roman" pitchFamily="18" charset="0"/>
              </a:rPr>
              <a:t>   </a:t>
            </a:r>
          </a:p>
          <a:p>
            <a:pPr marL="109728" indent="0">
              <a:lnSpc>
                <a:spcPct val="90000"/>
              </a:lnSpc>
              <a:buNone/>
            </a:pPr>
            <a:r>
              <a:rPr lang="pl-PL" sz="1500" i="1">
                <a:latin typeface="Times New Roman" pitchFamily="18" charset="0"/>
                <a:cs typeface="Times New Roman" pitchFamily="18" charset="0"/>
              </a:rPr>
              <a:t>	blok instrukcji do wykonania;</a:t>
            </a:r>
          </a:p>
          <a:p>
            <a:pPr marL="109728" indent="0">
              <a:lnSpc>
                <a:spcPct val="90000"/>
              </a:lnSpc>
              <a:buNone/>
            </a:pPr>
            <a:r>
              <a:rPr lang="pl-PL" sz="1500" b="1">
                <a:latin typeface="Times New Roman" pitchFamily="18" charset="0"/>
                <a:cs typeface="Times New Roman" pitchFamily="18" charset="0"/>
              </a:rPr>
              <a:t>}</a:t>
            </a:r>
          </a:p>
          <a:p>
            <a:pPr marL="109728" indent="0">
              <a:lnSpc>
                <a:spcPct val="90000"/>
              </a:lnSpc>
              <a:buNone/>
            </a:pPr>
            <a:r>
              <a:rPr lang="pl-PL" sz="1500" b="1" err="1">
                <a:latin typeface="Times New Roman" pitchFamily="18" charset="0"/>
                <a:cs typeface="Times New Roman" pitchFamily="18" charset="0"/>
              </a:rPr>
              <a:t>catch</a:t>
            </a:r>
            <a:r>
              <a:rPr lang="pl-PL" sz="1500">
                <a:latin typeface="Times New Roman" pitchFamily="18" charset="0"/>
                <a:cs typeface="Times New Roman" pitchFamily="18" charset="0"/>
              </a:rPr>
              <a:t>  (</a:t>
            </a:r>
            <a:r>
              <a:rPr lang="pl-PL" sz="1500" i="1" err="1">
                <a:latin typeface="Times New Roman" pitchFamily="18" charset="0"/>
                <a:cs typeface="Times New Roman" pitchFamily="18" charset="0"/>
              </a:rPr>
              <a:t>typWyjątku</a:t>
            </a:r>
            <a:r>
              <a:rPr lang="pl-PL" sz="1500" i="1">
                <a:latin typeface="Times New Roman" pitchFamily="18" charset="0"/>
                <a:cs typeface="Times New Roman" pitchFamily="18" charset="0"/>
              </a:rPr>
              <a:t>  [</a:t>
            </a:r>
            <a:r>
              <a:rPr lang="pl-PL" sz="1500" i="1" err="1">
                <a:latin typeface="Times New Roman" pitchFamily="18" charset="0"/>
                <a:cs typeface="Times New Roman" pitchFamily="18" charset="0"/>
              </a:rPr>
              <a:t>identyfikatorWyjątku</a:t>
            </a:r>
            <a:r>
              <a:rPr lang="pl-PL" sz="1500" i="1">
                <a:latin typeface="Times New Roman" pitchFamily="18" charset="0"/>
                <a:cs typeface="Times New Roman" pitchFamily="18" charset="0"/>
              </a:rPr>
              <a:t>]</a:t>
            </a:r>
            <a:r>
              <a:rPr lang="pl-PL" sz="1500">
                <a:latin typeface="Times New Roman" pitchFamily="18" charset="0"/>
                <a:cs typeface="Times New Roman" pitchFamily="18" charset="0"/>
              </a:rPr>
              <a:t>)</a:t>
            </a:r>
          </a:p>
          <a:p>
            <a:pPr marL="109728" indent="0">
              <a:lnSpc>
                <a:spcPct val="90000"/>
              </a:lnSpc>
              <a:buNone/>
            </a:pPr>
            <a:r>
              <a:rPr lang="pl-PL" sz="1500" b="1">
                <a:latin typeface="Times New Roman" pitchFamily="18" charset="0"/>
                <a:cs typeface="Times New Roman" pitchFamily="18" charset="0"/>
              </a:rPr>
              <a:t>{</a:t>
            </a:r>
            <a:r>
              <a:rPr lang="pl-PL" sz="1500">
                <a:latin typeface="Times New Roman" pitchFamily="18" charset="0"/>
                <a:cs typeface="Times New Roman" pitchFamily="18" charset="0"/>
              </a:rPr>
              <a:t>    </a:t>
            </a:r>
          </a:p>
          <a:p>
            <a:pPr marL="109728" indent="0">
              <a:lnSpc>
                <a:spcPct val="90000"/>
              </a:lnSpc>
              <a:buNone/>
            </a:pPr>
            <a:r>
              <a:rPr lang="pl-PL" sz="1500" i="1">
                <a:latin typeface="Times New Roman" pitchFamily="18" charset="0"/>
                <a:cs typeface="Times New Roman" pitchFamily="18" charset="0"/>
              </a:rPr>
              <a:t>	blok instrukcji obsługujący wyjątek;</a:t>
            </a:r>
          </a:p>
          <a:p>
            <a:pPr marL="109728" indent="0">
              <a:lnSpc>
                <a:spcPct val="90000"/>
              </a:lnSpc>
              <a:buNone/>
            </a:pPr>
            <a:r>
              <a:rPr lang="pl-PL" sz="1500" b="1">
                <a:latin typeface="Times New Roman" pitchFamily="18" charset="0"/>
                <a:cs typeface="Times New Roman" pitchFamily="18" charset="0"/>
              </a:rPr>
              <a:t>}</a:t>
            </a:r>
          </a:p>
          <a:p>
            <a:pPr marL="109728" indent="0">
              <a:lnSpc>
                <a:spcPct val="90000"/>
              </a:lnSpc>
              <a:buNone/>
            </a:pPr>
            <a:endParaRPr lang="pl-PL" sz="1500">
              <a:latin typeface="Times New Roman" pitchFamily="18" charset="0"/>
              <a:cs typeface="Times New Roman" pitchFamily="18" charset="0"/>
            </a:endParaRPr>
          </a:p>
          <a:p>
            <a:pPr marL="109728" indent="0">
              <a:lnSpc>
                <a:spcPct val="90000"/>
              </a:lnSpc>
              <a:buNone/>
            </a:pPr>
            <a:endParaRPr lang="pl-PL" sz="1500">
              <a:latin typeface="Times New Roman" pitchFamily="18" charset="0"/>
              <a:cs typeface="Times New Roman" pitchFamily="18" charset="0"/>
            </a:endParaRPr>
          </a:p>
          <a:p>
            <a:pPr marL="109728" indent="0">
              <a:lnSpc>
                <a:spcPct val="90000"/>
              </a:lnSpc>
              <a:buNone/>
            </a:pPr>
            <a:endParaRPr lang="pl-PL" sz="1500">
              <a:latin typeface="Times New Roman" pitchFamily="18" charset="0"/>
              <a:cs typeface="Times New Roman" pitchFamily="18" charset="0"/>
            </a:endParaRPr>
          </a:p>
          <a:p>
            <a:pPr marL="109728" indent="0">
              <a:lnSpc>
                <a:spcPct val="90000"/>
              </a:lnSpc>
              <a:buNone/>
            </a:pPr>
            <a:endParaRPr lang="pl-PL" sz="1500">
              <a:latin typeface="Times New Roman" pitchFamily="18" charset="0"/>
              <a:cs typeface="Times New Roman" pitchFamily="18" charset="0"/>
            </a:endParaRPr>
          </a:p>
          <a:p>
            <a:pPr marL="109728" indent="0">
              <a:lnSpc>
                <a:spcPct val="90000"/>
              </a:lnSpc>
              <a:buNone/>
            </a:pPr>
            <a:r>
              <a:rPr lang="pl-PL" sz="1500" i="1">
                <a:latin typeface="Times New Roman" pitchFamily="18" charset="0"/>
                <a:cs typeface="Times New Roman" pitchFamily="18" charset="0"/>
              </a:rPr>
              <a:t>[…]    - parametr opcjonalny</a:t>
            </a:r>
          </a:p>
        </p:txBody>
      </p:sp>
    </p:spTree>
    <p:extLst>
      <p:ext uri="{BB962C8B-B14F-4D97-AF65-F5344CB8AC3E}">
        <p14:creationId xmlns:p14="http://schemas.microsoft.com/office/powerpoint/2010/main" val="2788075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a:xfrm>
            <a:off x="581192" y="702156"/>
            <a:ext cx="11029616" cy="1013800"/>
          </a:xfrm>
        </p:spPr>
        <p:txBody>
          <a:bodyPr>
            <a:normAutofit/>
          </a:bodyPr>
          <a:lstStyle/>
          <a:p>
            <a:r>
              <a:rPr lang="pl-PL" dirty="0">
                <a:solidFill>
                  <a:srgbClr val="FFFEFF"/>
                </a:solidFill>
              </a:rPr>
              <a:t>Tworzenie aplikacji formularzowych (Windows </a:t>
            </a:r>
            <a:r>
              <a:rPr lang="pl-PL" dirty="0" err="1">
                <a:solidFill>
                  <a:srgbClr val="FFFEFF"/>
                </a:solidFill>
              </a:rPr>
              <a:t>Forms</a:t>
            </a:r>
            <a:r>
              <a:rPr lang="pl-PL" dirty="0">
                <a:solidFill>
                  <a:srgbClr val="FFFEFF"/>
                </a:solidFill>
              </a:rPr>
              <a:t>)</a:t>
            </a:r>
          </a:p>
        </p:txBody>
      </p:sp>
      <p:sp>
        <p:nvSpPr>
          <p:cNvPr id="4" name="Symbol zastępczy numeru slajdu 3"/>
          <p:cNvSpPr>
            <a:spLocks noGrp="1"/>
          </p:cNvSpPr>
          <p:nvPr>
            <p:ph type="sldNum" sz="quarter" idx="12"/>
          </p:nvPr>
        </p:nvSpPr>
        <p:spPr>
          <a:xfrm>
            <a:off x="10558300" y="5956137"/>
            <a:ext cx="1052508" cy="365125"/>
          </a:xfrm>
        </p:spPr>
        <p:txBody>
          <a:bodyPr>
            <a:normAutofit/>
          </a:bodyPr>
          <a:lstStyle/>
          <a:p>
            <a:pPr>
              <a:spcAft>
                <a:spcPts val="600"/>
              </a:spcAft>
              <a:defRPr/>
            </a:pPr>
            <a:fld id="{DCC53592-F41D-4163-9215-79121CC16269}" type="slidenum">
              <a:rPr lang="pl-PL" smtClean="0"/>
              <a:pPr>
                <a:spcAft>
                  <a:spcPts val="600"/>
                </a:spcAft>
                <a:defRPr/>
              </a:pPr>
              <a:t>20</a:t>
            </a:fld>
            <a:endParaRPr lang="pl-PL"/>
          </a:p>
        </p:txBody>
      </p:sp>
      <p:graphicFrame>
        <p:nvGraphicFramePr>
          <p:cNvPr id="6" name="Symbol zastępczy zawartości 2">
            <a:extLst>
              <a:ext uri="{FF2B5EF4-FFF2-40B4-BE49-F238E27FC236}">
                <a16:creationId xmlns:a16="http://schemas.microsoft.com/office/drawing/2014/main" id="{EE842960-734F-6935-4BC7-609682CDD197}"/>
              </a:ext>
            </a:extLst>
          </p:cNvPr>
          <p:cNvGraphicFramePr>
            <a:graphicFrameLocks noGrp="1"/>
          </p:cNvGraphicFramePr>
          <p:nvPr>
            <p:ph idx="1"/>
            <p:extLst>
              <p:ext uri="{D42A27DB-BD31-4B8C-83A1-F6EECF244321}">
                <p14:modId xmlns:p14="http://schemas.microsoft.com/office/powerpoint/2010/main" val="372007079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3877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p:cNvSpPr>
            <a:spLocks noGrp="1"/>
          </p:cNvSpPr>
          <p:nvPr>
            <p:ph type="title"/>
          </p:nvPr>
        </p:nvSpPr>
        <p:spPr>
          <a:xfrm>
            <a:off x="959157" y="1113764"/>
            <a:ext cx="3269749" cy="4624327"/>
          </a:xfrm>
        </p:spPr>
        <p:txBody>
          <a:bodyPr anchor="ctr">
            <a:normAutofit/>
          </a:bodyPr>
          <a:lstStyle/>
          <a:p>
            <a:r>
              <a:rPr lang="pl-PL" sz="3200">
                <a:solidFill>
                  <a:srgbClr val="FFFFFF"/>
                </a:solidFill>
              </a:rPr>
              <a:t>Najważniejsze komponenty</a:t>
            </a:r>
          </a:p>
        </p:txBody>
      </p:sp>
      <p:sp>
        <p:nvSpPr>
          <p:cNvPr id="3" name="Symbol zastępczy zawartości 2"/>
          <p:cNvSpPr>
            <a:spLocks noGrp="1"/>
          </p:cNvSpPr>
          <p:nvPr>
            <p:ph idx="1"/>
          </p:nvPr>
        </p:nvSpPr>
        <p:spPr>
          <a:xfrm>
            <a:off x="5155905" y="1113764"/>
            <a:ext cx="6108179" cy="4624327"/>
          </a:xfrm>
        </p:spPr>
        <p:txBody>
          <a:bodyPr anchor="ctr">
            <a:normAutofit/>
          </a:bodyPr>
          <a:lstStyle/>
          <a:p>
            <a:r>
              <a:rPr lang="pl-PL" dirty="0" err="1"/>
              <a:t>Label</a:t>
            </a:r>
            <a:r>
              <a:rPr lang="pl-PL" dirty="0"/>
              <a:t> (etykieta),</a:t>
            </a:r>
          </a:p>
          <a:p>
            <a:r>
              <a:rPr lang="pl-PL" dirty="0"/>
              <a:t>Button (przycisk),</a:t>
            </a:r>
          </a:p>
          <a:p>
            <a:r>
              <a:rPr lang="pl-PL" dirty="0" err="1"/>
              <a:t>TextBox</a:t>
            </a:r>
            <a:r>
              <a:rPr lang="pl-PL" dirty="0"/>
              <a:t> (pole tekstowe),</a:t>
            </a:r>
          </a:p>
          <a:p>
            <a:r>
              <a:rPr lang="pl-PL" dirty="0" err="1"/>
              <a:t>CheckBox</a:t>
            </a:r>
            <a:r>
              <a:rPr lang="pl-PL" dirty="0"/>
              <a:t>, </a:t>
            </a:r>
            <a:r>
              <a:rPr lang="pl-PL" dirty="0" err="1"/>
              <a:t>RadioButton</a:t>
            </a:r>
            <a:r>
              <a:rPr lang="pl-PL" dirty="0"/>
              <a:t> (pole wyboru),</a:t>
            </a:r>
          </a:p>
          <a:p>
            <a:r>
              <a:rPr lang="pl-PL" dirty="0" err="1"/>
              <a:t>ComboBox</a:t>
            </a:r>
            <a:r>
              <a:rPr lang="pl-PL" dirty="0"/>
              <a:t> (lista rozwijana),</a:t>
            </a:r>
          </a:p>
          <a:p>
            <a:r>
              <a:rPr lang="pl-PL" dirty="0" err="1"/>
              <a:t>ListBox</a:t>
            </a:r>
            <a:r>
              <a:rPr lang="pl-PL" dirty="0"/>
              <a:t> (lista zwykła).</a:t>
            </a:r>
          </a:p>
          <a:p>
            <a:endParaRPr lang="pl-PL" dirty="0"/>
          </a:p>
        </p:txBody>
      </p:sp>
      <p:sp>
        <p:nvSpPr>
          <p:cNvPr id="4" name="Symbol zastępczy numeru slajdu 3"/>
          <p:cNvSpPr>
            <a:spLocks noGrp="1"/>
          </p:cNvSpPr>
          <p:nvPr>
            <p:ph type="sldNum" sz="quarter" idx="12"/>
          </p:nvPr>
        </p:nvSpPr>
        <p:spPr>
          <a:xfrm>
            <a:off x="10558300" y="6425344"/>
            <a:ext cx="1052508" cy="365125"/>
          </a:xfrm>
        </p:spPr>
        <p:txBody>
          <a:bodyPr>
            <a:normAutofit/>
          </a:bodyPr>
          <a:lstStyle/>
          <a:p>
            <a:pPr>
              <a:spcAft>
                <a:spcPts val="600"/>
              </a:spcAft>
              <a:defRPr/>
            </a:pPr>
            <a:fld id="{DCC53592-F41D-4163-9215-79121CC16269}" type="slidenum">
              <a:rPr lang="pl-PL">
                <a:solidFill>
                  <a:schemeClr val="tx1">
                    <a:lumMod val="75000"/>
                    <a:lumOff val="25000"/>
                  </a:schemeClr>
                </a:solidFill>
              </a:rPr>
              <a:pPr>
                <a:spcAft>
                  <a:spcPts val="600"/>
                </a:spcAft>
                <a:defRPr/>
              </a:pPr>
              <a:t>21</a:t>
            </a:fld>
            <a:endParaRPr lang="pl-PL">
              <a:solidFill>
                <a:schemeClr val="tx1">
                  <a:lumMod val="75000"/>
                  <a:lumOff val="25000"/>
                </a:schemeClr>
              </a:solidFill>
            </a:endParaRPr>
          </a:p>
        </p:txBody>
      </p:sp>
    </p:spTree>
    <p:extLst>
      <p:ext uri="{BB962C8B-B14F-4D97-AF65-F5344CB8AC3E}">
        <p14:creationId xmlns:p14="http://schemas.microsoft.com/office/powerpoint/2010/main" val="3301781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useBgFill="1">
        <p:nvSpPr>
          <p:cNvPr id="17" name="Rectangle 16">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0245C-4102-4671-94B1-302C6BCD843A}"/>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dirty="0" err="1">
                <a:solidFill>
                  <a:schemeClr val="accent1"/>
                </a:solidFill>
              </a:rPr>
              <a:t>Wygląd</a:t>
            </a:r>
            <a:r>
              <a:rPr lang="en-US" sz="3600" dirty="0">
                <a:solidFill>
                  <a:schemeClr val="accent1"/>
                </a:solidFill>
              </a:rPr>
              <a:t> </a:t>
            </a:r>
            <a:r>
              <a:rPr lang="en-US" sz="3600" dirty="0" err="1">
                <a:solidFill>
                  <a:schemeClr val="accent1"/>
                </a:solidFill>
              </a:rPr>
              <a:t>podstawowych</a:t>
            </a:r>
            <a:r>
              <a:rPr lang="en-US" sz="3600" dirty="0">
                <a:solidFill>
                  <a:schemeClr val="accent1"/>
                </a:solidFill>
              </a:rPr>
              <a:t> </a:t>
            </a:r>
            <a:r>
              <a:rPr lang="en-US" sz="3600" dirty="0" err="1">
                <a:solidFill>
                  <a:schemeClr val="accent1"/>
                </a:solidFill>
              </a:rPr>
              <a:t>komponentów</a:t>
            </a:r>
            <a:r>
              <a:rPr lang="pl-PL" sz="3600" dirty="0">
                <a:solidFill>
                  <a:schemeClr val="accent1"/>
                </a:solidFill>
              </a:rPr>
              <a:t> APLIKACJI WINDOWS FORMS</a:t>
            </a:r>
            <a:endParaRPr lang="en-US" sz="3600" dirty="0">
              <a:solidFill>
                <a:schemeClr val="accent1"/>
              </a:solidFill>
            </a:endParaRPr>
          </a:p>
        </p:txBody>
      </p:sp>
      <p:pic>
        <p:nvPicPr>
          <p:cNvPr id="4" name="Obraz 3">
            <a:extLst>
              <a:ext uri="{FF2B5EF4-FFF2-40B4-BE49-F238E27FC236}">
                <a16:creationId xmlns:a16="http://schemas.microsoft.com/office/drawing/2014/main" id="{AE018EAF-F9E6-4CBA-BB0A-769C97F028D3}"/>
              </a:ext>
            </a:extLst>
          </p:cNvPr>
          <p:cNvPicPr>
            <a:picLocks noChangeAspect="1"/>
          </p:cNvPicPr>
          <p:nvPr/>
        </p:nvPicPr>
        <p:blipFill>
          <a:blip r:embed="rId3"/>
          <a:stretch>
            <a:fillRect/>
          </a:stretch>
        </p:blipFill>
        <p:spPr>
          <a:xfrm>
            <a:off x="635457" y="2790605"/>
            <a:ext cx="10916463" cy="3056609"/>
          </a:xfrm>
          <a:prstGeom prst="rect">
            <a:avLst/>
          </a:prstGeom>
        </p:spPr>
      </p:pic>
    </p:spTree>
    <p:extLst>
      <p:ext uri="{BB962C8B-B14F-4D97-AF65-F5344CB8AC3E}">
        <p14:creationId xmlns:p14="http://schemas.microsoft.com/office/powerpoint/2010/main" val="74046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p:cNvSpPr>
            <a:spLocks noGrp="1"/>
          </p:cNvSpPr>
          <p:nvPr>
            <p:ph type="title"/>
          </p:nvPr>
        </p:nvSpPr>
        <p:spPr>
          <a:xfrm>
            <a:off x="959157" y="1113764"/>
            <a:ext cx="3269749" cy="4624327"/>
          </a:xfrm>
        </p:spPr>
        <p:txBody>
          <a:bodyPr anchor="ctr">
            <a:normAutofit/>
          </a:bodyPr>
          <a:lstStyle/>
          <a:p>
            <a:r>
              <a:rPr lang="pl-PL" sz="3200" dirty="0">
                <a:solidFill>
                  <a:srgbClr val="FFFFFF"/>
                </a:solidFill>
              </a:rPr>
              <a:t>Tworzenie aplikacji WPF</a:t>
            </a:r>
            <a:br>
              <a:rPr lang="pl-PL" sz="3200" dirty="0">
                <a:solidFill>
                  <a:srgbClr val="FFFFFF"/>
                </a:solidFill>
              </a:rPr>
            </a:br>
            <a:r>
              <a:rPr lang="pl-PL" sz="3200" dirty="0">
                <a:solidFill>
                  <a:srgbClr val="FFFFFF"/>
                </a:solidFill>
              </a:rPr>
              <a:t>(Windows Presentation Foundation)</a:t>
            </a:r>
          </a:p>
        </p:txBody>
      </p:sp>
      <p:sp>
        <p:nvSpPr>
          <p:cNvPr id="3" name="Symbol zastępczy zawartości 2"/>
          <p:cNvSpPr>
            <a:spLocks noGrp="1"/>
          </p:cNvSpPr>
          <p:nvPr>
            <p:ph idx="1"/>
          </p:nvPr>
        </p:nvSpPr>
        <p:spPr>
          <a:xfrm>
            <a:off x="5155905" y="1113764"/>
            <a:ext cx="6108179" cy="4624327"/>
          </a:xfrm>
        </p:spPr>
        <p:txBody>
          <a:bodyPr anchor="ctr">
            <a:normAutofit/>
          </a:bodyPr>
          <a:lstStyle/>
          <a:p>
            <a:r>
              <a:rPr lang="pl-PL" dirty="0"/>
              <a:t>Windows Presentation Foundation (WPF), to platforma służąca do budowania aplikacji wizualnych. Opiera się na XML, skalowalnych kontrolkach, całkowicie nowych kontrolkach systemowych, animacji 2D i 3D, rozkładzie tekstu i formatowaniu dokumentów.</a:t>
            </a:r>
          </a:p>
          <a:p>
            <a:r>
              <a:rPr lang="pl-PL" dirty="0"/>
              <a:t>WPF jest stosunkowo nową technologią. Zapewnia wszelakie wymagane funkcjonalności do stworzenia bardzo atrakcyjnych interfejsów. Rozdzielono pracę programisty oraz osoby tworzącej GUI.</a:t>
            </a:r>
          </a:p>
          <a:p>
            <a:r>
              <a:rPr lang="pl-PL" dirty="0"/>
              <a:t>Największą zaletą aplikacji używających WPF jest fakt, iż są oparte o grafikę wektorową. </a:t>
            </a:r>
          </a:p>
        </p:txBody>
      </p:sp>
      <p:sp>
        <p:nvSpPr>
          <p:cNvPr id="4" name="Symbol zastępczy numeru slajdu 3"/>
          <p:cNvSpPr>
            <a:spLocks noGrp="1"/>
          </p:cNvSpPr>
          <p:nvPr>
            <p:ph type="sldNum" sz="quarter" idx="12"/>
          </p:nvPr>
        </p:nvSpPr>
        <p:spPr>
          <a:xfrm>
            <a:off x="10558300" y="6425344"/>
            <a:ext cx="1052508" cy="365125"/>
          </a:xfrm>
        </p:spPr>
        <p:txBody>
          <a:bodyPr>
            <a:normAutofit/>
          </a:bodyPr>
          <a:lstStyle/>
          <a:p>
            <a:pPr>
              <a:spcAft>
                <a:spcPts val="600"/>
              </a:spcAft>
              <a:defRPr/>
            </a:pPr>
            <a:fld id="{DCC53592-F41D-4163-9215-79121CC16269}" type="slidenum">
              <a:rPr lang="pl-PL">
                <a:solidFill>
                  <a:schemeClr val="tx1">
                    <a:lumMod val="75000"/>
                    <a:lumOff val="25000"/>
                  </a:schemeClr>
                </a:solidFill>
              </a:rPr>
              <a:pPr>
                <a:spcAft>
                  <a:spcPts val="600"/>
                </a:spcAft>
                <a:defRPr/>
              </a:pPr>
              <a:t>23</a:t>
            </a:fld>
            <a:endParaRPr lang="pl-PL">
              <a:solidFill>
                <a:schemeClr val="tx1">
                  <a:lumMod val="75000"/>
                  <a:lumOff val="25000"/>
                </a:schemeClr>
              </a:solidFill>
            </a:endParaRPr>
          </a:p>
        </p:txBody>
      </p:sp>
    </p:spTree>
    <p:extLst>
      <p:ext uri="{BB962C8B-B14F-4D97-AF65-F5344CB8AC3E}">
        <p14:creationId xmlns:p14="http://schemas.microsoft.com/office/powerpoint/2010/main" val="2657529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03189" y="1209184"/>
            <a:ext cx="3089189" cy="4734416"/>
          </a:xfrm>
        </p:spPr>
        <p:txBody>
          <a:bodyPr anchor="ctr">
            <a:normAutofit/>
          </a:bodyPr>
          <a:lstStyle/>
          <a:p>
            <a:r>
              <a:rPr lang="pl-PL"/>
              <a:t>WPF - XAML</a:t>
            </a:r>
          </a:p>
        </p:txBody>
      </p:sp>
      <p:sp>
        <p:nvSpPr>
          <p:cNvPr id="20" name="Rectangle 19">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2" name="Rectangle 21">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4" name="Rectangle 23">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3" name="Symbol zastępczy zawartości 2"/>
          <p:cNvSpPr>
            <a:spLocks noGrp="1"/>
          </p:cNvSpPr>
          <p:nvPr>
            <p:ph idx="1"/>
          </p:nvPr>
        </p:nvSpPr>
        <p:spPr>
          <a:xfrm>
            <a:off x="4561870" y="723899"/>
            <a:ext cx="7183597" cy="3678303"/>
          </a:xfrm>
        </p:spPr>
        <p:txBody>
          <a:bodyPr>
            <a:normAutofit/>
          </a:bodyPr>
          <a:lstStyle/>
          <a:p>
            <a:r>
              <a:rPr lang="pl-PL" dirty="0" err="1"/>
              <a:t>Extensible</a:t>
            </a:r>
            <a:r>
              <a:rPr lang="pl-PL" dirty="0"/>
              <a:t> Application </a:t>
            </a:r>
            <a:r>
              <a:rPr lang="pl-PL" dirty="0" err="1"/>
              <a:t>Markup</a:t>
            </a:r>
            <a:r>
              <a:rPr lang="pl-PL" dirty="0"/>
              <a:t> Language (XAML – język opisu interfejsu użytkownika wykorzystywany m.in. w technologii WPF, która jest elementem platformy .NET Framework począwszy od wersji 3.0.</a:t>
            </a:r>
          </a:p>
          <a:p>
            <a:r>
              <a:rPr lang="pl-PL" dirty="0"/>
              <a:t>XAML jest językiem opartym na języku XML zoptymalizowanym do opisu wizualnych interfejsów.</a:t>
            </a:r>
          </a:p>
        </p:txBody>
      </p:sp>
      <p:pic>
        <p:nvPicPr>
          <p:cNvPr id="6" name="Obraz 5">
            <a:extLst>
              <a:ext uri="{FF2B5EF4-FFF2-40B4-BE49-F238E27FC236}">
                <a16:creationId xmlns:a16="http://schemas.microsoft.com/office/drawing/2014/main" id="{2E65AFE6-0069-4B5D-2EE1-D89337EF15F7}"/>
              </a:ext>
            </a:extLst>
          </p:cNvPr>
          <p:cNvPicPr>
            <a:picLocks noChangeAspect="1"/>
          </p:cNvPicPr>
          <p:nvPr/>
        </p:nvPicPr>
        <p:blipFill>
          <a:blip r:embed="rId3"/>
          <a:stretch>
            <a:fillRect/>
          </a:stretch>
        </p:blipFill>
        <p:spPr>
          <a:xfrm>
            <a:off x="6227111" y="3676814"/>
            <a:ext cx="3436077" cy="2266786"/>
          </a:xfrm>
          <a:prstGeom prst="rect">
            <a:avLst/>
          </a:prstGeom>
        </p:spPr>
      </p:pic>
      <p:sp>
        <p:nvSpPr>
          <p:cNvPr id="4" name="Symbol zastępczy numeru slajdu 3"/>
          <p:cNvSpPr>
            <a:spLocks noGrp="1"/>
          </p:cNvSpPr>
          <p:nvPr>
            <p:ph type="sldNum" sz="quarter" idx="12"/>
          </p:nvPr>
        </p:nvSpPr>
        <p:spPr>
          <a:xfrm>
            <a:off x="10558300" y="6400800"/>
            <a:ext cx="1052508" cy="365125"/>
          </a:xfrm>
        </p:spPr>
        <p:txBody>
          <a:bodyPr>
            <a:normAutofit/>
          </a:bodyPr>
          <a:lstStyle/>
          <a:p>
            <a:pPr>
              <a:spcAft>
                <a:spcPts val="600"/>
              </a:spcAft>
              <a:defRPr/>
            </a:pPr>
            <a:fld id="{DCC53592-F41D-4163-9215-79121CC16269}" type="slidenum">
              <a:rPr lang="pl-PL"/>
              <a:pPr>
                <a:spcAft>
                  <a:spcPts val="600"/>
                </a:spcAft>
                <a:defRPr/>
              </a:pPr>
              <a:t>24</a:t>
            </a:fld>
            <a:endParaRPr lang="pl-PL"/>
          </a:p>
        </p:txBody>
      </p:sp>
    </p:spTree>
    <p:extLst>
      <p:ext uri="{BB962C8B-B14F-4D97-AF65-F5344CB8AC3E}">
        <p14:creationId xmlns:p14="http://schemas.microsoft.com/office/powerpoint/2010/main" val="3650530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p:cNvSpPr>
            <a:spLocks noGrp="1"/>
          </p:cNvSpPr>
          <p:nvPr>
            <p:ph type="title"/>
          </p:nvPr>
        </p:nvSpPr>
        <p:spPr>
          <a:xfrm>
            <a:off x="959157" y="1113764"/>
            <a:ext cx="3269749" cy="4624327"/>
          </a:xfrm>
        </p:spPr>
        <p:txBody>
          <a:bodyPr anchor="ctr">
            <a:normAutofit/>
          </a:bodyPr>
          <a:lstStyle/>
          <a:p>
            <a:r>
              <a:rPr lang="pl-PL" sz="3200" dirty="0">
                <a:solidFill>
                  <a:srgbClr val="FFFFFF"/>
                </a:solidFill>
              </a:rPr>
              <a:t>Przykład kodu XAML</a:t>
            </a:r>
          </a:p>
        </p:txBody>
      </p:sp>
      <p:sp>
        <p:nvSpPr>
          <p:cNvPr id="3" name="Symbol zastępczy zawartości 2"/>
          <p:cNvSpPr>
            <a:spLocks noGrp="1"/>
          </p:cNvSpPr>
          <p:nvPr>
            <p:ph idx="1"/>
          </p:nvPr>
        </p:nvSpPr>
        <p:spPr>
          <a:xfrm>
            <a:off x="5155905" y="1113764"/>
            <a:ext cx="6108179" cy="4624327"/>
          </a:xfrm>
        </p:spPr>
        <p:txBody>
          <a:bodyPr anchor="ctr">
            <a:normAutofit/>
          </a:bodyPr>
          <a:lstStyle/>
          <a:p>
            <a:pPr marL="0" indent="0">
              <a:buNone/>
            </a:pPr>
            <a:r>
              <a:rPr lang="pl-PL" b="0" i="0" dirty="0">
                <a:solidFill>
                  <a:srgbClr val="0000FF"/>
                </a:solidFill>
                <a:effectLst/>
                <a:latin typeface="SFMono-Regular"/>
              </a:rPr>
              <a:t>&lt;Button&gt;</a:t>
            </a:r>
          </a:p>
          <a:p>
            <a:pPr marL="0" indent="0">
              <a:buNone/>
            </a:pPr>
            <a:r>
              <a:rPr lang="pl-PL" dirty="0">
                <a:solidFill>
                  <a:srgbClr val="000000"/>
                </a:solidFill>
                <a:latin typeface="SFMono-Regular"/>
              </a:rPr>
              <a:t>	</a:t>
            </a:r>
            <a:r>
              <a:rPr lang="pl-PL" b="0" i="0" dirty="0">
                <a:solidFill>
                  <a:srgbClr val="0000FF"/>
                </a:solidFill>
                <a:effectLst/>
                <a:latin typeface="SFMono-Regular"/>
              </a:rPr>
              <a:t>&lt;</a:t>
            </a:r>
            <a:r>
              <a:rPr lang="pl-PL" b="0" i="0" dirty="0" err="1">
                <a:solidFill>
                  <a:srgbClr val="0000FF"/>
                </a:solidFill>
                <a:effectLst/>
                <a:latin typeface="SFMono-Regular"/>
              </a:rPr>
              <a:t>Button.FontWeight</a:t>
            </a:r>
            <a:r>
              <a:rPr lang="pl-PL" b="0" i="0" dirty="0">
                <a:solidFill>
                  <a:srgbClr val="0000FF"/>
                </a:solidFill>
                <a:effectLst/>
                <a:latin typeface="SFMono-Regular"/>
              </a:rPr>
              <a:t>&gt;</a:t>
            </a:r>
            <a:r>
              <a:rPr lang="pl-PL" b="0" i="0" dirty="0" err="1">
                <a:solidFill>
                  <a:srgbClr val="000000"/>
                </a:solidFill>
                <a:effectLst/>
                <a:latin typeface="SFMono-Regular"/>
              </a:rPr>
              <a:t>Bold</a:t>
            </a:r>
            <a:r>
              <a:rPr lang="pl-PL" b="0" i="0" dirty="0">
                <a:solidFill>
                  <a:srgbClr val="0000FF"/>
                </a:solidFill>
                <a:effectLst/>
                <a:latin typeface="SFMono-Regular"/>
              </a:rPr>
              <a:t>&lt;/</a:t>
            </a:r>
            <a:r>
              <a:rPr lang="pl-PL" b="0" i="0" dirty="0" err="1">
                <a:solidFill>
                  <a:srgbClr val="0000FF"/>
                </a:solidFill>
                <a:effectLst/>
                <a:latin typeface="SFMono-Regular"/>
              </a:rPr>
              <a:t>Button.FontWeight</a:t>
            </a:r>
            <a:r>
              <a:rPr lang="pl-PL" b="0" i="0" dirty="0">
                <a:solidFill>
                  <a:srgbClr val="0000FF"/>
                </a:solidFill>
                <a:effectLst/>
                <a:latin typeface="SFMono-Regular"/>
              </a:rPr>
              <a:t>&gt;</a:t>
            </a:r>
            <a:r>
              <a:rPr lang="pl-PL" b="0" i="0" dirty="0">
                <a:solidFill>
                  <a:srgbClr val="000000"/>
                </a:solidFill>
                <a:effectLst/>
                <a:latin typeface="SFMono-Regular"/>
              </a:rPr>
              <a:t> 	</a:t>
            </a:r>
            <a:r>
              <a:rPr lang="pl-PL" b="0" i="0" dirty="0">
                <a:solidFill>
                  <a:srgbClr val="0000FF"/>
                </a:solidFill>
                <a:effectLst/>
                <a:latin typeface="SFMono-Regular"/>
              </a:rPr>
              <a:t>&lt;</a:t>
            </a:r>
            <a:r>
              <a:rPr lang="pl-PL" b="0" i="0" dirty="0" err="1">
                <a:solidFill>
                  <a:srgbClr val="0000FF"/>
                </a:solidFill>
                <a:effectLst/>
                <a:latin typeface="SFMono-Regular"/>
              </a:rPr>
              <a:t>Button.Content</a:t>
            </a:r>
            <a:r>
              <a:rPr lang="pl-PL" b="0" i="0" dirty="0">
                <a:solidFill>
                  <a:srgbClr val="0000FF"/>
                </a:solidFill>
                <a:effectLst/>
                <a:latin typeface="SFMono-Regular"/>
              </a:rPr>
              <a:t>&gt;</a:t>
            </a:r>
            <a:r>
              <a:rPr lang="pl-PL" b="0" i="0" dirty="0">
                <a:solidFill>
                  <a:srgbClr val="000000"/>
                </a:solidFill>
                <a:effectLst/>
                <a:latin typeface="SFMono-Regular"/>
              </a:rPr>
              <a:t>Przycisk</a:t>
            </a:r>
            <a:r>
              <a:rPr lang="pl-PL" b="0" i="0" dirty="0">
                <a:solidFill>
                  <a:srgbClr val="0000FF"/>
                </a:solidFill>
                <a:effectLst/>
                <a:latin typeface="SFMono-Regular"/>
              </a:rPr>
              <a:t>&lt;/</a:t>
            </a:r>
            <a:r>
              <a:rPr lang="pl-PL" b="0" i="0" dirty="0" err="1">
                <a:solidFill>
                  <a:srgbClr val="0000FF"/>
                </a:solidFill>
                <a:effectLst/>
                <a:latin typeface="SFMono-Regular"/>
              </a:rPr>
              <a:t>Button.Content</a:t>
            </a:r>
            <a:r>
              <a:rPr lang="pl-PL" b="0" i="0" dirty="0">
                <a:solidFill>
                  <a:srgbClr val="0000FF"/>
                </a:solidFill>
                <a:effectLst/>
                <a:latin typeface="SFMono-Regular"/>
              </a:rPr>
              <a:t>&gt;</a:t>
            </a:r>
            <a:endParaRPr lang="pl-PL" dirty="0">
              <a:solidFill>
                <a:srgbClr val="000000"/>
              </a:solidFill>
              <a:latin typeface="SFMono-Regular"/>
            </a:endParaRPr>
          </a:p>
          <a:p>
            <a:pPr marL="0" indent="0">
              <a:buNone/>
            </a:pPr>
            <a:r>
              <a:rPr lang="pl-PL" b="0" i="0" dirty="0">
                <a:solidFill>
                  <a:srgbClr val="0000FF"/>
                </a:solidFill>
                <a:effectLst/>
                <a:latin typeface="SFMono-Regular"/>
              </a:rPr>
              <a:t>&lt;/Button&gt;</a:t>
            </a:r>
            <a:endParaRPr lang="pl-PL" dirty="0"/>
          </a:p>
        </p:txBody>
      </p:sp>
      <p:sp>
        <p:nvSpPr>
          <p:cNvPr id="4" name="Symbol zastępczy numeru slajdu 3"/>
          <p:cNvSpPr>
            <a:spLocks noGrp="1"/>
          </p:cNvSpPr>
          <p:nvPr>
            <p:ph type="sldNum" sz="quarter" idx="12"/>
          </p:nvPr>
        </p:nvSpPr>
        <p:spPr>
          <a:xfrm>
            <a:off x="10558300" y="6425344"/>
            <a:ext cx="1052508" cy="365125"/>
          </a:xfrm>
        </p:spPr>
        <p:txBody>
          <a:bodyPr>
            <a:normAutofit/>
          </a:bodyPr>
          <a:lstStyle/>
          <a:p>
            <a:pPr>
              <a:spcAft>
                <a:spcPts val="600"/>
              </a:spcAft>
              <a:defRPr/>
            </a:pPr>
            <a:fld id="{DCC53592-F41D-4163-9215-79121CC16269}" type="slidenum">
              <a:rPr lang="pl-PL">
                <a:solidFill>
                  <a:schemeClr val="tx1">
                    <a:lumMod val="75000"/>
                    <a:lumOff val="25000"/>
                  </a:schemeClr>
                </a:solidFill>
              </a:rPr>
              <a:pPr>
                <a:spcAft>
                  <a:spcPts val="600"/>
                </a:spcAft>
                <a:defRPr/>
              </a:pPr>
              <a:t>25</a:t>
            </a:fld>
            <a:endParaRPr lang="pl-PL">
              <a:solidFill>
                <a:schemeClr val="tx1">
                  <a:lumMod val="75000"/>
                  <a:lumOff val="25000"/>
                </a:schemeClr>
              </a:solidFill>
            </a:endParaRPr>
          </a:p>
        </p:txBody>
      </p:sp>
    </p:spTree>
    <p:extLst>
      <p:ext uri="{BB962C8B-B14F-4D97-AF65-F5344CB8AC3E}">
        <p14:creationId xmlns:p14="http://schemas.microsoft.com/office/powerpoint/2010/main" val="382412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3"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4"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useBgFill="1">
        <p:nvSpPr>
          <p:cNvPr id="25"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az 4"/>
          <p:cNvPicPr>
            <a:picLocks noChangeAspect="1"/>
          </p:cNvPicPr>
          <p:nvPr/>
        </p:nvPicPr>
        <p:blipFill>
          <a:blip r:embed="rId2"/>
          <a:stretch>
            <a:fillRect/>
          </a:stretch>
        </p:blipFill>
        <p:spPr>
          <a:xfrm>
            <a:off x="931166" y="1538941"/>
            <a:ext cx="6518800" cy="4074249"/>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Tworzenie aplikacji graficznej WPF (1)</a:t>
            </a:r>
          </a:p>
        </p:txBody>
      </p:sp>
      <p:sp>
        <p:nvSpPr>
          <p:cNvPr id="4" name="Symbol zastępczy numeru slajdu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defRPr/>
            </a:pPr>
            <a:fld id="{DCC53592-F41D-4163-9215-79121CC16269}" type="slidenum">
              <a:rPr lang="en-US" smtClean="0">
                <a:solidFill>
                  <a:schemeClr val="accent1">
                    <a:lumMod val="75000"/>
                    <a:lumOff val="25000"/>
                  </a:schemeClr>
                </a:solidFill>
              </a:rPr>
              <a:pPr defTabSz="914400">
                <a:spcAft>
                  <a:spcPts val="600"/>
                </a:spcAft>
                <a:defRPr/>
              </a:pPr>
              <a:t>26</a:t>
            </a:fld>
            <a:endParaRPr lang="en-US">
              <a:solidFill>
                <a:schemeClr val="accent1">
                  <a:lumMod val="75000"/>
                  <a:lumOff val="25000"/>
                </a:schemeClr>
              </a:solidFill>
            </a:endParaRPr>
          </a:p>
        </p:txBody>
      </p:sp>
    </p:spTree>
    <p:extLst>
      <p:ext uri="{BB962C8B-B14F-4D97-AF65-F5344CB8AC3E}">
        <p14:creationId xmlns:p14="http://schemas.microsoft.com/office/powerpoint/2010/main" val="4188067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az 4"/>
          <p:cNvPicPr>
            <a:picLocks noChangeAspect="1"/>
          </p:cNvPicPr>
          <p:nvPr/>
        </p:nvPicPr>
        <p:blipFill>
          <a:blip r:embed="rId3"/>
          <a:stretch>
            <a:fillRect/>
          </a:stretch>
        </p:blipFill>
        <p:spPr>
          <a:xfrm>
            <a:off x="931166" y="1538941"/>
            <a:ext cx="6518800" cy="4074249"/>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Tworzenie aplikacji graficznej WPF (2)</a:t>
            </a:r>
          </a:p>
        </p:txBody>
      </p:sp>
      <p:sp>
        <p:nvSpPr>
          <p:cNvPr id="4" name="Symbol zastępczy numeru slajdu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defRPr/>
            </a:pPr>
            <a:fld id="{DCC53592-F41D-4163-9215-79121CC16269}" type="slidenum">
              <a:rPr lang="en-US" smtClean="0">
                <a:solidFill>
                  <a:schemeClr val="accent1">
                    <a:lumMod val="75000"/>
                    <a:lumOff val="25000"/>
                  </a:schemeClr>
                </a:solidFill>
              </a:rPr>
              <a:pPr defTabSz="914400">
                <a:spcAft>
                  <a:spcPts val="600"/>
                </a:spcAft>
                <a:defRPr/>
              </a:pPr>
              <a:t>27</a:t>
            </a:fld>
            <a:endParaRPr lang="en-US">
              <a:solidFill>
                <a:schemeClr val="accent1">
                  <a:lumMod val="75000"/>
                  <a:lumOff val="25000"/>
                </a:schemeClr>
              </a:solidFill>
            </a:endParaRPr>
          </a:p>
        </p:txBody>
      </p:sp>
    </p:spTree>
    <p:extLst>
      <p:ext uri="{BB962C8B-B14F-4D97-AF65-F5344CB8AC3E}">
        <p14:creationId xmlns:p14="http://schemas.microsoft.com/office/powerpoint/2010/main" val="4180895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az 4"/>
          <p:cNvPicPr>
            <a:picLocks noChangeAspect="1"/>
          </p:cNvPicPr>
          <p:nvPr/>
        </p:nvPicPr>
        <p:blipFill>
          <a:blip r:embed="rId3"/>
          <a:stretch>
            <a:fillRect/>
          </a:stretch>
        </p:blipFill>
        <p:spPr>
          <a:xfrm>
            <a:off x="2113125" y="1208531"/>
            <a:ext cx="4154882" cy="4735069"/>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a:solidFill>
                  <a:srgbClr val="FFFFFF"/>
                </a:solidFill>
              </a:rPr>
              <a:t>Deklaracja klasy MainWindow</a:t>
            </a:r>
          </a:p>
        </p:txBody>
      </p:sp>
      <p:sp>
        <p:nvSpPr>
          <p:cNvPr id="4" name="Symbol zastępczy numeru slajdu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defRPr/>
            </a:pPr>
            <a:fld id="{DCC53592-F41D-4163-9215-79121CC16269}" type="slidenum">
              <a:rPr lang="en-US" smtClean="0">
                <a:solidFill>
                  <a:schemeClr val="accent1">
                    <a:lumMod val="75000"/>
                    <a:lumOff val="25000"/>
                  </a:schemeClr>
                </a:solidFill>
              </a:rPr>
              <a:pPr defTabSz="914400">
                <a:spcAft>
                  <a:spcPts val="600"/>
                </a:spcAft>
                <a:defRPr/>
              </a:pPr>
              <a:t>28</a:t>
            </a:fld>
            <a:endParaRPr lang="en-US">
              <a:solidFill>
                <a:schemeClr val="accent1">
                  <a:lumMod val="75000"/>
                  <a:lumOff val="25000"/>
                </a:schemeClr>
              </a:solidFill>
            </a:endParaRPr>
          </a:p>
        </p:txBody>
      </p:sp>
    </p:spTree>
    <p:extLst>
      <p:ext uri="{BB962C8B-B14F-4D97-AF65-F5344CB8AC3E}">
        <p14:creationId xmlns:p14="http://schemas.microsoft.com/office/powerpoint/2010/main" val="3351142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7" name="Rectangle 1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useBgFill="1">
        <p:nvSpPr>
          <p:cNvPr id="19" name="Rectangle 1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Obraz 5"/>
          <p:cNvPicPr>
            <a:picLocks noChangeAspect="1"/>
          </p:cNvPicPr>
          <p:nvPr/>
        </p:nvPicPr>
        <p:blipFill>
          <a:blip r:embed="rId3"/>
          <a:stretch>
            <a:fillRect/>
          </a:stretch>
        </p:blipFill>
        <p:spPr>
          <a:xfrm>
            <a:off x="931166" y="1281569"/>
            <a:ext cx="6518800" cy="4588992"/>
          </a:xfrm>
          <a:prstGeom prst="rect">
            <a:avLst/>
          </a:prstGeom>
        </p:spPr>
      </p:pic>
      <p:sp>
        <p:nvSpPr>
          <p:cNvPr id="21" name="Rectangle 2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Dodawanie kontrolek</a:t>
            </a:r>
          </a:p>
        </p:txBody>
      </p:sp>
      <p:sp>
        <p:nvSpPr>
          <p:cNvPr id="4" name="Symbol zastępczy numeru slajdu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defRPr/>
            </a:pPr>
            <a:fld id="{DCC53592-F41D-4163-9215-79121CC16269}" type="slidenum">
              <a:rPr lang="en-US" smtClean="0">
                <a:solidFill>
                  <a:schemeClr val="accent1">
                    <a:lumMod val="75000"/>
                    <a:lumOff val="25000"/>
                  </a:schemeClr>
                </a:solidFill>
              </a:rPr>
              <a:pPr defTabSz="914400">
                <a:spcAft>
                  <a:spcPts val="600"/>
                </a:spcAft>
                <a:defRPr/>
              </a:pPr>
              <a:t>29</a:t>
            </a:fld>
            <a:endParaRPr lang="en-US">
              <a:solidFill>
                <a:schemeClr val="accent1">
                  <a:lumMod val="75000"/>
                  <a:lumOff val="25000"/>
                </a:schemeClr>
              </a:solidFill>
            </a:endParaRPr>
          </a:p>
        </p:txBody>
      </p:sp>
    </p:spTree>
    <p:extLst>
      <p:ext uri="{BB962C8B-B14F-4D97-AF65-F5344CB8AC3E}">
        <p14:creationId xmlns:p14="http://schemas.microsoft.com/office/powerpoint/2010/main" val="1239374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03189" y="1209184"/>
            <a:ext cx="3089189" cy="4734416"/>
          </a:xfrm>
        </p:spPr>
        <p:txBody>
          <a:bodyPr anchor="ctr">
            <a:normAutofit/>
          </a:bodyPr>
          <a:lstStyle/>
          <a:p>
            <a:r>
              <a:rPr lang="pl-PL"/>
              <a:t>Obsługa wyjątków (2/9)</a:t>
            </a:r>
          </a:p>
        </p:txBody>
      </p:sp>
      <p:sp>
        <p:nvSpPr>
          <p:cNvPr id="14" name="Rectangle 13">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6" name="Rectangle 15">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8" name="Rectangle 17">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3" name="Symbol zastępczy zawartości 2"/>
          <p:cNvSpPr>
            <a:spLocks noGrp="1"/>
          </p:cNvSpPr>
          <p:nvPr>
            <p:ph idx="1"/>
          </p:nvPr>
        </p:nvSpPr>
        <p:spPr>
          <a:xfrm>
            <a:off x="4561870" y="723899"/>
            <a:ext cx="7183597" cy="6035547"/>
          </a:xfrm>
        </p:spPr>
        <p:txBody>
          <a:bodyPr>
            <a:normAutofit/>
          </a:bodyPr>
          <a:lstStyle/>
          <a:p>
            <a:pPr>
              <a:lnSpc>
                <a:spcPct val="90000"/>
              </a:lnSpc>
            </a:pPr>
            <a:r>
              <a:rPr lang="pl-PL" sz="1600" dirty="0">
                <a:latin typeface="Times New Roman" panose="02020603050405020304" pitchFamily="18" charset="0"/>
                <a:cs typeface="Times New Roman" panose="02020603050405020304" pitchFamily="18" charset="0"/>
              </a:rPr>
              <a:t>Typ wyjątku: </a:t>
            </a:r>
            <a:r>
              <a:rPr lang="pl-PL" sz="1600" dirty="0" err="1">
                <a:latin typeface="Times New Roman" panose="02020603050405020304" pitchFamily="18" charset="0"/>
                <a:cs typeface="Times New Roman" panose="02020603050405020304" pitchFamily="18" charset="0"/>
              </a:rPr>
              <a:t>DivideByZeroException</a:t>
            </a:r>
            <a:endParaRPr lang="pl-PL" sz="1600" dirty="0">
              <a:latin typeface="Times New Roman" panose="02020603050405020304" pitchFamily="18" charset="0"/>
              <a:cs typeface="Times New Roman" panose="02020603050405020304" pitchFamily="18" charset="0"/>
            </a:endParaRPr>
          </a:p>
          <a:p>
            <a:pPr marL="109728" indent="0">
              <a:lnSpc>
                <a:spcPct val="90000"/>
              </a:lnSpc>
              <a:spcBef>
                <a:spcPts val="1200"/>
              </a:spcBef>
              <a:buNone/>
            </a:pPr>
            <a:r>
              <a:rPr lang="pl-PL" sz="1600" dirty="0" err="1">
                <a:latin typeface="Times New Roman" panose="02020603050405020304" pitchFamily="18" charset="0"/>
                <a:cs typeface="Times New Roman" panose="02020603050405020304" pitchFamily="18" charset="0"/>
              </a:rPr>
              <a:t>int</a:t>
            </a:r>
            <a:r>
              <a:rPr lang="pl-PL" sz="1600" dirty="0">
                <a:latin typeface="Times New Roman" panose="02020603050405020304" pitchFamily="18" charset="0"/>
                <a:cs typeface="Times New Roman" panose="02020603050405020304" pitchFamily="18" charset="0"/>
              </a:rPr>
              <a:t> z, y, x;</a:t>
            </a:r>
          </a:p>
          <a:p>
            <a:pPr marL="109728" indent="0">
              <a:lnSpc>
                <a:spcPct val="90000"/>
              </a:lnSpc>
              <a:buNone/>
            </a:pPr>
            <a:r>
              <a:rPr lang="pl-PL" sz="1600" dirty="0">
                <a:latin typeface="Times New Roman" panose="02020603050405020304" pitchFamily="18" charset="0"/>
                <a:cs typeface="Times New Roman" panose="02020603050405020304" pitchFamily="18" charset="0"/>
              </a:rPr>
              <a:t>x = 7;</a:t>
            </a:r>
          </a:p>
          <a:p>
            <a:pPr marL="109728" indent="0">
              <a:lnSpc>
                <a:spcPct val="90000"/>
              </a:lnSpc>
              <a:buNone/>
            </a:pPr>
            <a:r>
              <a:rPr lang="pl-PL" sz="1600" dirty="0">
                <a:latin typeface="Times New Roman" panose="02020603050405020304" pitchFamily="18" charset="0"/>
                <a:cs typeface="Times New Roman" panose="02020603050405020304" pitchFamily="18" charset="0"/>
              </a:rPr>
              <a:t>y = 0;</a:t>
            </a:r>
          </a:p>
          <a:p>
            <a:pPr marL="109728" indent="0">
              <a:lnSpc>
                <a:spcPct val="90000"/>
              </a:lnSpc>
              <a:buNone/>
            </a:pPr>
            <a:r>
              <a:rPr lang="pl-PL" sz="1600" b="1" dirty="0" err="1">
                <a:latin typeface="Times New Roman" panose="02020603050405020304" pitchFamily="18" charset="0"/>
                <a:cs typeface="Times New Roman" panose="02020603050405020304" pitchFamily="18" charset="0"/>
              </a:rPr>
              <a:t>try</a:t>
            </a:r>
            <a:endParaRPr lang="pl-PL" sz="1600" b="1" dirty="0">
              <a:latin typeface="Times New Roman" panose="02020603050405020304" pitchFamily="18" charset="0"/>
              <a:cs typeface="Times New Roman" panose="02020603050405020304" pitchFamily="18" charset="0"/>
            </a:endParaRPr>
          </a:p>
          <a:p>
            <a:pPr marL="109728" indent="0">
              <a:lnSpc>
                <a:spcPct val="90000"/>
              </a:lnSpc>
              <a:buNone/>
            </a:pPr>
            <a:r>
              <a:rPr lang="pl-PL" sz="1600" dirty="0">
                <a:latin typeface="Times New Roman" panose="02020603050405020304" pitchFamily="18" charset="0"/>
                <a:cs typeface="Times New Roman" panose="02020603050405020304" pitchFamily="18" charset="0"/>
              </a:rPr>
              <a:t>{</a:t>
            </a:r>
          </a:p>
          <a:p>
            <a:pPr marL="109728" indent="0">
              <a:lnSpc>
                <a:spcPct val="90000"/>
              </a:lnSpc>
              <a:buNone/>
            </a:pPr>
            <a:r>
              <a:rPr lang="pl-PL" sz="1600" dirty="0">
                <a:latin typeface="Times New Roman" panose="02020603050405020304" pitchFamily="18" charset="0"/>
                <a:cs typeface="Times New Roman" panose="02020603050405020304" pitchFamily="18" charset="0"/>
              </a:rPr>
              <a:t>     z = x / y;</a:t>
            </a:r>
          </a:p>
          <a:p>
            <a:pPr marL="109728" indent="0">
              <a:lnSpc>
                <a:spcPct val="90000"/>
              </a:lnSpc>
              <a:buNone/>
            </a:pPr>
            <a:r>
              <a:rPr lang="pl-PL" sz="1600" dirty="0">
                <a:latin typeface="Times New Roman" panose="02020603050405020304" pitchFamily="18" charset="0"/>
                <a:cs typeface="Times New Roman" panose="02020603050405020304" pitchFamily="18" charset="0"/>
              </a:rPr>
              <a:t>}</a:t>
            </a:r>
          </a:p>
          <a:p>
            <a:pPr marL="109728" indent="0">
              <a:lnSpc>
                <a:spcPct val="90000"/>
              </a:lnSpc>
              <a:buNone/>
            </a:pPr>
            <a:r>
              <a:rPr lang="pl-PL" sz="1600" b="1" dirty="0" err="1">
                <a:latin typeface="Times New Roman" panose="02020603050405020304" pitchFamily="18" charset="0"/>
                <a:cs typeface="Times New Roman" panose="02020603050405020304" pitchFamily="18" charset="0"/>
              </a:rPr>
              <a:t>catch</a:t>
            </a:r>
            <a:r>
              <a:rPr lang="pl-PL" sz="1600" b="1"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a:t>
            </a:r>
            <a:r>
              <a:rPr lang="pl-PL" sz="1600" b="1" dirty="0" err="1">
                <a:latin typeface="Times New Roman" panose="02020603050405020304" pitchFamily="18" charset="0"/>
                <a:cs typeface="Times New Roman" panose="02020603050405020304" pitchFamily="18" charset="0"/>
              </a:rPr>
              <a:t>DivideByZeroException</a:t>
            </a:r>
            <a:r>
              <a:rPr lang="pl-PL" sz="1600" dirty="0">
                <a:latin typeface="Times New Roman" panose="02020603050405020304" pitchFamily="18" charset="0"/>
                <a:cs typeface="Times New Roman" panose="02020603050405020304" pitchFamily="18" charset="0"/>
              </a:rPr>
              <a:t>)</a:t>
            </a:r>
          </a:p>
          <a:p>
            <a:pPr marL="109728" indent="0">
              <a:lnSpc>
                <a:spcPct val="90000"/>
              </a:lnSpc>
              <a:buNone/>
            </a:pPr>
            <a:r>
              <a:rPr lang="pl-PL" sz="1600" dirty="0">
                <a:latin typeface="Times New Roman" panose="02020603050405020304" pitchFamily="18" charset="0"/>
                <a:cs typeface="Times New Roman" panose="02020603050405020304" pitchFamily="18" charset="0"/>
              </a:rPr>
              <a:t>{</a:t>
            </a:r>
          </a:p>
          <a:p>
            <a:pPr marL="109728" indent="0">
              <a:lnSpc>
                <a:spcPct val="90000"/>
              </a:lnSpc>
              <a:buNone/>
            </a:pPr>
            <a:r>
              <a:rPr lang="pl-PL" sz="1600" dirty="0">
                <a:latin typeface="Times New Roman" panose="02020603050405020304" pitchFamily="18" charset="0"/>
                <a:cs typeface="Times New Roman" panose="02020603050405020304" pitchFamily="18" charset="0"/>
              </a:rPr>
              <a:t>      </a:t>
            </a:r>
            <a:r>
              <a:rPr lang="pl-PL" sz="1600" b="1" dirty="0" err="1">
                <a:latin typeface="Times New Roman" panose="02020603050405020304" pitchFamily="18" charset="0"/>
                <a:cs typeface="Times New Roman" panose="02020603050405020304" pitchFamily="18" charset="0"/>
              </a:rPr>
              <a:t>Console.WriteLine</a:t>
            </a:r>
            <a:r>
              <a:rPr lang="pl-PL" sz="1600" dirty="0">
                <a:latin typeface="Times New Roman" panose="02020603050405020304" pitchFamily="18" charset="0"/>
                <a:cs typeface="Times New Roman" panose="02020603050405020304" pitchFamily="18" charset="0"/>
              </a:rPr>
              <a:t> ("Nie można podzielić przez zero");</a:t>
            </a:r>
          </a:p>
          <a:p>
            <a:pPr marL="109728" indent="0">
              <a:lnSpc>
                <a:spcPct val="90000"/>
              </a:lnSpc>
              <a:buNone/>
            </a:pPr>
            <a:r>
              <a:rPr lang="pl-PL" sz="1600" dirty="0">
                <a:latin typeface="Times New Roman" panose="02020603050405020304" pitchFamily="18" charset="0"/>
                <a:cs typeface="Times New Roman" panose="02020603050405020304" pitchFamily="18" charset="0"/>
              </a:rPr>
              <a:t>}</a:t>
            </a:r>
          </a:p>
          <a:p>
            <a:pPr marL="109728" indent="0">
              <a:lnSpc>
                <a:spcPct val="90000"/>
              </a:lnSpc>
              <a:buNone/>
            </a:pPr>
            <a:r>
              <a:rPr lang="pl-PL" sz="1600" b="1" dirty="0" err="1">
                <a:latin typeface="Times New Roman" panose="02020603050405020304" pitchFamily="18" charset="0"/>
                <a:cs typeface="Times New Roman" panose="02020603050405020304" pitchFamily="18" charset="0"/>
              </a:rPr>
              <a:t>Console.ReadKey</a:t>
            </a:r>
            <a:r>
              <a:rPr lang="pl-PL" sz="1600" dirty="0">
                <a:latin typeface="Times New Roman" panose="02020603050405020304" pitchFamily="18" charset="0"/>
                <a:cs typeface="Times New Roman" panose="02020603050405020304" pitchFamily="18" charset="0"/>
              </a:rPr>
              <a:t>();</a:t>
            </a:r>
          </a:p>
        </p:txBody>
      </p:sp>
      <p:pic>
        <p:nvPicPr>
          <p:cNvPr id="5" name="Obraz 4" descr="file:///C:/Helena/Zajęcia/PRZEDMIOTY/Programowanie_1/Laboratoria/Przykładowe programy_testowe/Pierwszy_program/Iteracje/ConsoleApplication1/ConsoleApplication1/bin/Debug/ConsoleApplication1.EXE"/>
          <p:cNvPicPr>
            <a:picLocks noChangeAspect="1"/>
          </p:cNvPicPr>
          <p:nvPr/>
        </p:nvPicPr>
        <p:blipFill rotWithShape="1">
          <a:blip r:embed="rId3">
            <a:extLst>
              <a:ext uri="{28A0092B-C50C-407E-A947-70E740481C1C}">
                <a14:useLocalDpi xmlns:a14="http://schemas.microsoft.com/office/drawing/2010/main" val="0"/>
              </a:ext>
            </a:extLst>
          </a:blip>
          <a:srcRect r="57490" b="73698"/>
          <a:stretch/>
        </p:blipFill>
        <p:spPr>
          <a:xfrm>
            <a:off x="8419886" y="5399700"/>
            <a:ext cx="3480277" cy="1087799"/>
          </a:xfrm>
          <a:prstGeom prst="rect">
            <a:avLst/>
          </a:prstGeom>
        </p:spPr>
      </p:pic>
    </p:spTree>
    <p:extLst>
      <p:ext uri="{BB962C8B-B14F-4D97-AF65-F5344CB8AC3E}">
        <p14:creationId xmlns:p14="http://schemas.microsoft.com/office/powerpoint/2010/main" val="42626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az 4"/>
          <p:cNvPicPr>
            <a:picLocks noChangeAspect="1"/>
          </p:cNvPicPr>
          <p:nvPr/>
        </p:nvPicPr>
        <p:blipFill>
          <a:blip r:embed="rId3"/>
          <a:stretch>
            <a:fillRect/>
          </a:stretch>
        </p:blipFill>
        <p:spPr>
          <a:xfrm>
            <a:off x="251993" y="1767099"/>
            <a:ext cx="7739638" cy="4295498"/>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a:solidFill>
                  <a:srgbClr val="FFFFFF"/>
                </a:solidFill>
              </a:rPr>
              <a:t>Okno właściwości i XAML</a:t>
            </a:r>
          </a:p>
        </p:txBody>
      </p:sp>
      <p:sp>
        <p:nvSpPr>
          <p:cNvPr id="4" name="Symbol zastępczy numeru slajdu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defRPr/>
            </a:pPr>
            <a:fld id="{DCC53592-F41D-4163-9215-79121CC16269}" type="slidenum">
              <a:rPr lang="en-US" smtClean="0">
                <a:solidFill>
                  <a:schemeClr val="accent1">
                    <a:lumMod val="75000"/>
                    <a:lumOff val="25000"/>
                  </a:schemeClr>
                </a:solidFill>
              </a:rPr>
              <a:pPr defTabSz="914400">
                <a:spcAft>
                  <a:spcPts val="600"/>
                </a:spcAft>
                <a:defRPr/>
              </a:pPr>
              <a:t>30</a:t>
            </a:fld>
            <a:endParaRPr lang="en-US">
              <a:solidFill>
                <a:schemeClr val="accent1">
                  <a:lumMod val="75000"/>
                  <a:lumOff val="25000"/>
                </a:schemeClr>
              </a:solidFill>
            </a:endParaRPr>
          </a:p>
        </p:txBody>
      </p:sp>
    </p:spTree>
    <p:extLst>
      <p:ext uri="{BB962C8B-B14F-4D97-AF65-F5344CB8AC3E}">
        <p14:creationId xmlns:p14="http://schemas.microsoft.com/office/powerpoint/2010/main" val="3698772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az 4"/>
          <p:cNvPicPr>
            <a:picLocks noChangeAspect="1"/>
          </p:cNvPicPr>
          <p:nvPr/>
        </p:nvPicPr>
        <p:blipFill>
          <a:blip r:embed="rId3"/>
          <a:stretch>
            <a:fillRect/>
          </a:stretch>
        </p:blipFill>
        <p:spPr>
          <a:xfrm>
            <a:off x="1464813" y="1208531"/>
            <a:ext cx="5451505" cy="4735069"/>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Dodawanie zdarzeń</a:t>
            </a:r>
          </a:p>
        </p:txBody>
      </p:sp>
      <p:sp>
        <p:nvSpPr>
          <p:cNvPr id="4" name="Symbol zastępczy numeru slajdu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defRPr/>
            </a:pPr>
            <a:fld id="{DCC53592-F41D-4163-9215-79121CC16269}" type="slidenum">
              <a:rPr lang="en-US" smtClean="0">
                <a:solidFill>
                  <a:schemeClr val="accent1">
                    <a:lumMod val="75000"/>
                    <a:lumOff val="25000"/>
                  </a:schemeClr>
                </a:solidFill>
              </a:rPr>
              <a:pPr defTabSz="914400">
                <a:spcAft>
                  <a:spcPts val="600"/>
                </a:spcAft>
                <a:defRPr/>
              </a:pPr>
              <a:t>31</a:t>
            </a:fld>
            <a:endParaRPr lang="en-US">
              <a:solidFill>
                <a:schemeClr val="accent1">
                  <a:lumMod val="75000"/>
                  <a:lumOff val="25000"/>
                </a:schemeClr>
              </a:solidFill>
            </a:endParaRPr>
          </a:p>
        </p:txBody>
      </p:sp>
    </p:spTree>
    <p:extLst>
      <p:ext uri="{BB962C8B-B14F-4D97-AF65-F5344CB8AC3E}">
        <p14:creationId xmlns:p14="http://schemas.microsoft.com/office/powerpoint/2010/main" val="1806630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7FF61E-4BA9-4C8B-AD03-05E9B2A4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166425F-5B9E-47A4-9DDB-F86B87375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4401850" y="702156"/>
            <a:ext cx="7208958" cy="1013800"/>
          </a:xfrm>
        </p:spPr>
        <p:txBody>
          <a:bodyPr>
            <a:normAutofit/>
          </a:bodyPr>
          <a:lstStyle/>
          <a:p>
            <a:r>
              <a:rPr lang="pl-PL" dirty="0"/>
              <a:t>Tworzenie aplikacji MAUI (Multi-platform </a:t>
            </a:r>
            <a:r>
              <a:rPr lang="pl-PL" dirty="0" err="1"/>
              <a:t>App</a:t>
            </a:r>
            <a:r>
              <a:rPr lang="pl-PL" dirty="0"/>
              <a:t> UI)</a:t>
            </a:r>
          </a:p>
        </p:txBody>
      </p:sp>
      <p:pic>
        <p:nvPicPr>
          <p:cNvPr id="6" name="Obraz 5">
            <a:extLst>
              <a:ext uri="{FF2B5EF4-FFF2-40B4-BE49-F238E27FC236}">
                <a16:creationId xmlns:a16="http://schemas.microsoft.com/office/drawing/2014/main" id="{D012BA59-3FAB-6263-D92F-15FFB18F770E}"/>
              </a:ext>
            </a:extLst>
          </p:cNvPr>
          <p:cNvPicPr>
            <a:picLocks noChangeAspect="1"/>
          </p:cNvPicPr>
          <p:nvPr/>
        </p:nvPicPr>
        <p:blipFill>
          <a:blip r:embed="rId3"/>
          <a:stretch>
            <a:fillRect/>
          </a:stretch>
        </p:blipFill>
        <p:spPr>
          <a:xfrm>
            <a:off x="815547" y="2208052"/>
            <a:ext cx="2845090" cy="2503679"/>
          </a:xfrm>
          <a:prstGeom prst="rect">
            <a:avLst/>
          </a:prstGeom>
        </p:spPr>
      </p:pic>
      <p:sp>
        <p:nvSpPr>
          <p:cNvPr id="3" name="Symbol zastępczy zawartości 2"/>
          <p:cNvSpPr>
            <a:spLocks noGrp="1"/>
          </p:cNvSpPr>
          <p:nvPr>
            <p:ph idx="1"/>
          </p:nvPr>
        </p:nvSpPr>
        <p:spPr>
          <a:xfrm>
            <a:off x="4401849" y="2180496"/>
            <a:ext cx="7208957" cy="4045683"/>
          </a:xfrm>
        </p:spPr>
        <p:txBody>
          <a:bodyPr>
            <a:normAutofit/>
          </a:bodyPr>
          <a:lstStyle/>
          <a:p>
            <a:r>
              <a:rPr lang="pl-PL" dirty="0"/>
              <a:t>Wykorzystywana jest platforma .NET (wcześniej .NET </a:t>
            </a:r>
            <a:r>
              <a:rPr lang="pl-PL" dirty="0" err="1"/>
              <a:t>Core</a:t>
            </a:r>
            <a:r>
              <a:rPr lang="pl-PL" dirty="0"/>
              <a:t>).</a:t>
            </a:r>
          </a:p>
          <a:p>
            <a:r>
              <a:rPr lang="pl-PL" dirty="0"/>
              <a:t>W ramach wersji .NET 6, 23 maja 2022 premierę miał wieloplatformowy </a:t>
            </a:r>
            <a:r>
              <a:rPr lang="pl-PL" dirty="0" err="1"/>
              <a:t>framework</a:t>
            </a:r>
            <a:r>
              <a:rPr lang="pl-PL" dirty="0"/>
              <a:t> umożliwiający tworzenie aplikacji z interfejsem graficznym użytkownika – MAUI.</a:t>
            </a:r>
          </a:p>
          <a:p>
            <a:r>
              <a:rPr lang="pl-PL" dirty="0"/>
              <a:t>Jest to międzyplatformowa struktura do tworzenia natywnych aplikacji mobilnych i klasycznych przy użyciu języków C# i XAML.</a:t>
            </a:r>
          </a:p>
        </p:txBody>
      </p:sp>
      <p:sp>
        <p:nvSpPr>
          <p:cNvPr id="4" name="Symbol zastępczy numeru slajdu 3"/>
          <p:cNvSpPr>
            <a:spLocks noGrp="1"/>
          </p:cNvSpPr>
          <p:nvPr>
            <p:ph type="sldNum" sz="quarter" idx="12"/>
          </p:nvPr>
        </p:nvSpPr>
        <p:spPr>
          <a:xfrm>
            <a:off x="10558300" y="6400800"/>
            <a:ext cx="1052508" cy="365125"/>
          </a:xfrm>
        </p:spPr>
        <p:txBody>
          <a:bodyPr>
            <a:normAutofit/>
          </a:bodyPr>
          <a:lstStyle/>
          <a:p>
            <a:pPr>
              <a:spcAft>
                <a:spcPts val="600"/>
              </a:spcAft>
              <a:defRPr/>
            </a:pPr>
            <a:fld id="{DCC53592-F41D-4163-9215-79121CC16269}" type="slidenum">
              <a:rPr lang="pl-PL" smtClean="0"/>
              <a:pPr>
                <a:spcAft>
                  <a:spcPts val="600"/>
                </a:spcAft>
                <a:defRPr/>
              </a:pPr>
              <a:t>32</a:t>
            </a:fld>
            <a:endParaRPr lang="pl-PL"/>
          </a:p>
        </p:txBody>
      </p:sp>
    </p:spTree>
    <p:extLst>
      <p:ext uri="{BB962C8B-B14F-4D97-AF65-F5344CB8AC3E}">
        <p14:creationId xmlns:p14="http://schemas.microsoft.com/office/powerpoint/2010/main" val="39751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C891FA-0789-4E77-B8AE-0307E8CC358D}"/>
              </a:ext>
            </a:extLst>
          </p:cNvPr>
          <p:cNvSpPr>
            <a:spLocks noGrp="1"/>
          </p:cNvSpPr>
          <p:nvPr>
            <p:ph type="title"/>
          </p:nvPr>
        </p:nvSpPr>
        <p:spPr/>
        <p:txBody>
          <a:bodyPr/>
          <a:lstStyle/>
          <a:p>
            <a:r>
              <a:rPr lang="pl-PL" dirty="0"/>
              <a:t>Do obejrzenia – TRY </a:t>
            </a:r>
            <a:r>
              <a:rPr lang="pl-PL" dirty="0" err="1"/>
              <a:t>catch</a:t>
            </a:r>
            <a:endParaRPr lang="pl-PL" dirty="0"/>
          </a:p>
        </p:txBody>
      </p:sp>
      <p:sp>
        <p:nvSpPr>
          <p:cNvPr id="3" name="Symbol zastępczy zawartości 2">
            <a:extLst>
              <a:ext uri="{FF2B5EF4-FFF2-40B4-BE49-F238E27FC236}">
                <a16:creationId xmlns:a16="http://schemas.microsoft.com/office/drawing/2014/main" id="{AACE8D3E-5E1A-4EE9-9A28-B0F327AB2641}"/>
              </a:ext>
            </a:extLst>
          </p:cNvPr>
          <p:cNvSpPr>
            <a:spLocks noGrp="1"/>
          </p:cNvSpPr>
          <p:nvPr>
            <p:ph idx="1"/>
          </p:nvPr>
        </p:nvSpPr>
        <p:spPr/>
        <p:txBody>
          <a:bodyPr>
            <a:normAutofit/>
          </a:bodyPr>
          <a:lstStyle/>
          <a:p>
            <a:r>
              <a:rPr lang="pl-PL" sz="2400" dirty="0">
                <a:hlinkClick r:id="rId3"/>
              </a:rPr>
              <a:t>https://www.youtube.com/watch?v=qp08qIT2fwM&amp;t=1065s</a:t>
            </a:r>
            <a:endParaRPr lang="pl-PL" sz="2400" dirty="0"/>
          </a:p>
          <a:p>
            <a:pPr marL="0" indent="0">
              <a:buNone/>
            </a:pPr>
            <a:endParaRPr lang="pl-PL" sz="2400" dirty="0"/>
          </a:p>
        </p:txBody>
      </p:sp>
    </p:spTree>
    <p:extLst>
      <p:ext uri="{BB962C8B-B14F-4D97-AF65-F5344CB8AC3E}">
        <p14:creationId xmlns:p14="http://schemas.microsoft.com/office/powerpoint/2010/main" val="2583927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C891FA-0789-4E77-B8AE-0307E8CC358D}"/>
              </a:ext>
            </a:extLst>
          </p:cNvPr>
          <p:cNvSpPr>
            <a:spLocks noGrp="1"/>
          </p:cNvSpPr>
          <p:nvPr>
            <p:ph type="title"/>
          </p:nvPr>
        </p:nvSpPr>
        <p:spPr/>
        <p:txBody>
          <a:bodyPr/>
          <a:lstStyle/>
          <a:p>
            <a:r>
              <a:rPr lang="pl-PL" dirty="0"/>
              <a:t>Do obejrzenia – tworzenie aplikacji </a:t>
            </a:r>
            <a:r>
              <a:rPr lang="pl-PL" dirty="0" err="1"/>
              <a:t>wpf</a:t>
            </a:r>
            <a:endParaRPr lang="pl-PL" dirty="0"/>
          </a:p>
        </p:txBody>
      </p:sp>
      <p:sp>
        <p:nvSpPr>
          <p:cNvPr id="3" name="Symbol zastępczy zawartości 2">
            <a:extLst>
              <a:ext uri="{FF2B5EF4-FFF2-40B4-BE49-F238E27FC236}">
                <a16:creationId xmlns:a16="http://schemas.microsoft.com/office/drawing/2014/main" id="{AACE8D3E-5E1A-4EE9-9A28-B0F327AB2641}"/>
              </a:ext>
            </a:extLst>
          </p:cNvPr>
          <p:cNvSpPr>
            <a:spLocks noGrp="1"/>
          </p:cNvSpPr>
          <p:nvPr>
            <p:ph idx="1"/>
          </p:nvPr>
        </p:nvSpPr>
        <p:spPr/>
        <p:txBody>
          <a:bodyPr>
            <a:normAutofit/>
          </a:bodyPr>
          <a:lstStyle/>
          <a:p>
            <a:pPr marL="0" indent="0">
              <a:buNone/>
            </a:pPr>
            <a:endParaRPr lang="pl-PL" sz="2400" dirty="0"/>
          </a:p>
          <a:p>
            <a:r>
              <a:rPr lang="pl-PL" sz="2400">
                <a:hlinkClick r:id="rId2"/>
              </a:rPr>
              <a:t>https</a:t>
            </a:r>
            <a:r>
              <a:rPr lang="pl-PL" sz="2400" dirty="0">
                <a:hlinkClick r:id="rId2"/>
              </a:rPr>
              <a:t>://www.youtube.com/watch?v=RSTfqnQIKdM</a:t>
            </a:r>
            <a:endParaRPr lang="pl-PL" sz="2400" dirty="0"/>
          </a:p>
          <a:p>
            <a:pPr marL="0" indent="0">
              <a:buNone/>
            </a:pPr>
            <a:endParaRPr lang="pl-PL" sz="2400" dirty="0"/>
          </a:p>
          <a:p>
            <a:pPr marL="109728" indent="0">
              <a:buNone/>
            </a:pPr>
            <a:endParaRPr lang="pl-PL" sz="2400" dirty="0"/>
          </a:p>
        </p:txBody>
      </p:sp>
    </p:spTree>
    <p:extLst>
      <p:ext uri="{BB962C8B-B14F-4D97-AF65-F5344CB8AC3E}">
        <p14:creationId xmlns:p14="http://schemas.microsoft.com/office/powerpoint/2010/main" val="305859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Prostokąt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a:p>
        </p:txBody>
      </p:sp>
      <p:pic>
        <p:nvPicPr>
          <p:cNvPr id="5" name="Obraz 4" descr="Liczby cyfrowe">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Prostokąt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pl-PL" dirty="0">
                <a:solidFill>
                  <a:srgbClr val="FFFFFF"/>
                </a:solidFill>
              </a:rPr>
              <a:t>Dziękuję za uwagę!</a:t>
            </a:r>
          </a:p>
        </p:txBody>
      </p:sp>
      <p:sp>
        <p:nvSpPr>
          <p:cNvPr id="3" name="Podtytuł 2">
            <a:extLst>
              <a:ext uri="{FF2B5EF4-FFF2-40B4-BE49-F238E27FC236}">
                <a16:creationId xmlns:a16="http://schemas.microsoft.com/office/drawing/2014/main" id="{A9CB511D-EA45-4336-847C-1252667143B5}"/>
              </a:ext>
            </a:extLst>
          </p:cNvPr>
          <p:cNvSpPr>
            <a:spLocks noGrp="1"/>
          </p:cNvSpPr>
          <p:nvPr>
            <p:ph type="subTitle" idx="1"/>
          </p:nvPr>
        </p:nvSpPr>
        <p:spPr>
          <a:xfrm>
            <a:off x="8135472" y="3505095"/>
            <a:ext cx="3439268" cy="2629006"/>
          </a:xfrm>
        </p:spPr>
        <p:txBody>
          <a:bodyPr rtlCol="0">
            <a:normAutofit/>
          </a:bodyPr>
          <a:lstStyle/>
          <a:p>
            <a:pPr rtl="0"/>
            <a:r>
              <a:rPr lang="pl-PL" sz="1200" dirty="0">
                <a:solidFill>
                  <a:schemeClr val="bg2"/>
                </a:solidFill>
              </a:rPr>
              <a:t>Radoslaw.wojtowicz@UE.WROC.pl</a:t>
            </a:r>
          </a:p>
          <a:p>
            <a:pPr rtl="0"/>
            <a:endParaRPr lang="pl-PL" dirty="0">
              <a:solidFill>
                <a:schemeClr val="bg2"/>
              </a:solidFill>
            </a:endParaRPr>
          </a:p>
          <a:p>
            <a:pPr rtl="0"/>
            <a:endParaRPr lang="pl-PL" dirty="0">
              <a:solidFill>
                <a:schemeClr val="bg2"/>
              </a:solidFill>
            </a:endParaRPr>
          </a:p>
        </p:txBody>
      </p:sp>
      <p:grpSp>
        <p:nvGrpSpPr>
          <p:cNvPr id="14" name="Grupa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Prostokąt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6" name="Prostokąt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7" name="Prostokąt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gr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03189" y="1209184"/>
            <a:ext cx="3089189" cy="4734416"/>
          </a:xfrm>
        </p:spPr>
        <p:txBody>
          <a:bodyPr anchor="ctr">
            <a:normAutofit/>
          </a:bodyPr>
          <a:lstStyle/>
          <a:p>
            <a:r>
              <a:rPr lang="pl-PL"/>
              <a:t>Obsługa wyjątków (3/9)</a:t>
            </a:r>
          </a:p>
        </p:txBody>
      </p:sp>
      <p:sp>
        <p:nvSpPr>
          <p:cNvPr id="14" name="Rectangle 13">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6" name="Rectangle 15">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8" name="Rectangle 17">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3" name="Symbol zastępczy zawartości 2"/>
          <p:cNvSpPr>
            <a:spLocks noGrp="1"/>
          </p:cNvSpPr>
          <p:nvPr>
            <p:ph idx="1"/>
          </p:nvPr>
        </p:nvSpPr>
        <p:spPr>
          <a:xfrm>
            <a:off x="4561870" y="723899"/>
            <a:ext cx="7183597" cy="5262348"/>
          </a:xfrm>
        </p:spPr>
        <p:txBody>
          <a:bodyPr>
            <a:normAutofit/>
          </a:bodyPr>
          <a:lstStyle/>
          <a:p>
            <a:pPr>
              <a:lnSpc>
                <a:spcPct val="90000"/>
              </a:lnSpc>
            </a:pPr>
            <a:r>
              <a:rPr lang="pl-PL" sz="1600" dirty="0">
                <a:latin typeface="Times New Roman" panose="02020603050405020304" pitchFamily="18" charset="0"/>
                <a:cs typeface="Times New Roman" panose="02020603050405020304" pitchFamily="18" charset="0"/>
              </a:rPr>
              <a:t>Identyfikator wyjątku – wyświetlenie znaczenia błędu</a:t>
            </a:r>
          </a:p>
          <a:p>
            <a:pPr marL="109728" indent="0">
              <a:lnSpc>
                <a:spcPct val="90000"/>
              </a:lnSpc>
              <a:spcBef>
                <a:spcPts val="1200"/>
              </a:spcBef>
              <a:buNone/>
            </a:pPr>
            <a:r>
              <a:rPr lang="pl-PL" sz="1600" dirty="0" err="1">
                <a:latin typeface="Times New Roman" panose="02020603050405020304" pitchFamily="18" charset="0"/>
                <a:cs typeface="Times New Roman" panose="02020603050405020304" pitchFamily="18" charset="0"/>
              </a:rPr>
              <a:t>int</a:t>
            </a:r>
            <a:r>
              <a:rPr lang="pl-PL" sz="1600" dirty="0">
                <a:latin typeface="Times New Roman" panose="02020603050405020304" pitchFamily="18" charset="0"/>
                <a:cs typeface="Times New Roman" panose="02020603050405020304" pitchFamily="18" charset="0"/>
              </a:rPr>
              <a:t> z, y, x;</a:t>
            </a:r>
          </a:p>
          <a:p>
            <a:pPr marL="109728" indent="0">
              <a:lnSpc>
                <a:spcPct val="90000"/>
              </a:lnSpc>
              <a:buNone/>
            </a:pPr>
            <a:r>
              <a:rPr lang="pl-PL" sz="1600" dirty="0">
                <a:latin typeface="Times New Roman" panose="02020603050405020304" pitchFamily="18" charset="0"/>
                <a:cs typeface="Times New Roman" panose="02020603050405020304" pitchFamily="18" charset="0"/>
              </a:rPr>
              <a:t>x = 7;</a:t>
            </a:r>
          </a:p>
          <a:p>
            <a:pPr marL="109728" indent="0">
              <a:lnSpc>
                <a:spcPct val="90000"/>
              </a:lnSpc>
              <a:buNone/>
            </a:pPr>
            <a:r>
              <a:rPr lang="pl-PL" sz="1600" dirty="0">
                <a:latin typeface="Times New Roman" panose="02020603050405020304" pitchFamily="18" charset="0"/>
                <a:cs typeface="Times New Roman" panose="02020603050405020304" pitchFamily="18" charset="0"/>
              </a:rPr>
              <a:t>y = 0;</a:t>
            </a:r>
          </a:p>
          <a:p>
            <a:pPr marL="109728" indent="0">
              <a:lnSpc>
                <a:spcPct val="90000"/>
              </a:lnSpc>
              <a:buNone/>
            </a:pPr>
            <a:r>
              <a:rPr lang="pl-PL" sz="1600" b="1" dirty="0" err="1">
                <a:latin typeface="Times New Roman" panose="02020603050405020304" pitchFamily="18" charset="0"/>
                <a:cs typeface="Times New Roman" panose="02020603050405020304" pitchFamily="18" charset="0"/>
              </a:rPr>
              <a:t>try</a:t>
            </a:r>
            <a:endParaRPr lang="pl-PL" sz="1600" b="1" dirty="0">
              <a:latin typeface="Times New Roman" panose="02020603050405020304" pitchFamily="18" charset="0"/>
              <a:cs typeface="Times New Roman" panose="02020603050405020304" pitchFamily="18" charset="0"/>
            </a:endParaRPr>
          </a:p>
          <a:p>
            <a:pPr marL="109728" indent="0">
              <a:lnSpc>
                <a:spcPct val="90000"/>
              </a:lnSpc>
              <a:buNone/>
            </a:pPr>
            <a:r>
              <a:rPr lang="pl-PL" sz="1600" dirty="0">
                <a:latin typeface="Times New Roman" panose="02020603050405020304" pitchFamily="18" charset="0"/>
                <a:cs typeface="Times New Roman" panose="02020603050405020304" pitchFamily="18" charset="0"/>
              </a:rPr>
              <a:t>{</a:t>
            </a:r>
          </a:p>
          <a:p>
            <a:pPr marL="109728" indent="0">
              <a:lnSpc>
                <a:spcPct val="90000"/>
              </a:lnSpc>
              <a:buNone/>
            </a:pPr>
            <a:r>
              <a:rPr lang="pl-PL" sz="1600" dirty="0">
                <a:latin typeface="Times New Roman" panose="02020603050405020304" pitchFamily="18" charset="0"/>
                <a:cs typeface="Times New Roman" panose="02020603050405020304" pitchFamily="18" charset="0"/>
              </a:rPr>
              <a:t>     z = x / y;</a:t>
            </a:r>
          </a:p>
          <a:p>
            <a:pPr marL="109728" indent="0">
              <a:lnSpc>
                <a:spcPct val="90000"/>
              </a:lnSpc>
              <a:buNone/>
            </a:pPr>
            <a:r>
              <a:rPr lang="pl-PL" sz="1600" dirty="0">
                <a:latin typeface="Times New Roman" panose="02020603050405020304" pitchFamily="18" charset="0"/>
                <a:cs typeface="Times New Roman" panose="02020603050405020304" pitchFamily="18" charset="0"/>
              </a:rPr>
              <a:t>}</a:t>
            </a:r>
          </a:p>
          <a:p>
            <a:pPr marL="109728" indent="0">
              <a:lnSpc>
                <a:spcPct val="90000"/>
              </a:lnSpc>
              <a:buNone/>
            </a:pPr>
            <a:r>
              <a:rPr lang="pl-PL" sz="1600" b="1" dirty="0" err="1">
                <a:latin typeface="Times New Roman" panose="02020603050405020304" pitchFamily="18" charset="0"/>
                <a:cs typeface="Times New Roman" panose="02020603050405020304" pitchFamily="18" charset="0"/>
              </a:rPr>
              <a:t>catch</a:t>
            </a:r>
            <a:r>
              <a:rPr lang="pl-PL" sz="1600" dirty="0">
                <a:latin typeface="Times New Roman" panose="02020603050405020304" pitchFamily="18" charset="0"/>
                <a:cs typeface="Times New Roman" panose="02020603050405020304" pitchFamily="18" charset="0"/>
              </a:rPr>
              <a:t> (</a:t>
            </a:r>
            <a:r>
              <a:rPr lang="pl-PL" sz="1600" b="1" dirty="0" err="1">
                <a:latin typeface="Times New Roman" panose="02020603050405020304" pitchFamily="18" charset="0"/>
                <a:cs typeface="Times New Roman" panose="02020603050405020304" pitchFamily="18" charset="0"/>
              </a:rPr>
              <a:t>Exception</a:t>
            </a:r>
            <a:r>
              <a:rPr lang="pl-PL" sz="1600" dirty="0">
                <a:latin typeface="Times New Roman" panose="02020603050405020304" pitchFamily="18" charset="0"/>
                <a:cs typeface="Times New Roman" panose="02020603050405020304" pitchFamily="18" charset="0"/>
              </a:rPr>
              <a:t> e)        	 </a:t>
            </a:r>
            <a:r>
              <a:rPr lang="pl-PL" sz="1600" i="1" dirty="0">
                <a:latin typeface="Times New Roman" panose="02020603050405020304" pitchFamily="18" charset="0"/>
                <a:cs typeface="Times New Roman" panose="02020603050405020304" pitchFamily="18" charset="0"/>
              </a:rPr>
              <a:t>//e – nazwa zmiennej obiektowej</a:t>
            </a:r>
          </a:p>
          <a:p>
            <a:pPr marL="109728" indent="0">
              <a:lnSpc>
                <a:spcPct val="90000"/>
              </a:lnSpc>
              <a:buNone/>
            </a:pPr>
            <a:r>
              <a:rPr lang="pl-PL" sz="1600" dirty="0">
                <a:latin typeface="Times New Roman" panose="02020603050405020304" pitchFamily="18" charset="0"/>
                <a:cs typeface="Times New Roman" panose="02020603050405020304" pitchFamily="18" charset="0"/>
              </a:rPr>
              <a:t>{</a:t>
            </a:r>
          </a:p>
          <a:p>
            <a:pPr marL="109728" indent="0">
              <a:lnSpc>
                <a:spcPct val="90000"/>
              </a:lnSpc>
              <a:buNone/>
            </a:pPr>
            <a:r>
              <a:rPr lang="pl-PL" sz="1600" b="1" dirty="0">
                <a:highlight>
                  <a:srgbClr val="FFFFFF"/>
                </a:highlight>
                <a:latin typeface="Times New Roman" panose="02020603050405020304" pitchFamily="18" charset="0"/>
                <a:cs typeface="Times New Roman" panose="02020603050405020304" pitchFamily="18" charset="0"/>
              </a:rPr>
              <a:t>      </a:t>
            </a:r>
            <a:r>
              <a:rPr lang="pl-PL" sz="1600" b="1" dirty="0" err="1">
                <a:highlight>
                  <a:srgbClr val="FFFFFF"/>
                </a:highlight>
                <a:latin typeface="Times New Roman" panose="02020603050405020304" pitchFamily="18" charset="0"/>
                <a:cs typeface="Times New Roman" panose="02020603050405020304" pitchFamily="18" charset="0"/>
              </a:rPr>
              <a:t>Console.Write</a:t>
            </a:r>
            <a:r>
              <a:rPr lang="pl-PL" sz="1600" dirty="0">
                <a:highlight>
                  <a:srgbClr val="FFFFFF"/>
                </a:highlight>
                <a:latin typeface="Times New Roman" panose="02020603050405020304" pitchFamily="18" charset="0"/>
                <a:cs typeface="Times New Roman" panose="02020603050405020304" pitchFamily="18" charset="0"/>
              </a:rPr>
              <a:t>  ("Komunikat systemu: ");</a:t>
            </a:r>
            <a:endParaRPr lang="pl-PL" sz="1600" dirty="0">
              <a:latin typeface="Times New Roman" panose="02020603050405020304" pitchFamily="18" charset="0"/>
              <a:cs typeface="Times New Roman" panose="02020603050405020304" pitchFamily="18" charset="0"/>
            </a:endParaRPr>
          </a:p>
          <a:p>
            <a:pPr marL="109728" indent="0">
              <a:lnSpc>
                <a:spcPct val="90000"/>
              </a:lnSpc>
              <a:buNone/>
            </a:pPr>
            <a:r>
              <a:rPr lang="pl-PL" sz="1600" dirty="0">
                <a:latin typeface="Times New Roman" panose="02020603050405020304" pitchFamily="18" charset="0"/>
                <a:cs typeface="Times New Roman" panose="02020603050405020304" pitchFamily="18" charset="0"/>
              </a:rPr>
              <a:t>      </a:t>
            </a:r>
            <a:r>
              <a:rPr lang="pl-PL" sz="1600" b="1" dirty="0" err="1">
                <a:latin typeface="Times New Roman" panose="02020603050405020304" pitchFamily="18" charset="0"/>
                <a:cs typeface="Times New Roman" panose="02020603050405020304" pitchFamily="18" charset="0"/>
              </a:rPr>
              <a:t>Console.WriteLine</a:t>
            </a:r>
            <a:r>
              <a:rPr lang="pl-PL" sz="1600" b="1"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a:t>
            </a:r>
            <a:r>
              <a:rPr lang="pl-PL" sz="1600" dirty="0" err="1">
                <a:latin typeface="Times New Roman" panose="02020603050405020304" pitchFamily="18" charset="0"/>
                <a:cs typeface="Times New Roman" panose="02020603050405020304" pitchFamily="18" charset="0"/>
              </a:rPr>
              <a:t>e.</a:t>
            </a:r>
            <a:r>
              <a:rPr lang="pl-PL" sz="1600" b="1" dirty="0" err="1">
                <a:latin typeface="Times New Roman" panose="02020603050405020304" pitchFamily="18" charset="0"/>
                <a:cs typeface="Times New Roman" panose="02020603050405020304" pitchFamily="18" charset="0"/>
              </a:rPr>
              <a:t>Message</a:t>
            </a:r>
            <a:r>
              <a:rPr lang="pl-PL" sz="1600" dirty="0">
                <a:latin typeface="Times New Roman" panose="02020603050405020304" pitchFamily="18" charset="0"/>
                <a:cs typeface="Times New Roman" panose="02020603050405020304" pitchFamily="18" charset="0"/>
              </a:rPr>
              <a:t>);    </a:t>
            </a:r>
            <a:r>
              <a:rPr lang="pl-PL" sz="1600" i="1" dirty="0">
                <a:latin typeface="Times New Roman" panose="02020603050405020304" pitchFamily="18" charset="0"/>
                <a:cs typeface="Times New Roman" panose="02020603050405020304" pitchFamily="18" charset="0"/>
              </a:rPr>
              <a:t>//</a:t>
            </a:r>
            <a:r>
              <a:rPr lang="pl-PL" sz="1600" i="1" dirty="0" err="1">
                <a:latin typeface="Times New Roman" panose="02020603050405020304" pitchFamily="18" charset="0"/>
                <a:cs typeface="Times New Roman" panose="02020603050405020304" pitchFamily="18" charset="0"/>
              </a:rPr>
              <a:t>Console.WriteLine</a:t>
            </a:r>
            <a:r>
              <a:rPr lang="pl-PL" sz="1600" i="1" dirty="0">
                <a:latin typeface="Times New Roman" panose="02020603050405020304" pitchFamily="18" charset="0"/>
                <a:cs typeface="Times New Roman" panose="02020603050405020304" pitchFamily="18" charset="0"/>
              </a:rPr>
              <a:t> (</a:t>
            </a:r>
            <a:r>
              <a:rPr lang="pl-PL" sz="1600" i="1" dirty="0" err="1">
                <a:latin typeface="Times New Roman" panose="02020603050405020304" pitchFamily="18" charset="0"/>
                <a:cs typeface="Times New Roman" panose="02020603050405020304" pitchFamily="18" charset="0"/>
              </a:rPr>
              <a:t>e.ToString</a:t>
            </a:r>
            <a:r>
              <a:rPr lang="pl-PL" sz="1600" i="1" dirty="0">
                <a:latin typeface="Times New Roman" panose="02020603050405020304" pitchFamily="18" charset="0"/>
                <a:cs typeface="Times New Roman" panose="02020603050405020304" pitchFamily="18" charset="0"/>
              </a:rPr>
              <a:t>);</a:t>
            </a:r>
          </a:p>
          <a:p>
            <a:pPr marL="109728" indent="0">
              <a:lnSpc>
                <a:spcPct val="90000"/>
              </a:lnSpc>
              <a:buNone/>
            </a:pPr>
            <a:r>
              <a:rPr lang="pl-PL" sz="1600" dirty="0">
                <a:latin typeface="Times New Roman" panose="02020603050405020304" pitchFamily="18" charset="0"/>
                <a:cs typeface="Times New Roman" panose="02020603050405020304" pitchFamily="18" charset="0"/>
              </a:rPr>
              <a:t>}</a:t>
            </a:r>
          </a:p>
          <a:p>
            <a:pPr marL="109728" indent="0">
              <a:lnSpc>
                <a:spcPct val="90000"/>
              </a:lnSpc>
              <a:buNone/>
            </a:pPr>
            <a:r>
              <a:rPr lang="pl-PL" sz="1600" dirty="0">
                <a:latin typeface="Times New Roman" panose="02020603050405020304" pitchFamily="18" charset="0"/>
                <a:cs typeface="Times New Roman" panose="02020603050405020304" pitchFamily="18" charset="0"/>
              </a:rPr>
              <a:t> </a:t>
            </a:r>
            <a:r>
              <a:rPr lang="pl-PL" sz="1600" b="1" dirty="0" err="1">
                <a:latin typeface="Times New Roman" panose="02020603050405020304" pitchFamily="18" charset="0"/>
                <a:cs typeface="Times New Roman" panose="02020603050405020304" pitchFamily="18" charset="0"/>
              </a:rPr>
              <a:t>Console.ReadKey</a:t>
            </a:r>
            <a:r>
              <a:rPr lang="pl-PL" sz="1600" dirty="0">
                <a:latin typeface="Times New Roman" panose="02020603050405020304" pitchFamily="18" charset="0"/>
                <a:cs typeface="Times New Roman" panose="02020603050405020304" pitchFamily="18" charset="0"/>
              </a:rPr>
              <a:t>();</a:t>
            </a:r>
          </a:p>
        </p:txBody>
      </p:sp>
      <p:pic>
        <p:nvPicPr>
          <p:cNvPr id="5" name="Obraz 4" descr="file:///C:/Helena/Zajęcia/PRZEDMIOTY/Programowanie_1/Przykładowe programy_testowe/Obsługa_Wyjatków/Wyjątek-i-e/ConsoleApplication1/ConsoleApplication1/bin/Debug/ConsoleApplication1.EXE"/>
          <p:cNvPicPr>
            <a:picLocks noChangeAspect="1"/>
          </p:cNvPicPr>
          <p:nvPr/>
        </p:nvPicPr>
        <p:blipFill rotWithShape="1">
          <a:blip r:embed="rId3">
            <a:extLst>
              <a:ext uri="{28A0092B-C50C-407E-A947-70E740481C1C}">
                <a14:useLocalDpi xmlns:a14="http://schemas.microsoft.com/office/drawing/2010/main" val="0"/>
              </a:ext>
            </a:extLst>
          </a:blip>
          <a:srcRect t="8490" r="18494" b="78572"/>
          <a:stretch/>
        </p:blipFill>
        <p:spPr>
          <a:xfrm>
            <a:off x="4626192" y="6134101"/>
            <a:ext cx="7183597" cy="576046"/>
          </a:xfrm>
          <a:prstGeom prst="rect">
            <a:avLst/>
          </a:prstGeom>
        </p:spPr>
      </p:pic>
    </p:spTree>
    <p:extLst>
      <p:ext uri="{BB962C8B-B14F-4D97-AF65-F5344CB8AC3E}">
        <p14:creationId xmlns:p14="http://schemas.microsoft.com/office/powerpoint/2010/main" val="3264827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 name="Tytuł 1"/>
          <p:cNvSpPr>
            <a:spLocks noGrp="1"/>
          </p:cNvSpPr>
          <p:nvPr>
            <p:ph type="title"/>
          </p:nvPr>
        </p:nvSpPr>
        <p:spPr>
          <a:xfrm>
            <a:off x="803189" y="1209184"/>
            <a:ext cx="3089189" cy="4734416"/>
          </a:xfrm>
        </p:spPr>
        <p:txBody>
          <a:bodyPr anchor="ctr">
            <a:normAutofit/>
          </a:bodyPr>
          <a:lstStyle/>
          <a:p>
            <a:r>
              <a:rPr lang="pl-PL"/>
              <a:t>Obsługa wyjątków (4/9)</a:t>
            </a:r>
          </a:p>
        </p:txBody>
      </p:sp>
      <p:sp>
        <p:nvSpPr>
          <p:cNvPr id="13" name="Rectangle 12">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5" name="Rectangle 14">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7" name="Rectangle 16">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3" name="Symbol zastępczy zawartości 2"/>
          <p:cNvSpPr>
            <a:spLocks noGrp="1"/>
          </p:cNvSpPr>
          <p:nvPr>
            <p:ph idx="1"/>
          </p:nvPr>
        </p:nvSpPr>
        <p:spPr>
          <a:xfrm>
            <a:off x="4561870" y="723899"/>
            <a:ext cx="7183597" cy="5036818"/>
          </a:xfrm>
        </p:spPr>
        <p:txBody>
          <a:bodyPr>
            <a:normAutofit lnSpcReduction="10000"/>
          </a:bodyPr>
          <a:lstStyle/>
          <a:p>
            <a:pPr>
              <a:lnSpc>
                <a:spcPct val="90000"/>
              </a:lnSpc>
            </a:pPr>
            <a:r>
              <a:rPr lang="pl-PL" sz="1600" dirty="0">
                <a:latin typeface="Times New Roman" panose="02020603050405020304" pitchFamily="18" charset="0"/>
                <a:cs typeface="Times New Roman" panose="02020603050405020304" pitchFamily="18" charset="0"/>
              </a:rPr>
              <a:t>Typ wyjątku oraz identyfikator wyjątku</a:t>
            </a:r>
          </a:p>
          <a:p>
            <a:pPr marL="109728" indent="0">
              <a:lnSpc>
                <a:spcPct val="90000"/>
              </a:lnSpc>
              <a:buNone/>
            </a:pPr>
            <a:r>
              <a:rPr lang="pl-PL" sz="1600" dirty="0" err="1">
                <a:highlight>
                  <a:srgbClr val="FFFFFF"/>
                </a:highlight>
                <a:latin typeface="Consolas" panose="020B0609020204030204" pitchFamily="49" charset="0"/>
              </a:rPr>
              <a:t>int</a:t>
            </a:r>
            <a:r>
              <a:rPr lang="pl-PL" sz="1600" dirty="0">
                <a:highlight>
                  <a:srgbClr val="FFFFFF"/>
                </a:highlight>
                <a:latin typeface="Consolas" panose="020B0609020204030204" pitchFamily="49" charset="0"/>
              </a:rPr>
              <a:t> z, y, x;</a:t>
            </a:r>
          </a:p>
          <a:p>
            <a:pPr marL="109728" indent="0">
              <a:lnSpc>
                <a:spcPct val="90000"/>
              </a:lnSpc>
              <a:buNone/>
            </a:pPr>
            <a:r>
              <a:rPr lang="pl-PL" sz="1600" dirty="0">
                <a:highlight>
                  <a:srgbClr val="FFFFFF"/>
                </a:highlight>
                <a:latin typeface="Consolas" panose="020B0609020204030204" pitchFamily="49" charset="0"/>
              </a:rPr>
              <a:t>x = 7;</a:t>
            </a:r>
          </a:p>
          <a:p>
            <a:pPr marL="109728" indent="0">
              <a:lnSpc>
                <a:spcPct val="90000"/>
              </a:lnSpc>
              <a:buNone/>
            </a:pPr>
            <a:r>
              <a:rPr lang="pl-PL" sz="1600" dirty="0">
                <a:highlight>
                  <a:srgbClr val="FFFFFF"/>
                </a:highlight>
                <a:latin typeface="Consolas" panose="020B0609020204030204" pitchFamily="49" charset="0"/>
              </a:rPr>
              <a:t>y = 0;</a:t>
            </a:r>
          </a:p>
          <a:p>
            <a:pPr marL="109728" indent="0">
              <a:lnSpc>
                <a:spcPct val="90000"/>
              </a:lnSpc>
              <a:buNone/>
            </a:pPr>
            <a:r>
              <a:rPr lang="pl-PL" sz="1600" dirty="0" err="1">
                <a:highlight>
                  <a:srgbClr val="FFFFFF"/>
                </a:highlight>
                <a:latin typeface="Consolas" panose="020B0609020204030204" pitchFamily="49" charset="0"/>
              </a:rPr>
              <a:t>try</a:t>
            </a:r>
            <a:endParaRPr lang="pl-PL" sz="1600" dirty="0">
              <a:highlight>
                <a:srgbClr val="FFFFFF"/>
              </a:highlight>
              <a:latin typeface="Consolas" panose="020B0609020204030204" pitchFamily="49" charset="0"/>
            </a:endParaRPr>
          </a:p>
          <a:p>
            <a:pPr marL="109728" indent="0">
              <a:lnSpc>
                <a:spcPct val="90000"/>
              </a:lnSpc>
              <a:buNone/>
            </a:pPr>
            <a:r>
              <a:rPr lang="pl-PL" sz="1600" dirty="0">
                <a:highlight>
                  <a:srgbClr val="FFFFFF"/>
                </a:highlight>
                <a:latin typeface="Consolas" panose="020B0609020204030204" pitchFamily="49" charset="0"/>
              </a:rPr>
              <a:t>{</a:t>
            </a:r>
          </a:p>
          <a:p>
            <a:pPr marL="109728" indent="0">
              <a:lnSpc>
                <a:spcPct val="90000"/>
              </a:lnSpc>
              <a:buNone/>
            </a:pPr>
            <a:r>
              <a:rPr lang="pl-PL" sz="1600" dirty="0">
                <a:highlight>
                  <a:srgbClr val="FFFFFF"/>
                </a:highlight>
                <a:latin typeface="Consolas" panose="020B0609020204030204" pitchFamily="49" charset="0"/>
              </a:rPr>
              <a:t>   z = x / y;</a:t>
            </a:r>
          </a:p>
          <a:p>
            <a:pPr marL="109728" indent="0">
              <a:lnSpc>
                <a:spcPct val="90000"/>
              </a:lnSpc>
              <a:buNone/>
            </a:pPr>
            <a:r>
              <a:rPr lang="pl-PL" sz="1600" dirty="0">
                <a:highlight>
                  <a:srgbClr val="FFFFFF"/>
                </a:highlight>
                <a:latin typeface="Consolas" panose="020B0609020204030204" pitchFamily="49" charset="0"/>
              </a:rPr>
              <a:t>}</a:t>
            </a:r>
          </a:p>
          <a:p>
            <a:pPr marL="109728" indent="0">
              <a:lnSpc>
                <a:spcPct val="90000"/>
              </a:lnSpc>
              <a:buNone/>
            </a:pPr>
            <a:r>
              <a:rPr lang="pl-PL" sz="1600" dirty="0" err="1">
                <a:highlight>
                  <a:srgbClr val="FFFFFF"/>
                </a:highlight>
                <a:latin typeface="Consolas" panose="020B0609020204030204" pitchFamily="49" charset="0"/>
              </a:rPr>
              <a:t>catch</a:t>
            </a:r>
            <a:r>
              <a:rPr lang="pl-PL" sz="1600" dirty="0">
                <a:highlight>
                  <a:srgbClr val="FFFFFF"/>
                </a:highlight>
                <a:latin typeface="Consolas" panose="020B0609020204030204" pitchFamily="49" charset="0"/>
              </a:rPr>
              <a:t> (</a:t>
            </a:r>
            <a:r>
              <a:rPr lang="pl-PL" sz="1600" dirty="0" err="1">
                <a:highlight>
                  <a:srgbClr val="FFFFFF"/>
                </a:highlight>
                <a:latin typeface="Consolas" panose="020B0609020204030204" pitchFamily="49" charset="0"/>
              </a:rPr>
              <a:t>DivideByZeroException</a:t>
            </a:r>
            <a:r>
              <a:rPr lang="pl-PL" sz="1600" dirty="0">
                <a:highlight>
                  <a:srgbClr val="FFFFFF"/>
                </a:highlight>
                <a:latin typeface="Consolas" panose="020B0609020204030204" pitchFamily="49" charset="0"/>
              </a:rPr>
              <a:t> e)</a:t>
            </a:r>
          </a:p>
          <a:p>
            <a:pPr marL="109728" indent="0">
              <a:lnSpc>
                <a:spcPct val="90000"/>
              </a:lnSpc>
              <a:buNone/>
            </a:pPr>
            <a:r>
              <a:rPr lang="pl-PL" sz="1600" dirty="0">
                <a:highlight>
                  <a:srgbClr val="FFFFFF"/>
                </a:highlight>
                <a:latin typeface="Consolas" panose="020B0609020204030204" pitchFamily="49" charset="0"/>
              </a:rPr>
              <a:t>{</a:t>
            </a:r>
          </a:p>
          <a:p>
            <a:pPr marL="109728" indent="0">
              <a:lnSpc>
                <a:spcPct val="90000"/>
              </a:lnSpc>
              <a:buNone/>
            </a:pPr>
            <a:r>
              <a:rPr lang="pl-PL" sz="1600" dirty="0">
                <a:highlight>
                  <a:srgbClr val="FFFFFF"/>
                </a:highlight>
                <a:latin typeface="Consolas" panose="020B0609020204030204" pitchFamily="49" charset="0"/>
              </a:rPr>
              <a:t>   </a:t>
            </a:r>
            <a:r>
              <a:rPr lang="pl-PL" sz="1600" dirty="0" err="1">
                <a:highlight>
                  <a:srgbClr val="FFFFFF"/>
                </a:highlight>
                <a:latin typeface="Consolas" panose="020B0609020204030204" pitchFamily="49" charset="0"/>
              </a:rPr>
              <a:t>Console.WriteLine</a:t>
            </a:r>
            <a:r>
              <a:rPr lang="pl-PL" sz="1600" dirty="0">
                <a:highlight>
                  <a:srgbClr val="FFFFFF"/>
                </a:highlight>
                <a:latin typeface="Consolas" panose="020B0609020204030204" pitchFamily="49" charset="0"/>
              </a:rPr>
              <a:t> ("Nie można podzielić przez zero");   </a:t>
            </a:r>
          </a:p>
          <a:p>
            <a:pPr marL="109728" indent="0">
              <a:lnSpc>
                <a:spcPct val="90000"/>
              </a:lnSpc>
              <a:buNone/>
            </a:pPr>
            <a:r>
              <a:rPr lang="pl-PL" sz="1600" dirty="0">
                <a:highlight>
                  <a:srgbClr val="FFFFFF"/>
                </a:highlight>
                <a:latin typeface="Consolas" panose="020B0609020204030204" pitchFamily="49" charset="0"/>
              </a:rPr>
              <a:t>   </a:t>
            </a:r>
            <a:r>
              <a:rPr lang="pl-PL" sz="1600" dirty="0" err="1">
                <a:highlight>
                  <a:srgbClr val="FFFFFF"/>
                </a:highlight>
                <a:latin typeface="Consolas" panose="020B0609020204030204" pitchFamily="49" charset="0"/>
              </a:rPr>
              <a:t>Console.Write</a:t>
            </a:r>
            <a:r>
              <a:rPr lang="pl-PL" sz="1600" dirty="0">
                <a:highlight>
                  <a:srgbClr val="FFFFFF"/>
                </a:highlight>
                <a:latin typeface="Consolas" panose="020B0609020204030204" pitchFamily="49" charset="0"/>
              </a:rPr>
              <a:t>  ("Komunikat systemu: ");</a:t>
            </a:r>
          </a:p>
          <a:p>
            <a:pPr marL="109728" indent="0">
              <a:lnSpc>
                <a:spcPct val="90000"/>
              </a:lnSpc>
              <a:buNone/>
            </a:pPr>
            <a:r>
              <a:rPr lang="pl-PL" sz="1600" dirty="0">
                <a:highlight>
                  <a:srgbClr val="FFFFFF"/>
                </a:highlight>
                <a:latin typeface="Consolas" panose="020B0609020204030204" pitchFamily="49" charset="0"/>
              </a:rPr>
              <a:t>   </a:t>
            </a:r>
            <a:r>
              <a:rPr lang="pl-PL" sz="1600" dirty="0" err="1">
                <a:highlight>
                  <a:srgbClr val="FFFFFF"/>
                </a:highlight>
                <a:latin typeface="Consolas" panose="020B0609020204030204" pitchFamily="49" charset="0"/>
              </a:rPr>
              <a:t>Console.WriteLine</a:t>
            </a:r>
            <a:r>
              <a:rPr lang="pl-PL" sz="1600" dirty="0">
                <a:highlight>
                  <a:srgbClr val="FFFFFF"/>
                </a:highlight>
                <a:latin typeface="Consolas" panose="020B0609020204030204" pitchFamily="49" charset="0"/>
              </a:rPr>
              <a:t> (</a:t>
            </a:r>
            <a:r>
              <a:rPr lang="pl-PL" sz="1600" dirty="0" err="1">
                <a:highlight>
                  <a:srgbClr val="FFFFFF"/>
                </a:highlight>
                <a:latin typeface="Consolas" panose="020B0609020204030204" pitchFamily="49" charset="0"/>
              </a:rPr>
              <a:t>e.Message</a:t>
            </a:r>
            <a:r>
              <a:rPr lang="pl-PL" sz="1600" dirty="0">
                <a:highlight>
                  <a:srgbClr val="FFFFFF"/>
                </a:highlight>
                <a:latin typeface="Consolas" panose="020B0609020204030204" pitchFamily="49" charset="0"/>
              </a:rPr>
              <a:t>)</a:t>
            </a:r>
          </a:p>
          <a:p>
            <a:pPr marL="109728" indent="0">
              <a:lnSpc>
                <a:spcPct val="90000"/>
              </a:lnSpc>
              <a:buNone/>
            </a:pPr>
            <a:r>
              <a:rPr lang="pl-PL" sz="1600" dirty="0">
                <a:highlight>
                  <a:srgbClr val="FFFFFF"/>
                </a:highlight>
                <a:latin typeface="Consolas" panose="020B0609020204030204" pitchFamily="49" charset="0"/>
              </a:rPr>
              <a:t>}</a:t>
            </a:r>
          </a:p>
          <a:p>
            <a:pPr marL="109728" indent="0">
              <a:lnSpc>
                <a:spcPct val="90000"/>
              </a:lnSpc>
              <a:buNone/>
            </a:pPr>
            <a:r>
              <a:rPr lang="pl-PL" sz="1600" dirty="0" err="1">
                <a:highlight>
                  <a:srgbClr val="FFFFFF"/>
                </a:highlight>
                <a:latin typeface="Consolas" panose="020B0609020204030204" pitchFamily="49" charset="0"/>
              </a:rPr>
              <a:t>Console.ReadKey</a:t>
            </a:r>
            <a:r>
              <a:rPr lang="pl-PL" sz="1600" dirty="0">
                <a:highlight>
                  <a:srgbClr val="FFFFFF"/>
                </a:highlight>
                <a:latin typeface="Consolas" panose="020B0609020204030204" pitchFamily="49" charset="0"/>
              </a:rPr>
              <a:t>();</a:t>
            </a:r>
            <a:endParaRPr lang="pl-PL" sz="1600" dirty="0">
              <a:latin typeface="Times New Roman" panose="02020603050405020304" pitchFamily="18" charset="0"/>
              <a:cs typeface="Times New Roman" panose="02020603050405020304" pitchFamily="18" charset="0"/>
            </a:endParaRPr>
          </a:p>
          <a:p>
            <a:pPr>
              <a:lnSpc>
                <a:spcPct val="90000"/>
              </a:lnSpc>
            </a:pPr>
            <a:endParaRPr lang="pl-PL" sz="900" dirty="0">
              <a:latin typeface="Times New Roman" panose="02020603050405020304" pitchFamily="18" charset="0"/>
              <a:cs typeface="Times New Roman" panose="02020603050405020304" pitchFamily="18" charset="0"/>
            </a:endParaRPr>
          </a:p>
        </p:txBody>
      </p:sp>
      <p:pic>
        <p:nvPicPr>
          <p:cNvPr id="4" name="Obraz 3" descr="file:///C:/Helena/Zajęcia/PRZEDMIOTY/Programowanie_1/Przykładowe programy_testowe/Obsługa_Wyjatków/Wyjątek-i-e/ConsoleApplication1/ConsoleApplication1/bin/Debug/ConsoleApplication1.EXE"/>
          <p:cNvPicPr>
            <a:picLocks noChangeAspect="1"/>
          </p:cNvPicPr>
          <p:nvPr/>
        </p:nvPicPr>
        <p:blipFill rotWithShape="1">
          <a:blip r:embed="rId3">
            <a:extLst>
              <a:ext uri="{28A0092B-C50C-407E-A947-70E740481C1C}">
                <a14:useLocalDpi xmlns:a14="http://schemas.microsoft.com/office/drawing/2010/main" val="0"/>
              </a:ext>
            </a:extLst>
          </a:blip>
          <a:srcRect t="8177" r="28543" b="75688"/>
          <a:stretch/>
        </p:blipFill>
        <p:spPr>
          <a:xfrm>
            <a:off x="4547736" y="5899652"/>
            <a:ext cx="7183597" cy="819414"/>
          </a:xfrm>
          <a:prstGeom prst="rect">
            <a:avLst/>
          </a:prstGeom>
        </p:spPr>
      </p:pic>
    </p:spTree>
    <p:extLst>
      <p:ext uri="{BB962C8B-B14F-4D97-AF65-F5344CB8AC3E}">
        <p14:creationId xmlns:p14="http://schemas.microsoft.com/office/powerpoint/2010/main" val="304547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C1BC986C-43D0-4553-985F-DB170E1FE5AF}"/>
              </a:ext>
            </a:extLst>
          </p:cNvPr>
          <p:cNvSpPr>
            <a:spLocks noGrp="1"/>
          </p:cNvSpPr>
          <p:nvPr>
            <p:ph type="title"/>
          </p:nvPr>
        </p:nvSpPr>
        <p:spPr>
          <a:xfrm>
            <a:off x="959157" y="1113764"/>
            <a:ext cx="3269749" cy="4624327"/>
          </a:xfrm>
        </p:spPr>
        <p:txBody>
          <a:bodyPr anchor="ctr">
            <a:normAutofit/>
          </a:bodyPr>
          <a:lstStyle/>
          <a:p>
            <a:r>
              <a:rPr lang="pl-PL" sz="3200" dirty="0">
                <a:solidFill>
                  <a:srgbClr val="FFFFFF"/>
                </a:solidFill>
              </a:rPr>
              <a:t>Przykład 1</a:t>
            </a:r>
          </a:p>
        </p:txBody>
      </p:sp>
      <p:sp>
        <p:nvSpPr>
          <p:cNvPr id="3" name="Symbol zastępczy zawartości 2"/>
          <p:cNvSpPr>
            <a:spLocks noGrp="1"/>
          </p:cNvSpPr>
          <p:nvPr>
            <p:ph idx="1"/>
          </p:nvPr>
        </p:nvSpPr>
        <p:spPr>
          <a:xfrm>
            <a:off x="5155905" y="1113764"/>
            <a:ext cx="6108179" cy="4624327"/>
          </a:xfrm>
        </p:spPr>
        <p:txBody>
          <a:bodyPr anchor="ctr">
            <a:normAutofit/>
          </a:bodyPr>
          <a:lstStyle/>
          <a:p>
            <a:pPr marL="109728" indent="0">
              <a:lnSpc>
                <a:spcPct val="90000"/>
              </a:lnSpc>
              <a:buNone/>
            </a:pPr>
            <a:r>
              <a:rPr lang="en-US" sz="1600" b="1" dirty="0">
                <a:latin typeface="Times New Roman" panose="02020603050405020304" pitchFamily="18" charset="0"/>
                <a:cs typeface="Times New Roman" panose="02020603050405020304" pitchFamily="18" charset="0"/>
              </a:rPr>
              <a:t>string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dane</a:t>
            </a:r>
            <a:r>
              <a:rPr lang="pl-PL"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Console.ReadLine</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a:t>
            </a:r>
            <a:endParaRPr lang="pl-PL" sz="1600" dirty="0">
              <a:latin typeface="Times New Roman" panose="02020603050405020304" pitchFamily="18" charset="0"/>
              <a:cs typeface="Times New Roman" panose="02020603050405020304" pitchFamily="18" charset="0"/>
            </a:endParaRPr>
          </a:p>
          <a:p>
            <a:pPr marL="109728" indent="0">
              <a:lnSpc>
                <a:spcPct val="90000"/>
              </a:lnSpc>
              <a:buNone/>
            </a:pPr>
            <a:r>
              <a:rPr lang="pl-PL" sz="1600" b="1" dirty="0" err="1">
                <a:latin typeface="Times New Roman" panose="02020603050405020304" pitchFamily="18" charset="0"/>
                <a:cs typeface="Times New Roman" panose="02020603050405020304" pitchFamily="18" charset="0"/>
              </a:rPr>
              <a:t>int</a:t>
            </a:r>
            <a:r>
              <a:rPr lang="pl-PL" sz="1600" dirty="0">
                <a:latin typeface="Times New Roman" panose="02020603050405020304" pitchFamily="18" charset="0"/>
                <a:cs typeface="Times New Roman" panose="02020603050405020304" pitchFamily="18" charset="0"/>
              </a:rPr>
              <a:t> liczba;</a:t>
            </a:r>
          </a:p>
          <a:p>
            <a:pPr marL="109728" indent="0">
              <a:lnSpc>
                <a:spcPct val="90000"/>
              </a:lnSpc>
              <a:buNone/>
            </a:pPr>
            <a:r>
              <a:rPr lang="en-US" sz="1600" b="1" dirty="0">
                <a:latin typeface="Times New Roman" panose="02020603050405020304" pitchFamily="18" charset="0"/>
                <a:cs typeface="Times New Roman" panose="02020603050405020304" pitchFamily="18" charset="0"/>
              </a:rPr>
              <a:t>try</a:t>
            </a:r>
            <a:endParaRPr lang="pl-PL" sz="1600" b="1" dirty="0">
              <a:latin typeface="Times New Roman" panose="02020603050405020304" pitchFamily="18" charset="0"/>
              <a:cs typeface="Times New Roman" panose="02020603050405020304" pitchFamily="18" charset="0"/>
            </a:endParaRPr>
          </a:p>
          <a:p>
            <a:pPr marL="109728" indent="0">
              <a:lnSpc>
                <a:spcPct val="90000"/>
              </a:lnSpc>
              <a:buNone/>
            </a:pPr>
            <a:r>
              <a:rPr lang="en-US" sz="1600" b="1" dirty="0">
                <a:latin typeface="Times New Roman" panose="02020603050405020304" pitchFamily="18" charset="0"/>
                <a:cs typeface="Times New Roman" panose="02020603050405020304" pitchFamily="18" charset="0"/>
              </a:rPr>
              <a:t>{</a:t>
            </a:r>
            <a:endParaRPr lang="pl-PL" sz="1600" b="1" dirty="0">
              <a:latin typeface="Times New Roman" panose="02020603050405020304" pitchFamily="18" charset="0"/>
              <a:cs typeface="Times New Roman" panose="02020603050405020304" pitchFamily="18" charset="0"/>
            </a:endParaRPr>
          </a:p>
          <a:p>
            <a:pPr marL="109728" indent="0">
              <a:lnSpc>
                <a:spcPct val="90000"/>
              </a:lnSpc>
              <a:buNone/>
            </a:pPr>
            <a:r>
              <a:rPr lang="pl-PL"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liczba =</a:t>
            </a:r>
            <a:r>
              <a:rPr lang="pl-PL" sz="1600" b="1" dirty="0">
                <a:latin typeface="Times New Roman" panose="02020603050405020304" pitchFamily="18" charset="0"/>
                <a:cs typeface="Times New Roman" panose="02020603050405020304" pitchFamily="18" charset="0"/>
              </a:rPr>
              <a:t>Int32.Parse</a:t>
            </a:r>
            <a:r>
              <a:rPr lang="pl-PL" sz="1600" dirty="0">
                <a:latin typeface="Times New Roman" panose="02020603050405020304" pitchFamily="18" charset="0"/>
                <a:cs typeface="Times New Roman" panose="02020603050405020304" pitchFamily="18" charset="0"/>
              </a:rPr>
              <a:t>(dane);</a:t>
            </a:r>
          </a:p>
          <a:p>
            <a:pPr marL="109728" indent="0">
              <a:lnSpc>
                <a:spcPct val="90000"/>
              </a:lnSpc>
              <a:buNone/>
            </a:pPr>
            <a:r>
              <a:rPr lang="pl-PL" sz="1600" dirty="0">
                <a:latin typeface="Times New Roman" panose="02020603050405020304" pitchFamily="18" charset="0"/>
                <a:cs typeface="Times New Roman" panose="02020603050405020304" pitchFamily="18" charset="0"/>
              </a:rPr>
              <a:t>           </a:t>
            </a:r>
            <a:r>
              <a:rPr lang="pl-PL" sz="1600" i="1" dirty="0">
                <a:latin typeface="Times New Roman" panose="02020603050405020304" pitchFamily="18" charset="0"/>
                <a:cs typeface="Times New Roman" panose="02020603050405020304" pitchFamily="18" charset="0"/>
              </a:rPr>
              <a:t>// wprowadzone liczbę</a:t>
            </a:r>
            <a:endParaRPr lang="pl-PL" sz="1600" dirty="0">
              <a:latin typeface="Times New Roman" panose="02020603050405020304" pitchFamily="18" charset="0"/>
              <a:cs typeface="Times New Roman" panose="02020603050405020304" pitchFamily="18" charset="0"/>
            </a:endParaRPr>
          </a:p>
          <a:p>
            <a:pPr marL="109728" indent="0">
              <a:lnSpc>
                <a:spcPct val="90000"/>
              </a:lnSpc>
              <a:buNone/>
            </a:pPr>
            <a:r>
              <a:rPr lang="pl-PL" sz="1600" b="1" dirty="0">
                <a:latin typeface="Times New Roman" panose="02020603050405020304" pitchFamily="18" charset="0"/>
                <a:cs typeface="Times New Roman" panose="02020603050405020304" pitchFamily="18" charset="0"/>
              </a:rPr>
              <a:t>}</a:t>
            </a:r>
          </a:p>
          <a:p>
            <a:pPr marL="109728" indent="0">
              <a:lnSpc>
                <a:spcPct val="90000"/>
              </a:lnSpc>
              <a:buNone/>
            </a:pPr>
            <a:r>
              <a:rPr lang="pl-PL" sz="1600" b="1" dirty="0" err="1">
                <a:latin typeface="Times New Roman" panose="02020603050405020304" pitchFamily="18" charset="0"/>
                <a:cs typeface="Times New Roman" panose="02020603050405020304" pitchFamily="18" charset="0"/>
              </a:rPr>
              <a:t>catch</a:t>
            </a:r>
            <a:r>
              <a:rPr lang="pl-PL" sz="1600" b="1" dirty="0">
                <a:latin typeface="Times New Roman" panose="02020603050405020304" pitchFamily="18" charset="0"/>
                <a:cs typeface="Times New Roman" panose="02020603050405020304" pitchFamily="18" charset="0"/>
              </a:rPr>
              <a:t> (</a:t>
            </a:r>
            <a:r>
              <a:rPr lang="pl-PL" sz="1600" b="1" dirty="0" err="1">
                <a:latin typeface="Times New Roman" panose="02020603050405020304" pitchFamily="18" charset="0"/>
                <a:cs typeface="Times New Roman" panose="02020603050405020304" pitchFamily="18" charset="0"/>
              </a:rPr>
              <a:t>FormatException</a:t>
            </a:r>
            <a:r>
              <a:rPr lang="pl-PL" sz="1600" b="1" dirty="0">
                <a:latin typeface="Times New Roman" panose="02020603050405020304" pitchFamily="18" charset="0"/>
                <a:cs typeface="Times New Roman" panose="02020603050405020304" pitchFamily="18" charset="0"/>
              </a:rPr>
              <a:t>)</a:t>
            </a:r>
            <a:r>
              <a:rPr lang="pl-PL" sz="1600" dirty="0">
                <a:latin typeface="Times New Roman" panose="02020603050405020304" pitchFamily="18" charset="0"/>
                <a:cs typeface="Times New Roman" panose="02020603050405020304" pitchFamily="18" charset="0"/>
              </a:rPr>
              <a:t>     </a:t>
            </a:r>
            <a:r>
              <a:rPr lang="pl-PL" sz="1600" i="1" dirty="0">
                <a:latin typeface="Times New Roman" panose="02020603050405020304" pitchFamily="18" charset="0"/>
                <a:cs typeface="Times New Roman" panose="02020603050405020304" pitchFamily="18" charset="0"/>
              </a:rPr>
              <a:t>//typ błędu wynikający z niezgodności typów danych</a:t>
            </a:r>
            <a:endParaRPr lang="pl-PL" sz="1600" dirty="0">
              <a:latin typeface="Times New Roman" panose="02020603050405020304" pitchFamily="18" charset="0"/>
              <a:cs typeface="Times New Roman" panose="02020603050405020304" pitchFamily="18" charset="0"/>
            </a:endParaRPr>
          </a:p>
          <a:p>
            <a:pPr marL="109728" indent="0">
              <a:lnSpc>
                <a:spcPct val="90000"/>
              </a:lnSpc>
              <a:buNone/>
            </a:pPr>
            <a:r>
              <a:rPr lang="en-US" sz="1600" b="1" dirty="0">
                <a:latin typeface="Times New Roman" panose="02020603050405020304" pitchFamily="18" charset="0"/>
                <a:cs typeface="Times New Roman" panose="02020603050405020304" pitchFamily="18" charset="0"/>
              </a:rPr>
              <a:t>{</a:t>
            </a:r>
            <a:endParaRPr lang="pl-PL" sz="1600" b="1" dirty="0">
              <a:latin typeface="Times New Roman" panose="02020603050405020304" pitchFamily="18" charset="0"/>
              <a:cs typeface="Times New Roman" panose="02020603050405020304" pitchFamily="18" charset="0"/>
            </a:endParaRPr>
          </a:p>
          <a:p>
            <a:pPr marL="109728" indent="0">
              <a:lnSpc>
                <a:spcPct val="90000"/>
              </a:lnSpc>
              <a:buNone/>
            </a:pPr>
            <a:r>
              <a:rPr lang="en-US" sz="160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Console.WriteLine</a:t>
            </a:r>
            <a:r>
              <a:rPr lang="pl-PL"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Nie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wprowadzono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poprawnie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oceny</a:t>
            </a:r>
            <a:r>
              <a:rPr lang="en-US" sz="1600" dirty="0">
                <a:latin typeface="Times New Roman" panose="02020603050405020304" pitchFamily="18" charset="0"/>
                <a:cs typeface="Times New Roman" panose="02020603050405020304" pitchFamily="18" charset="0"/>
              </a:rPr>
              <a:t>");</a:t>
            </a:r>
            <a:endParaRPr lang="pl-PL" sz="1600" dirty="0">
              <a:latin typeface="Times New Roman" panose="02020603050405020304" pitchFamily="18" charset="0"/>
              <a:cs typeface="Times New Roman" panose="02020603050405020304" pitchFamily="18" charset="0"/>
            </a:endParaRPr>
          </a:p>
          <a:p>
            <a:pPr marL="109728" indent="0">
              <a:lnSpc>
                <a:spcPct val="90000"/>
              </a:lnSpc>
              <a:buNone/>
            </a:pPr>
            <a:r>
              <a:rPr lang="en-US" sz="1600" b="1" dirty="0">
                <a:latin typeface="Times New Roman" panose="02020603050405020304" pitchFamily="18" charset="0"/>
                <a:cs typeface="Times New Roman" panose="02020603050405020304" pitchFamily="18" charset="0"/>
              </a:rPr>
              <a:t>}</a:t>
            </a:r>
            <a:r>
              <a:rPr lang="pl-PL" sz="1600" dirty="0">
                <a:latin typeface="Times New Roman" panose="02020603050405020304" pitchFamily="18" charset="0"/>
                <a:cs typeface="Times New Roman" panose="02020603050405020304" pitchFamily="18" charset="0"/>
              </a:rPr>
              <a:t> </a:t>
            </a:r>
          </a:p>
          <a:p>
            <a:pPr marL="109728" indent="0">
              <a:lnSpc>
                <a:spcPct val="90000"/>
              </a:lnSpc>
              <a:buNone/>
            </a:pPr>
            <a:endParaRPr lang="pl-PL"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455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C9475DD-EA77-4365-914A-EC3798834E4D}"/>
              </a:ext>
            </a:extLst>
          </p:cNvPr>
          <p:cNvSpPr>
            <a:spLocks noGrp="1"/>
          </p:cNvSpPr>
          <p:nvPr>
            <p:ph type="title"/>
          </p:nvPr>
        </p:nvSpPr>
        <p:spPr>
          <a:xfrm>
            <a:off x="959157" y="1113764"/>
            <a:ext cx="3269749" cy="4624327"/>
          </a:xfrm>
        </p:spPr>
        <p:txBody>
          <a:bodyPr anchor="ctr">
            <a:normAutofit/>
          </a:bodyPr>
          <a:lstStyle/>
          <a:p>
            <a:r>
              <a:rPr lang="pl-PL" sz="3200" dirty="0">
                <a:solidFill>
                  <a:srgbClr val="FFFFFF"/>
                </a:solidFill>
              </a:rPr>
              <a:t>Przykład 2</a:t>
            </a:r>
          </a:p>
        </p:txBody>
      </p:sp>
      <p:sp>
        <p:nvSpPr>
          <p:cNvPr id="3" name="Symbol zastępczy zawartości 2"/>
          <p:cNvSpPr>
            <a:spLocks noGrp="1"/>
          </p:cNvSpPr>
          <p:nvPr>
            <p:ph idx="1"/>
          </p:nvPr>
        </p:nvSpPr>
        <p:spPr>
          <a:xfrm>
            <a:off x="5155905" y="1113764"/>
            <a:ext cx="6108179" cy="4624327"/>
          </a:xfrm>
        </p:spPr>
        <p:txBody>
          <a:bodyPr anchor="ctr">
            <a:normAutofit/>
          </a:bodyPr>
          <a:lstStyle/>
          <a:p>
            <a:pPr marL="109728" indent="0">
              <a:buNone/>
            </a:pPr>
            <a:r>
              <a:rPr lang="en-US" sz="1600" b="1" dirty="0">
                <a:latin typeface="Times New Roman" panose="02020603050405020304" pitchFamily="18" charset="0"/>
                <a:cs typeface="Times New Roman" panose="02020603050405020304" pitchFamily="18" charset="0"/>
              </a:rPr>
              <a:t>string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dane</a:t>
            </a:r>
            <a:r>
              <a:rPr lang="pl-PL"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Console.ReadLine</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a:t>
            </a:r>
            <a:endParaRPr lang="pl-PL" sz="1600" dirty="0">
              <a:latin typeface="Times New Roman" panose="02020603050405020304" pitchFamily="18" charset="0"/>
              <a:cs typeface="Times New Roman" panose="02020603050405020304" pitchFamily="18" charset="0"/>
            </a:endParaRPr>
          </a:p>
          <a:p>
            <a:pPr marL="109728" indent="0">
              <a:buNone/>
            </a:pPr>
            <a:r>
              <a:rPr lang="pl-PL" sz="1600" b="1" dirty="0" err="1">
                <a:latin typeface="Times New Roman" panose="02020603050405020304" pitchFamily="18" charset="0"/>
                <a:cs typeface="Times New Roman" panose="02020603050405020304" pitchFamily="18" charset="0"/>
              </a:rPr>
              <a:t>int</a:t>
            </a:r>
            <a:r>
              <a:rPr lang="pl-PL" sz="1600" dirty="0">
                <a:latin typeface="Times New Roman" panose="02020603050405020304" pitchFamily="18" charset="0"/>
                <a:cs typeface="Times New Roman" panose="02020603050405020304" pitchFamily="18" charset="0"/>
              </a:rPr>
              <a:t> liczba;</a:t>
            </a:r>
          </a:p>
          <a:p>
            <a:pPr marL="109728" indent="0">
              <a:buNone/>
            </a:pPr>
            <a:r>
              <a:rPr lang="pl-PL" sz="1600" b="1" dirty="0" err="1">
                <a:latin typeface="Times New Roman" panose="02020603050405020304" pitchFamily="18" charset="0"/>
                <a:cs typeface="Times New Roman" panose="02020603050405020304" pitchFamily="18" charset="0"/>
              </a:rPr>
              <a:t>bool</a:t>
            </a:r>
            <a:r>
              <a:rPr lang="pl-PL" sz="1600" dirty="0">
                <a:latin typeface="Times New Roman" panose="02020603050405020304" pitchFamily="18" charset="0"/>
                <a:cs typeface="Times New Roman" panose="02020603050405020304" pitchFamily="18" charset="0"/>
              </a:rPr>
              <a:t> </a:t>
            </a:r>
            <a:r>
              <a:rPr lang="pl-PL" sz="1600" dirty="0" err="1">
                <a:latin typeface="Times New Roman" panose="02020603050405020304" pitchFamily="18" charset="0"/>
                <a:cs typeface="Times New Roman" panose="02020603050405020304" pitchFamily="18" charset="0"/>
              </a:rPr>
              <a:t>wynikKonwersji</a:t>
            </a:r>
            <a:r>
              <a:rPr lang="pl-PL" sz="1600" dirty="0">
                <a:latin typeface="Times New Roman" panose="02020603050405020304" pitchFamily="18" charset="0"/>
                <a:cs typeface="Times New Roman" panose="02020603050405020304" pitchFamily="18" charset="0"/>
              </a:rPr>
              <a:t>  = </a:t>
            </a:r>
            <a:r>
              <a:rPr lang="pl-PL" sz="1600" b="1" dirty="0" err="1">
                <a:latin typeface="Times New Roman" panose="02020603050405020304" pitchFamily="18" charset="0"/>
                <a:cs typeface="Times New Roman" panose="02020603050405020304" pitchFamily="18" charset="0"/>
              </a:rPr>
              <a:t>int.TryParse</a:t>
            </a:r>
            <a:r>
              <a:rPr lang="pl-PL" sz="1600" dirty="0">
                <a:latin typeface="Times New Roman" panose="02020603050405020304" pitchFamily="18" charset="0"/>
                <a:cs typeface="Times New Roman" panose="02020603050405020304" pitchFamily="18" charset="0"/>
              </a:rPr>
              <a:t>(dane, </a:t>
            </a:r>
            <a:r>
              <a:rPr lang="pl-PL" sz="1600" b="1" dirty="0">
                <a:latin typeface="Times New Roman" panose="02020603050405020304" pitchFamily="18" charset="0"/>
                <a:cs typeface="Times New Roman" panose="02020603050405020304" pitchFamily="18" charset="0"/>
              </a:rPr>
              <a:t>out</a:t>
            </a:r>
            <a:r>
              <a:rPr lang="pl-PL" sz="1600" dirty="0">
                <a:latin typeface="Times New Roman" panose="02020603050405020304" pitchFamily="18" charset="0"/>
                <a:cs typeface="Times New Roman" panose="02020603050405020304" pitchFamily="18" charset="0"/>
              </a:rPr>
              <a:t> liczba); </a:t>
            </a:r>
          </a:p>
          <a:p>
            <a:pPr marL="109728" indent="0">
              <a:buNone/>
            </a:pPr>
            <a:r>
              <a:rPr lang="pl-PL" sz="1600" b="1" dirty="0" err="1">
                <a:latin typeface="Times New Roman" panose="02020603050405020304" pitchFamily="18" charset="0"/>
                <a:cs typeface="Times New Roman" panose="02020603050405020304" pitchFamily="18" charset="0"/>
              </a:rPr>
              <a:t>if</a:t>
            </a:r>
            <a:r>
              <a:rPr lang="pl-PL" sz="1600" dirty="0">
                <a:latin typeface="Times New Roman" panose="02020603050405020304" pitchFamily="18" charset="0"/>
                <a:cs typeface="Times New Roman" panose="02020603050405020304" pitchFamily="18" charset="0"/>
              </a:rPr>
              <a:t> (</a:t>
            </a:r>
            <a:r>
              <a:rPr lang="pl-PL" sz="1600" dirty="0" err="1">
                <a:latin typeface="Times New Roman" panose="02020603050405020304" pitchFamily="18" charset="0"/>
                <a:cs typeface="Times New Roman" panose="02020603050405020304" pitchFamily="18" charset="0"/>
              </a:rPr>
              <a:t>wynikKonwersji</a:t>
            </a:r>
            <a:r>
              <a:rPr lang="pl-PL" sz="1600" dirty="0">
                <a:latin typeface="Times New Roman" panose="02020603050405020304" pitchFamily="18" charset="0"/>
                <a:cs typeface="Times New Roman" panose="02020603050405020304" pitchFamily="18" charset="0"/>
              </a:rPr>
              <a:t>)                                            </a:t>
            </a:r>
            <a:r>
              <a:rPr lang="pl-PL" sz="1600" i="1" dirty="0">
                <a:latin typeface="Times New Roman" panose="02020603050405020304" pitchFamily="18" charset="0"/>
                <a:cs typeface="Times New Roman" panose="02020603050405020304" pitchFamily="18" charset="0"/>
              </a:rPr>
              <a:t>// </a:t>
            </a:r>
            <a:r>
              <a:rPr lang="pl-PL" sz="1600" i="1" dirty="0" err="1">
                <a:latin typeface="Times New Roman" panose="02020603050405020304" pitchFamily="18" charset="0"/>
                <a:cs typeface="Times New Roman" panose="02020603050405020304" pitchFamily="18" charset="0"/>
              </a:rPr>
              <a:t>if</a:t>
            </a:r>
            <a:r>
              <a:rPr lang="pl-PL" sz="1600" i="1" dirty="0">
                <a:latin typeface="Times New Roman" panose="02020603050405020304" pitchFamily="18" charset="0"/>
                <a:cs typeface="Times New Roman" panose="02020603050405020304" pitchFamily="18" charset="0"/>
              </a:rPr>
              <a:t> (</a:t>
            </a:r>
            <a:r>
              <a:rPr lang="pl-PL" sz="1600" i="1" dirty="0" err="1">
                <a:latin typeface="Times New Roman" panose="02020603050405020304" pitchFamily="18" charset="0"/>
                <a:cs typeface="Times New Roman" panose="02020603050405020304" pitchFamily="18" charset="0"/>
              </a:rPr>
              <a:t>wynikKonwersji</a:t>
            </a:r>
            <a:r>
              <a:rPr lang="pl-PL" sz="1600" i="1" dirty="0">
                <a:latin typeface="Times New Roman" panose="02020603050405020304" pitchFamily="18" charset="0"/>
                <a:cs typeface="Times New Roman" panose="02020603050405020304" pitchFamily="18" charset="0"/>
              </a:rPr>
              <a:t> == </a:t>
            </a:r>
            <a:r>
              <a:rPr lang="pl-PL" sz="1600" i="1" dirty="0" err="1">
                <a:latin typeface="Times New Roman" panose="02020603050405020304" pitchFamily="18" charset="0"/>
                <a:cs typeface="Times New Roman" panose="02020603050405020304" pitchFamily="18" charset="0"/>
              </a:rPr>
              <a:t>true</a:t>
            </a:r>
            <a:r>
              <a:rPr lang="pl-PL" sz="1600" i="1" dirty="0">
                <a:latin typeface="Times New Roman" panose="02020603050405020304" pitchFamily="18" charset="0"/>
                <a:cs typeface="Times New Roman" panose="02020603050405020304" pitchFamily="18" charset="0"/>
              </a:rPr>
              <a:t>)</a:t>
            </a:r>
            <a:endParaRPr lang="pl-PL" sz="1600" dirty="0">
              <a:latin typeface="Times New Roman" panose="02020603050405020304" pitchFamily="18" charset="0"/>
              <a:cs typeface="Times New Roman" panose="02020603050405020304" pitchFamily="18" charset="0"/>
            </a:endParaRPr>
          </a:p>
          <a:p>
            <a:pPr marL="109728" indent="0">
              <a:buNone/>
            </a:pPr>
            <a:r>
              <a:rPr lang="pl-PL" sz="1600" i="1" dirty="0">
                <a:latin typeface="Times New Roman" panose="02020603050405020304" pitchFamily="18" charset="0"/>
                <a:cs typeface="Times New Roman" panose="02020603050405020304" pitchFamily="18" charset="0"/>
              </a:rPr>
              <a:t>	// wprowadzone liczbę</a:t>
            </a:r>
            <a:endParaRPr lang="pl-PL" sz="1600" dirty="0">
              <a:latin typeface="Times New Roman" panose="02020603050405020304" pitchFamily="18" charset="0"/>
              <a:cs typeface="Times New Roman" panose="02020603050405020304" pitchFamily="18" charset="0"/>
            </a:endParaRPr>
          </a:p>
          <a:p>
            <a:pPr marL="109728" indent="0">
              <a:buNone/>
            </a:pPr>
            <a:r>
              <a:rPr lang="pl-PL" sz="1600" b="1" dirty="0" err="1">
                <a:latin typeface="Times New Roman" panose="02020603050405020304" pitchFamily="18" charset="0"/>
                <a:cs typeface="Times New Roman" panose="02020603050405020304" pitchFamily="18" charset="0"/>
              </a:rPr>
              <a:t>else</a:t>
            </a:r>
            <a:r>
              <a:rPr lang="pl-PL" sz="1600" dirty="0">
                <a:latin typeface="Times New Roman" panose="02020603050405020304" pitchFamily="18" charset="0"/>
                <a:cs typeface="Times New Roman" panose="02020603050405020304" pitchFamily="18" charset="0"/>
              </a:rPr>
              <a:t> </a:t>
            </a:r>
          </a:p>
          <a:p>
            <a:pPr marL="109728" indent="0">
              <a:buNone/>
            </a:pPr>
            <a:r>
              <a:rPr lang="pl-PL" sz="1600" i="1" dirty="0">
                <a:latin typeface="Times New Roman" panose="02020603050405020304" pitchFamily="18" charset="0"/>
                <a:cs typeface="Times New Roman" panose="02020603050405020304" pitchFamily="18" charset="0"/>
              </a:rPr>
              <a:t>   	// wprowadzone dowolny znak niebędący cyfrą (wartością liczbową)</a:t>
            </a:r>
            <a:endParaRPr lang="pl-PL" sz="1600" dirty="0">
              <a:latin typeface="Times New Roman" panose="02020603050405020304" pitchFamily="18" charset="0"/>
              <a:cs typeface="Times New Roman" panose="02020603050405020304" pitchFamily="18" charset="0"/>
            </a:endParaRPr>
          </a:p>
          <a:p>
            <a:pPr marL="109728" indent="0">
              <a:buNone/>
            </a:pPr>
            <a:r>
              <a:rPr lang="pl-PL" dirty="0">
                <a:latin typeface="Times New Roman" panose="02020603050405020304" pitchFamily="18" charset="0"/>
                <a:cs typeface="Times New Roman" panose="02020603050405020304" pitchFamily="18" charset="0"/>
              </a:rPr>
              <a:t> </a:t>
            </a:r>
          </a:p>
          <a:p>
            <a:pPr marL="109728" indent="0">
              <a:buNone/>
            </a:pPr>
            <a:endParaRPr lang="pl-PL"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749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p:cNvSpPr>
            <a:spLocks noGrp="1"/>
          </p:cNvSpPr>
          <p:nvPr>
            <p:ph type="title"/>
          </p:nvPr>
        </p:nvSpPr>
        <p:spPr>
          <a:xfrm>
            <a:off x="959157" y="1113764"/>
            <a:ext cx="3269749" cy="4624327"/>
          </a:xfrm>
        </p:spPr>
        <p:txBody>
          <a:bodyPr anchor="ctr">
            <a:normAutofit/>
          </a:bodyPr>
          <a:lstStyle/>
          <a:p>
            <a:r>
              <a:rPr lang="pl-PL" sz="3200">
                <a:solidFill>
                  <a:srgbClr val="FFFFFF"/>
                </a:solidFill>
              </a:rPr>
              <a:t>Obsługa wyjątków (5/9)</a:t>
            </a:r>
          </a:p>
        </p:txBody>
      </p:sp>
      <p:sp>
        <p:nvSpPr>
          <p:cNvPr id="3" name="Symbol zastępczy zawartości 2"/>
          <p:cNvSpPr>
            <a:spLocks noGrp="1"/>
          </p:cNvSpPr>
          <p:nvPr>
            <p:ph idx="1"/>
          </p:nvPr>
        </p:nvSpPr>
        <p:spPr>
          <a:xfrm>
            <a:off x="5155905" y="1113764"/>
            <a:ext cx="6108179" cy="4624327"/>
          </a:xfrm>
        </p:spPr>
        <p:txBody>
          <a:bodyPr anchor="ctr">
            <a:normAutofit/>
          </a:bodyPr>
          <a:lstStyle/>
          <a:p>
            <a:pPr marL="109728" indent="0">
              <a:lnSpc>
                <a:spcPct val="90000"/>
              </a:lnSpc>
              <a:spcBef>
                <a:spcPts val="1200"/>
              </a:spcBef>
              <a:buNone/>
            </a:pPr>
            <a:r>
              <a:rPr lang="pl-PL" sz="1500" b="1"/>
              <a:t>Przykłady wyjątków:</a:t>
            </a:r>
          </a:p>
          <a:p>
            <a:pPr>
              <a:lnSpc>
                <a:spcPct val="90000"/>
              </a:lnSpc>
            </a:pPr>
            <a:r>
              <a:rPr lang="pl-PL" sz="1500" err="1"/>
              <a:t>System.IO.IOException</a:t>
            </a:r>
            <a:r>
              <a:rPr lang="pl-PL" sz="1500"/>
              <a:t> - obsługa wyjątków związanych z </a:t>
            </a:r>
            <a:r>
              <a:rPr lang="pl-PL" sz="1500" err="1"/>
              <a:t>odczytawaniem</a:t>
            </a:r>
            <a:r>
              <a:rPr lang="pl-PL" sz="1500"/>
              <a:t>/zapisywaniem plików</a:t>
            </a:r>
          </a:p>
          <a:p>
            <a:pPr>
              <a:lnSpc>
                <a:spcPct val="90000"/>
              </a:lnSpc>
            </a:pPr>
            <a:r>
              <a:rPr lang="pl-PL" sz="1500" err="1"/>
              <a:t>System.IndexOutOfRangeException</a:t>
            </a:r>
            <a:r>
              <a:rPr lang="pl-PL" sz="1500"/>
              <a:t> - obsługa wyjątków związanych z tablicami, a ściślej z wyjściem indeksu poza dopuszczalny zakres</a:t>
            </a:r>
          </a:p>
          <a:p>
            <a:pPr>
              <a:lnSpc>
                <a:spcPct val="90000"/>
              </a:lnSpc>
            </a:pPr>
            <a:r>
              <a:rPr lang="pl-PL" sz="1500" err="1"/>
              <a:t>System.ArrayTypeMismatchException</a:t>
            </a:r>
            <a:r>
              <a:rPr lang="pl-PL" sz="1500"/>
              <a:t> - obsługa wyjątków związanych z niezgodnością typu z typem danej tablicy</a:t>
            </a:r>
          </a:p>
          <a:p>
            <a:pPr>
              <a:lnSpc>
                <a:spcPct val="90000"/>
              </a:lnSpc>
            </a:pPr>
            <a:r>
              <a:rPr lang="pl-PL" sz="1500" err="1"/>
              <a:t>System.NullReferenceException</a:t>
            </a:r>
            <a:r>
              <a:rPr lang="pl-PL" sz="1500"/>
              <a:t> - obsługa wyjątków związanych z typem pustym</a:t>
            </a:r>
          </a:p>
          <a:p>
            <a:pPr>
              <a:lnSpc>
                <a:spcPct val="90000"/>
              </a:lnSpc>
            </a:pPr>
            <a:r>
              <a:rPr lang="pl-PL" sz="1500" err="1"/>
              <a:t>System.DivideByZeroException</a:t>
            </a:r>
            <a:r>
              <a:rPr lang="pl-PL" sz="1500"/>
              <a:t> - obsługa wyjątków związanych z dzieleniem przez zero</a:t>
            </a:r>
          </a:p>
          <a:p>
            <a:pPr>
              <a:lnSpc>
                <a:spcPct val="90000"/>
              </a:lnSpc>
            </a:pPr>
            <a:r>
              <a:rPr lang="pl-PL" sz="1500" err="1"/>
              <a:t>System.InvalidCastException</a:t>
            </a:r>
            <a:r>
              <a:rPr lang="pl-PL" sz="1500"/>
              <a:t> - obsługa wyjątków związanych z niepoprawnym rzutowaniem</a:t>
            </a:r>
          </a:p>
          <a:p>
            <a:pPr>
              <a:lnSpc>
                <a:spcPct val="90000"/>
              </a:lnSpc>
            </a:pPr>
            <a:r>
              <a:rPr lang="pl-PL" sz="1500" err="1"/>
              <a:t>System.OutOfMemoryException</a:t>
            </a:r>
            <a:r>
              <a:rPr lang="pl-PL" sz="1500"/>
              <a:t> - obsługa wyjątków związanych z niewystarczającą ilością pozostałej pamięci</a:t>
            </a:r>
          </a:p>
          <a:p>
            <a:pPr>
              <a:lnSpc>
                <a:spcPct val="90000"/>
              </a:lnSpc>
            </a:pPr>
            <a:r>
              <a:rPr lang="pl-PL" sz="1500" err="1"/>
              <a:t>System.StackOverflowException</a:t>
            </a:r>
            <a:r>
              <a:rPr lang="pl-PL" sz="1500"/>
              <a:t> - obsługa wyjątków związanych z przepełnieniem stosu</a:t>
            </a:r>
          </a:p>
        </p:txBody>
      </p:sp>
    </p:spTree>
    <p:extLst>
      <p:ext uri="{BB962C8B-B14F-4D97-AF65-F5344CB8AC3E}">
        <p14:creationId xmlns:p14="http://schemas.microsoft.com/office/powerpoint/2010/main" val="1588067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p:cNvSpPr>
            <a:spLocks noGrp="1"/>
          </p:cNvSpPr>
          <p:nvPr>
            <p:ph type="title"/>
          </p:nvPr>
        </p:nvSpPr>
        <p:spPr>
          <a:xfrm>
            <a:off x="959157" y="1113764"/>
            <a:ext cx="3269749" cy="4624327"/>
          </a:xfrm>
        </p:spPr>
        <p:txBody>
          <a:bodyPr anchor="ctr">
            <a:normAutofit/>
          </a:bodyPr>
          <a:lstStyle/>
          <a:p>
            <a:r>
              <a:rPr lang="pl-PL" sz="3200">
                <a:solidFill>
                  <a:srgbClr val="FFFFFF"/>
                </a:solidFill>
              </a:rPr>
              <a:t>Obsługa wyjątków (6/9)</a:t>
            </a:r>
          </a:p>
        </p:txBody>
      </p:sp>
      <p:sp>
        <p:nvSpPr>
          <p:cNvPr id="3" name="Symbol zastępczy zawartości 2"/>
          <p:cNvSpPr>
            <a:spLocks noGrp="1"/>
          </p:cNvSpPr>
          <p:nvPr>
            <p:ph idx="1"/>
          </p:nvPr>
        </p:nvSpPr>
        <p:spPr>
          <a:xfrm>
            <a:off x="5155905" y="1213972"/>
            <a:ext cx="6108179" cy="4624327"/>
          </a:xfrm>
        </p:spPr>
        <p:txBody>
          <a:bodyPr anchor="ctr">
            <a:normAutofit fontScale="85000" lnSpcReduction="20000"/>
          </a:bodyPr>
          <a:lstStyle/>
          <a:p>
            <a:pPr marL="109728" indent="0">
              <a:lnSpc>
                <a:spcPct val="90000"/>
              </a:lnSpc>
              <a:buNone/>
            </a:pPr>
            <a:r>
              <a:rPr lang="pl-PL" sz="1600" b="1" dirty="0" err="1">
                <a:latin typeface="Times New Roman" pitchFamily="18" charset="0"/>
                <a:cs typeface="Times New Roman" pitchFamily="18" charset="0"/>
              </a:rPr>
              <a:t>try</a:t>
            </a:r>
            <a:r>
              <a:rPr lang="pl-PL" sz="1600" dirty="0">
                <a:latin typeface="Times New Roman" pitchFamily="18" charset="0"/>
                <a:cs typeface="Times New Roman" pitchFamily="18" charset="0"/>
              </a:rPr>
              <a:t> </a:t>
            </a:r>
          </a:p>
          <a:p>
            <a:pPr marL="109728" indent="0">
              <a:lnSpc>
                <a:spcPct val="90000"/>
              </a:lnSpc>
              <a:buNone/>
            </a:pPr>
            <a:r>
              <a:rPr lang="pl-PL" sz="1600" b="1" dirty="0">
                <a:latin typeface="Times New Roman" pitchFamily="18" charset="0"/>
                <a:cs typeface="Times New Roman" pitchFamily="18" charset="0"/>
              </a:rPr>
              <a:t>{</a:t>
            </a:r>
            <a:r>
              <a:rPr lang="pl-PL" sz="1600" dirty="0">
                <a:latin typeface="Times New Roman" pitchFamily="18" charset="0"/>
                <a:cs typeface="Times New Roman" pitchFamily="18" charset="0"/>
              </a:rPr>
              <a:t>    </a:t>
            </a:r>
          </a:p>
          <a:p>
            <a:pPr marL="109728" indent="0">
              <a:lnSpc>
                <a:spcPct val="90000"/>
              </a:lnSpc>
              <a:buNone/>
            </a:pPr>
            <a:r>
              <a:rPr lang="pl-PL" sz="1600" i="1" dirty="0">
                <a:latin typeface="Times New Roman" pitchFamily="18" charset="0"/>
                <a:cs typeface="Times New Roman" pitchFamily="18" charset="0"/>
              </a:rPr>
              <a:t>     	 blok instrukcji do wykonania;</a:t>
            </a:r>
          </a:p>
          <a:p>
            <a:pPr marL="109728" indent="0">
              <a:lnSpc>
                <a:spcPct val="90000"/>
              </a:lnSpc>
              <a:buNone/>
            </a:pPr>
            <a:r>
              <a:rPr lang="pl-PL" sz="1600" i="1" dirty="0">
                <a:latin typeface="Times New Roman" pitchFamily="18" charset="0"/>
                <a:cs typeface="Times New Roman" pitchFamily="18" charset="0"/>
              </a:rPr>
              <a:t> </a:t>
            </a:r>
            <a:r>
              <a:rPr lang="pl-PL" sz="1600" b="1" dirty="0">
                <a:latin typeface="Times New Roman" pitchFamily="18" charset="0"/>
                <a:cs typeface="Times New Roman" pitchFamily="18" charset="0"/>
              </a:rPr>
              <a:t>}</a:t>
            </a:r>
          </a:p>
          <a:p>
            <a:pPr marL="109728" indent="0">
              <a:lnSpc>
                <a:spcPct val="90000"/>
              </a:lnSpc>
              <a:buNone/>
            </a:pPr>
            <a:r>
              <a:rPr lang="pl-PL" sz="1600" b="1" dirty="0" err="1">
                <a:latin typeface="Times New Roman" pitchFamily="18" charset="0"/>
                <a:cs typeface="Times New Roman" pitchFamily="18" charset="0"/>
              </a:rPr>
              <a:t>catch</a:t>
            </a:r>
            <a:r>
              <a:rPr lang="pl-PL" sz="1600" dirty="0">
                <a:latin typeface="Times New Roman" pitchFamily="18" charset="0"/>
                <a:cs typeface="Times New Roman" pitchFamily="18" charset="0"/>
              </a:rPr>
              <a:t> (</a:t>
            </a:r>
            <a:r>
              <a:rPr lang="pl-PL" sz="1600" i="1" dirty="0">
                <a:latin typeface="Times New Roman" pitchFamily="18" charset="0"/>
                <a:cs typeface="Times New Roman" pitchFamily="18" charset="0"/>
              </a:rPr>
              <a:t>typWyjątku_1  [identyfikatorWyjątku_1]</a:t>
            </a:r>
            <a:r>
              <a:rPr lang="pl-PL" sz="1600" dirty="0">
                <a:latin typeface="Times New Roman" pitchFamily="18" charset="0"/>
                <a:cs typeface="Times New Roman" pitchFamily="18" charset="0"/>
              </a:rPr>
              <a:t>)</a:t>
            </a:r>
          </a:p>
          <a:p>
            <a:pPr marL="109728" indent="0">
              <a:lnSpc>
                <a:spcPct val="90000"/>
              </a:lnSpc>
              <a:buNone/>
            </a:pPr>
            <a:r>
              <a:rPr lang="pl-PL" sz="1600" dirty="0">
                <a:latin typeface="Times New Roman" pitchFamily="18" charset="0"/>
                <a:cs typeface="Times New Roman" pitchFamily="18" charset="0"/>
              </a:rPr>
              <a:t> </a:t>
            </a:r>
            <a:r>
              <a:rPr lang="pl-PL" sz="1600" b="1" dirty="0">
                <a:latin typeface="Times New Roman" pitchFamily="18" charset="0"/>
                <a:cs typeface="Times New Roman" pitchFamily="18" charset="0"/>
              </a:rPr>
              <a:t>{</a:t>
            </a:r>
            <a:r>
              <a:rPr lang="pl-PL" sz="1600" dirty="0">
                <a:latin typeface="Times New Roman" pitchFamily="18" charset="0"/>
                <a:cs typeface="Times New Roman" pitchFamily="18" charset="0"/>
              </a:rPr>
              <a:t>    </a:t>
            </a:r>
          </a:p>
          <a:p>
            <a:pPr marL="109728" indent="0">
              <a:lnSpc>
                <a:spcPct val="90000"/>
              </a:lnSpc>
              <a:buNone/>
            </a:pPr>
            <a:r>
              <a:rPr lang="pl-PL" sz="1600" i="1" dirty="0">
                <a:latin typeface="Times New Roman" pitchFamily="18" charset="0"/>
                <a:cs typeface="Times New Roman" pitchFamily="18" charset="0"/>
              </a:rPr>
              <a:t>	blok instrukcji obsługujący wyjątek nr 1;</a:t>
            </a:r>
          </a:p>
          <a:p>
            <a:pPr marL="109728" indent="0">
              <a:lnSpc>
                <a:spcPct val="90000"/>
              </a:lnSpc>
              <a:buNone/>
            </a:pPr>
            <a:r>
              <a:rPr lang="pl-PL" sz="1600" i="1" dirty="0">
                <a:latin typeface="Times New Roman" pitchFamily="18" charset="0"/>
                <a:cs typeface="Times New Roman" pitchFamily="18" charset="0"/>
              </a:rPr>
              <a:t> </a:t>
            </a:r>
            <a:r>
              <a:rPr lang="pl-PL" sz="1600" b="1" dirty="0">
                <a:latin typeface="Times New Roman" pitchFamily="18" charset="0"/>
                <a:cs typeface="Times New Roman" pitchFamily="18" charset="0"/>
              </a:rPr>
              <a:t>}</a:t>
            </a:r>
          </a:p>
          <a:p>
            <a:pPr marL="109728" indent="0">
              <a:lnSpc>
                <a:spcPct val="90000"/>
              </a:lnSpc>
              <a:buNone/>
            </a:pPr>
            <a:r>
              <a:rPr lang="pl-PL" sz="1600" b="1" dirty="0" err="1">
                <a:latin typeface="Times New Roman" pitchFamily="18" charset="0"/>
                <a:cs typeface="Times New Roman" pitchFamily="18" charset="0"/>
              </a:rPr>
              <a:t>catch</a:t>
            </a:r>
            <a:r>
              <a:rPr lang="pl-PL" sz="1600" dirty="0">
                <a:latin typeface="Times New Roman" pitchFamily="18" charset="0"/>
                <a:cs typeface="Times New Roman" pitchFamily="18" charset="0"/>
              </a:rPr>
              <a:t> (</a:t>
            </a:r>
            <a:r>
              <a:rPr lang="pl-PL" sz="1600" i="1" dirty="0">
                <a:latin typeface="Times New Roman" pitchFamily="18" charset="0"/>
                <a:cs typeface="Times New Roman" pitchFamily="18" charset="0"/>
              </a:rPr>
              <a:t>typWyjątku_2  [identyfikatorWyjątku_2]</a:t>
            </a:r>
            <a:r>
              <a:rPr lang="pl-PL" sz="1600" dirty="0">
                <a:latin typeface="Times New Roman" pitchFamily="18" charset="0"/>
                <a:cs typeface="Times New Roman" pitchFamily="18" charset="0"/>
              </a:rPr>
              <a:t>)</a:t>
            </a:r>
          </a:p>
          <a:p>
            <a:pPr marL="109728" indent="0">
              <a:lnSpc>
                <a:spcPct val="90000"/>
              </a:lnSpc>
              <a:buNone/>
            </a:pPr>
            <a:r>
              <a:rPr lang="pl-PL" sz="1600" b="1" dirty="0">
                <a:latin typeface="Times New Roman" pitchFamily="18" charset="0"/>
                <a:cs typeface="Times New Roman" pitchFamily="18" charset="0"/>
              </a:rPr>
              <a:t>{</a:t>
            </a:r>
            <a:r>
              <a:rPr lang="pl-PL" sz="1600" dirty="0">
                <a:latin typeface="Times New Roman" pitchFamily="18" charset="0"/>
                <a:cs typeface="Times New Roman" pitchFamily="18" charset="0"/>
              </a:rPr>
              <a:t>    </a:t>
            </a:r>
          </a:p>
          <a:p>
            <a:pPr marL="109728" indent="0">
              <a:lnSpc>
                <a:spcPct val="90000"/>
              </a:lnSpc>
              <a:buNone/>
            </a:pPr>
            <a:r>
              <a:rPr lang="pl-PL" sz="1600" i="1" dirty="0">
                <a:latin typeface="Times New Roman" pitchFamily="18" charset="0"/>
                <a:cs typeface="Times New Roman" pitchFamily="18" charset="0"/>
              </a:rPr>
              <a:t>	blok instrukcji obsługujący wyjątek nr 2;</a:t>
            </a:r>
          </a:p>
          <a:p>
            <a:pPr marL="109728" indent="0">
              <a:lnSpc>
                <a:spcPct val="90000"/>
              </a:lnSpc>
              <a:buNone/>
            </a:pPr>
            <a:r>
              <a:rPr lang="pl-PL" sz="1600" b="1" i="1" dirty="0">
                <a:latin typeface="Times New Roman" pitchFamily="18" charset="0"/>
                <a:cs typeface="Times New Roman" pitchFamily="18" charset="0"/>
              </a:rPr>
              <a:t> </a:t>
            </a:r>
            <a:r>
              <a:rPr lang="pl-PL" sz="1600" b="1" dirty="0">
                <a:latin typeface="Times New Roman" pitchFamily="18" charset="0"/>
                <a:cs typeface="Times New Roman" pitchFamily="18" charset="0"/>
              </a:rPr>
              <a:t>}</a:t>
            </a:r>
          </a:p>
          <a:p>
            <a:pPr marL="109728" indent="0">
              <a:lnSpc>
                <a:spcPct val="90000"/>
              </a:lnSpc>
              <a:buNone/>
            </a:pPr>
            <a:r>
              <a:rPr lang="pl-PL" sz="1600" dirty="0">
                <a:latin typeface="Times New Roman" pitchFamily="18" charset="0"/>
                <a:cs typeface="Times New Roman" pitchFamily="18" charset="0"/>
              </a:rPr>
              <a:t>….</a:t>
            </a:r>
          </a:p>
          <a:p>
            <a:pPr marL="109728" indent="0">
              <a:lnSpc>
                <a:spcPct val="90000"/>
              </a:lnSpc>
              <a:buNone/>
            </a:pPr>
            <a:r>
              <a:rPr lang="pl-PL" sz="1600" b="1" dirty="0" err="1">
                <a:latin typeface="Times New Roman" pitchFamily="18" charset="0"/>
                <a:cs typeface="Times New Roman" pitchFamily="18" charset="0"/>
              </a:rPr>
              <a:t>catch</a:t>
            </a:r>
            <a:r>
              <a:rPr lang="pl-PL" sz="1600" dirty="0">
                <a:latin typeface="Times New Roman" pitchFamily="18" charset="0"/>
                <a:cs typeface="Times New Roman" pitchFamily="18" charset="0"/>
              </a:rPr>
              <a:t> (</a:t>
            </a:r>
            <a:r>
              <a:rPr lang="pl-PL" sz="1600" i="1" dirty="0" err="1">
                <a:latin typeface="Times New Roman" pitchFamily="18" charset="0"/>
                <a:cs typeface="Times New Roman" pitchFamily="18" charset="0"/>
              </a:rPr>
              <a:t>typWyjątku_N</a:t>
            </a:r>
            <a:r>
              <a:rPr lang="pl-PL" sz="1600" i="1" dirty="0">
                <a:latin typeface="Times New Roman" pitchFamily="18" charset="0"/>
                <a:cs typeface="Times New Roman" pitchFamily="18" charset="0"/>
              </a:rPr>
              <a:t>  [</a:t>
            </a:r>
            <a:r>
              <a:rPr lang="pl-PL" sz="1600" i="1" dirty="0" err="1">
                <a:latin typeface="Times New Roman" pitchFamily="18" charset="0"/>
                <a:cs typeface="Times New Roman" pitchFamily="18" charset="0"/>
              </a:rPr>
              <a:t>identyfikatorWyjątku_N</a:t>
            </a:r>
            <a:r>
              <a:rPr lang="pl-PL" sz="1600" i="1" dirty="0">
                <a:latin typeface="Times New Roman" pitchFamily="18" charset="0"/>
                <a:cs typeface="Times New Roman" pitchFamily="18" charset="0"/>
              </a:rPr>
              <a:t>]</a:t>
            </a:r>
            <a:r>
              <a:rPr lang="pl-PL" sz="1600" dirty="0">
                <a:latin typeface="Times New Roman" pitchFamily="18" charset="0"/>
                <a:cs typeface="Times New Roman" pitchFamily="18" charset="0"/>
              </a:rPr>
              <a:t>)</a:t>
            </a:r>
          </a:p>
          <a:p>
            <a:pPr marL="109728" indent="0">
              <a:lnSpc>
                <a:spcPct val="90000"/>
              </a:lnSpc>
              <a:buNone/>
            </a:pPr>
            <a:r>
              <a:rPr lang="pl-PL" sz="1600" b="1" dirty="0">
                <a:latin typeface="Times New Roman" pitchFamily="18" charset="0"/>
                <a:cs typeface="Times New Roman" pitchFamily="18" charset="0"/>
              </a:rPr>
              <a:t>{</a:t>
            </a:r>
            <a:r>
              <a:rPr lang="pl-PL" sz="1600" dirty="0">
                <a:latin typeface="Times New Roman" pitchFamily="18" charset="0"/>
                <a:cs typeface="Times New Roman" pitchFamily="18" charset="0"/>
              </a:rPr>
              <a:t>    </a:t>
            </a:r>
          </a:p>
          <a:p>
            <a:pPr marL="109728" indent="0">
              <a:lnSpc>
                <a:spcPct val="90000"/>
              </a:lnSpc>
              <a:buNone/>
            </a:pPr>
            <a:r>
              <a:rPr lang="pl-PL" sz="1600" i="1" dirty="0">
                <a:latin typeface="Times New Roman" pitchFamily="18" charset="0"/>
                <a:cs typeface="Times New Roman" pitchFamily="18" charset="0"/>
              </a:rPr>
              <a:t>	 blok instrukcji obsługujący wyjątek  nr N;</a:t>
            </a:r>
          </a:p>
          <a:p>
            <a:pPr marL="109728" indent="0">
              <a:lnSpc>
                <a:spcPct val="90000"/>
              </a:lnSpc>
              <a:buNone/>
            </a:pPr>
            <a:r>
              <a:rPr lang="pl-PL" sz="1600" b="1" dirty="0">
                <a:latin typeface="Times New Roman" pitchFamily="18" charset="0"/>
                <a:cs typeface="Times New Roman" pitchFamily="18" charset="0"/>
              </a:rPr>
              <a:t>}</a:t>
            </a:r>
          </a:p>
          <a:p>
            <a:pPr marL="109728" indent="0">
              <a:lnSpc>
                <a:spcPct val="90000"/>
              </a:lnSpc>
              <a:buNone/>
            </a:pPr>
            <a:endParaRPr lang="pl-PL" sz="1100" dirty="0">
              <a:latin typeface="Times New Roman" pitchFamily="18" charset="0"/>
              <a:cs typeface="Times New Roman" pitchFamily="18" charset="0"/>
            </a:endParaRPr>
          </a:p>
        </p:txBody>
      </p:sp>
    </p:spTree>
    <p:extLst>
      <p:ext uri="{BB962C8B-B14F-4D97-AF65-F5344CB8AC3E}">
        <p14:creationId xmlns:p14="http://schemas.microsoft.com/office/powerpoint/2010/main" val="1711117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ywidenda">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Wielkomiejski">
  <a:themeElements>
    <a:clrScheme name="Wielkomiejski">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Wielkomiejski">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ielkomiejski">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TM04033929[[fn=Łupek]]</Template>
  <TotalTime>1064</TotalTime>
  <Words>3909</Words>
  <Application>Microsoft Office PowerPoint</Application>
  <PresentationFormat>Panoramiczny</PresentationFormat>
  <Paragraphs>409</Paragraphs>
  <Slides>35</Slides>
  <Notes>32</Notes>
  <HiddenSlides>0</HiddenSlides>
  <MMClips>0</MMClips>
  <ScaleCrop>false</ScaleCrop>
  <HeadingPairs>
    <vt:vector size="6" baseType="variant">
      <vt:variant>
        <vt:lpstr>Używane czcionki</vt:lpstr>
      </vt:variant>
      <vt:variant>
        <vt:i4>13</vt:i4>
      </vt:variant>
      <vt:variant>
        <vt:lpstr>Motyw</vt:lpstr>
      </vt:variant>
      <vt:variant>
        <vt:i4>2</vt:i4>
      </vt:variant>
      <vt:variant>
        <vt:lpstr>Tytuły slajdów</vt:lpstr>
      </vt:variant>
      <vt:variant>
        <vt:i4>35</vt:i4>
      </vt:variant>
    </vt:vector>
  </HeadingPairs>
  <TitlesOfParts>
    <vt:vector size="50" baseType="lpstr">
      <vt:lpstr>-apple-system</vt:lpstr>
      <vt:lpstr>Arial</vt:lpstr>
      <vt:lpstr>Calibri</vt:lpstr>
      <vt:lpstr>Cascadia Mono</vt:lpstr>
      <vt:lpstr>Consolas</vt:lpstr>
      <vt:lpstr>Courier New</vt:lpstr>
      <vt:lpstr>Georgia</vt:lpstr>
      <vt:lpstr>Gill Sans MT</vt:lpstr>
      <vt:lpstr>SFMono-Regular</vt:lpstr>
      <vt:lpstr>Times New Roman</vt:lpstr>
      <vt:lpstr>Trebuchet MS</vt:lpstr>
      <vt:lpstr>Wingdings</vt:lpstr>
      <vt:lpstr>Wingdings 2</vt:lpstr>
      <vt:lpstr>Dywidenda</vt:lpstr>
      <vt:lpstr>Wielkomiejski</vt:lpstr>
      <vt:lpstr>PROGRAMOWANIE w technologii .net– wykład 8</vt:lpstr>
      <vt:lpstr>Obsługa wyjątków (1/9)</vt:lpstr>
      <vt:lpstr>Obsługa wyjątków (2/9)</vt:lpstr>
      <vt:lpstr>Obsługa wyjątków (3/9)</vt:lpstr>
      <vt:lpstr>Obsługa wyjątków (4/9)</vt:lpstr>
      <vt:lpstr>Przykład 1</vt:lpstr>
      <vt:lpstr>Przykład 2</vt:lpstr>
      <vt:lpstr>Obsługa wyjątków (5/9)</vt:lpstr>
      <vt:lpstr>Obsługa wyjątków (6/9)</vt:lpstr>
      <vt:lpstr>Obsługa wyjątków(7/9)</vt:lpstr>
      <vt:lpstr>Obsługa wyjątków (8/9)</vt:lpstr>
      <vt:lpstr>Obsługa wyjątków (9/9)</vt:lpstr>
      <vt:lpstr>Przykład  (1/3)</vt:lpstr>
      <vt:lpstr>Przykład  (2/3)</vt:lpstr>
      <vt:lpstr>Przykład  (3/3)</vt:lpstr>
      <vt:lpstr>Zagnieżdżenie try … catch </vt:lpstr>
      <vt:lpstr>Zgłaszanie wyjątków</vt:lpstr>
      <vt:lpstr>Przykład zgłoszenia wyjątku</vt:lpstr>
      <vt:lpstr>rodzaje aplikacji desktopowych z interfejsem graficznym w .net</vt:lpstr>
      <vt:lpstr>Tworzenie aplikacji formularzowych (Windows Forms)</vt:lpstr>
      <vt:lpstr>Najważniejsze komponenty</vt:lpstr>
      <vt:lpstr>Wygląd podstawowych komponentów APLIKACJI WINDOWS FORMS</vt:lpstr>
      <vt:lpstr>Tworzenie aplikacji WPF (Windows Presentation Foundation)</vt:lpstr>
      <vt:lpstr>WPF - XAML</vt:lpstr>
      <vt:lpstr>Przykład kodu XAML</vt:lpstr>
      <vt:lpstr>Tworzenie aplikacji graficznej WPF (1)</vt:lpstr>
      <vt:lpstr>Tworzenie aplikacji graficznej WPF (2)</vt:lpstr>
      <vt:lpstr>Deklaracja klasy MainWindow</vt:lpstr>
      <vt:lpstr>Dodawanie kontrolek</vt:lpstr>
      <vt:lpstr>Okno właściwości i XAML</vt:lpstr>
      <vt:lpstr>Dodawanie zdarzeń</vt:lpstr>
      <vt:lpstr>Tworzenie aplikacji MAUI (Multi-platform App UI)</vt:lpstr>
      <vt:lpstr>Do obejrzenia – TRY catch</vt:lpstr>
      <vt:lpstr>Do obejrzenia – tworzenie aplikacji wpf</vt:lpstr>
      <vt:lpstr>Dziękuję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Technologia — projekt Dywidenda</dc:title>
  <dc:creator>Radosław Wójtowicz</dc:creator>
  <cp:lastModifiedBy>Radosław Wójtowicz</cp:lastModifiedBy>
  <cp:revision>128</cp:revision>
  <dcterms:created xsi:type="dcterms:W3CDTF">2021-09-10T08:09:06Z</dcterms:created>
  <dcterms:modified xsi:type="dcterms:W3CDTF">2024-04-11T11:01:41Z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