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328" r:id="rId2"/>
    <p:sldId id="546" r:id="rId3"/>
    <p:sldId id="547" r:id="rId4"/>
    <p:sldId id="462" r:id="rId5"/>
    <p:sldId id="463" r:id="rId6"/>
    <p:sldId id="460" r:id="rId7"/>
    <p:sldId id="464" r:id="rId8"/>
    <p:sldId id="570" r:id="rId9"/>
    <p:sldId id="601" r:id="rId10"/>
    <p:sldId id="602" r:id="rId11"/>
    <p:sldId id="603" r:id="rId12"/>
    <p:sldId id="572" r:id="rId13"/>
    <p:sldId id="573" r:id="rId14"/>
    <p:sldId id="574" r:id="rId15"/>
    <p:sldId id="575" r:id="rId16"/>
    <p:sldId id="576" r:id="rId17"/>
    <p:sldId id="577" r:id="rId18"/>
    <p:sldId id="578" r:id="rId19"/>
    <p:sldId id="555" r:id="rId20"/>
    <p:sldId id="580" r:id="rId21"/>
    <p:sldId id="604" r:id="rId22"/>
    <p:sldId id="582" r:id="rId23"/>
    <p:sldId id="583" r:id="rId24"/>
    <p:sldId id="584" r:id="rId25"/>
    <p:sldId id="585" r:id="rId26"/>
    <p:sldId id="586" r:id="rId27"/>
    <p:sldId id="587" r:id="rId28"/>
    <p:sldId id="559" r:id="rId29"/>
    <p:sldId id="590" r:id="rId30"/>
    <p:sldId id="591" r:id="rId31"/>
    <p:sldId id="592" r:id="rId32"/>
    <p:sldId id="605" r:id="rId33"/>
    <p:sldId id="560" r:id="rId34"/>
    <p:sldId id="561" r:id="rId35"/>
    <p:sldId id="562" r:id="rId36"/>
    <p:sldId id="563" r:id="rId37"/>
    <p:sldId id="564" r:id="rId38"/>
    <p:sldId id="565" r:id="rId39"/>
    <p:sldId id="566" r:id="rId40"/>
    <p:sldId id="567" r:id="rId41"/>
    <p:sldId id="568" r:id="rId42"/>
    <p:sldId id="569" r:id="rId43"/>
    <p:sldId id="597" r:id="rId44"/>
    <p:sldId id="598" r:id="rId45"/>
    <p:sldId id="599" r:id="rId46"/>
    <p:sldId id="600" r:id="rId47"/>
    <p:sldId id="595" r:id="rId48"/>
    <p:sldId id="596" r:id="rId49"/>
  </p:sldIdLst>
  <p:sldSz cx="9906000" cy="6858000" type="A4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D60093"/>
    <a:srgbClr val="FFFF00"/>
    <a:srgbClr val="800080"/>
    <a:srgbClr val="6666FF"/>
    <a:srgbClr val="00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2" autoAdjust="0"/>
    <p:restoredTop sz="94660" autoAdjust="0"/>
  </p:normalViewPr>
  <p:slideViewPr>
    <p:cSldViewPr>
      <p:cViewPr varScale="1">
        <p:scale>
          <a:sx n="79" d="100"/>
          <a:sy n="79" d="100"/>
        </p:scale>
        <p:origin x="1282" y="62"/>
      </p:cViewPr>
      <p:guideLst>
        <p:guide orient="horz" pos="2160"/>
        <p:guide pos="3120"/>
      </p:guideLst>
    </p:cSldViewPr>
  </p:slideViewPr>
  <p:outlineViewPr>
    <p:cViewPr>
      <p:scale>
        <a:sx n="40" d="100"/>
        <a:sy n="4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28" d="100"/>
          <a:sy n="28" d="100"/>
        </p:scale>
        <p:origin x="-1266" y="-7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png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png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png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png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png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png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png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png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3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3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449BDA3-A291-4CBD-8E7F-379A5748A2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0979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55650" y="793750"/>
            <a:ext cx="5588000" cy="38687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91088"/>
            <a:ext cx="5207000" cy="454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66288"/>
            <a:ext cx="3076575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666288"/>
            <a:ext cx="3076575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8AEEF11-164A-4955-9D23-60CEE37BB1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0147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01A4D19C-175A-4888-809B-8C5B343066F4}" type="slidenum">
              <a:rPr lang="en-US" altLang="en-US" sz="1200">
                <a:latin typeface="Times New Roman" panose="02020603050405020304" pitchFamily="18" charset="0"/>
              </a:rPr>
              <a:pPr/>
              <a:t>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7725" y="801688"/>
            <a:ext cx="5449888" cy="3773487"/>
          </a:xfrm>
          <a:ln/>
        </p:spPr>
      </p:sp>
    </p:spTree>
    <p:extLst>
      <p:ext uri="{BB962C8B-B14F-4D97-AF65-F5344CB8AC3E}">
        <p14:creationId xmlns:p14="http://schemas.microsoft.com/office/powerpoint/2010/main" val="2189740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998394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732969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85738"/>
            <a:ext cx="2228850" cy="5940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85738"/>
            <a:ext cx="6534150" cy="59404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82138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63388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96022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44029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82698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62399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7239383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7026377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501822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bandeau"/>
          <p:cNvPicPr preferRelativeResize="0"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56"/>
          <a:stretch>
            <a:fillRect/>
          </a:stretch>
        </p:blipFill>
        <p:spPr bwMode="auto">
          <a:xfrm>
            <a:off x="0" y="57150"/>
            <a:ext cx="99060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9"/>
          <p:cNvSpPr>
            <a:spLocks noChangeArrowheads="1"/>
          </p:cNvSpPr>
          <p:nvPr userDrawn="1"/>
        </p:nvSpPr>
        <p:spPr bwMode="auto">
          <a:xfrm>
            <a:off x="0" y="814388"/>
            <a:ext cx="9906000" cy="74612"/>
          </a:xfrm>
          <a:prstGeom prst="rect">
            <a:avLst/>
          </a:prstGeom>
          <a:solidFill>
            <a:srgbClr val="B8C8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GB" altLang="en-US"/>
          </a:p>
        </p:txBody>
      </p:sp>
      <p:sp>
        <p:nvSpPr>
          <p:cNvPr id="1028" name="Text Box 11"/>
          <p:cNvSpPr txBox="1">
            <a:spLocks noChangeArrowheads="1"/>
          </p:cNvSpPr>
          <p:nvPr/>
        </p:nvSpPr>
        <p:spPr bwMode="auto">
          <a:xfrm>
            <a:off x="3336925" y="6589713"/>
            <a:ext cx="2736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000" b="1">
                <a:solidFill>
                  <a:schemeClr val="bg2"/>
                </a:solidFill>
                <a:latin typeface="Arial" panose="020B0604020202020204" pitchFamily="34" charset="0"/>
              </a:rPr>
              <a:t>RFE2008, Clermont-Ferrand, April 2008</a:t>
            </a:r>
            <a:endParaRPr lang="en-GB" altLang="en-US">
              <a:latin typeface="Times New Roman" panose="02020603050405020304" pitchFamily="18" charset="0"/>
            </a:endParaRPr>
          </a:p>
        </p:txBody>
      </p:sp>
      <p:sp>
        <p:nvSpPr>
          <p:cNvPr id="1029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992188" y="185738"/>
            <a:ext cx="8382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pic>
        <p:nvPicPr>
          <p:cNvPr id="1030" name="Picture 18" descr="logo_bleu_blc_gras copie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E2F2F7"/>
              </a:clrFrom>
              <a:clrTo>
                <a:srgbClr val="E2F2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" y="11113"/>
            <a:ext cx="849313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25" descr="logo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7913" y="0"/>
            <a:ext cx="1208087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5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7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8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40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1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44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4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4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5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5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4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w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3"/>
          <p:cNvSpPr txBox="1">
            <a:spLocks noChangeArrowheads="1"/>
          </p:cNvSpPr>
          <p:nvPr/>
        </p:nvSpPr>
        <p:spPr bwMode="auto">
          <a:xfrm>
            <a:off x="1784350" y="4292600"/>
            <a:ext cx="6553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fr-FR" altLang="en-US" sz="4000" b="1" i="1"/>
              <a:t>Juan Rodríguez-Carvajal</a:t>
            </a:r>
            <a:endParaRPr lang="fr-FR" altLang="en-US" sz="4000" i="1"/>
          </a:p>
          <a:p>
            <a:r>
              <a:rPr lang="fr-FR" altLang="en-US" sz="4000" b="1" i="1"/>
              <a:t>Institut Laue-Langevin</a:t>
            </a:r>
          </a:p>
          <a:p>
            <a:r>
              <a:rPr lang="fr-FR" altLang="en-US" sz="4000" b="1" i="1"/>
              <a:t>Diffraction Group</a:t>
            </a:r>
          </a:p>
        </p:txBody>
      </p:sp>
      <p:sp>
        <p:nvSpPr>
          <p:cNvPr id="4099" name="Rectangle 16"/>
          <p:cNvSpPr>
            <a:spLocks noGrp="1" noChangeArrowheads="1"/>
          </p:cNvSpPr>
          <p:nvPr>
            <p:ph type="title" idx="4294967295"/>
          </p:nvPr>
        </p:nvSpPr>
        <p:spPr>
          <a:xfrm>
            <a:off x="273050" y="1125538"/>
            <a:ext cx="9432925" cy="2951162"/>
          </a:xfrm>
          <a:solidFill>
            <a:schemeClr val="hlink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4400" smtClean="0"/>
              <a:t>Interpretation of magnetic structures of insulators with the help of the computing programs SIMBO and ENERMAG</a:t>
            </a:r>
            <a:endParaRPr lang="en-GB" altLang="en-US" sz="4400" smtClean="0"/>
          </a:p>
        </p:txBody>
      </p:sp>
    </p:spTree>
    <p:custDataLst>
      <p:tags r:id="rId1"/>
    </p:custDataLst>
  </p:cSld>
  <p:clrMapOvr>
    <a:masterClrMapping/>
  </p:clrMapOvr>
  <p:transition spd="slow">
    <p:cut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415925" y="981075"/>
            <a:ext cx="86836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altLang="en-US">
                <a:sym typeface="Symbol" panose="05050102010706020507" pitchFamily="18" charset="2"/>
              </a:rPr>
              <a:t>The minimisation of the free energy with respect to all</a:t>
            </a:r>
            <a:r>
              <a:rPr lang="en-GB" altLang="en-US" b="1">
                <a:sym typeface="Symbol" panose="05050102010706020507" pitchFamily="18" charset="2"/>
              </a:rPr>
              <a:t> </a:t>
            </a:r>
            <a:r>
              <a:rPr lang="en-GB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GB" altLang="en-US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GB" altLang="en-US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GB" altLang="en-US">
                <a:sym typeface="Symbol" panose="05050102010706020507" pitchFamily="18" charset="2"/>
              </a:rPr>
              <a:t>subject to the normalisation condition yields:</a:t>
            </a:r>
            <a:r>
              <a:rPr lang="en-US" altLang="ja-JP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endParaRPr lang="en-US" altLang="en-US">
              <a:sym typeface="Symbol" panose="05050102010706020507" pitchFamily="18" charset="2"/>
            </a:endParaRP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title"/>
          </p:nvPr>
        </p:nvSpPr>
        <p:spPr>
          <a:xfrm>
            <a:off x="992188" y="0"/>
            <a:ext cx="7273925" cy="795338"/>
          </a:xfrm>
        </p:spPr>
        <p:txBody>
          <a:bodyPr/>
          <a:lstStyle/>
          <a:p>
            <a:r>
              <a:rPr lang="en-GB" altLang="en-US" smtClean="0"/>
              <a:t>Basic Calculations (3)</a:t>
            </a: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0" y="330993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GB" altLang="en-US"/>
          </a:p>
        </p:txBody>
      </p:sp>
      <p:sp>
        <p:nvSpPr>
          <p:cNvPr id="14341" name="Rectangle 6"/>
          <p:cNvSpPr>
            <a:spLocks noChangeArrowheads="1"/>
          </p:cNvSpPr>
          <p:nvPr/>
        </p:nvSpPr>
        <p:spPr bwMode="auto">
          <a:xfrm>
            <a:off x="0" y="330993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GB" altLang="en-US"/>
          </a:p>
        </p:txBody>
      </p:sp>
      <p:sp>
        <p:nvSpPr>
          <p:cNvPr id="14342" name="Rectangle 7"/>
          <p:cNvSpPr>
            <a:spLocks noChangeArrowheads="1"/>
          </p:cNvSpPr>
          <p:nvPr/>
        </p:nvSpPr>
        <p:spPr bwMode="auto">
          <a:xfrm>
            <a:off x="0" y="330993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GB" altLang="en-US"/>
          </a:p>
        </p:txBody>
      </p:sp>
      <p:sp>
        <p:nvSpPr>
          <p:cNvPr id="14343" name="Rectangle 8"/>
          <p:cNvSpPr>
            <a:spLocks noChangeArrowheads="1"/>
          </p:cNvSpPr>
          <p:nvPr/>
        </p:nvSpPr>
        <p:spPr bwMode="auto">
          <a:xfrm>
            <a:off x="0" y="327660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GB" altLang="en-US"/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0" y="3190875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GB" altLang="en-US"/>
          </a:p>
        </p:txBody>
      </p:sp>
      <p:sp>
        <p:nvSpPr>
          <p:cNvPr id="14345" name="Rectangle 12"/>
          <p:cNvSpPr>
            <a:spLocks noChangeArrowheads="1"/>
          </p:cNvSpPr>
          <p:nvPr/>
        </p:nvSpPr>
        <p:spPr bwMode="auto">
          <a:xfrm>
            <a:off x="0" y="323373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GB" altLang="en-US"/>
          </a:p>
        </p:txBody>
      </p:sp>
      <p:graphicFrame>
        <p:nvGraphicFramePr>
          <p:cNvPr id="14346" name="Object 14"/>
          <p:cNvGraphicFramePr>
            <a:graphicFrameLocks noChangeAspect="1"/>
          </p:cNvGraphicFramePr>
          <p:nvPr/>
        </p:nvGraphicFramePr>
        <p:xfrm>
          <a:off x="2289175" y="1773238"/>
          <a:ext cx="3887788" cy="135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1" name="Equation" r:id="rId3" imgW="2120760" imgH="749160" progId="Equation.DSMT4">
                  <p:embed/>
                </p:oleObj>
              </mc:Choice>
              <mc:Fallback>
                <p:oleObj name="Equation" r:id="rId3" imgW="2120760" imgH="74916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175" y="1773238"/>
                        <a:ext cx="3887788" cy="1357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7" name="Rectangle 17"/>
          <p:cNvSpPr>
            <a:spLocks noChangeArrowheads="1"/>
          </p:cNvSpPr>
          <p:nvPr/>
        </p:nvSpPr>
        <p:spPr bwMode="auto">
          <a:xfrm>
            <a:off x="0" y="327660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GB" altLang="en-US"/>
          </a:p>
        </p:txBody>
      </p:sp>
      <p:grpSp>
        <p:nvGrpSpPr>
          <p:cNvPr id="14348" name="Group 20"/>
          <p:cNvGrpSpPr>
            <a:grpSpLocks/>
          </p:cNvGrpSpPr>
          <p:nvPr/>
        </p:nvGrpSpPr>
        <p:grpSpPr bwMode="auto">
          <a:xfrm>
            <a:off x="415925" y="3860800"/>
            <a:ext cx="8856663" cy="579438"/>
            <a:chOff x="308" y="2226"/>
            <a:chExt cx="5579" cy="365"/>
          </a:xfrm>
        </p:grpSpPr>
        <p:sp>
          <p:nvSpPr>
            <p:cNvPr id="14359" name="Text Box 3"/>
            <p:cNvSpPr txBox="1">
              <a:spLocks noChangeArrowheads="1"/>
            </p:cNvSpPr>
            <p:nvPr/>
          </p:nvSpPr>
          <p:spPr bwMode="auto">
            <a:xfrm>
              <a:off x="308" y="2251"/>
              <a:ext cx="29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GB" altLang="ja-JP">
                  <a:ea typeface="ＭＳ Ｐゴシック" panose="020B0600070205080204" pitchFamily="34" charset="-128"/>
                  <a:sym typeface="Symbol" panose="05050102010706020507" pitchFamily="18" charset="2"/>
                </a:rPr>
                <a:t>in terms of the average spins:</a:t>
              </a:r>
              <a:r>
                <a:rPr lang="en-US" altLang="ja-JP">
                  <a:ea typeface="ＭＳ Ｐゴシック" panose="020B0600070205080204" pitchFamily="34" charset="-128"/>
                  <a:sym typeface="Symbol" panose="05050102010706020507" pitchFamily="18" charset="2"/>
                </a:rPr>
                <a:t> </a:t>
              </a:r>
              <a:endParaRPr lang="en-US" altLang="en-US">
                <a:sym typeface="Symbol" panose="05050102010706020507" pitchFamily="18" charset="2"/>
              </a:endParaRPr>
            </a:p>
          </p:txBody>
        </p:sp>
        <p:graphicFrame>
          <p:nvGraphicFramePr>
            <p:cNvPr id="14360" name="Object 16"/>
            <p:cNvGraphicFramePr>
              <a:graphicFrameLocks noChangeAspect="1"/>
            </p:cNvGraphicFramePr>
            <p:nvPr/>
          </p:nvGraphicFramePr>
          <p:xfrm>
            <a:off x="3301" y="2226"/>
            <a:ext cx="2586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2" name="Equation" r:id="rId5" imgW="1930320" imgH="279360" progId="Equation.DSMT4">
                    <p:embed/>
                  </p:oleObj>
                </mc:Choice>
                <mc:Fallback>
                  <p:oleObj name="Equation" r:id="rId5" imgW="1930320" imgH="27936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1" y="2226"/>
                          <a:ext cx="2586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349" name="Object 18"/>
          <p:cNvGraphicFramePr>
            <a:graphicFrameLocks noChangeAspect="1"/>
          </p:cNvGraphicFramePr>
          <p:nvPr/>
        </p:nvGraphicFramePr>
        <p:xfrm>
          <a:off x="920750" y="4460875"/>
          <a:ext cx="6840538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3" name="Equation" r:id="rId7" imgW="3454400" imgH="558800" progId="Equation.DSMT4">
                  <p:embed/>
                </p:oleObj>
              </mc:Choice>
              <mc:Fallback>
                <p:oleObj name="Equation" r:id="rId7" imgW="3454400" imgH="5588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4460875"/>
                        <a:ext cx="6840538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0" name="Rectangle 22"/>
          <p:cNvSpPr>
            <a:spLocks noChangeArrowheads="1"/>
          </p:cNvSpPr>
          <p:nvPr/>
        </p:nvSpPr>
        <p:spPr bwMode="auto">
          <a:xfrm>
            <a:off x="0" y="325278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GB" altLang="en-US"/>
          </a:p>
        </p:txBody>
      </p:sp>
      <p:graphicFrame>
        <p:nvGraphicFramePr>
          <p:cNvPr id="14351" name="Object 21"/>
          <p:cNvGraphicFramePr>
            <a:graphicFrameLocks noChangeAspect="1"/>
          </p:cNvGraphicFramePr>
          <p:nvPr/>
        </p:nvGraphicFramePr>
        <p:xfrm>
          <a:off x="344488" y="3213100"/>
          <a:ext cx="8569325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4" name="Equation" r:id="rId9" imgW="5321300" imgH="355600" progId="Equation.DSMT4">
                  <p:embed/>
                </p:oleObj>
              </mc:Choice>
              <mc:Fallback>
                <p:oleObj name="Equation" r:id="rId9" imgW="5321300" imgH="3556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88" y="3213100"/>
                        <a:ext cx="8569325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2" name="Rectangle 24"/>
          <p:cNvSpPr>
            <a:spLocks noChangeArrowheads="1"/>
          </p:cNvSpPr>
          <p:nvPr/>
        </p:nvSpPr>
        <p:spPr bwMode="auto">
          <a:xfrm>
            <a:off x="0" y="299720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GB" altLang="en-US"/>
          </a:p>
        </p:txBody>
      </p:sp>
      <p:graphicFrame>
        <p:nvGraphicFramePr>
          <p:cNvPr id="14353" name="Object 23"/>
          <p:cNvGraphicFramePr>
            <a:graphicFrameLocks noChangeAspect="1"/>
          </p:cNvGraphicFramePr>
          <p:nvPr/>
        </p:nvGraphicFramePr>
        <p:xfrm>
          <a:off x="4227513" y="5611813"/>
          <a:ext cx="2962275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5" name="Equation" r:id="rId11" imgW="1981080" imgH="736560" progId="Equation.DSMT4">
                  <p:embed/>
                </p:oleObj>
              </mc:Choice>
              <mc:Fallback>
                <p:oleObj name="Equation" r:id="rId11" imgW="1981080" imgH="73656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7513" y="5611813"/>
                        <a:ext cx="2962275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4" name="Text Box 25"/>
          <p:cNvSpPr txBox="1">
            <a:spLocks noChangeArrowheads="1"/>
          </p:cNvSpPr>
          <p:nvPr/>
        </p:nvSpPr>
        <p:spPr bwMode="auto">
          <a:xfrm>
            <a:off x="273050" y="5734050"/>
            <a:ext cx="3865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altLang="en-US"/>
              <a:t>With the molecular field: </a:t>
            </a: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6681788" y="1941513"/>
            <a:ext cx="3024187" cy="1919287"/>
            <a:chOff x="4209" y="1223"/>
            <a:chExt cx="1905" cy="1209"/>
          </a:xfrm>
        </p:grpSpPr>
        <p:sp>
          <p:nvSpPr>
            <p:cNvPr id="14356" name="Oval 26"/>
            <p:cNvSpPr>
              <a:spLocks noChangeArrowheads="1"/>
            </p:cNvSpPr>
            <p:nvPr/>
          </p:nvSpPr>
          <p:spPr bwMode="auto">
            <a:xfrm>
              <a:off x="4209" y="1888"/>
              <a:ext cx="861" cy="54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14357" name="Line 27"/>
            <p:cNvSpPr>
              <a:spLocks noChangeShapeType="1"/>
            </p:cNvSpPr>
            <p:nvPr/>
          </p:nvSpPr>
          <p:spPr bwMode="auto">
            <a:xfrm flipH="1">
              <a:off x="4662" y="1525"/>
              <a:ext cx="318" cy="36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58" name="Text Box 28"/>
            <p:cNvSpPr txBox="1">
              <a:spLocks noChangeArrowheads="1"/>
            </p:cNvSpPr>
            <p:nvPr/>
          </p:nvSpPr>
          <p:spPr bwMode="auto">
            <a:xfrm>
              <a:off x="4922" y="1223"/>
              <a:ext cx="119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GB" altLang="en-US">
                  <a:solidFill>
                    <a:srgbClr val="FF0000"/>
                  </a:solidFill>
                </a:rPr>
                <a:t>Anisotropic exchange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title"/>
          </p:nvPr>
        </p:nvSpPr>
        <p:spPr>
          <a:xfrm>
            <a:off x="1208088" y="115888"/>
            <a:ext cx="6408737" cy="609600"/>
          </a:xfrm>
        </p:spPr>
        <p:txBody>
          <a:bodyPr/>
          <a:lstStyle/>
          <a:p>
            <a:r>
              <a:rPr lang="en-GB" altLang="en-US" smtClean="0"/>
              <a:t>Basic Calculations (4)</a:t>
            </a: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0" y="330993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GB" altLang="en-US"/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0" y="330993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GB" altLang="en-US"/>
          </a:p>
        </p:txBody>
      </p:sp>
      <p:sp>
        <p:nvSpPr>
          <p:cNvPr id="15365" name="Rectangle 6"/>
          <p:cNvSpPr>
            <a:spLocks noChangeArrowheads="1"/>
          </p:cNvSpPr>
          <p:nvPr/>
        </p:nvSpPr>
        <p:spPr bwMode="auto">
          <a:xfrm>
            <a:off x="0" y="330993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GB" altLang="en-US"/>
          </a:p>
        </p:txBody>
      </p:sp>
      <p:sp>
        <p:nvSpPr>
          <p:cNvPr id="15366" name="Rectangle 7"/>
          <p:cNvSpPr>
            <a:spLocks noChangeArrowheads="1"/>
          </p:cNvSpPr>
          <p:nvPr/>
        </p:nvSpPr>
        <p:spPr bwMode="auto">
          <a:xfrm>
            <a:off x="0" y="327660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GB" altLang="en-US"/>
          </a:p>
        </p:txBody>
      </p:sp>
      <p:sp>
        <p:nvSpPr>
          <p:cNvPr id="15367" name="Rectangle 8"/>
          <p:cNvSpPr>
            <a:spLocks noChangeArrowheads="1"/>
          </p:cNvSpPr>
          <p:nvPr/>
        </p:nvSpPr>
        <p:spPr bwMode="auto">
          <a:xfrm>
            <a:off x="0" y="3190875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GB" altLang="en-US"/>
          </a:p>
        </p:txBody>
      </p:sp>
      <p:sp>
        <p:nvSpPr>
          <p:cNvPr id="15368" name="Rectangle 9"/>
          <p:cNvSpPr>
            <a:spLocks noChangeArrowheads="1"/>
          </p:cNvSpPr>
          <p:nvPr/>
        </p:nvSpPr>
        <p:spPr bwMode="auto">
          <a:xfrm>
            <a:off x="0" y="323373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GB" altLang="en-US"/>
          </a:p>
        </p:txBody>
      </p:sp>
      <p:sp>
        <p:nvSpPr>
          <p:cNvPr id="15369" name="Rectangle 11"/>
          <p:cNvSpPr>
            <a:spLocks noChangeArrowheads="1"/>
          </p:cNvSpPr>
          <p:nvPr/>
        </p:nvSpPr>
        <p:spPr bwMode="auto">
          <a:xfrm>
            <a:off x="0" y="327660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GB" altLang="en-US"/>
          </a:p>
        </p:txBody>
      </p:sp>
      <p:graphicFrame>
        <p:nvGraphicFramePr>
          <p:cNvPr id="15370" name="Object 15"/>
          <p:cNvGraphicFramePr>
            <a:graphicFrameLocks noChangeAspect="1"/>
          </p:cNvGraphicFramePr>
          <p:nvPr/>
        </p:nvGraphicFramePr>
        <p:xfrm>
          <a:off x="596900" y="1557338"/>
          <a:ext cx="7991475" cy="213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7" name="Equation" r:id="rId3" imgW="2819400" imgH="762000" progId="Equation.DSMT4">
                  <p:embed/>
                </p:oleObj>
              </mc:Choice>
              <mc:Fallback>
                <p:oleObj name="Equation" r:id="rId3" imgW="2819400" imgH="7620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1557338"/>
                        <a:ext cx="7991475" cy="213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1" name="Rectangle 16"/>
          <p:cNvSpPr>
            <a:spLocks noChangeArrowheads="1"/>
          </p:cNvSpPr>
          <p:nvPr/>
        </p:nvSpPr>
        <p:spPr bwMode="auto">
          <a:xfrm>
            <a:off x="0" y="325278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GB" altLang="en-US"/>
          </a:p>
        </p:txBody>
      </p:sp>
      <p:sp>
        <p:nvSpPr>
          <p:cNvPr id="15372" name="Rectangle 18"/>
          <p:cNvSpPr>
            <a:spLocks noChangeArrowheads="1"/>
          </p:cNvSpPr>
          <p:nvPr/>
        </p:nvSpPr>
        <p:spPr bwMode="auto">
          <a:xfrm>
            <a:off x="0" y="299720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GB" altLang="en-US"/>
          </a:p>
        </p:txBody>
      </p:sp>
      <p:sp>
        <p:nvSpPr>
          <p:cNvPr id="15373" name="Text Box 21"/>
          <p:cNvSpPr txBox="1">
            <a:spLocks noChangeArrowheads="1"/>
          </p:cNvSpPr>
          <p:nvPr/>
        </p:nvSpPr>
        <p:spPr bwMode="auto">
          <a:xfrm>
            <a:off x="488950" y="1052513"/>
            <a:ext cx="8683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 mean-field equation for all temperatures: </a:t>
            </a:r>
          </a:p>
        </p:txBody>
      </p:sp>
      <p:grpSp>
        <p:nvGrpSpPr>
          <p:cNvPr id="15374" name="Group 26"/>
          <p:cNvGrpSpPr>
            <a:grpSpLocks/>
          </p:cNvGrpSpPr>
          <p:nvPr/>
        </p:nvGrpSpPr>
        <p:grpSpPr bwMode="auto">
          <a:xfrm>
            <a:off x="455613" y="3894138"/>
            <a:ext cx="8504237" cy="541337"/>
            <a:chOff x="262" y="2543"/>
            <a:chExt cx="5357" cy="341"/>
          </a:xfrm>
        </p:grpSpPr>
        <p:graphicFrame>
          <p:nvGraphicFramePr>
            <p:cNvPr id="15378" name="Object 23"/>
            <p:cNvGraphicFramePr>
              <a:graphicFrameLocks noChangeAspect="1"/>
            </p:cNvGraphicFramePr>
            <p:nvPr/>
          </p:nvGraphicFramePr>
          <p:xfrm>
            <a:off x="1669" y="2553"/>
            <a:ext cx="1089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8" name="Equation" r:id="rId5" imgW="698500" imgH="228600" progId="Equation.DSMT4">
                    <p:embed/>
                  </p:oleObj>
                </mc:Choice>
                <mc:Fallback>
                  <p:oleObj name="Equation" r:id="rId5" imgW="698500" imgH="22860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9" y="2553"/>
                          <a:ext cx="1089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9" name="Rectangle 24"/>
            <p:cNvSpPr>
              <a:spLocks noChangeArrowheads="1"/>
            </p:cNvSpPr>
            <p:nvPr/>
          </p:nvSpPr>
          <p:spPr bwMode="auto">
            <a:xfrm>
              <a:off x="262" y="2544"/>
              <a:ext cx="13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has the solution</a:t>
              </a:r>
            </a:p>
          </p:txBody>
        </p:sp>
        <p:sp>
          <p:nvSpPr>
            <p:cNvPr id="15380" name="Rectangle 25"/>
            <p:cNvSpPr>
              <a:spLocks noChangeArrowheads="1"/>
            </p:cNvSpPr>
            <p:nvPr/>
          </p:nvSpPr>
          <p:spPr bwMode="auto">
            <a:xfrm>
              <a:off x="2802" y="2543"/>
              <a:ext cx="28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representing the disordered state</a:t>
              </a:r>
            </a:p>
          </p:txBody>
        </p:sp>
      </p:grpSp>
      <p:sp>
        <p:nvSpPr>
          <p:cNvPr id="15375" name="Text Box 27"/>
          <p:cNvSpPr txBox="1">
            <a:spLocks noChangeArrowheads="1"/>
          </p:cNvSpPr>
          <p:nvPr/>
        </p:nvSpPr>
        <p:spPr bwMode="auto">
          <a:xfrm>
            <a:off x="330200" y="4495800"/>
            <a:ext cx="932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At low temperature, the equation presents different solutions with</a:t>
            </a:r>
          </a:p>
        </p:txBody>
      </p:sp>
      <p:graphicFrame>
        <p:nvGraphicFramePr>
          <p:cNvPr id="15376" name="Object 28"/>
          <p:cNvGraphicFramePr>
            <a:graphicFrameLocks noGrp="1" noChangeAspect="1"/>
          </p:cNvGraphicFramePr>
          <p:nvPr>
            <p:ph idx="1"/>
          </p:nvPr>
        </p:nvGraphicFramePr>
        <p:xfrm>
          <a:off x="1712913" y="5086350"/>
          <a:ext cx="525780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9" name="Equation" r:id="rId7" imgW="2171700" imgH="254000" progId="Equation.DSMT4">
                  <p:embed/>
                </p:oleObj>
              </mc:Choice>
              <mc:Fallback>
                <p:oleObj name="Equation" r:id="rId7" imgW="2171700" imgH="254000" progId="Equation.DSMT4">
                  <p:embed/>
                  <p:pic>
                    <p:nvPicPr>
                      <p:cNvPr id="0" name="Object 2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2913" y="5086350"/>
                        <a:ext cx="5257800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7" name="Rectangle 30"/>
          <p:cNvSpPr>
            <a:spLocks noChangeArrowheads="1"/>
          </p:cNvSpPr>
          <p:nvPr/>
        </p:nvSpPr>
        <p:spPr bwMode="auto">
          <a:xfrm>
            <a:off x="488950" y="5734050"/>
            <a:ext cx="89614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all of which evolves towards the disordered state as soon as the temperature increases.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3"/>
          <p:cNvSpPr txBox="1">
            <a:spLocks noChangeArrowheads="1"/>
          </p:cNvSpPr>
          <p:nvPr/>
        </p:nvSpPr>
        <p:spPr bwMode="auto">
          <a:xfrm>
            <a:off x="577850" y="1341438"/>
            <a:ext cx="8683625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1">
                <a:cs typeface="Times New Roman" panose="02020603050405020304" pitchFamily="18" charset="0"/>
                <a:sym typeface="Symbol" panose="05050102010706020507" pitchFamily="18" charset="2"/>
              </a:rPr>
              <a:t>The temperature at which a solution disappears is called « branching temperature» </a:t>
            </a:r>
            <a:r>
              <a:rPr lang="en-US" altLang="en-US" i="1"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 i="1" baseline="-30000"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en-US" b="1">
                <a:cs typeface="Times New Roman" panose="02020603050405020304" pitchFamily="18" charset="0"/>
                <a:sym typeface="Symbol" panose="05050102010706020507" pitchFamily="18" charset="2"/>
              </a:rPr>
              <a:t>. In the neighborhood of </a:t>
            </a:r>
            <a:r>
              <a:rPr lang="en-US" altLang="en-US" i="1"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 i="1" baseline="-30000"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en-US" b="1">
                <a:cs typeface="Times New Roman" panose="02020603050405020304" pitchFamily="18" charset="0"/>
                <a:sym typeface="Symbol" panose="05050102010706020507" pitchFamily="18" charset="2"/>
              </a:rPr>
              <a:t>, the exponential function of the mean-field equation can be written in a linear form for the spin . When the average spin is small only the first non-null term is retained. We obtain the equations: </a:t>
            </a: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495300" y="5334000"/>
            <a:ext cx="89614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1">
                <a:cs typeface="Times New Roman" panose="02020603050405020304" pitchFamily="18" charset="0"/>
              </a:rPr>
              <a:t>This equation can be simplified when taking into account the translational symmetry (</a:t>
            </a:r>
            <a:r>
              <a:rPr lang="en-US" altLang="en-US" b="1"/>
              <a:t>Fourier</a:t>
            </a:r>
            <a:r>
              <a:rPr lang="en-US" altLang="en-US"/>
              <a:t> </a:t>
            </a:r>
            <a:r>
              <a:rPr lang="en-US" altLang="en-US" b="1">
                <a:cs typeface="Times New Roman" panose="02020603050405020304" pitchFamily="18" charset="0"/>
              </a:rPr>
              <a:t>transform). </a:t>
            </a:r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title"/>
          </p:nvPr>
        </p:nvSpPr>
        <p:spPr>
          <a:xfrm>
            <a:off x="992188" y="0"/>
            <a:ext cx="6697662" cy="795338"/>
          </a:xfrm>
        </p:spPr>
        <p:txBody>
          <a:bodyPr/>
          <a:lstStyle/>
          <a:p>
            <a:r>
              <a:rPr lang="en-GB" altLang="en-US" smtClean="0"/>
              <a:t>Basic Calculations (5)</a:t>
            </a:r>
          </a:p>
        </p:txBody>
      </p:sp>
      <p:sp>
        <p:nvSpPr>
          <p:cNvPr id="16389" name="Rectangle 8"/>
          <p:cNvSpPr>
            <a:spLocks noChangeArrowheads="1"/>
          </p:cNvSpPr>
          <p:nvPr/>
        </p:nvSpPr>
        <p:spPr bwMode="auto">
          <a:xfrm>
            <a:off x="0" y="3019425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GB" altLang="en-US"/>
          </a:p>
        </p:txBody>
      </p:sp>
      <p:graphicFrame>
        <p:nvGraphicFramePr>
          <p:cNvPr id="16390" name="Object 7"/>
          <p:cNvGraphicFramePr>
            <a:graphicFrameLocks noChangeAspect="1"/>
          </p:cNvGraphicFramePr>
          <p:nvPr/>
        </p:nvGraphicFramePr>
        <p:xfrm>
          <a:off x="1639888" y="3860800"/>
          <a:ext cx="626427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Equation" r:id="rId3" imgW="3162300" imgH="736600" progId="Equation.DSMT4">
                  <p:embed/>
                </p:oleObj>
              </mc:Choice>
              <mc:Fallback>
                <p:oleObj name="Equation" r:id="rId3" imgW="3162300" imgH="736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9888" y="3860800"/>
                        <a:ext cx="6264275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"/>
          <p:cNvSpPr txBox="1">
            <a:spLocks noChangeArrowheads="1"/>
          </p:cNvSpPr>
          <p:nvPr/>
        </p:nvSpPr>
        <p:spPr bwMode="auto">
          <a:xfrm>
            <a:off x="560388" y="1196975"/>
            <a:ext cx="5861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cs typeface="Times New Roman" panose="02020603050405020304" pitchFamily="18" charset="0"/>
                <a:sym typeface="Symbol" panose="05050102010706020507" pitchFamily="18" charset="2"/>
              </a:rPr>
              <a:t>Using the Fourier expansion:</a:t>
            </a: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200025" y="5791200"/>
            <a:ext cx="5616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cs typeface="Times New Roman" panose="02020603050405020304" pitchFamily="18" charset="0"/>
              </a:rPr>
              <a:t>Which is an eigen-value equation with: </a:t>
            </a:r>
          </a:p>
        </p:txBody>
      </p:sp>
      <p:sp>
        <p:nvSpPr>
          <p:cNvPr id="17412" name="Text Box 7"/>
          <p:cNvSpPr txBox="1">
            <a:spLocks noChangeArrowheads="1"/>
          </p:cNvSpPr>
          <p:nvPr/>
        </p:nvSpPr>
        <p:spPr bwMode="auto">
          <a:xfrm>
            <a:off x="560388" y="2781300"/>
            <a:ext cx="5861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cs typeface="Times New Roman" panose="02020603050405020304" pitchFamily="18" charset="0"/>
                <a:sym typeface="Symbol" panose="05050102010706020507" pitchFamily="18" charset="2"/>
              </a:rPr>
              <a:t>We obtain the equation:</a:t>
            </a:r>
          </a:p>
        </p:txBody>
      </p:sp>
      <p:graphicFrame>
        <p:nvGraphicFramePr>
          <p:cNvPr id="17413" name="Object 9"/>
          <p:cNvGraphicFramePr>
            <a:graphicFrameLocks noChangeAspect="1"/>
          </p:cNvGraphicFramePr>
          <p:nvPr/>
        </p:nvGraphicFramePr>
        <p:xfrm>
          <a:off x="5889625" y="5773738"/>
          <a:ext cx="277336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" name="Equation" r:id="rId3" imgW="1066800" imgH="228600" progId="Equation.DSMT4">
                  <p:embed/>
                </p:oleObj>
              </mc:Choice>
              <mc:Fallback>
                <p:oleObj name="Equation" r:id="rId3" imgW="10668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625" y="5773738"/>
                        <a:ext cx="2773363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Rectangle 11"/>
          <p:cNvSpPr>
            <a:spLocks noGrp="1" noChangeArrowheads="1"/>
          </p:cNvSpPr>
          <p:nvPr>
            <p:ph type="title"/>
          </p:nvPr>
        </p:nvSpPr>
        <p:spPr>
          <a:xfrm>
            <a:off x="992188" y="0"/>
            <a:ext cx="6913562" cy="795338"/>
          </a:xfrm>
        </p:spPr>
        <p:txBody>
          <a:bodyPr/>
          <a:lstStyle/>
          <a:p>
            <a:r>
              <a:rPr lang="en-GB" altLang="en-US" smtClean="0"/>
              <a:t>Basic Calculations (6)</a:t>
            </a:r>
          </a:p>
        </p:txBody>
      </p:sp>
      <p:sp>
        <p:nvSpPr>
          <p:cNvPr id="17415" name="Rectangle 13"/>
          <p:cNvSpPr>
            <a:spLocks noChangeArrowheads="1"/>
          </p:cNvSpPr>
          <p:nvPr/>
        </p:nvSpPr>
        <p:spPr bwMode="auto">
          <a:xfrm>
            <a:off x="0" y="325755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GB" altLang="en-US"/>
          </a:p>
        </p:txBody>
      </p:sp>
      <p:graphicFrame>
        <p:nvGraphicFramePr>
          <p:cNvPr id="17416" name="Object 12"/>
          <p:cNvGraphicFramePr>
            <a:graphicFrameLocks noChangeAspect="1"/>
          </p:cNvGraphicFramePr>
          <p:nvPr/>
        </p:nvGraphicFramePr>
        <p:xfrm>
          <a:off x="2073275" y="1844675"/>
          <a:ext cx="432117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1" name="Equation" r:id="rId5" imgW="1524000" imgH="342900" progId="Equation.DSMT4">
                  <p:embed/>
                </p:oleObj>
              </mc:Choice>
              <mc:Fallback>
                <p:oleObj name="Equation" r:id="rId5" imgW="1524000" imgH="3429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275" y="1844675"/>
                        <a:ext cx="4321175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Rectangle 15"/>
          <p:cNvSpPr>
            <a:spLocks noChangeArrowheads="1"/>
          </p:cNvSpPr>
          <p:nvPr/>
        </p:nvSpPr>
        <p:spPr bwMode="auto">
          <a:xfrm>
            <a:off x="0" y="328453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GB" altLang="en-US"/>
          </a:p>
        </p:txBody>
      </p:sp>
      <p:graphicFrame>
        <p:nvGraphicFramePr>
          <p:cNvPr id="17418" name="Object 14"/>
          <p:cNvGraphicFramePr>
            <a:graphicFrameLocks noChangeAspect="1"/>
          </p:cNvGraphicFramePr>
          <p:nvPr/>
        </p:nvGraphicFramePr>
        <p:xfrm>
          <a:off x="1768475" y="3644900"/>
          <a:ext cx="6021388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2" name="Equation" r:id="rId7" imgW="2768400" imgH="355320" progId="Equation.DSMT4">
                  <p:embed/>
                </p:oleObj>
              </mc:Choice>
              <mc:Fallback>
                <p:oleObj name="Equation" r:id="rId7" imgW="2768400" imgH="35532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475" y="3644900"/>
                        <a:ext cx="6021388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9" name="Rectangle 17"/>
          <p:cNvSpPr>
            <a:spLocks noChangeArrowheads="1"/>
          </p:cNvSpPr>
          <p:nvPr/>
        </p:nvSpPr>
        <p:spPr bwMode="auto">
          <a:xfrm>
            <a:off x="0" y="325278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GB" altLang="en-US"/>
          </a:p>
        </p:txBody>
      </p:sp>
      <p:graphicFrame>
        <p:nvGraphicFramePr>
          <p:cNvPr id="17420" name="Object 16"/>
          <p:cNvGraphicFramePr>
            <a:graphicFrameLocks noChangeAspect="1"/>
          </p:cNvGraphicFramePr>
          <p:nvPr/>
        </p:nvGraphicFramePr>
        <p:xfrm>
          <a:off x="2000250" y="4652963"/>
          <a:ext cx="511175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name="Equation" r:id="rId9" imgW="2298700" imgH="355600" progId="Equation.DSMT4">
                  <p:embed/>
                </p:oleObj>
              </mc:Choice>
              <mc:Fallback>
                <p:oleObj name="Equation" r:id="rId9" imgW="2298700" imgH="3556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4652963"/>
                        <a:ext cx="511175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1" name="Rectangle 19"/>
          <p:cNvSpPr>
            <a:spLocks noChangeArrowheads="1"/>
          </p:cNvSpPr>
          <p:nvPr/>
        </p:nvSpPr>
        <p:spPr bwMode="auto">
          <a:xfrm>
            <a:off x="0" y="3243263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GB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3"/>
          <p:cNvSpPr txBox="1">
            <a:spLocks noChangeArrowheads="1"/>
          </p:cNvSpPr>
          <p:nvPr/>
        </p:nvSpPr>
        <p:spPr bwMode="auto">
          <a:xfrm>
            <a:off x="577850" y="1600200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cs typeface="Times New Roman" panose="02020603050405020304" pitchFamily="18" charset="0"/>
                <a:sym typeface="Symbol" panose="05050102010706020507" pitchFamily="18" charset="2"/>
              </a:rPr>
              <a:t>The final eigen-value/eigen-vector equation is:</a:t>
            </a:r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330200" y="3352800"/>
            <a:ext cx="87503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cs typeface="Times New Roman" panose="02020603050405020304" pitchFamily="18" charset="0"/>
              </a:rPr>
              <a:t>If the equation is satisfied by the </a:t>
            </a:r>
            <a:r>
              <a:rPr lang="en-US" altLang="en-US"/>
              <a:t>Fourier </a:t>
            </a:r>
            <a:r>
              <a:rPr lang="en-US" altLang="en-US">
                <a:cs typeface="Times New Roman" panose="02020603050405020304" pitchFamily="18" charset="0"/>
              </a:rPr>
              <a:t>coefficients:  </a:t>
            </a:r>
          </a:p>
          <a:p>
            <a:r>
              <a:rPr lang="en-US" altLang="en-US">
                <a:solidFill>
                  <a:srgbClr val="FF0000"/>
                </a:solidFill>
                <a:cs typeface="Times New Roman" panose="02020603050405020304" pitchFamily="18" charset="0"/>
              </a:rPr>
              <a:t>The first magnetically ordered state corresponds to the highest eigen-value </a:t>
            </a:r>
            <a:r>
              <a:rPr lang="en-US" altLang="en-US">
                <a:cs typeface="Times New Roman" panose="02020603050405020304" pitchFamily="18" charset="0"/>
              </a:rPr>
              <a:t>(</a:t>
            </a:r>
            <a:r>
              <a:rPr lang="en-US" altLang="en-US"/>
              <a:t>maximum branching </a:t>
            </a:r>
            <a:r>
              <a:rPr lang="en-US" altLang="en-US">
                <a:cs typeface="Times New Roman" panose="02020603050405020304" pitchFamily="18" charset="0"/>
              </a:rPr>
              <a:t>temperature) of the Hermitical matrix representing the </a:t>
            </a:r>
            <a:r>
              <a:rPr lang="en-US" altLang="en-US"/>
              <a:t>Fourier </a:t>
            </a:r>
            <a:r>
              <a:rPr lang="en-US" altLang="en-US">
                <a:cs typeface="Times New Roman" panose="02020603050405020304" pitchFamily="18" charset="0"/>
              </a:rPr>
              <a:t>transform of the exchange interactions:</a:t>
            </a:r>
            <a:r>
              <a:rPr lang="en-US" altLang="en-US" b="1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843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Basic Calculations (7)</a:t>
            </a:r>
          </a:p>
        </p:txBody>
      </p:sp>
      <p:graphicFrame>
        <p:nvGraphicFramePr>
          <p:cNvPr id="18437" name="Object 9"/>
          <p:cNvGraphicFramePr>
            <a:graphicFrameLocks noGrp="1" noChangeAspect="1"/>
          </p:cNvGraphicFramePr>
          <p:nvPr>
            <p:ph sz="half" idx="1"/>
          </p:nvPr>
        </p:nvGraphicFramePr>
        <p:xfrm>
          <a:off x="1638300" y="5300663"/>
          <a:ext cx="6194425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Equation" r:id="rId3" imgW="1739880" imgH="368280" progId="Equation.DSMT4">
                  <p:embed/>
                </p:oleObj>
              </mc:Choice>
              <mc:Fallback>
                <p:oleObj name="Equation" r:id="rId3" imgW="1739880" imgH="368280" progId="Equation.DSMT4">
                  <p:embed/>
                  <p:pic>
                    <p:nvPicPr>
                      <p:cNvPr id="0" name="Object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5300663"/>
                        <a:ext cx="6194425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13"/>
          <p:cNvGraphicFramePr>
            <a:graphicFrameLocks noGrp="1" noChangeAspect="1"/>
          </p:cNvGraphicFramePr>
          <p:nvPr>
            <p:ph sz="half" idx="2"/>
          </p:nvPr>
        </p:nvGraphicFramePr>
        <p:xfrm>
          <a:off x="1423988" y="2276475"/>
          <a:ext cx="6481762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Equation" r:id="rId5" imgW="2298700" imgH="355600" progId="Equation.DSMT4">
                  <p:embed/>
                </p:oleObj>
              </mc:Choice>
              <mc:Fallback>
                <p:oleObj name="Equation" r:id="rId5" imgW="2298700" imgH="355600" progId="Equation.DSMT4">
                  <p:embed/>
                  <p:pic>
                    <p:nvPicPr>
                      <p:cNvPr id="0" name="Object 1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988" y="2276475"/>
                        <a:ext cx="6481762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39" name="Picture 1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3244850"/>
            <a:ext cx="581025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1052513"/>
            <a:ext cx="8524875" cy="1803400"/>
          </a:xfrm>
          <a:solidFill>
            <a:schemeClr val="hlink"/>
          </a:solidFill>
          <a:ln w="349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Interpretation of the magnetic structure as the ground state (first ordered state) of a classical spin system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839788" y="2954338"/>
            <a:ext cx="7921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altLang="en-US" sz="2800" dirty="0"/>
              <a:t>Classical magnetic energy: </a:t>
            </a:r>
            <a:r>
              <a:rPr lang="en-GB" altLang="en-US" sz="2800" dirty="0">
                <a:latin typeface="Times New Roman" panose="02020603050405020304" pitchFamily="18" charset="0"/>
              </a:rPr>
              <a:t> E = -</a:t>
            </a:r>
            <a:r>
              <a:rPr lang="en-GB" altLang="en-US" sz="5400" baseline="-4000" dirty="0">
                <a:latin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lang="en-GB" altLang="en-US" sz="28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</a:t>
            </a:r>
            <a:r>
              <a:rPr lang="en-GB" altLang="en-US" i="1" baseline="-25000" dirty="0" err="1">
                <a:latin typeface="Times New Roman" panose="02020603050405020304" pitchFamily="18" charset="0"/>
              </a:rPr>
              <a:t>ij</a:t>
            </a:r>
            <a:r>
              <a:rPr lang="en-GB" altLang="en-US" sz="28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 </a:t>
            </a:r>
            <a:r>
              <a:rPr lang="en-GB" altLang="en-US" i="1" dirty="0" err="1">
                <a:latin typeface="Times New Roman" panose="02020603050405020304" pitchFamily="18" charset="0"/>
              </a:rPr>
              <a:t>J</a:t>
            </a:r>
            <a:r>
              <a:rPr lang="en-GB" altLang="en-US" i="1" baseline="-25000" dirty="0" err="1">
                <a:latin typeface="Times New Roman" panose="02020603050405020304" pitchFamily="18" charset="0"/>
              </a:rPr>
              <a:t>ij</a:t>
            </a:r>
            <a:r>
              <a:rPr lang="en-GB" altLang="en-US" i="1" baseline="-25000" dirty="0">
                <a:latin typeface="Times New Roman" panose="02020603050405020304" pitchFamily="18" charset="0"/>
              </a:rPr>
              <a:t> </a:t>
            </a:r>
            <a:r>
              <a:rPr lang="en-GB" altLang="en-US" b="1" dirty="0">
                <a:latin typeface="Times New Roman" panose="02020603050405020304" pitchFamily="18" charset="0"/>
              </a:rPr>
              <a:t>S</a:t>
            </a:r>
            <a:r>
              <a:rPr lang="en-GB" altLang="en-US" i="1" baseline="-25000" dirty="0">
                <a:latin typeface="Times New Roman" panose="02020603050405020304" pitchFamily="18" charset="0"/>
              </a:rPr>
              <a:t>i</a:t>
            </a:r>
            <a:r>
              <a:rPr lang="en-GB" altLang="en-US" dirty="0">
                <a:latin typeface="Times New Roman" panose="02020603050405020304" pitchFamily="18" charset="0"/>
              </a:rPr>
              <a:t> </a:t>
            </a:r>
            <a:r>
              <a:rPr lang="en-GB" altLang="en-US" b="1" dirty="0" err="1">
                <a:latin typeface="Times New Roman" panose="02020603050405020304" pitchFamily="18" charset="0"/>
              </a:rPr>
              <a:t>S</a:t>
            </a:r>
            <a:r>
              <a:rPr lang="en-GB" altLang="en-US" i="1" baseline="-25000" dirty="0" err="1">
                <a:latin typeface="Times New Roman" panose="02020603050405020304" pitchFamily="18" charset="0"/>
              </a:rPr>
              <a:t>j</a:t>
            </a:r>
            <a:r>
              <a:rPr lang="en-GB" altLang="en-US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869950" y="3611563"/>
            <a:ext cx="8053388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altLang="en-US" sz="2800"/>
              <a:t>First ordered state corresponds to the </a:t>
            </a:r>
            <a:r>
              <a:rPr lang="en-GB" altLang="en-US" sz="2800">
                <a:solidFill>
                  <a:srgbClr val="FF0000"/>
                </a:solidFill>
              </a:rPr>
              <a:t>lowest eigenvalue</a:t>
            </a:r>
            <a:r>
              <a:rPr lang="en-GB" altLang="en-US" sz="2800"/>
              <a:t> of the </a:t>
            </a:r>
            <a:r>
              <a:rPr lang="en-GB" altLang="en-US" sz="2800">
                <a:solidFill>
                  <a:srgbClr val="FF0000"/>
                </a:solidFill>
              </a:rPr>
              <a:t>negative</a:t>
            </a:r>
            <a:r>
              <a:rPr lang="en-GB" altLang="en-US" sz="2800"/>
              <a:t> Fourier matrix of the exchange interactions:</a:t>
            </a:r>
          </a:p>
        </p:txBody>
      </p:sp>
      <p:graphicFrame>
        <p:nvGraphicFramePr>
          <p:cNvPr id="19461" name="Object 9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9890908"/>
              </p:ext>
            </p:extLst>
          </p:nvPr>
        </p:nvGraphicFramePr>
        <p:xfrm>
          <a:off x="1939925" y="5084763"/>
          <a:ext cx="5665788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Equation" r:id="rId3" imgW="1676160" imgH="368280" progId="Equation.DSMT4">
                  <p:embed/>
                </p:oleObj>
              </mc:Choice>
              <mc:Fallback>
                <p:oleObj name="Equation" r:id="rId3" imgW="1676160" imgH="368280" progId="Equation.DSMT4">
                  <p:embed/>
                  <p:pic>
                    <p:nvPicPr>
                      <p:cNvPr id="0" name="Object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9925" y="5084763"/>
                        <a:ext cx="5665788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Text Box 11"/>
          <p:cNvSpPr txBox="1">
            <a:spLocks noChangeArrowheads="1"/>
          </p:cNvSpPr>
          <p:nvPr/>
        </p:nvSpPr>
        <p:spPr bwMode="auto">
          <a:xfrm>
            <a:off x="2360613" y="115888"/>
            <a:ext cx="48641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altLang="en-US" sz="4000" b="1">
                <a:solidFill>
                  <a:srgbClr val="FF0000"/>
                </a:solidFill>
              </a:rPr>
              <a:t>Isotropic exchange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97013" y="0"/>
            <a:ext cx="5761037" cy="820738"/>
          </a:xfrm>
          <a:noFill/>
        </p:spPr>
        <p:txBody>
          <a:bodyPr/>
          <a:lstStyle/>
          <a:p>
            <a:r>
              <a:rPr lang="en-US" altLang="en-US" smtClean="0">
                <a:solidFill>
                  <a:schemeClr val="accent2"/>
                </a:solidFill>
              </a:rPr>
              <a:t>Summary:</a:t>
            </a:r>
            <a:r>
              <a:rPr lang="en-US" altLang="en-US" smtClean="0">
                <a:solidFill>
                  <a:schemeClr val="accent2"/>
                </a:solidFill>
                <a:cs typeface="Times New Roman" panose="02020603050405020304" pitchFamily="18" charset="0"/>
              </a:rPr>
              <a:t> SIMBO (1)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415925" y="1484313"/>
            <a:ext cx="890587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1">
                <a:cs typeface="Times New Roman" panose="02020603050405020304" pitchFamily="18" charset="0"/>
                <a:sym typeface="Symbol" panose="05050102010706020507" pitchFamily="18" charset="2"/>
              </a:rPr>
              <a:t>We have developed two programs (SIMBO and ENERMAG) that provide an important help for interpreting experimental magnetic structures in terms of relative exchange interactions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412750" y="3657600"/>
            <a:ext cx="9096375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1">
                <a:cs typeface="Times New Roman" panose="02020603050405020304" pitchFamily="18" charset="0"/>
                <a:sym typeface="Symbol" panose="05050102010706020507" pitchFamily="18" charset="2"/>
              </a:rPr>
              <a:t>The program SIMBO analyses the crystal structure of an insulator in terms of super-exchange M</a:t>
            </a:r>
            <a:r>
              <a:rPr lang="en-US" altLang="en-US" b="1" baseline="-30000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b="1">
                <a:cs typeface="Times New Roman" panose="02020603050405020304" pitchFamily="18" charset="0"/>
                <a:sym typeface="Symbol" panose="05050102010706020507" pitchFamily="18" charset="2"/>
              </a:rPr>
              <a:t>-X-M</a:t>
            </a:r>
            <a:r>
              <a:rPr lang="en-US" altLang="en-US" b="1" baseline="-3000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b="1">
                <a:cs typeface="Times New Roman" panose="02020603050405020304" pitchFamily="18" charset="0"/>
                <a:sym typeface="Symbol" panose="05050102010706020507" pitchFamily="18" charset="2"/>
              </a:rPr>
              <a:t> and super-super-exchange M</a:t>
            </a:r>
            <a:r>
              <a:rPr lang="en-US" altLang="en-US" b="1" baseline="-30000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b="1">
                <a:cs typeface="Times New Roman" panose="02020603050405020304" pitchFamily="18" charset="0"/>
                <a:sym typeface="Symbol" panose="05050102010706020507" pitchFamily="18" charset="2"/>
              </a:rPr>
              <a:t>-X</a:t>
            </a:r>
            <a:r>
              <a:rPr lang="en-US" altLang="en-US" b="1" baseline="-30000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b="1">
                <a:cs typeface="Times New Roman" panose="02020603050405020304" pitchFamily="18" charset="0"/>
                <a:sym typeface="Symbol" panose="05050102010706020507" pitchFamily="18" charset="2"/>
              </a:rPr>
              <a:t>-X</a:t>
            </a:r>
            <a:r>
              <a:rPr lang="en-US" altLang="en-US" b="1" baseline="-3000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b="1">
                <a:cs typeface="Times New Roman" panose="02020603050405020304" pitchFamily="18" charset="0"/>
                <a:sym typeface="Symbol" panose="05050102010706020507" pitchFamily="18" charset="2"/>
              </a:rPr>
              <a:t>-M</a:t>
            </a:r>
            <a:r>
              <a:rPr lang="en-US" altLang="en-US" b="1" baseline="-3000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b="1">
                <a:cs typeface="Times New Roman" panose="02020603050405020304" pitchFamily="18" charset="0"/>
                <a:sym typeface="Symbol" panose="05050102010706020507" pitchFamily="18" charset="2"/>
              </a:rPr>
              <a:t> paths from the knowledge of the space group, atom coordinates in the asymmetric unit, ionic charges, magnetic moments and cell parameters.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3"/>
          <p:cNvSpPr txBox="1">
            <a:spLocks noChangeArrowheads="1"/>
          </p:cNvSpPr>
          <p:nvPr/>
        </p:nvSpPr>
        <p:spPr bwMode="auto">
          <a:xfrm>
            <a:off x="560388" y="1268413"/>
            <a:ext cx="8750300" cy="520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1">
                <a:cs typeface="Times New Roman" panose="02020603050405020304" pitchFamily="18" charset="0"/>
                <a:sym typeface="Symbol" panose="05050102010706020507" pitchFamily="18" charset="2"/>
              </a:rPr>
              <a:t>The program uses this information for calculating distances, angles and exchange paths. SIMBO provides a first file containing the list of paths connecting the magnetic atoms of the structure and attribute them the appropriate symbols for gathering the exchange interactions as a function of inter-atomic distances. </a:t>
            </a:r>
          </a:p>
          <a:p>
            <a:endParaRPr lang="en-US" altLang="en-US" b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en-US" b="1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SIMBO provides also a formal description of the Fourier transform of the isotropic exchange interactions in a matrix form (exchange matrix) of dimension </a:t>
            </a:r>
            <a:r>
              <a:rPr lang="en-US" altLang="en-US" b="1" i="1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b="1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 </a:t>
            </a:r>
            <a:r>
              <a:rPr lang="en-US" altLang="en-US" b="1" i="1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b="1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where </a:t>
            </a:r>
            <a:r>
              <a:rPr lang="en-US" altLang="en-US" b="1" i="1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b="1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is the number of magnetic ions in the primitive cell</a:t>
            </a:r>
            <a:r>
              <a:rPr lang="en-US" altLang="en-US" b="1"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  <a:p>
            <a:endParaRPr lang="en-US" altLang="en-US" b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en-US" b="1">
                <a:cs typeface="Times New Roman" panose="02020603050405020304" pitchFamily="18" charset="0"/>
                <a:sym typeface="Symbol" panose="05050102010706020507" pitchFamily="18" charset="2"/>
              </a:rPr>
              <a:t>This information is summarized in a file that is used by the program ENERMAG. </a:t>
            </a:r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title"/>
          </p:nvPr>
        </p:nvSpPr>
        <p:spPr>
          <a:xfrm>
            <a:off x="1497013" y="0"/>
            <a:ext cx="5761037" cy="820738"/>
          </a:xfrm>
          <a:noFill/>
        </p:spPr>
        <p:txBody>
          <a:bodyPr/>
          <a:lstStyle/>
          <a:p>
            <a:r>
              <a:rPr lang="en-US" altLang="en-US" smtClean="0"/>
              <a:t>Summary: SIMBO (2)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81113" y="0"/>
            <a:ext cx="6335712" cy="692150"/>
          </a:xfrm>
          <a:noFill/>
        </p:spPr>
        <p:txBody>
          <a:bodyPr/>
          <a:lstStyle/>
          <a:p>
            <a:r>
              <a:rPr lang="fr-FR" altLang="en-US" sz="3600" smtClean="0">
                <a:solidFill>
                  <a:schemeClr val="accent2"/>
                </a:solidFill>
                <a:cs typeface="Times New Roman" panose="02020603050405020304" pitchFamily="18" charset="0"/>
              </a:rPr>
              <a:t>SIMBO input file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560388" y="1412875"/>
            <a:ext cx="8713787" cy="420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Input file:   My_file.cfl</a:t>
            </a:r>
          </a:p>
          <a:p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Example:</a:t>
            </a:r>
          </a:p>
          <a:p>
            <a:r>
              <a:rPr lang="fr-FR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r>
              <a:rPr lang="fr-FR" altLang="en-US" sz="1800" b="1" noProof="1">
                <a:latin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Title  NiFePO5</a:t>
            </a:r>
          </a:p>
          <a:p>
            <a:r>
              <a:rPr lang="fr-FR" altLang="en-US" sz="1800" b="1" noProof="1">
                <a:latin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Cell   7.1882   6.3924   7.4847  90.000  90.000  90.000</a:t>
            </a:r>
          </a:p>
          <a:p>
            <a:r>
              <a:rPr lang="fr-FR" altLang="en-US" sz="1800" b="1" noProof="1">
                <a:latin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Spgr  P n m a</a:t>
            </a:r>
          </a:p>
          <a:p>
            <a:r>
              <a:rPr lang="fr-FR" altLang="en-US" sz="1800" b="1" noProof="1">
                <a:latin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!                x       y       z      occ  B   Spin Charge</a:t>
            </a:r>
          </a:p>
          <a:p>
            <a:r>
              <a:rPr lang="fr-FR" altLang="en-US" sz="1800" b="1" noProof="1">
                <a:latin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Atom  Ni  NI  0.0000   0.0000  0.0000  0.74  0.5  2.0   2.0</a:t>
            </a:r>
          </a:p>
          <a:p>
            <a:r>
              <a:rPr lang="fr-FR" altLang="en-US" sz="1800" b="1" noProof="1">
                <a:latin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Atom  Fe  FE  0.1443   0.2500  0.7074  0.63  0.5  5.0   3.0</a:t>
            </a:r>
          </a:p>
          <a:p>
            <a:r>
              <a:rPr lang="fr-FR" altLang="en-US" sz="1800" b="1" noProof="1">
                <a:latin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Atom  P   P   0.3718   0.2500  0.1424  0.79  0.5  0.0   5.0</a:t>
            </a:r>
          </a:p>
          <a:p>
            <a:r>
              <a:rPr lang="fr-FR" altLang="en-US" sz="1800" b="1" noProof="1">
                <a:latin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Atom  O1  O   0.3988   0.2500  0.64585 0.71  0.5  0.0  -2.0</a:t>
            </a:r>
          </a:p>
          <a:p>
            <a:r>
              <a:rPr lang="fr-FR" altLang="en-US" sz="1800" b="1" noProof="1">
                <a:latin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Atom  O2  O   0.19415  0.2500  0.0253  0.70  0.5  0.0  -2.0</a:t>
            </a:r>
          </a:p>
          <a:p>
            <a:r>
              <a:rPr lang="fr-FR" altLang="en-US" sz="1800" b="1" noProof="1">
                <a:latin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Atom  O3  O   0.0437   0.2500  0.4728  0.83  0.5  0.0  -2.0</a:t>
            </a:r>
          </a:p>
          <a:p>
            <a:r>
              <a:rPr lang="fr-FR" altLang="en-US" sz="1800" b="1" noProof="1">
                <a:latin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Atom  O4  O   0.3678   0.0566  0.2633  0.77  1.0  0.0  -2.0</a:t>
            </a:r>
            <a:r>
              <a:rPr lang="fr-FR" altLang="en-US" sz="1800" b="1">
                <a:latin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1052513"/>
            <a:ext cx="8445500" cy="1062037"/>
          </a:xfrm>
          <a:solidFill>
            <a:schemeClr val="hlink"/>
          </a:solidFill>
          <a:ln w="349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GB" altLang="en-US" sz="2800" smtClean="0"/>
              <a:t>Phase diagram for the topology of MFePO</a:t>
            </a:r>
            <a:r>
              <a:rPr lang="en-GB" altLang="en-US" sz="2800" baseline="-25000" smtClean="0"/>
              <a:t>5</a:t>
            </a:r>
            <a:endParaRPr lang="en-GB" altLang="en-US" sz="2800" smtClean="0"/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1169988" y="2246313"/>
          <a:ext cx="2994025" cy="393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name="Document" r:id="rId3" imgW="2478024" imgH="3525012" progId="Word.Document.8">
                  <p:embed/>
                </p:oleObj>
              </mc:Choice>
              <mc:Fallback>
                <p:oleObj name="Document" r:id="rId3" imgW="2478024" imgH="352501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988" y="2246313"/>
                        <a:ext cx="2994025" cy="3935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4638675" y="2282825"/>
          <a:ext cx="3838575" cy="384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name="Document" r:id="rId5" imgW="3232404" imgH="3506724" progId="Word.Document.8">
                  <p:embed/>
                </p:oleObj>
              </mc:Choice>
              <mc:Fallback>
                <p:oleObj name="Document" r:id="rId5" imgW="3232404" imgH="350672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8675" y="2282825"/>
                        <a:ext cx="3838575" cy="384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77850" y="115888"/>
            <a:ext cx="8047038" cy="722312"/>
          </a:xfrm>
        </p:spPr>
        <p:txBody>
          <a:bodyPr/>
          <a:lstStyle/>
          <a:p>
            <a:r>
              <a:rPr lang="en-US" altLang="en-US" smtClean="0">
                <a:solidFill>
                  <a:srgbClr val="0000CC"/>
                </a:solidFill>
              </a:rPr>
              <a:t>What is a magnetic structure? (1)</a:t>
            </a:r>
          </a:p>
        </p:txBody>
      </p:sp>
      <p:grpSp>
        <p:nvGrpSpPr>
          <p:cNvPr id="6147" name="Group 3"/>
          <p:cNvGrpSpPr>
            <a:grpSpLocks/>
          </p:cNvGrpSpPr>
          <p:nvPr/>
        </p:nvGrpSpPr>
        <p:grpSpPr bwMode="auto">
          <a:xfrm>
            <a:off x="3797300" y="2209800"/>
            <a:ext cx="4292600" cy="3276600"/>
            <a:chOff x="432" y="1152"/>
            <a:chExt cx="2496" cy="2064"/>
          </a:xfrm>
        </p:grpSpPr>
        <p:sp>
          <p:nvSpPr>
            <p:cNvPr id="6154" name="Line 4"/>
            <p:cNvSpPr>
              <a:spLocks noChangeShapeType="1"/>
            </p:cNvSpPr>
            <p:nvPr/>
          </p:nvSpPr>
          <p:spPr bwMode="auto">
            <a:xfrm flipH="1" flipV="1">
              <a:off x="2064" y="2880"/>
              <a:ext cx="288" cy="2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55" name="Line 5"/>
            <p:cNvSpPr>
              <a:spLocks noChangeShapeType="1"/>
            </p:cNvSpPr>
            <p:nvPr/>
          </p:nvSpPr>
          <p:spPr bwMode="auto">
            <a:xfrm flipV="1">
              <a:off x="2736" y="2832"/>
              <a:ext cx="48" cy="38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56" name="Line 6"/>
            <p:cNvSpPr>
              <a:spLocks noChangeShapeType="1"/>
            </p:cNvSpPr>
            <p:nvPr/>
          </p:nvSpPr>
          <p:spPr bwMode="auto">
            <a:xfrm flipV="1">
              <a:off x="2640" y="1728"/>
              <a:ext cx="288" cy="2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57" name="Line 7"/>
            <p:cNvSpPr>
              <a:spLocks noChangeShapeType="1"/>
            </p:cNvSpPr>
            <p:nvPr/>
          </p:nvSpPr>
          <p:spPr bwMode="auto">
            <a:xfrm>
              <a:off x="2640" y="2352"/>
              <a:ext cx="288" cy="2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58" name="Line 8"/>
            <p:cNvSpPr>
              <a:spLocks noChangeShapeType="1"/>
            </p:cNvSpPr>
            <p:nvPr/>
          </p:nvSpPr>
          <p:spPr bwMode="auto">
            <a:xfrm flipH="1" flipV="1">
              <a:off x="2640" y="1152"/>
              <a:ext cx="240" cy="2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59" name="Line 9"/>
            <p:cNvSpPr>
              <a:spLocks noChangeShapeType="1"/>
            </p:cNvSpPr>
            <p:nvPr/>
          </p:nvSpPr>
          <p:spPr bwMode="auto">
            <a:xfrm>
              <a:off x="2208" y="1152"/>
              <a:ext cx="48" cy="38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60" name="Line 10"/>
            <p:cNvSpPr>
              <a:spLocks noChangeShapeType="1"/>
            </p:cNvSpPr>
            <p:nvPr/>
          </p:nvSpPr>
          <p:spPr bwMode="auto">
            <a:xfrm>
              <a:off x="2016" y="1872"/>
              <a:ext cx="432" cy="4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61" name="Line 11"/>
            <p:cNvSpPr>
              <a:spLocks noChangeShapeType="1"/>
            </p:cNvSpPr>
            <p:nvPr/>
          </p:nvSpPr>
          <p:spPr bwMode="auto">
            <a:xfrm flipH="1" flipV="1">
              <a:off x="1536" y="1152"/>
              <a:ext cx="288" cy="2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62" name="Line 12"/>
            <p:cNvSpPr>
              <a:spLocks noChangeShapeType="1"/>
            </p:cNvSpPr>
            <p:nvPr/>
          </p:nvSpPr>
          <p:spPr bwMode="auto">
            <a:xfrm flipH="1" flipV="1">
              <a:off x="1536" y="2880"/>
              <a:ext cx="288" cy="2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63" name="Line 13"/>
            <p:cNvSpPr>
              <a:spLocks noChangeShapeType="1"/>
            </p:cNvSpPr>
            <p:nvPr/>
          </p:nvSpPr>
          <p:spPr bwMode="auto">
            <a:xfrm flipH="1" flipV="1">
              <a:off x="2016" y="2400"/>
              <a:ext cx="384" cy="14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64" name="Line 14"/>
            <p:cNvSpPr>
              <a:spLocks noChangeShapeType="1"/>
            </p:cNvSpPr>
            <p:nvPr/>
          </p:nvSpPr>
          <p:spPr bwMode="auto">
            <a:xfrm flipV="1">
              <a:off x="1680" y="2256"/>
              <a:ext cx="48" cy="43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65" name="Line 15"/>
            <p:cNvSpPr>
              <a:spLocks noChangeShapeType="1"/>
            </p:cNvSpPr>
            <p:nvPr/>
          </p:nvSpPr>
          <p:spPr bwMode="auto">
            <a:xfrm flipH="1" flipV="1">
              <a:off x="1632" y="1680"/>
              <a:ext cx="144" cy="38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66" name="Line 16"/>
            <p:cNvSpPr>
              <a:spLocks noChangeShapeType="1"/>
            </p:cNvSpPr>
            <p:nvPr/>
          </p:nvSpPr>
          <p:spPr bwMode="auto">
            <a:xfrm flipH="1">
              <a:off x="960" y="3024"/>
              <a:ext cx="384" cy="4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67" name="Line 17"/>
            <p:cNvSpPr>
              <a:spLocks noChangeShapeType="1"/>
            </p:cNvSpPr>
            <p:nvPr/>
          </p:nvSpPr>
          <p:spPr bwMode="auto">
            <a:xfrm flipH="1">
              <a:off x="960" y="1824"/>
              <a:ext cx="384" cy="14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68" name="Line 18"/>
            <p:cNvSpPr>
              <a:spLocks noChangeShapeType="1"/>
            </p:cNvSpPr>
            <p:nvPr/>
          </p:nvSpPr>
          <p:spPr bwMode="auto">
            <a:xfrm flipV="1">
              <a:off x="576" y="2832"/>
              <a:ext cx="144" cy="38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69" name="Line 19"/>
            <p:cNvSpPr>
              <a:spLocks noChangeShapeType="1"/>
            </p:cNvSpPr>
            <p:nvPr/>
          </p:nvSpPr>
          <p:spPr bwMode="auto">
            <a:xfrm flipV="1">
              <a:off x="1008" y="1152"/>
              <a:ext cx="336" cy="33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70" name="Line 20"/>
            <p:cNvSpPr>
              <a:spLocks noChangeShapeType="1"/>
            </p:cNvSpPr>
            <p:nvPr/>
          </p:nvSpPr>
          <p:spPr bwMode="auto">
            <a:xfrm>
              <a:off x="432" y="1248"/>
              <a:ext cx="432" cy="14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71" name="Line 21"/>
            <p:cNvSpPr>
              <a:spLocks noChangeShapeType="1"/>
            </p:cNvSpPr>
            <p:nvPr/>
          </p:nvSpPr>
          <p:spPr bwMode="auto">
            <a:xfrm>
              <a:off x="1056" y="2304"/>
              <a:ext cx="240" cy="2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72" name="Line 22"/>
            <p:cNvSpPr>
              <a:spLocks noChangeShapeType="1"/>
            </p:cNvSpPr>
            <p:nvPr/>
          </p:nvSpPr>
          <p:spPr bwMode="auto">
            <a:xfrm flipV="1">
              <a:off x="624" y="1728"/>
              <a:ext cx="48" cy="38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73" name="Line 23"/>
            <p:cNvSpPr>
              <a:spLocks noChangeShapeType="1"/>
            </p:cNvSpPr>
            <p:nvPr/>
          </p:nvSpPr>
          <p:spPr bwMode="auto">
            <a:xfrm flipH="1">
              <a:off x="528" y="2304"/>
              <a:ext cx="192" cy="33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6174" name="Group 24"/>
            <p:cNvGrpSpPr>
              <a:grpSpLocks/>
            </p:cNvGrpSpPr>
            <p:nvPr/>
          </p:nvGrpSpPr>
          <p:grpSpPr bwMode="auto">
            <a:xfrm>
              <a:off x="576" y="1248"/>
              <a:ext cx="2256" cy="1872"/>
              <a:chOff x="624" y="1488"/>
              <a:chExt cx="2256" cy="1872"/>
            </a:xfrm>
          </p:grpSpPr>
          <p:sp>
            <p:nvSpPr>
              <p:cNvPr id="6175" name="Oval 25"/>
              <p:cNvSpPr>
                <a:spLocks noChangeArrowheads="1"/>
              </p:cNvSpPr>
              <p:nvPr/>
            </p:nvSpPr>
            <p:spPr bwMode="auto">
              <a:xfrm>
                <a:off x="624" y="1488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GB" altLang="en-US"/>
              </a:p>
            </p:txBody>
          </p:sp>
          <p:sp>
            <p:nvSpPr>
              <p:cNvPr id="6176" name="Oval 26"/>
              <p:cNvSpPr>
                <a:spLocks noChangeArrowheads="1"/>
              </p:cNvSpPr>
              <p:nvPr/>
            </p:nvSpPr>
            <p:spPr bwMode="auto">
              <a:xfrm>
                <a:off x="1152" y="1488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GB" altLang="en-US"/>
              </a:p>
            </p:txBody>
          </p:sp>
          <p:sp>
            <p:nvSpPr>
              <p:cNvPr id="6177" name="Oval 27"/>
              <p:cNvSpPr>
                <a:spLocks noChangeArrowheads="1"/>
              </p:cNvSpPr>
              <p:nvPr/>
            </p:nvSpPr>
            <p:spPr bwMode="auto">
              <a:xfrm>
                <a:off x="1680" y="1488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GB" altLang="en-US"/>
              </a:p>
            </p:txBody>
          </p:sp>
          <p:sp>
            <p:nvSpPr>
              <p:cNvPr id="6178" name="Oval 28"/>
              <p:cNvSpPr>
                <a:spLocks noChangeArrowheads="1"/>
              </p:cNvSpPr>
              <p:nvPr/>
            </p:nvSpPr>
            <p:spPr bwMode="auto">
              <a:xfrm>
                <a:off x="2208" y="1488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GB" altLang="en-US"/>
              </a:p>
            </p:txBody>
          </p:sp>
          <p:sp>
            <p:nvSpPr>
              <p:cNvPr id="6179" name="Oval 29"/>
              <p:cNvSpPr>
                <a:spLocks noChangeArrowheads="1"/>
              </p:cNvSpPr>
              <p:nvPr/>
            </p:nvSpPr>
            <p:spPr bwMode="auto">
              <a:xfrm>
                <a:off x="2736" y="1488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GB" altLang="en-US"/>
              </a:p>
            </p:txBody>
          </p:sp>
          <p:sp>
            <p:nvSpPr>
              <p:cNvPr id="6180" name="Oval 30"/>
              <p:cNvSpPr>
                <a:spLocks noChangeArrowheads="1"/>
              </p:cNvSpPr>
              <p:nvPr/>
            </p:nvSpPr>
            <p:spPr bwMode="auto">
              <a:xfrm>
                <a:off x="624" y="2064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GB" altLang="en-US"/>
              </a:p>
            </p:txBody>
          </p:sp>
          <p:sp>
            <p:nvSpPr>
              <p:cNvPr id="6181" name="Oval 31"/>
              <p:cNvSpPr>
                <a:spLocks noChangeArrowheads="1"/>
              </p:cNvSpPr>
              <p:nvPr/>
            </p:nvSpPr>
            <p:spPr bwMode="auto">
              <a:xfrm>
                <a:off x="1152" y="2064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GB" altLang="en-US"/>
              </a:p>
            </p:txBody>
          </p:sp>
          <p:sp>
            <p:nvSpPr>
              <p:cNvPr id="6182" name="Oval 32"/>
              <p:cNvSpPr>
                <a:spLocks noChangeArrowheads="1"/>
              </p:cNvSpPr>
              <p:nvPr/>
            </p:nvSpPr>
            <p:spPr bwMode="auto">
              <a:xfrm>
                <a:off x="1680" y="2064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GB" altLang="en-US"/>
              </a:p>
            </p:txBody>
          </p:sp>
          <p:sp>
            <p:nvSpPr>
              <p:cNvPr id="6183" name="Oval 33"/>
              <p:cNvSpPr>
                <a:spLocks noChangeArrowheads="1"/>
              </p:cNvSpPr>
              <p:nvPr/>
            </p:nvSpPr>
            <p:spPr bwMode="auto">
              <a:xfrm>
                <a:off x="2208" y="2064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GB" altLang="en-US"/>
              </a:p>
            </p:txBody>
          </p:sp>
          <p:sp>
            <p:nvSpPr>
              <p:cNvPr id="6184" name="Oval 34"/>
              <p:cNvSpPr>
                <a:spLocks noChangeArrowheads="1"/>
              </p:cNvSpPr>
              <p:nvPr/>
            </p:nvSpPr>
            <p:spPr bwMode="auto">
              <a:xfrm>
                <a:off x="2736" y="2064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GB" altLang="en-US"/>
              </a:p>
            </p:txBody>
          </p:sp>
          <p:sp>
            <p:nvSpPr>
              <p:cNvPr id="6185" name="Oval 35"/>
              <p:cNvSpPr>
                <a:spLocks noChangeArrowheads="1"/>
              </p:cNvSpPr>
              <p:nvPr/>
            </p:nvSpPr>
            <p:spPr bwMode="auto">
              <a:xfrm>
                <a:off x="624" y="2640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GB" altLang="en-US"/>
              </a:p>
            </p:txBody>
          </p:sp>
          <p:sp>
            <p:nvSpPr>
              <p:cNvPr id="6186" name="Oval 36"/>
              <p:cNvSpPr>
                <a:spLocks noChangeArrowheads="1"/>
              </p:cNvSpPr>
              <p:nvPr/>
            </p:nvSpPr>
            <p:spPr bwMode="auto">
              <a:xfrm>
                <a:off x="1152" y="2640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GB" altLang="en-US"/>
              </a:p>
            </p:txBody>
          </p:sp>
          <p:sp>
            <p:nvSpPr>
              <p:cNvPr id="6187" name="Oval 37"/>
              <p:cNvSpPr>
                <a:spLocks noChangeArrowheads="1"/>
              </p:cNvSpPr>
              <p:nvPr/>
            </p:nvSpPr>
            <p:spPr bwMode="auto">
              <a:xfrm>
                <a:off x="1680" y="2640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GB" altLang="en-US"/>
              </a:p>
            </p:txBody>
          </p:sp>
          <p:sp>
            <p:nvSpPr>
              <p:cNvPr id="6188" name="Oval 38"/>
              <p:cNvSpPr>
                <a:spLocks noChangeArrowheads="1"/>
              </p:cNvSpPr>
              <p:nvPr/>
            </p:nvSpPr>
            <p:spPr bwMode="auto">
              <a:xfrm>
                <a:off x="2208" y="2640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GB" altLang="en-US"/>
              </a:p>
            </p:txBody>
          </p:sp>
          <p:sp>
            <p:nvSpPr>
              <p:cNvPr id="6189" name="Oval 39"/>
              <p:cNvSpPr>
                <a:spLocks noChangeArrowheads="1"/>
              </p:cNvSpPr>
              <p:nvPr/>
            </p:nvSpPr>
            <p:spPr bwMode="auto">
              <a:xfrm>
                <a:off x="2736" y="2640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GB" altLang="en-US"/>
              </a:p>
            </p:txBody>
          </p:sp>
          <p:sp>
            <p:nvSpPr>
              <p:cNvPr id="6190" name="Oval 40"/>
              <p:cNvSpPr>
                <a:spLocks noChangeArrowheads="1"/>
              </p:cNvSpPr>
              <p:nvPr/>
            </p:nvSpPr>
            <p:spPr bwMode="auto">
              <a:xfrm>
                <a:off x="624" y="3216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GB" altLang="en-US"/>
              </a:p>
            </p:txBody>
          </p:sp>
          <p:sp>
            <p:nvSpPr>
              <p:cNvPr id="6191" name="Oval 41"/>
              <p:cNvSpPr>
                <a:spLocks noChangeArrowheads="1"/>
              </p:cNvSpPr>
              <p:nvPr/>
            </p:nvSpPr>
            <p:spPr bwMode="auto">
              <a:xfrm>
                <a:off x="1152" y="3216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GB" altLang="en-US"/>
              </a:p>
            </p:txBody>
          </p:sp>
          <p:sp>
            <p:nvSpPr>
              <p:cNvPr id="6192" name="Oval 42"/>
              <p:cNvSpPr>
                <a:spLocks noChangeArrowheads="1"/>
              </p:cNvSpPr>
              <p:nvPr/>
            </p:nvSpPr>
            <p:spPr bwMode="auto">
              <a:xfrm>
                <a:off x="1680" y="3216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GB" altLang="en-US"/>
              </a:p>
            </p:txBody>
          </p:sp>
          <p:sp>
            <p:nvSpPr>
              <p:cNvPr id="6193" name="Oval 43"/>
              <p:cNvSpPr>
                <a:spLocks noChangeArrowheads="1"/>
              </p:cNvSpPr>
              <p:nvPr/>
            </p:nvSpPr>
            <p:spPr bwMode="auto">
              <a:xfrm>
                <a:off x="2208" y="3216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GB" altLang="en-US"/>
              </a:p>
            </p:txBody>
          </p:sp>
          <p:sp>
            <p:nvSpPr>
              <p:cNvPr id="6194" name="Oval 44"/>
              <p:cNvSpPr>
                <a:spLocks noChangeArrowheads="1"/>
              </p:cNvSpPr>
              <p:nvPr/>
            </p:nvSpPr>
            <p:spPr bwMode="auto">
              <a:xfrm>
                <a:off x="2736" y="3216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GB" altLang="en-US"/>
              </a:p>
            </p:txBody>
          </p:sp>
        </p:grpSp>
      </p:grpSp>
      <p:sp>
        <p:nvSpPr>
          <p:cNvPr id="6148" name="Text Box 45"/>
          <p:cNvSpPr txBox="1">
            <a:spLocks noChangeArrowheads="1"/>
          </p:cNvSpPr>
          <p:nvPr/>
        </p:nvSpPr>
        <p:spPr bwMode="auto">
          <a:xfrm>
            <a:off x="890588" y="1063625"/>
            <a:ext cx="772953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800" b="1"/>
              <a:t>Paramagnetic state: </a:t>
            </a:r>
          </a:p>
          <a:p>
            <a:r>
              <a:rPr lang="en-US" altLang="en-US" sz="2800" b="1"/>
              <a:t>Snapshot of magnetic moment configuration</a:t>
            </a:r>
            <a:endParaRPr lang="en-US" altLang="en-US" sz="2800"/>
          </a:p>
        </p:txBody>
      </p:sp>
      <p:sp>
        <p:nvSpPr>
          <p:cNvPr id="6149" name="Text Box 46"/>
          <p:cNvSpPr txBox="1">
            <a:spLocks noChangeArrowheads="1"/>
          </p:cNvSpPr>
          <p:nvPr/>
        </p:nvSpPr>
        <p:spPr bwMode="auto">
          <a:xfrm>
            <a:off x="1138238" y="2581275"/>
            <a:ext cx="200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GB" altLang="en-US" sz="2800">
              <a:latin typeface="Times New Roman" panose="02020603050405020304" pitchFamily="18" charset="0"/>
            </a:endParaRPr>
          </a:p>
        </p:txBody>
      </p:sp>
      <p:sp>
        <p:nvSpPr>
          <p:cNvPr id="6150" name="Rectangle 47"/>
          <p:cNvSpPr>
            <a:spLocks noChangeArrowheads="1"/>
          </p:cNvSpPr>
          <p:nvPr/>
        </p:nvSpPr>
        <p:spPr bwMode="auto">
          <a:xfrm>
            <a:off x="5283200" y="3505200"/>
            <a:ext cx="577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800" i="1">
                <a:solidFill>
                  <a:srgbClr val="FF0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en-US" sz="2800" i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ij</a:t>
            </a:r>
            <a:endParaRPr lang="en-US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6151" name="Object 48"/>
          <p:cNvGraphicFramePr>
            <a:graphicFrameLocks noChangeAspect="1"/>
          </p:cNvGraphicFramePr>
          <p:nvPr/>
        </p:nvGraphicFramePr>
        <p:xfrm>
          <a:off x="412750" y="2438400"/>
          <a:ext cx="255905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9" name="Equation" r:id="rId3" imgW="990170" imgH="241195" progId="Equation.DSMT4">
                  <p:embed/>
                </p:oleObj>
              </mc:Choice>
              <mc:Fallback>
                <p:oleObj name="Equation" r:id="rId3" imgW="990170" imgH="241195" progId="Equation.DSMT4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" y="2438400"/>
                        <a:ext cx="2559050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Line 49"/>
          <p:cNvSpPr>
            <a:spLocks noChangeShapeType="1"/>
          </p:cNvSpPr>
          <p:nvPr/>
        </p:nvSpPr>
        <p:spPr bwMode="auto">
          <a:xfrm>
            <a:off x="5200650" y="3505200"/>
            <a:ext cx="660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6153" name="Object 50"/>
          <p:cNvGraphicFramePr>
            <a:graphicFrameLocks noChangeAspect="1"/>
          </p:cNvGraphicFramePr>
          <p:nvPr/>
        </p:nvGraphicFramePr>
        <p:xfrm>
          <a:off x="990600" y="3810000"/>
          <a:ext cx="1312863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0" name="Equation" r:id="rId5" imgW="507780" imgH="253890" progId="Equation.DSMT4">
                  <p:embed/>
                </p:oleObj>
              </mc:Choice>
              <mc:Fallback>
                <p:oleObj name="Equation" r:id="rId5" imgW="507780" imgH="253890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810000"/>
                        <a:ext cx="1312863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23988" y="0"/>
            <a:ext cx="5616575" cy="892175"/>
          </a:xfrm>
          <a:noFill/>
        </p:spPr>
        <p:txBody>
          <a:bodyPr/>
          <a:lstStyle/>
          <a:p>
            <a:r>
              <a:rPr lang="fr-FR" altLang="en-US" smtClean="0">
                <a:solidFill>
                  <a:schemeClr val="accent2"/>
                </a:solidFill>
                <a:cs typeface="Times New Roman" panose="02020603050405020304" pitchFamily="18" charset="0"/>
              </a:rPr>
              <a:t>SIMBO output files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28588" y="2276475"/>
            <a:ext cx="916305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fr-FR" altLang="en-US" sz="2800" b="1">
                <a:cs typeface="Times New Roman" panose="02020603050405020304" pitchFamily="18" charset="0"/>
                <a:sym typeface="Symbol" panose="05050102010706020507" pitchFamily="18" charset="2"/>
              </a:rPr>
              <a:t>Output files:   </a:t>
            </a:r>
          </a:p>
          <a:p>
            <a:endParaRPr lang="fr-FR" altLang="en-US" sz="2800" b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fr-FR" altLang="en-US" sz="2800" b="1"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fr-FR" altLang="en-US" sz="2800" b="1" noProof="1">
                <a:cs typeface="Times New Roman" panose="02020603050405020304" pitchFamily="18" charset="0"/>
                <a:sym typeface="Symbol" panose="05050102010706020507" pitchFamily="18" charset="2"/>
              </a:rPr>
              <a:t>My_file.nei	 	</a:t>
            </a:r>
            <a:r>
              <a:rPr lang="en-US" altLang="en-US" sz="2800" b="1">
                <a:cs typeface="Times New Roman" panose="02020603050405020304" pitchFamily="18" charset="0"/>
                <a:sym typeface="Symbol" panose="05050102010706020507" pitchFamily="18" charset="2"/>
              </a:rPr>
              <a:t>General output file</a:t>
            </a:r>
            <a:endParaRPr lang="en-US" altLang="en-US" sz="2800" b="1" noProof="1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en-US" sz="2800" b="1" noProof="1">
                <a:cs typeface="Times New Roman" panose="02020603050405020304" pitchFamily="18" charset="0"/>
                <a:sym typeface="Symbol" panose="05050102010706020507" pitchFamily="18" charset="2"/>
              </a:rPr>
              <a:t>	My_file.exc  	 	</a:t>
            </a:r>
            <a:r>
              <a:rPr lang="en-US" altLang="en-US" sz="2800" b="1">
                <a:cs typeface="Times New Roman" panose="02020603050405020304" pitchFamily="18" charset="0"/>
                <a:sym typeface="Symbol" panose="05050102010706020507" pitchFamily="18" charset="2"/>
              </a:rPr>
              <a:t>Input file fo</a:t>
            </a:r>
            <a:r>
              <a:rPr lang="en-US" altLang="en-US" sz="2800" b="1" noProof="1">
                <a:cs typeface="Times New Roman" panose="02020603050405020304" pitchFamily="18" charset="0"/>
                <a:sym typeface="Symbol" panose="05050102010706020507" pitchFamily="18" charset="2"/>
              </a:rPr>
              <a:t>r ENERMAG</a:t>
            </a:r>
          </a:p>
          <a:p>
            <a:r>
              <a:rPr lang="en-US" altLang="en-US" sz="2800" b="1" noProof="1">
                <a:cs typeface="Times New Roman" panose="02020603050405020304" pitchFamily="18" charset="0"/>
                <a:sym typeface="Symbol" panose="05050102010706020507" pitchFamily="18" charset="2"/>
              </a:rPr>
              <a:t>	My_file.mcm	 	</a:t>
            </a:r>
            <a:r>
              <a:rPr lang="en-US" altLang="en-US" sz="2800" b="1">
                <a:sym typeface="Symbol" panose="05050102010706020507" pitchFamily="18" charset="2"/>
              </a:rPr>
              <a:t>Input file fo</a:t>
            </a:r>
            <a:r>
              <a:rPr lang="en-US" altLang="en-US" sz="2800" b="1" noProof="1">
                <a:sym typeface="Symbol" panose="05050102010706020507" pitchFamily="18" charset="2"/>
              </a:rPr>
              <a:t>r</a:t>
            </a:r>
            <a:r>
              <a:rPr lang="en-US" altLang="en-US" sz="2800" b="1" noProof="1">
                <a:cs typeface="Times New Roman" panose="02020603050405020304" pitchFamily="18" charset="0"/>
                <a:sym typeface="Symbol" panose="05050102010706020507" pitchFamily="18" charset="2"/>
              </a:rPr>
              <a:t> MCMAG</a:t>
            </a:r>
          </a:p>
          <a:p>
            <a:endParaRPr lang="en-US" altLang="en-US" sz="2800" b="1" noProof="1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3988" y="0"/>
            <a:ext cx="6121400" cy="908050"/>
          </a:xfrm>
          <a:noFill/>
        </p:spPr>
        <p:txBody>
          <a:bodyPr/>
          <a:lstStyle/>
          <a:p>
            <a:r>
              <a:rPr lang="fr-FR" altLang="en-US" sz="3600" smtClean="0">
                <a:solidFill>
                  <a:schemeClr val="accent2"/>
                </a:solidFill>
                <a:cs typeface="Times New Roman" panose="02020603050405020304" pitchFamily="18" charset="0"/>
              </a:rPr>
              <a:t>SIMBO running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44488" y="1125538"/>
            <a:ext cx="9163050" cy="522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altLang="en-US" sz="1600" b="1" noProof="1">
                <a:latin typeface="Courier New" panose="02070309020205020404" pitchFamily="49" charset="0"/>
                <a:sym typeface="Symbol" panose="05050102010706020507" pitchFamily="18" charset="2"/>
              </a:rPr>
              <a:t>C:\ProgCFML\Testing\Enermag&gt;simbo mfepo5</a:t>
            </a:r>
          </a:p>
          <a:p>
            <a:endParaRPr lang="en-GB" altLang="en-US" sz="1600" b="1" noProof="1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endParaRPr lang="en-GB" altLang="en-US" sz="1600" b="1" noProof="1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GB" altLang="en-US" sz="1600" b="1" noProof="1">
                <a:latin typeface="Courier New" panose="02070309020205020404" pitchFamily="49" charset="0"/>
                <a:sym typeface="Symbol" panose="05050102010706020507" pitchFamily="18" charset="2"/>
              </a:rPr>
              <a:t>                 ------ PROGRAM SIMBO ------</a:t>
            </a:r>
          </a:p>
          <a:p>
            <a:r>
              <a:rPr lang="en-GB" altLang="en-US" sz="1600" b="1" noProof="1">
                <a:latin typeface="Courier New" panose="02070309020205020404" pitchFamily="49" charset="0"/>
                <a:sym typeface="Symbol" panose="05050102010706020507" pitchFamily="18" charset="2"/>
              </a:rPr>
              <a:t>                ---- Version 2.0 Oct-2003----</a:t>
            </a:r>
          </a:p>
          <a:p>
            <a:r>
              <a:rPr lang="en-GB" altLang="en-US" sz="1600" b="1" noProof="1">
                <a:latin typeface="Courier New" panose="02070309020205020404" pitchFamily="49" charset="0"/>
                <a:sym typeface="Symbol" panose="05050102010706020507" pitchFamily="18" charset="2"/>
              </a:rPr>
              <a:t>   ********************************************************</a:t>
            </a:r>
          </a:p>
          <a:p>
            <a:r>
              <a:rPr lang="en-GB" altLang="en-US" sz="1600" b="1" noProof="1">
                <a:latin typeface="Courier New" panose="02070309020205020404" pitchFamily="49" charset="0"/>
                <a:sym typeface="Symbol" panose="05050102010706020507" pitchFamily="18" charset="2"/>
              </a:rPr>
              <a:t>   * Generates neighboring files for magnetic simulations *</a:t>
            </a:r>
          </a:p>
          <a:p>
            <a:r>
              <a:rPr lang="en-GB" altLang="en-US" sz="1600" b="1" noProof="1">
                <a:latin typeface="Courier New" panose="02070309020205020404" pitchFamily="49" charset="0"/>
                <a:sym typeface="Symbol" panose="05050102010706020507" pitchFamily="18" charset="2"/>
              </a:rPr>
              <a:t>   ********************************************************</a:t>
            </a:r>
          </a:p>
          <a:p>
            <a:r>
              <a:rPr lang="en-GB" altLang="en-US" sz="1600" b="1" noProof="1">
                <a:latin typeface="Courier New" panose="02070309020205020404" pitchFamily="49" charset="0"/>
                <a:sym typeface="Symbol" panose="05050102010706020507" pitchFamily="18" charset="2"/>
              </a:rPr>
              <a:t>                     (JRC- October 2003 )</a:t>
            </a:r>
          </a:p>
          <a:p>
            <a:endParaRPr lang="en-GB" altLang="en-US" sz="1600" b="1" noProof="1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endParaRPr lang="en-GB" altLang="en-US" sz="1600" b="1" noProof="1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GB" altLang="en-US" sz="1600" b="1" noProof="1">
                <a:latin typeface="Courier New" panose="02070309020205020404" pitchFamily="49" charset="0"/>
                <a:sym typeface="Symbol" panose="05050102010706020507" pitchFamily="18" charset="2"/>
              </a:rPr>
              <a:t>=&gt; Maximum bond-distance (Dmax)                       :     6.000</a:t>
            </a:r>
          </a:p>
          <a:p>
            <a:r>
              <a:rPr lang="en-GB" altLang="en-US" sz="1600" b="1" noProof="1">
                <a:latin typeface="Courier New" panose="02070309020205020404" pitchFamily="49" charset="0"/>
                <a:sym typeface="Symbol" panose="05050102010706020507" pitchFamily="18" charset="2"/>
              </a:rPr>
              <a:t>=&gt; Maximum distance for direct exchange (Direct)      :     0.000</a:t>
            </a:r>
          </a:p>
          <a:p>
            <a:r>
              <a:rPr lang="en-GB" altLang="en-US" sz="1600" b="1" noProof="1">
                <a:latin typeface="Courier New" panose="02070309020205020404" pitchFamily="49" charset="0"/>
                <a:sym typeface="Symbol" panose="05050102010706020507" pitchFamily="18" charset="2"/>
              </a:rPr>
              <a:t>=&gt; Maximum distance for angle calculation(Dangl)      :     0.000</a:t>
            </a:r>
          </a:p>
          <a:p>
            <a:r>
              <a:rPr lang="en-GB" altLang="en-US" sz="1600" b="1" noProof="1">
                <a:latin typeface="Courier New" panose="02070309020205020404" pitchFamily="49" charset="0"/>
                <a:sym typeface="Symbol" panose="05050102010706020507" pitchFamily="18" charset="2"/>
              </a:rPr>
              <a:t>=&gt; Maximum distance for anion-anion bond (Dbond)</a:t>
            </a:r>
          </a:p>
          <a:p>
            <a:r>
              <a:rPr lang="en-GB" altLang="en-US" sz="1600" b="1" noProof="1">
                <a:latin typeface="Courier New" panose="02070309020205020404" pitchFamily="49" charset="0"/>
                <a:sym typeface="Symbol" panose="05050102010706020507" pitchFamily="18" charset="2"/>
              </a:rPr>
              <a:t>             (also for cation-anion bonds)            :     3.000</a:t>
            </a:r>
          </a:p>
          <a:p>
            <a:r>
              <a:rPr lang="en-GB" altLang="en-US" sz="1600" b="1" noProof="1">
                <a:latin typeface="Courier New" panose="02070309020205020404" pitchFamily="49" charset="0"/>
                <a:sym typeface="Symbol" panose="05050102010706020507" pitchFamily="18" charset="2"/>
              </a:rPr>
              <a:t>=&gt; Maximum angle M-M'^M(M')-A(A') for S-E paths (Angm):    89.500</a:t>
            </a:r>
          </a:p>
          <a:p>
            <a:r>
              <a:rPr lang="en-GB" altLang="en-US" sz="1600" b="1" noProof="1">
                <a:latin typeface="Courier New" panose="02070309020205020404" pitchFamily="49" charset="0"/>
                <a:sym typeface="Symbol" panose="05050102010706020507" pitchFamily="18" charset="2"/>
              </a:rPr>
              <a:t>=&gt; Minimum angle M-A-A'/M'-A'-A   for S-E paths (Angn):    89.500</a:t>
            </a:r>
          </a:p>
          <a:p>
            <a:r>
              <a:rPr lang="en-GB" altLang="en-US" sz="1600" b="1" noProof="1">
                <a:latin typeface="Courier New" panose="02070309020205020404" pitchFamily="49" charset="0"/>
                <a:sym typeface="Symbol" panose="05050102010706020507" pitchFamily="18" charset="2"/>
              </a:rPr>
              <a:t>                 (if Dangl=0 no angles are calculated)</a:t>
            </a:r>
          </a:p>
          <a:p>
            <a:endParaRPr lang="en-GB" altLang="en-US" sz="1600" b="1" noProof="1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GB" altLang="en-US" sz="1600" b="1" noProof="1">
                <a:latin typeface="Courier New" panose="02070309020205020404" pitchFamily="49" charset="0"/>
                <a:sym typeface="Symbol" panose="05050102010706020507" pitchFamily="18" charset="2"/>
              </a:rPr>
              <a:t>   any change ? (Y/N=&lt;cr&gt;):</a:t>
            </a:r>
            <a:endParaRPr lang="fr-FR" altLang="en-US" sz="1600" b="1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3"/>
          <p:cNvSpPr txBox="1">
            <a:spLocks noChangeArrowheads="1"/>
          </p:cNvSpPr>
          <p:nvPr/>
        </p:nvSpPr>
        <p:spPr bwMode="auto">
          <a:xfrm>
            <a:off x="415925" y="1557338"/>
            <a:ext cx="8786813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altLang="en-US" sz="1600" b="1" noProof="1">
                <a:latin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GB" altLang="en-US" noProof="1">
                <a:sym typeface="Symbol" panose="05050102010706020507" pitchFamily="18" charset="2"/>
              </a:rPr>
              <a:t> </a:t>
            </a:r>
            <a:r>
              <a:rPr lang="en-GB" altLang="en-US" sz="1600" b="1" noProof="1">
                <a:latin typeface="Courier New" panose="02070309020205020404" pitchFamily="49" charset="0"/>
                <a:sym typeface="Symbol" panose="05050102010706020507" pitchFamily="18" charset="2"/>
              </a:rPr>
              <a:t>any change ? (Y/N=&lt;cr&gt;): y</a:t>
            </a:r>
          </a:p>
          <a:p>
            <a:r>
              <a:rPr lang="en-GB" altLang="en-US" sz="1600" b="1" noProof="1">
                <a:latin typeface="Courier New" panose="02070309020205020404" pitchFamily="49" charset="0"/>
                <a:sym typeface="Symbol" panose="05050102010706020507" pitchFamily="18" charset="2"/>
              </a:rPr>
              <a:t> =&gt; Give new values for Dmax, Direct, Dangl, Dbond, Angm and Angn : </a:t>
            </a:r>
            <a:endParaRPr lang="en-US" altLang="en-US" sz="1600" b="1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US" altLang="en-US" sz="1600" b="1">
                <a:latin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US" altLang="en-US" sz="1600" b="1" noProof="1">
                <a:latin typeface="Courier New" panose="02070309020205020404" pitchFamily="49" charset="0"/>
                <a:sym typeface="Symbol" panose="05050102010706020507" pitchFamily="18" charset="2"/>
              </a:rPr>
              <a:t>5 0 0 3 90 90</a:t>
            </a:r>
          </a:p>
          <a:p>
            <a:r>
              <a:rPr lang="en-US" altLang="en-US" sz="1600" b="1" noProof="1">
                <a:latin typeface="Courier New" panose="02070309020205020404" pitchFamily="49" charset="0"/>
                <a:sym typeface="Symbol" panose="05050102010706020507" pitchFamily="18" charset="2"/>
              </a:rPr>
              <a:t> =&gt; List all distances &amp; angles (y/n)? (def=n):</a:t>
            </a:r>
          </a:p>
          <a:p>
            <a:r>
              <a:rPr lang="en-US" altLang="en-US" sz="1600" b="1" noProof="1">
                <a:latin typeface="Courier New" panose="02070309020205020404" pitchFamily="49" charset="0"/>
                <a:sym typeface="Symbol" panose="05050102010706020507" pitchFamily="18" charset="2"/>
              </a:rPr>
              <a:t> =&gt; List detailed exchange paths (y/n)? (def=n):</a:t>
            </a:r>
          </a:p>
          <a:p>
            <a:endParaRPr lang="en-US" altLang="en-US" sz="1600" b="1" noProof="1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US" altLang="en-US" sz="1600" b="1" noProof="1">
                <a:latin typeface="Courier New" panose="02070309020205020404" pitchFamily="49" charset="0"/>
                <a:sym typeface="Symbol" panose="05050102010706020507" pitchFamily="18" charset="2"/>
              </a:rPr>
              <a:t>                 Total CPU-Time</a:t>
            </a:r>
          </a:p>
          <a:p>
            <a:endParaRPr lang="en-US" altLang="en-US" sz="1600" b="1" noProof="1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US" altLang="en-US" sz="1600" b="1" noProof="1">
                <a:latin typeface="Courier New" panose="02070309020205020404" pitchFamily="49" charset="0"/>
                <a:sym typeface="Symbol" panose="05050102010706020507" pitchFamily="18" charset="2"/>
              </a:rPr>
              <a:t>            CPU-seconds:           0.45</a:t>
            </a:r>
          </a:p>
          <a:p>
            <a:r>
              <a:rPr lang="en-US" altLang="en-US" sz="1600" b="1" noProof="1">
                <a:latin typeface="Courier New" panose="02070309020205020404" pitchFamily="49" charset="0"/>
                <a:sym typeface="Symbol" panose="05050102010706020507" pitchFamily="18" charset="2"/>
              </a:rPr>
              <a:t>            CPU-minutes:           0.01</a:t>
            </a:r>
          </a:p>
          <a:p>
            <a:r>
              <a:rPr lang="en-US" altLang="en-US" sz="1600" b="1" noProof="1">
                <a:latin typeface="Courier New" panose="02070309020205020404" pitchFamily="49" charset="0"/>
                <a:sym typeface="Symbol" panose="05050102010706020507" pitchFamily="18" charset="2"/>
              </a:rPr>
              <a:t>            CPU-hours  :           0.00</a:t>
            </a:r>
          </a:p>
          <a:p>
            <a:endParaRPr lang="en-US" altLang="en-US" sz="1600" b="1" noProof="1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US" altLang="en-US" sz="1600" b="1" noProof="1">
                <a:latin typeface="Courier New" panose="02070309020205020404" pitchFamily="49" charset="0"/>
                <a:sym typeface="Symbol" panose="05050102010706020507" pitchFamily="18" charset="2"/>
              </a:rPr>
              <a:t>=&gt; Results in files:</a:t>
            </a:r>
          </a:p>
          <a:p>
            <a:r>
              <a:rPr lang="en-US" altLang="en-US" sz="1600" b="1" noProof="1">
                <a:latin typeface="Courier New" panose="02070309020205020404" pitchFamily="49" charset="0"/>
                <a:sym typeface="Symbol" panose="05050102010706020507" pitchFamily="18" charset="2"/>
              </a:rPr>
              <a:t>                    mfepo5.nei</a:t>
            </a:r>
          </a:p>
          <a:p>
            <a:r>
              <a:rPr lang="en-US" altLang="en-US" sz="1600" b="1" noProof="1">
                <a:latin typeface="Courier New" panose="02070309020205020404" pitchFamily="49" charset="0"/>
                <a:sym typeface="Symbol" panose="05050102010706020507" pitchFamily="18" charset="2"/>
              </a:rPr>
              <a:t>                    mfepo5.exc -&gt; input for ENERMAG</a:t>
            </a:r>
          </a:p>
          <a:p>
            <a:r>
              <a:rPr lang="en-US" altLang="en-US" sz="1600" b="1" noProof="1">
                <a:latin typeface="Courier New" panose="02070309020205020404" pitchFamily="49" charset="0"/>
                <a:sym typeface="Symbol" panose="05050102010706020507" pitchFamily="18" charset="2"/>
              </a:rPr>
              <a:t>                    mfepo5.mcm -&gt; input for MCMAG</a:t>
            </a:r>
            <a:endParaRPr lang="fr-FR" altLang="en-US" sz="1600" b="1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26627" name="Rectangle 4"/>
          <p:cNvSpPr>
            <a:spLocks noGrp="1" noChangeArrowheads="1"/>
          </p:cNvSpPr>
          <p:nvPr>
            <p:ph type="title"/>
          </p:nvPr>
        </p:nvSpPr>
        <p:spPr>
          <a:xfrm>
            <a:off x="992188" y="185738"/>
            <a:ext cx="6553200" cy="609600"/>
          </a:xfrm>
        </p:spPr>
        <p:txBody>
          <a:bodyPr/>
          <a:lstStyle/>
          <a:p>
            <a:r>
              <a:rPr lang="en-GB" altLang="en-US" sz="3600" smtClean="0"/>
              <a:t>SIMBO running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3"/>
          <p:cNvSpPr txBox="1">
            <a:spLocks noChangeArrowheads="1"/>
          </p:cNvSpPr>
          <p:nvPr/>
        </p:nvSpPr>
        <p:spPr bwMode="auto">
          <a:xfrm>
            <a:off x="200025" y="1052513"/>
            <a:ext cx="9542463" cy="559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altLang="en-US" sz="1400" b="1" noProof="1">
                <a:latin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GB" altLang="en-US" sz="1200" b="1" noProof="1">
                <a:latin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============================================================</a:t>
            </a:r>
          </a:p>
          <a:p>
            <a:r>
              <a:rPr lang="en-GB" altLang="en-US" sz="1200" b="1" noProof="1">
                <a:latin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 ======&gt;  LIST OF INDEPENDENT EXCHANGE INTERACTIONS  &lt;=======</a:t>
            </a:r>
          </a:p>
          <a:p>
            <a:r>
              <a:rPr lang="en-GB" altLang="en-US" sz="1200" b="1" noProof="1">
                <a:latin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 ============================================================</a:t>
            </a:r>
          </a:p>
          <a:p>
            <a:endParaRPr lang="en-GB" altLang="en-US" sz="1200" b="1" noProof="1">
              <a:latin typeface="Courier New" panose="02070309020205020404" pitchFamily="49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GB" altLang="en-US" sz="1200" b="1" noProof="1">
                <a:latin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 =&gt; Exchange interaction: J1  between Ni   and Fe   -&gt; Distance:   2.9028</a:t>
            </a:r>
          </a:p>
          <a:p>
            <a:r>
              <a:rPr lang="en-GB" altLang="en-US" sz="1200" b="1" noProof="1">
                <a:latin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    S-Exchange (d1,d2,theta): Ni_2-O1_3-Fe_4(0,0,0)  (  2.0676  2.0786   88.87 )</a:t>
            </a:r>
          </a:p>
          <a:p>
            <a:r>
              <a:rPr lang="en-GB" altLang="en-US" sz="1200" b="1" noProof="1">
                <a:latin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    S-Exchange (d1,d2,theta): Ni_2-O2_4-Fe_4(0,0,0)  (  2.1301  2.4062   79.31 )</a:t>
            </a:r>
          </a:p>
          <a:p>
            <a:r>
              <a:rPr lang="en-GB" altLang="en-US" sz="1200" b="1" noProof="1">
                <a:latin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    S-Exchange (d1,d2,theta): Ni_2-O4_7-Fe_4(0,0,0)  (  2.0427  2.0060   91.61 )</a:t>
            </a:r>
          </a:p>
          <a:p>
            <a:endParaRPr lang="en-GB" altLang="en-US" sz="1200" b="1" noProof="1">
              <a:latin typeface="Courier New" panose="02070309020205020404" pitchFamily="49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GB" altLang="en-US" sz="1200" b="1" noProof="1">
                <a:latin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 =&gt; Exchange interaction: J2  between Ni   and Ni   -&gt; Distance:   3.1962</a:t>
            </a:r>
          </a:p>
          <a:p>
            <a:r>
              <a:rPr lang="en-GB" altLang="en-US" sz="1200" b="1" noProof="1">
                <a:latin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    S-Exchange (d1,d2,theta): Ni_1-O1_4-Ni_3(0,-1,0)  (  2.0676  2.0676  101.24 )</a:t>
            </a:r>
          </a:p>
          <a:p>
            <a:r>
              <a:rPr lang="en-GB" altLang="en-US" sz="1200" b="1" noProof="1">
                <a:latin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    S-Exchange (d1,d2,theta): Ni_1-O2_3-Ni_3(0,-1,0)  (  2.1301  2.1301   97.22 )</a:t>
            </a:r>
          </a:p>
          <a:p>
            <a:r>
              <a:rPr lang="en-GB" altLang="en-US" sz="1200" b="1" noProof="1">
                <a:latin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    SS-Exchange (d1,d2,d3,ang1,ang2,dihed): Ni_1-O4_4-O4_6-Ni_3(0,-1,0)  (  2.0427  2.4726  2.0427  100.20  100.20    0.00 )</a:t>
            </a:r>
          </a:p>
          <a:p>
            <a:endParaRPr lang="en-GB" altLang="en-US" sz="1200" b="1" noProof="1">
              <a:latin typeface="Courier New" panose="02070309020205020404" pitchFamily="49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GB" altLang="en-US" sz="1200" b="1" noProof="1">
                <a:latin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 =&gt; Exchange interaction: J3  between Ni   and Fe   -&gt; Distance:   3.3913</a:t>
            </a:r>
          </a:p>
          <a:p>
            <a:r>
              <a:rPr lang="en-GB" altLang="en-US" sz="1200" b="1" noProof="1">
                <a:latin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    S-Exchange (d1,d2,theta): Ni_1-O1_2-Fe_2(-1,0,-1)  (  2.0676  1.8865  118.04 )</a:t>
            </a:r>
          </a:p>
          <a:p>
            <a:r>
              <a:rPr lang="en-GB" altLang="en-US" sz="1200" b="1" noProof="1">
                <a:latin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    SS-Exchange (d1,d2,d3,ang1,ang2,dihed): Ni_1-O2_3-O4_5-Fe_2(-1,0,-1)  (  2.1301  2.5019  2.0060   91.11  108.22   34.14 )</a:t>
            </a:r>
          </a:p>
          <a:p>
            <a:endParaRPr lang="en-GB" altLang="en-US" sz="1200" b="1" noProof="1">
              <a:latin typeface="Courier New" panose="02070309020205020404" pitchFamily="49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GB" altLang="en-US" sz="1200" b="1" noProof="1">
                <a:latin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 =&gt; Exchange interaction: J4  between Fe   and Fe   -&gt; Distance:   3.6502</a:t>
            </a:r>
          </a:p>
          <a:p>
            <a:r>
              <a:rPr lang="en-GB" altLang="en-US" sz="1200" b="1" noProof="1">
                <a:latin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    S-Exchange (d1,d2,theta): Fe_1-O1_2-Fe_2(-1,0,0)  (  2.0786  1.8865  133.97 )</a:t>
            </a:r>
          </a:p>
          <a:p>
            <a:r>
              <a:rPr lang="en-GB" altLang="en-US" sz="1200" b="1" noProof="1">
                <a:latin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    SS-Exchange (d1,d2,d3,ang1,ang2,dihed): Fe_1-O3_1-O2_2-Fe_2(-1,0,0)  (  1.8990  2.5127  2.4062  112.06   98.89    0.00 )</a:t>
            </a:r>
          </a:p>
          <a:p>
            <a:endParaRPr lang="en-GB" altLang="en-US" sz="1200" b="1" noProof="1">
              <a:latin typeface="Courier New" panose="02070309020205020404" pitchFamily="49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GB" altLang="en-US" sz="1200" b="1" noProof="1">
                <a:latin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 =&gt; Exchange interaction: J5  between Fe   and Fe   -&gt; Distance:   4.9151</a:t>
            </a:r>
          </a:p>
          <a:p>
            <a:r>
              <a:rPr lang="en-GB" altLang="en-US" sz="1200" b="1" noProof="1">
                <a:latin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    SS-Exchange (d1,d2,d3,ang1,ang2,dihed): Fe_1-O3_1-O4_8-Fe_3(-1,-1,0)  (  1.8990  2.5000  2.0060  147.80  110.96   15.72 )</a:t>
            </a:r>
          </a:p>
          <a:p>
            <a:r>
              <a:rPr lang="en-GB" altLang="en-US" sz="1200" b="1" noProof="1">
                <a:latin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    SS-Exchange (d1,d2,d3,ang1,ang2,dihed): Fe_1-O4_4-O3_3-Fe_3(-1,-1,0)  (  2.0060  2.5000  1.8990  110.96  147.80  -15.72 )</a:t>
            </a:r>
          </a:p>
        </p:txBody>
      </p:sp>
      <p:sp>
        <p:nvSpPr>
          <p:cNvPr id="27651" name="Rectangle 4"/>
          <p:cNvSpPr>
            <a:spLocks noGrp="1" noChangeArrowheads="1"/>
          </p:cNvSpPr>
          <p:nvPr>
            <p:ph type="title"/>
          </p:nvPr>
        </p:nvSpPr>
        <p:spPr>
          <a:xfrm>
            <a:off x="992188" y="185738"/>
            <a:ext cx="6769100" cy="609600"/>
          </a:xfrm>
        </p:spPr>
        <p:txBody>
          <a:bodyPr/>
          <a:lstStyle/>
          <a:p>
            <a:r>
              <a:rPr lang="fr-FR" altLang="en-US" smtClean="0">
                <a:solidFill>
                  <a:schemeClr val="accent2"/>
                </a:solidFill>
                <a:cs typeface="Times New Roman" panose="02020603050405020304" pitchFamily="18" charset="0"/>
              </a:rPr>
              <a:t>SIMBO output (1)</a:t>
            </a:r>
            <a:endParaRPr lang="en-GB" altLang="en-US" smtClean="0">
              <a:solidFill>
                <a:schemeClr val="accent2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3"/>
          <p:cNvSpPr txBox="1">
            <a:spLocks noChangeArrowheads="1"/>
          </p:cNvSpPr>
          <p:nvPr/>
        </p:nvSpPr>
        <p:spPr bwMode="auto">
          <a:xfrm>
            <a:off x="1928813" y="1773238"/>
            <a:ext cx="4824412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altLang="en-US" sz="1600" b="1" noProof="1">
                <a:latin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 -----------------------------</a:t>
            </a:r>
          </a:p>
          <a:p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 Effective Neighbouring matrix</a:t>
            </a:r>
          </a:p>
          <a:p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 -----------------------------</a:t>
            </a:r>
          </a:p>
          <a:p>
            <a:endParaRPr lang="en-US" altLang="en-US" sz="1400" b="1">
              <a:latin typeface="Courier New" panose="02070309020205020404" pitchFamily="49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       1  2  3  4  5  6  7  8</a:t>
            </a:r>
          </a:p>
          <a:p>
            <a:endParaRPr lang="en-US" altLang="en-US" sz="1400" b="1">
              <a:latin typeface="Courier New" panose="02070309020205020404" pitchFamily="49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  1    0  0  2  0  1  1  1  1</a:t>
            </a:r>
          </a:p>
          <a:p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  2    0  0  0  2  1  1  1  1</a:t>
            </a:r>
          </a:p>
          <a:p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  3    2  0  0  0  1  1  1  1</a:t>
            </a:r>
          </a:p>
          <a:p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  4    0  2  0  0  1  1  1  1</a:t>
            </a:r>
          </a:p>
          <a:p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  5    1  1  1  1  0  2  2  0</a:t>
            </a:r>
          </a:p>
          <a:p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  6    1  1  1  1  2  0  0  2</a:t>
            </a:r>
          </a:p>
          <a:p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  7    1  1  1  1  2  0  0  2</a:t>
            </a:r>
          </a:p>
          <a:p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  8    1  1  1  1  0  2  2  0</a:t>
            </a:r>
          </a:p>
          <a:p>
            <a:endParaRPr lang="en-US" altLang="en-US" sz="1400" b="1" noProof="1">
              <a:latin typeface="Courier New" panose="02070309020205020404" pitchFamily="49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8675" name="Rectangle 4"/>
          <p:cNvSpPr>
            <a:spLocks noGrp="1" noChangeArrowheads="1"/>
          </p:cNvSpPr>
          <p:nvPr>
            <p:ph type="title"/>
          </p:nvPr>
        </p:nvSpPr>
        <p:spPr>
          <a:xfrm>
            <a:off x="992188" y="185738"/>
            <a:ext cx="6553200" cy="609600"/>
          </a:xfrm>
        </p:spPr>
        <p:txBody>
          <a:bodyPr/>
          <a:lstStyle/>
          <a:p>
            <a:r>
              <a:rPr lang="fr-FR" altLang="en-US" smtClean="0">
                <a:solidFill>
                  <a:schemeClr val="accent2"/>
                </a:solidFill>
                <a:cs typeface="Times New Roman" panose="02020603050405020304" pitchFamily="18" charset="0"/>
              </a:rPr>
              <a:t>SIMBO output (2)</a:t>
            </a:r>
            <a:endParaRPr lang="en-GB" altLang="en-US" smtClean="0">
              <a:solidFill>
                <a:schemeClr val="accent2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3"/>
          <p:cNvSpPr txBox="1">
            <a:spLocks noChangeArrowheads="1"/>
          </p:cNvSpPr>
          <p:nvPr/>
        </p:nvSpPr>
        <p:spPr bwMode="auto">
          <a:xfrm>
            <a:off x="198438" y="1355725"/>
            <a:ext cx="9542462" cy="547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altLang="en-US" sz="1600" b="1" noProof="1">
                <a:latin typeface="Courier New" panose="02070309020205020404" pitchFamily="49" charset="0"/>
                <a:sym typeface="Symbol" panose="05050102010706020507" pitchFamily="18" charset="2"/>
              </a:rPr>
              <a:t>=&gt; J( 1, 1)[K]   ( 0 terms)</a:t>
            </a:r>
          </a:p>
          <a:p>
            <a:r>
              <a:rPr lang="en-GB" altLang="en-US" sz="1600" b="1" noProof="1">
                <a:latin typeface="Courier New" panose="02070309020205020404" pitchFamily="49" charset="0"/>
                <a:sym typeface="Symbol" panose="05050102010706020507" pitchFamily="18" charset="2"/>
              </a:rPr>
              <a:t>=&gt; J( 1, 2)[K]   ( 0 terms)</a:t>
            </a:r>
          </a:p>
          <a:p>
            <a:r>
              <a:rPr lang="en-GB" altLang="en-US" sz="1600" b="1" noProof="1">
                <a:latin typeface="Courier New" panose="02070309020205020404" pitchFamily="49" charset="0"/>
                <a:sym typeface="Symbol" panose="05050102010706020507" pitchFamily="18" charset="2"/>
              </a:rPr>
              <a:t>=&gt; J( 1, 3)[K]   ( 2 terms)</a:t>
            </a:r>
          </a:p>
          <a:p>
            <a:r>
              <a:rPr lang="en-GB" altLang="en-US" sz="1600" b="1" noProof="1">
                <a:latin typeface="Courier New" panose="02070309020205020404" pitchFamily="49" charset="0"/>
                <a:sym typeface="Symbol" panose="05050102010706020507" pitchFamily="18" charset="2"/>
              </a:rPr>
              <a:t>    Rn=(0,-1,0)         dist=  3.1962 --&gt; </a:t>
            </a:r>
            <a:r>
              <a:rPr lang="en-GB" altLang="en-US" sz="1600" b="1" noProof="1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J2 exp{2pi(-Y)}</a:t>
            </a:r>
          </a:p>
          <a:p>
            <a:r>
              <a:rPr lang="en-GB" altLang="en-US" sz="1600" b="1" noProof="1">
                <a:latin typeface="Courier New" panose="02070309020205020404" pitchFamily="49" charset="0"/>
                <a:sym typeface="Symbol" panose="05050102010706020507" pitchFamily="18" charset="2"/>
              </a:rPr>
              <a:t>    Rn=(0,0,0)          dist=  3.1962 --&gt; </a:t>
            </a:r>
            <a:r>
              <a:rPr lang="en-GB" altLang="en-US" sz="1600" b="1" noProof="1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J2</a:t>
            </a:r>
            <a:endParaRPr lang="en-GB" altLang="en-US" sz="1600" b="1" noProof="1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GB" altLang="en-US" sz="1600" b="1" noProof="1">
                <a:latin typeface="Courier New" panose="02070309020205020404" pitchFamily="49" charset="0"/>
                <a:sym typeface="Symbol" panose="05050102010706020507" pitchFamily="18" charset="2"/>
              </a:rPr>
              <a:t>=&gt; J( 1, 4)[K]   ( 0 terms)</a:t>
            </a:r>
          </a:p>
          <a:p>
            <a:r>
              <a:rPr lang="en-GB" altLang="en-US" sz="1600" b="1" noProof="1">
                <a:latin typeface="Courier New" panose="02070309020205020404" pitchFamily="49" charset="0"/>
                <a:sym typeface="Symbol" panose="05050102010706020507" pitchFamily="18" charset="2"/>
              </a:rPr>
              <a:t>=&gt; J( 1, 5)[K]   ( 1 terms)</a:t>
            </a:r>
          </a:p>
          <a:p>
            <a:r>
              <a:rPr lang="en-GB" altLang="en-US" sz="1600" b="1" noProof="1">
                <a:latin typeface="Courier New" panose="02070309020205020404" pitchFamily="49" charset="0"/>
                <a:sym typeface="Symbol" panose="05050102010706020507" pitchFamily="18" charset="2"/>
              </a:rPr>
              <a:t>    Rn=(0,0,-1)         dist=  2.9028 --&gt; </a:t>
            </a:r>
            <a:r>
              <a:rPr lang="en-GB" altLang="en-US" sz="1600" b="1" noProof="1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J1 exp{2pi(-Z)}</a:t>
            </a:r>
            <a:endParaRPr lang="en-GB" altLang="en-US" sz="1600" b="1" noProof="1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GB" altLang="en-US" sz="1600" b="1" noProof="1">
                <a:latin typeface="Courier New" panose="02070309020205020404" pitchFamily="49" charset="0"/>
                <a:sym typeface="Symbol" panose="05050102010706020507" pitchFamily="18" charset="2"/>
              </a:rPr>
              <a:t>=&gt; J( 1, 6)[K]   ( 1 terms)</a:t>
            </a:r>
          </a:p>
          <a:p>
            <a:r>
              <a:rPr lang="en-GB" altLang="en-US" sz="1600" b="1" noProof="1">
                <a:latin typeface="Courier New" panose="02070309020205020404" pitchFamily="49" charset="0"/>
                <a:sym typeface="Symbol" panose="05050102010706020507" pitchFamily="18" charset="2"/>
              </a:rPr>
              <a:t>    Rn=(-1,0,-1)        dist=  3.3913 --&gt; </a:t>
            </a:r>
            <a:r>
              <a:rPr lang="en-GB" altLang="en-US" sz="1600" b="1" noProof="1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J3 exp{2pi(-X-Z)}</a:t>
            </a:r>
          </a:p>
          <a:p>
            <a:r>
              <a:rPr lang="en-GB" altLang="en-US" sz="1600" b="1" noProof="1">
                <a:latin typeface="Courier New" panose="02070309020205020404" pitchFamily="49" charset="0"/>
                <a:sym typeface="Symbol" panose="05050102010706020507" pitchFamily="18" charset="2"/>
              </a:rPr>
              <a:t>=&gt; J( 1, 7)[K]   ( 1 terms)</a:t>
            </a:r>
          </a:p>
          <a:p>
            <a:r>
              <a:rPr lang="en-GB" altLang="en-US" sz="1600" b="1" noProof="1">
                <a:latin typeface="Courier New" panose="02070309020205020404" pitchFamily="49" charset="0"/>
                <a:sym typeface="Symbol" panose="05050102010706020507" pitchFamily="18" charset="2"/>
              </a:rPr>
              <a:t>    Rn=(-1,-1,0)        dist=  2.9028 --&gt; </a:t>
            </a:r>
            <a:r>
              <a:rPr lang="en-GB" altLang="en-US" sz="1600" b="1" noProof="1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J1 exp{2pi(-X-Y)}</a:t>
            </a:r>
          </a:p>
          <a:p>
            <a:r>
              <a:rPr lang="en-US" altLang="en-US" sz="1600" b="1">
                <a:latin typeface="Courier New" panose="02070309020205020404" pitchFamily="49" charset="0"/>
                <a:sym typeface="Symbol" panose="05050102010706020507" pitchFamily="18" charset="2"/>
              </a:rPr>
              <a:t>. . .</a:t>
            </a:r>
          </a:p>
          <a:p>
            <a:r>
              <a:rPr lang="en-US" altLang="en-US" sz="1600" b="1" noProof="1">
                <a:latin typeface="Courier New" panose="02070309020205020404" pitchFamily="49" charset="0"/>
                <a:sym typeface="Symbol" panose="05050102010706020507" pitchFamily="18" charset="2"/>
              </a:rPr>
              <a:t>=&gt; J( 5, 5)[K]   ( 0 terms)</a:t>
            </a:r>
          </a:p>
          <a:p>
            <a:r>
              <a:rPr lang="en-US" altLang="en-US" sz="1600" b="1" noProof="1">
                <a:latin typeface="Courier New" panose="02070309020205020404" pitchFamily="49" charset="0"/>
                <a:sym typeface="Symbol" panose="05050102010706020507" pitchFamily="18" charset="2"/>
              </a:rPr>
              <a:t>=&gt; J( 5, 6)[K]   ( 2 terms)</a:t>
            </a:r>
          </a:p>
          <a:p>
            <a:r>
              <a:rPr lang="en-US" altLang="en-US" sz="1600" b="1">
                <a:latin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US" altLang="en-US" sz="1600" b="1" noProof="1">
                <a:latin typeface="Courier New" panose="02070309020205020404" pitchFamily="49" charset="0"/>
                <a:sym typeface="Symbol" panose="05050102010706020507" pitchFamily="18" charset="2"/>
              </a:rPr>
              <a:t>Rn=(-1,0,0)         dist=  3.6502 --&gt; </a:t>
            </a:r>
            <a:r>
              <a:rPr lang="en-US" altLang="en-US" sz="1600" b="1" noProof="1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J4 exp{2pi(-X)}</a:t>
            </a:r>
          </a:p>
          <a:p>
            <a:r>
              <a:rPr lang="en-US" altLang="en-US" sz="1600" b="1" noProof="1">
                <a:latin typeface="Courier New" panose="02070309020205020404" pitchFamily="49" charset="0"/>
                <a:sym typeface="Symbol" panose="05050102010706020507" pitchFamily="18" charset="2"/>
              </a:rPr>
              <a:t>    Rn=(0,0,0)          dist=  3.6502 --&gt; </a:t>
            </a:r>
            <a:r>
              <a:rPr lang="en-US" altLang="en-US" sz="1600" b="1" noProof="1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J4</a:t>
            </a:r>
          </a:p>
          <a:p>
            <a:r>
              <a:rPr lang="en-US" altLang="en-US" sz="1600" b="1" noProof="1">
                <a:latin typeface="Courier New" panose="02070309020205020404" pitchFamily="49" charset="0"/>
                <a:sym typeface="Symbol" panose="05050102010706020507" pitchFamily="18" charset="2"/>
              </a:rPr>
              <a:t>=&gt; J( 5, 7)[K]   ( 2 terms)</a:t>
            </a:r>
          </a:p>
          <a:p>
            <a:r>
              <a:rPr lang="en-US" altLang="en-US" sz="1600" b="1" noProof="1">
                <a:latin typeface="Courier New" panose="02070309020205020404" pitchFamily="49" charset="0"/>
                <a:sym typeface="Symbol" panose="05050102010706020507" pitchFamily="18" charset="2"/>
              </a:rPr>
              <a:t>    Rn=(-1,-1,0)        dist=  4.9151 --&gt; </a:t>
            </a:r>
            <a:r>
              <a:rPr lang="en-US" altLang="en-US" sz="1600" b="1" noProof="1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J5 exp{2pi(-X-Y)}</a:t>
            </a:r>
          </a:p>
          <a:p>
            <a:r>
              <a:rPr lang="en-US" altLang="en-US" sz="1600" b="1" noProof="1">
                <a:latin typeface="Courier New" panose="02070309020205020404" pitchFamily="49" charset="0"/>
                <a:sym typeface="Symbol" panose="05050102010706020507" pitchFamily="18" charset="2"/>
              </a:rPr>
              <a:t>    Rn=(-1,0,0)         dist=  4.9151 --&gt; </a:t>
            </a:r>
            <a:r>
              <a:rPr lang="en-US" altLang="en-US" sz="1600" b="1" noProof="1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J5 exp{2pi(-X)}</a:t>
            </a:r>
          </a:p>
          <a:p>
            <a:r>
              <a:rPr lang="en-US" altLang="en-US" sz="1600" b="1" noProof="1">
                <a:latin typeface="Courier New" panose="02070309020205020404" pitchFamily="49" charset="0"/>
                <a:sym typeface="Symbol" panose="05050102010706020507" pitchFamily="18" charset="2"/>
              </a:rPr>
              <a:t>=&gt; J( 5, 8)[K]   ( 0 terms)</a:t>
            </a:r>
          </a:p>
          <a:p>
            <a:r>
              <a:rPr lang="en-US" altLang="en-US" sz="1600" b="1">
                <a:latin typeface="Courier New" panose="02070309020205020404" pitchFamily="49" charset="0"/>
                <a:sym typeface="Symbol" panose="05050102010706020507" pitchFamily="18" charset="2"/>
              </a:rPr>
              <a:t>. . .</a:t>
            </a:r>
            <a:endParaRPr lang="en-US" altLang="en-US" sz="1600" b="1" noProof="1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29699" name="Rectangle 4"/>
          <p:cNvSpPr>
            <a:spLocks noGrp="1" noChangeArrowheads="1"/>
          </p:cNvSpPr>
          <p:nvPr>
            <p:ph type="title"/>
          </p:nvPr>
        </p:nvSpPr>
        <p:spPr>
          <a:xfrm>
            <a:off x="992188" y="185738"/>
            <a:ext cx="6985000" cy="609600"/>
          </a:xfrm>
        </p:spPr>
        <p:txBody>
          <a:bodyPr/>
          <a:lstStyle/>
          <a:p>
            <a:r>
              <a:rPr lang="fr-FR" altLang="en-US" smtClean="0">
                <a:solidFill>
                  <a:schemeClr val="accent2"/>
                </a:solidFill>
                <a:cs typeface="Times New Roman" panose="02020603050405020304" pitchFamily="18" charset="0"/>
              </a:rPr>
              <a:t>SIMBO output (3)</a:t>
            </a:r>
            <a:endParaRPr lang="en-GB" altLang="en-US" smtClean="0">
              <a:solidFill>
                <a:schemeClr val="accent2"/>
              </a:solidFill>
              <a:cs typeface="Times New Roman" panose="02020603050405020304" pitchFamily="18" charset="0"/>
            </a:endParaRPr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776288" y="868363"/>
            <a:ext cx="8375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altLang="en-US"/>
              <a:t>Terms of the Fourier transform of exchange interactions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3"/>
          <p:cNvGraphicFramePr>
            <a:graphicFrameLocks noChangeAspect="1"/>
          </p:cNvGraphicFramePr>
          <p:nvPr/>
        </p:nvGraphicFramePr>
        <p:xfrm>
          <a:off x="247650" y="1746250"/>
          <a:ext cx="9493250" cy="366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" name="Equation" r:id="rId3" imgW="7239000" imgH="2133600" progId="Equation.DSMT4">
                  <p:embed/>
                </p:oleObj>
              </mc:Choice>
              <mc:Fallback>
                <p:oleObj name="Equation" r:id="rId3" imgW="7239000" imgH="2133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1746250"/>
                        <a:ext cx="9493250" cy="366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3" name="Rectangle 4"/>
          <p:cNvSpPr>
            <a:spLocks noGrp="1" noChangeArrowheads="1"/>
          </p:cNvSpPr>
          <p:nvPr>
            <p:ph type="title"/>
          </p:nvPr>
        </p:nvSpPr>
        <p:spPr>
          <a:xfrm>
            <a:off x="992188" y="0"/>
            <a:ext cx="6985000" cy="795338"/>
          </a:xfrm>
        </p:spPr>
        <p:txBody>
          <a:bodyPr/>
          <a:lstStyle/>
          <a:p>
            <a:r>
              <a:rPr lang="fr-FR" altLang="en-US" smtClean="0">
                <a:solidFill>
                  <a:schemeClr val="accent2"/>
                </a:solidFill>
                <a:cs typeface="Times New Roman" panose="02020603050405020304" pitchFamily="18" charset="0"/>
              </a:rPr>
              <a:t>SIMBO output (4)</a:t>
            </a:r>
            <a:endParaRPr lang="en-GB" altLang="en-US" smtClean="0">
              <a:solidFill>
                <a:schemeClr val="accent2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165100" y="177800"/>
          <a:ext cx="4640263" cy="288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7" name="Document" r:id="rId3" imgW="4283964" imgH="2884932" progId="Word.Document.8">
                  <p:embed/>
                </p:oleObj>
              </mc:Choice>
              <mc:Fallback>
                <p:oleObj name="Document" r:id="rId3" imgW="4283964" imgH="288493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" y="177800"/>
                        <a:ext cx="4640263" cy="288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261938" y="3141663"/>
          <a:ext cx="4606925" cy="288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8" name="Document" r:id="rId5" imgW="4251960" imgH="2884932" progId="Word.Document.8">
                  <p:embed/>
                </p:oleObj>
              </mc:Choice>
              <mc:Fallback>
                <p:oleObj name="Document" r:id="rId5" imgW="4251960" imgH="288493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8" y="3141663"/>
                        <a:ext cx="4606925" cy="288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4841875" y="244475"/>
          <a:ext cx="4638675" cy="281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9" name="Document" r:id="rId7" imgW="4283964" imgH="2816352" progId="Word.Document.8">
                  <p:embed/>
                </p:oleObj>
              </mc:Choice>
              <mc:Fallback>
                <p:oleObj name="Document" r:id="rId7" imgW="4283964" imgH="281635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75" y="244475"/>
                        <a:ext cx="4638675" cy="281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5005388" y="3248025"/>
            <a:ext cx="441325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altLang="en-US" sz="2800">
                <a:latin typeface="Times New Roman" panose="02020603050405020304" pitchFamily="18" charset="0"/>
              </a:rPr>
              <a:t>Similar magnetic structures</a:t>
            </a:r>
          </a:p>
          <a:p>
            <a:r>
              <a:rPr lang="en-GB" altLang="en-US" sz="2800" b="1">
                <a:latin typeface="Times New Roman" panose="02020603050405020304" pitchFamily="18" charset="0"/>
              </a:rPr>
              <a:t>k</a:t>
            </a:r>
            <a:r>
              <a:rPr lang="en-GB" altLang="en-US" sz="2800">
                <a:latin typeface="Times New Roman" panose="02020603050405020304" pitchFamily="18" charset="0"/>
              </a:rPr>
              <a:t>=(0,0,0), two sites M and Fe</a:t>
            </a:r>
          </a:p>
          <a:p>
            <a:r>
              <a:rPr lang="en-GB" altLang="en-US" sz="2800">
                <a:latin typeface="Times New Roman" panose="02020603050405020304" pitchFamily="18" charset="0"/>
              </a:rPr>
              <a:t>of four sublattices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5119688" y="4772025"/>
            <a:ext cx="4625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altLang="en-US" sz="2800">
                <a:latin typeface="Times New Roman" panose="02020603050405020304" pitchFamily="18" charset="0"/>
              </a:rPr>
              <a:t>G</a:t>
            </a:r>
            <a:r>
              <a:rPr lang="en-GB" altLang="en-US" sz="2800" baseline="-25000">
                <a:latin typeface="Times New Roman" panose="02020603050405020304" pitchFamily="18" charset="0"/>
              </a:rPr>
              <a:t>M</a:t>
            </a:r>
            <a:r>
              <a:rPr lang="en-GB" altLang="en-US" sz="2800">
                <a:latin typeface="Times New Roman" panose="02020603050405020304" pitchFamily="18" charset="0"/>
              </a:rPr>
              <a:t>+G</a:t>
            </a:r>
            <a:r>
              <a:rPr lang="en-GB" altLang="en-US" sz="2800" baseline="-25000">
                <a:latin typeface="Times New Roman" panose="02020603050405020304" pitchFamily="18" charset="0"/>
              </a:rPr>
              <a:t>Fe </a:t>
            </a:r>
            <a:r>
              <a:rPr lang="en-GB" altLang="en-US" sz="2800">
                <a:latin typeface="Times New Roman" panose="02020603050405020304" pitchFamily="18" charset="0"/>
              </a:rPr>
              <a:t>= (+ - + - ; + - + -)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1639888" y="115888"/>
            <a:ext cx="5476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altLang="en-US" sz="3600" b="1"/>
              <a:t>The program ENERMAG</a:t>
            </a:r>
            <a:endParaRPr lang="en-GB" altLang="en-US" sz="3600"/>
          </a:p>
        </p:txBody>
      </p:sp>
      <p:sp>
        <p:nvSpPr>
          <p:cNvPr id="32771" name="Text Box 5"/>
          <p:cNvSpPr txBox="1">
            <a:spLocks noChangeArrowheads="1"/>
          </p:cNvSpPr>
          <p:nvPr/>
        </p:nvSpPr>
        <p:spPr bwMode="auto">
          <a:xfrm>
            <a:off x="273050" y="2205038"/>
            <a:ext cx="91694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altLang="en-US" dirty="0"/>
              <a:t>The program handles the diagonalization of the Fourier matrix </a:t>
            </a:r>
          </a:p>
          <a:p>
            <a:r>
              <a:rPr lang="en-GB" altLang="en-US" dirty="0"/>
              <a:t>solving the parametric equation:</a:t>
            </a:r>
          </a:p>
          <a:p>
            <a:endParaRPr lang="en-GB" altLang="en-US" dirty="0"/>
          </a:p>
          <a:p>
            <a:r>
              <a:rPr lang="en-GB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 </a:t>
            </a:r>
            <a:r>
              <a:rPr lang="en-GB" altLang="en-US" dirty="0">
                <a:latin typeface="Times New Roman" panose="02020603050405020304" pitchFamily="18" charset="0"/>
              </a:rPr>
              <a:t>(</a:t>
            </a:r>
            <a:r>
              <a:rPr lang="en-GB" altLang="en-US" b="1" dirty="0">
                <a:latin typeface="Times New Roman" panose="02020603050405020304" pitchFamily="18" charset="0"/>
              </a:rPr>
              <a:t>k, J</a:t>
            </a:r>
            <a:r>
              <a:rPr lang="en-GB" altLang="en-US" dirty="0">
                <a:latin typeface="Times New Roman" panose="02020603050405020304" pitchFamily="18" charset="0"/>
              </a:rPr>
              <a:t>) </a:t>
            </a:r>
            <a:r>
              <a:rPr lang="en-GB" altLang="en-US" b="1" dirty="0">
                <a:latin typeface="Times New Roman" panose="02020603050405020304" pitchFamily="18" charset="0"/>
              </a:rPr>
              <a:t>v</a:t>
            </a:r>
            <a:r>
              <a:rPr lang="en-GB" altLang="en-US" dirty="0">
                <a:latin typeface="Times New Roman" panose="02020603050405020304" pitchFamily="18" charset="0"/>
              </a:rPr>
              <a:t>(</a:t>
            </a:r>
            <a:r>
              <a:rPr lang="en-GB" altLang="en-US" b="1" dirty="0">
                <a:latin typeface="Times New Roman" panose="02020603050405020304" pitchFamily="18" charset="0"/>
              </a:rPr>
              <a:t>k, J</a:t>
            </a:r>
            <a:r>
              <a:rPr lang="en-GB" altLang="en-US" dirty="0">
                <a:latin typeface="Times New Roman" panose="02020603050405020304" pitchFamily="18" charset="0"/>
              </a:rPr>
              <a:t>)= </a:t>
            </a:r>
            <a:r>
              <a:rPr lang="en-GB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GB" altLang="en-US" dirty="0">
                <a:latin typeface="Times New Roman" panose="02020603050405020304" pitchFamily="18" charset="0"/>
              </a:rPr>
              <a:t>(</a:t>
            </a:r>
            <a:r>
              <a:rPr lang="en-GB" altLang="en-US" b="1" dirty="0">
                <a:latin typeface="Times New Roman" panose="02020603050405020304" pitchFamily="18" charset="0"/>
              </a:rPr>
              <a:t>k, J</a:t>
            </a:r>
            <a:r>
              <a:rPr lang="en-GB" altLang="en-US" dirty="0">
                <a:latin typeface="Times New Roman" panose="02020603050405020304" pitchFamily="18" charset="0"/>
              </a:rPr>
              <a:t>)</a:t>
            </a:r>
            <a:r>
              <a:rPr lang="en-GB" altLang="en-US" b="1" dirty="0">
                <a:latin typeface="Times New Roman" panose="02020603050405020304" pitchFamily="18" charset="0"/>
              </a:rPr>
              <a:t> v</a:t>
            </a:r>
            <a:r>
              <a:rPr lang="en-GB" altLang="en-US" dirty="0">
                <a:latin typeface="Times New Roman" panose="02020603050405020304" pitchFamily="18" charset="0"/>
              </a:rPr>
              <a:t>(</a:t>
            </a:r>
            <a:r>
              <a:rPr lang="en-GB" altLang="en-US" b="1" dirty="0">
                <a:latin typeface="Times New Roman" panose="02020603050405020304" pitchFamily="18" charset="0"/>
              </a:rPr>
              <a:t>k, J</a:t>
            </a:r>
            <a:r>
              <a:rPr lang="en-GB" altLang="en-US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2772" name="Text Box 6"/>
          <p:cNvSpPr txBox="1">
            <a:spLocks noChangeArrowheads="1"/>
          </p:cNvSpPr>
          <p:nvPr/>
        </p:nvSpPr>
        <p:spPr bwMode="auto">
          <a:xfrm>
            <a:off x="376238" y="4002088"/>
            <a:ext cx="8970962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Char char="•"/>
            </a:pPr>
            <a:r>
              <a:rPr lang="en-GB" altLang="en-US" dirty="0">
                <a:latin typeface="Times New Roman" panose="02020603050405020304" pitchFamily="18" charset="0"/>
              </a:rPr>
              <a:t> </a:t>
            </a:r>
            <a:r>
              <a:rPr lang="en-GB" altLang="en-US" dirty="0"/>
              <a:t>For a given set </a:t>
            </a:r>
            <a:r>
              <a:rPr lang="en-GB" altLang="en-US" b="1" dirty="0">
                <a:latin typeface="Times New Roman" panose="02020603050405020304" pitchFamily="18" charset="0"/>
              </a:rPr>
              <a:t>J </a:t>
            </a:r>
            <a:r>
              <a:rPr lang="en-GB" altLang="en-US" dirty="0">
                <a:latin typeface="Times New Roman" panose="02020603050405020304" pitchFamily="18" charset="0"/>
              </a:rPr>
              <a:t>={</a:t>
            </a:r>
            <a:r>
              <a:rPr lang="en-GB" altLang="en-US" dirty="0" err="1">
                <a:latin typeface="Times New Roman" panose="02020603050405020304" pitchFamily="18" charset="0"/>
              </a:rPr>
              <a:t>J</a:t>
            </a:r>
            <a:r>
              <a:rPr lang="en-GB" altLang="en-US" i="1" baseline="-25000" dirty="0" err="1">
                <a:latin typeface="Times New Roman" panose="02020603050405020304" pitchFamily="18" charset="0"/>
              </a:rPr>
              <a:t>ij</a:t>
            </a:r>
            <a:r>
              <a:rPr lang="en-GB" altLang="en-US" dirty="0">
                <a:latin typeface="Times New Roman" panose="02020603050405020304" pitchFamily="18" charset="0"/>
              </a:rPr>
              <a:t>}</a:t>
            </a:r>
            <a:r>
              <a:rPr lang="en-GB" altLang="en-US" dirty="0"/>
              <a:t>, and no degeneracy, the lowest  eigenvalue</a:t>
            </a:r>
            <a:r>
              <a:rPr lang="en-GB" altLang="en-US" dirty="0">
                <a:latin typeface="Times New Roman" panose="02020603050405020304" pitchFamily="18" charset="0"/>
              </a:rPr>
              <a:t> </a:t>
            </a:r>
            <a:r>
              <a:rPr lang="en-GB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GB" altLang="en-US" baseline="-25000" dirty="0">
                <a:latin typeface="Times New Roman" panose="02020603050405020304" pitchFamily="18" charset="0"/>
              </a:rPr>
              <a:t>min</a:t>
            </a:r>
            <a:r>
              <a:rPr lang="en-GB" altLang="en-US" dirty="0">
                <a:latin typeface="Times New Roman" panose="02020603050405020304" pitchFamily="18" charset="0"/>
              </a:rPr>
              <a:t>(</a:t>
            </a:r>
            <a:r>
              <a:rPr lang="en-GB" altLang="en-US" b="1" dirty="0">
                <a:latin typeface="Times New Roman" panose="02020603050405020304" pitchFamily="18" charset="0"/>
              </a:rPr>
              <a:t>k</a:t>
            </a:r>
            <a:r>
              <a:rPr lang="en-GB" altLang="en-US" baseline="-25000" dirty="0">
                <a:latin typeface="Times New Roman" panose="02020603050405020304" pitchFamily="18" charset="0"/>
              </a:rPr>
              <a:t>0</a:t>
            </a:r>
            <a:r>
              <a:rPr lang="en-GB" altLang="en-US" b="1" dirty="0">
                <a:latin typeface="Times New Roman" panose="02020603050405020304" pitchFamily="18" charset="0"/>
              </a:rPr>
              <a:t>, J</a:t>
            </a:r>
            <a:r>
              <a:rPr lang="en-GB" altLang="en-US" dirty="0">
                <a:latin typeface="Times New Roman" panose="02020603050405020304" pitchFamily="18" charset="0"/>
              </a:rPr>
              <a:t>) </a:t>
            </a:r>
            <a:r>
              <a:rPr lang="en-GB" altLang="en-US" dirty="0"/>
              <a:t>occurs for a particular</a:t>
            </a:r>
            <a:r>
              <a:rPr lang="en-GB" altLang="en-US" dirty="0">
                <a:latin typeface="Times New Roman" panose="02020603050405020304" pitchFamily="18" charset="0"/>
              </a:rPr>
              <a:t> </a:t>
            </a:r>
            <a:r>
              <a:rPr lang="en-GB" altLang="en-US" b="1" dirty="0">
                <a:latin typeface="Times New Roman" panose="02020603050405020304" pitchFamily="18" charset="0"/>
              </a:rPr>
              <a:t>k</a:t>
            </a:r>
            <a:r>
              <a:rPr lang="en-GB" altLang="en-US" baseline="-25000" dirty="0">
                <a:latin typeface="Times New Roman" panose="02020603050405020304" pitchFamily="18" charset="0"/>
              </a:rPr>
              <a:t>0</a:t>
            </a:r>
            <a:r>
              <a:rPr lang="en-GB" altLang="en-US" dirty="0">
                <a:latin typeface="Times New Roman" panose="02020603050405020304" pitchFamily="18" charset="0"/>
              </a:rPr>
              <a:t>. </a:t>
            </a:r>
          </a:p>
          <a:p>
            <a:pPr>
              <a:buFontTx/>
              <a:buChar char="•"/>
            </a:pPr>
            <a:endParaRPr lang="en-GB" altLang="en-US" dirty="0">
              <a:latin typeface="Times New Roman" panose="02020603050405020304" pitchFamily="18" charset="0"/>
            </a:endParaRPr>
          </a:p>
          <a:p>
            <a:pPr>
              <a:buFontTx/>
              <a:buChar char="•"/>
            </a:pPr>
            <a:r>
              <a:rPr lang="en-GB" altLang="en-US" dirty="0">
                <a:latin typeface="Times New Roman" panose="02020603050405020304" pitchFamily="18" charset="0"/>
              </a:rPr>
              <a:t> </a:t>
            </a:r>
            <a:r>
              <a:rPr lang="en-GB" altLang="en-US" dirty="0"/>
              <a:t>The corresponding eigenvector</a:t>
            </a:r>
            <a:r>
              <a:rPr lang="en-GB" altLang="en-US" dirty="0">
                <a:latin typeface="Times New Roman" panose="02020603050405020304" pitchFamily="18" charset="0"/>
              </a:rPr>
              <a:t> </a:t>
            </a:r>
            <a:r>
              <a:rPr lang="en-GB" altLang="en-US" b="1" dirty="0" err="1">
                <a:latin typeface="Times New Roman" panose="02020603050405020304" pitchFamily="18" charset="0"/>
              </a:rPr>
              <a:t>v</a:t>
            </a:r>
            <a:r>
              <a:rPr lang="en-GB" altLang="en-US" baseline="-25000" dirty="0" err="1">
                <a:latin typeface="Times New Roman" panose="02020603050405020304" pitchFamily="18" charset="0"/>
              </a:rPr>
              <a:t>min</a:t>
            </a:r>
            <a:r>
              <a:rPr lang="en-GB" altLang="en-US" dirty="0">
                <a:latin typeface="Times New Roman" panose="02020603050405020304" pitchFamily="18" charset="0"/>
              </a:rPr>
              <a:t>(</a:t>
            </a:r>
            <a:r>
              <a:rPr lang="en-GB" altLang="en-US" b="1" dirty="0">
                <a:latin typeface="Times New Roman" panose="02020603050405020304" pitchFamily="18" charset="0"/>
              </a:rPr>
              <a:t>k</a:t>
            </a:r>
            <a:r>
              <a:rPr lang="en-GB" altLang="en-US" baseline="-25000" dirty="0">
                <a:latin typeface="Times New Roman" panose="02020603050405020304" pitchFamily="18" charset="0"/>
              </a:rPr>
              <a:t>0</a:t>
            </a:r>
            <a:r>
              <a:rPr lang="en-GB" altLang="en-US" b="1" dirty="0">
                <a:latin typeface="Times New Roman" panose="02020603050405020304" pitchFamily="18" charset="0"/>
              </a:rPr>
              <a:t>, J</a:t>
            </a:r>
            <a:r>
              <a:rPr lang="en-GB" altLang="en-US" dirty="0">
                <a:latin typeface="Times New Roman" panose="02020603050405020304" pitchFamily="18" charset="0"/>
              </a:rPr>
              <a:t>) </a:t>
            </a:r>
            <a:r>
              <a:rPr lang="en-GB" altLang="en-US" dirty="0"/>
              <a:t>(that may be complex for incommensurate structures), describes the spin configuration of the first ordered state</a:t>
            </a:r>
            <a:r>
              <a:rPr lang="en-GB" altLang="en-US" dirty="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32773" name="Object 7"/>
          <p:cNvGraphicFramePr>
            <a:graphicFrameLocks noChangeAspect="1"/>
          </p:cNvGraphicFramePr>
          <p:nvPr/>
        </p:nvGraphicFramePr>
        <p:xfrm>
          <a:off x="1943100" y="1125538"/>
          <a:ext cx="5661025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7" name="Equation" r:id="rId3" imgW="1676160" imgH="368280" progId="Equation.DSMT4">
                  <p:embed/>
                </p:oleObj>
              </mc:Choice>
              <mc:Fallback>
                <p:oleObj name="Equation" r:id="rId3" imgW="1676160" imgH="3682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1125538"/>
                        <a:ext cx="5661025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746125" y="1104900"/>
            <a:ext cx="7640638" cy="522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altLang="en-US" sz="1600" b="1" noProof="1">
                <a:latin typeface="Courier New" panose="02070309020205020404" pitchFamily="49" charset="0"/>
              </a:rPr>
              <a:t>C:\CrysFML\enermag&gt;enermag</a:t>
            </a:r>
          </a:p>
          <a:p>
            <a:r>
              <a:rPr lang="en-GB" altLang="en-US" sz="1600" b="1" noProof="1">
                <a:latin typeface="Courier New" panose="02070309020205020404" pitchFamily="49" charset="0"/>
              </a:rPr>
              <a:t>  *****************************************************</a:t>
            </a:r>
          </a:p>
          <a:p>
            <a:r>
              <a:rPr lang="en-GB" altLang="en-US" sz="1600" b="1" noProof="1">
                <a:latin typeface="Courier New" panose="02070309020205020404" pitchFamily="49" charset="0"/>
              </a:rPr>
              <a:t>  ****               PROGRAM ENERMAG               ****</a:t>
            </a:r>
          </a:p>
          <a:p>
            <a:r>
              <a:rPr lang="en-GB" altLang="en-US" sz="1600" b="1" noProof="1">
                <a:latin typeface="Courier New" panose="02070309020205020404" pitchFamily="49" charset="0"/>
              </a:rPr>
              <a:t>  *****************************************************</a:t>
            </a:r>
          </a:p>
          <a:p>
            <a:endParaRPr lang="en-GB" altLang="en-US" sz="1600" b="1" noProof="1">
              <a:latin typeface="Courier New" panose="02070309020205020404" pitchFamily="49" charset="0"/>
            </a:endParaRPr>
          </a:p>
          <a:p>
            <a:r>
              <a:rPr lang="en-GB" altLang="en-US" sz="1600" b="1" noProof="1">
                <a:latin typeface="Courier New" panose="02070309020205020404" pitchFamily="49" charset="0"/>
              </a:rPr>
              <a:t>                *** Version 1.5 ***</a:t>
            </a:r>
          </a:p>
          <a:p>
            <a:r>
              <a:rPr lang="en-GB" altLang="en-US" sz="1600" b="1" noProof="1">
                <a:latin typeface="Courier New" panose="02070309020205020404" pitchFamily="49" charset="0"/>
              </a:rPr>
              <a:t>  *****************************************************</a:t>
            </a:r>
          </a:p>
          <a:p>
            <a:r>
              <a:rPr lang="en-GB" altLang="en-US" sz="1600" b="1" noProof="1">
                <a:latin typeface="Courier New" panose="02070309020205020404" pitchFamily="49" charset="0"/>
              </a:rPr>
              <a:t>  * Calculates the Magnetic Energy for k-vectors in BZ*</a:t>
            </a:r>
          </a:p>
          <a:p>
            <a:r>
              <a:rPr lang="en-GB" altLang="en-US" sz="1600" b="1" noProof="1">
                <a:latin typeface="Courier New" panose="02070309020205020404" pitchFamily="49" charset="0"/>
              </a:rPr>
              <a:t>  *      Uses a Classical Heisenberg Hamiltonian      *</a:t>
            </a:r>
          </a:p>
          <a:p>
            <a:r>
              <a:rPr lang="en-GB" altLang="en-US" sz="1600" b="1" noProof="1">
                <a:latin typeface="Courier New" panose="02070309020205020404" pitchFamily="49" charset="0"/>
              </a:rPr>
              <a:t>  *        and isotropic exchange interactions        *</a:t>
            </a:r>
          </a:p>
          <a:p>
            <a:r>
              <a:rPr lang="en-GB" altLang="en-US" sz="1600" b="1" noProof="1">
                <a:latin typeface="Courier New" panose="02070309020205020404" pitchFamily="49" charset="0"/>
              </a:rPr>
              <a:t>  *****************************************************</a:t>
            </a:r>
          </a:p>
          <a:p>
            <a:r>
              <a:rPr lang="en-GB" altLang="en-US" sz="1600" b="1" noProof="1">
                <a:latin typeface="Courier New" panose="02070309020205020404" pitchFamily="49" charset="0"/>
              </a:rPr>
              <a:t>                  (JRC August-2001, LLB)</a:t>
            </a:r>
          </a:p>
          <a:p>
            <a:endParaRPr lang="en-GB" altLang="en-US" sz="1600" b="1" noProof="1">
              <a:latin typeface="Courier New" panose="02070309020205020404" pitchFamily="49" charset="0"/>
            </a:endParaRPr>
          </a:p>
          <a:p>
            <a:endParaRPr lang="en-GB" altLang="en-US" sz="1600" b="1" noProof="1">
              <a:latin typeface="Courier New" panose="02070309020205020404" pitchFamily="49" charset="0"/>
            </a:endParaRPr>
          </a:p>
          <a:p>
            <a:endParaRPr lang="en-GB" altLang="en-US" sz="1600" b="1" noProof="1">
              <a:latin typeface="Courier New" panose="02070309020205020404" pitchFamily="49" charset="0"/>
            </a:endParaRPr>
          </a:p>
          <a:p>
            <a:endParaRPr lang="en-GB" altLang="en-US" sz="1600" b="1" noProof="1">
              <a:latin typeface="Courier New" panose="02070309020205020404" pitchFamily="49" charset="0"/>
            </a:endParaRPr>
          </a:p>
          <a:p>
            <a:r>
              <a:rPr lang="en-US" altLang="en-US" sz="1600" b="1">
                <a:latin typeface="Courier New" panose="02070309020205020404" pitchFamily="49" charset="0"/>
              </a:rPr>
              <a:t> </a:t>
            </a:r>
            <a:r>
              <a:rPr lang="en-US" altLang="en-US" sz="1600" b="1" noProof="1">
                <a:latin typeface="Courier New" panose="02070309020205020404" pitchFamily="49" charset="0"/>
              </a:rPr>
              <a:t>=&gt; Code of the file xx.exc (give xx): mfepo5</a:t>
            </a:r>
          </a:p>
          <a:p>
            <a:r>
              <a:rPr lang="en-US" altLang="en-US" sz="1600" b="1" noProof="1">
                <a:latin typeface="Courier New" panose="02070309020205020404" pitchFamily="49" charset="0"/>
              </a:rPr>
              <a:t> =&gt; Code of the .out file ( &lt;cr&gt;= mfepo5) :</a:t>
            </a:r>
          </a:p>
          <a:p>
            <a:r>
              <a:rPr lang="en-US" altLang="en-US" sz="1600" b="1" noProof="1">
                <a:latin typeface="Courier New" panose="02070309020205020404" pitchFamily="49" charset="0"/>
              </a:rPr>
              <a:t> =&gt; Do you want to save data in *.res file (y/n)?: y</a:t>
            </a:r>
          </a:p>
          <a:p>
            <a:r>
              <a:rPr lang="en-US" altLang="en-US" sz="1600" b="1" noProof="1">
                <a:latin typeface="Courier New" panose="02070309020205020404" pitchFamily="49" charset="0"/>
              </a:rPr>
              <a:t> =&gt; Code of the .res file ( &lt;cr&gt;= mfepo5) :</a:t>
            </a:r>
          </a:p>
          <a:p>
            <a:r>
              <a:rPr lang="en-US" altLang="en-US" sz="1600" b="1" noProof="1">
                <a:latin typeface="Courier New" panose="02070309020205020404" pitchFamily="49" charset="0"/>
              </a:rPr>
              <a:t> =&gt; Give a comment for the .res file: Phase diagram of MFePO5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31825" y="0"/>
            <a:ext cx="7343775" cy="762000"/>
          </a:xfrm>
          <a:noFill/>
        </p:spPr>
        <p:txBody>
          <a:bodyPr/>
          <a:lstStyle/>
          <a:p>
            <a:r>
              <a:rPr lang="fr-FR" altLang="en-US" smtClean="0"/>
              <a:t>ENERMAG (running)</a:t>
            </a:r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188913"/>
            <a:ext cx="8078788" cy="649287"/>
          </a:xfrm>
        </p:spPr>
        <p:txBody>
          <a:bodyPr/>
          <a:lstStyle/>
          <a:p>
            <a:r>
              <a:rPr lang="en-US" altLang="en-US" smtClean="0">
                <a:solidFill>
                  <a:srgbClr val="0000CC"/>
                </a:solidFill>
              </a:rPr>
              <a:t>What is a magnetic structure? (2)</a:t>
            </a:r>
            <a:endParaRPr lang="en-US" altLang="en-US" smtClean="0"/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0" y="996950"/>
            <a:ext cx="9499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800" b="1"/>
              <a:t>Ordered state: Anti-ferromagnetic </a:t>
            </a:r>
          </a:p>
          <a:p>
            <a:r>
              <a:rPr lang="en-US" altLang="en-US" sz="2800" b="1"/>
              <a:t>Small fluctuations (spin waves) of static configuration</a:t>
            </a:r>
            <a:endParaRPr lang="en-US" altLang="en-US" sz="2800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138238" y="2581275"/>
            <a:ext cx="200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GB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412750" y="2438400"/>
          <a:ext cx="255905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4" name="Equation" r:id="rId3" imgW="990170" imgH="241195" progId="Equation.DSMT4">
                  <p:embed/>
                </p:oleObj>
              </mc:Choice>
              <mc:Fallback>
                <p:oleObj name="Equation" r:id="rId3" imgW="990170" imgH="24119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" y="2438400"/>
                        <a:ext cx="2559050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74" name="Group 6"/>
          <p:cNvGrpSpPr>
            <a:grpSpLocks/>
          </p:cNvGrpSpPr>
          <p:nvPr/>
        </p:nvGrpSpPr>
        <p:grpSpPr bwMode="auto">
          <a:xfrm>
            <a:off x="3879850" y="2286000"/>
            <a:ext cx="4210050" cy="3276600"/>
            <a:chOff x="2256" y="1392"/>
            <a:chExt cx="2448" cy="2064"/>
          </a:xfrm>
        </p:grpSpPr>
        <p:sp>
          <p:nvSpPr>
            <p:cNvPr id="7177" name="Line 7"/>
            <p:cNvSpPr>
              <a:spLocks noChangeShapeType="1"/>
            </p:cNvSpPr>
            <p:nvPr/>
          </p:nvSpPr>
          <p:spPr bwMode="auto">
            <a:xfrm flipH="1" flipV="1">
              <a:off x="2784" y="3120"/>
              <a:ext cx="288" cy="2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78" name="Line 8"/>
            <p:cNvSpPr>
              <a:spLocks noChangeShapeType="1"/>
            </p:cNvSpPr>
            <p:nvPr/>
          </p:nvSpPr>
          <p:spPr bwMode="auto">
            <a:xfrm flipH="1" flipV="1">
              <a:off x="2256" y="2544"/>
              <a:ext cx="288" cy="2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79" name="Line 9"/>
            <p:cNvSpPr>
              <a:spLocks noChangeShapeType="1"/>
            </p:cNvSpPr>
            <p:nvPr/>
          </p:nvSpPr>
          <p:spPr bwMode="auto">
            <a:xfrm flipH="1" flipV="1">
              <a:off x="3312" y="2544"/>
              <a:ext cx="288" cy="2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80" name="Line 10"/>
            <p:cNvSpPr>
              <a:spLocks noChangeShapeType="1"/>
            </p:cNvSpPr>
            <p:nvPr/>
          </p:nvSpPr>
          <p:spPr bwMode="auto">
            <a:xfrm flipH="1" flipV="1">
              <a:off x="3840" y="3120"/>
              <a:ext cx="288" cy="2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81" name="Line 11"/>
            <p:cNvSpPr>
              <a:spLocks noChangeShapeType="1"/>
            </p:cNvSpPr>
            <p:nvPr/>
          </p:nvSpPr>
          <p:spPr bwMode="auto">
            <a:xfrm flipH="1" flipV="1">
              <a:off x="2784" y="1968"/>
              <a:ext cx="288" cy="2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82" name="Line 12"/>
            <p:cNvSpPr>
              <a:spLocks noChangeShapeType="1"/>
            </p:cNvSpPr>
            <p:nvPr/>
          </p:nvSpPr>
          <p:spPr bwMode="auto">
            <a:xfrm flipH="1" flipV="1">
              <a:off x="2256" y="1392"/>
              <a:ext cx="288" cy="2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83" name="Line 13"/>
            <p:cNvSpPr>
              <a:spLocks noChangeShapeType="1"/>
            </p:cNvSpPr>
            <p:nvPr/>
          </p:nvSpPr>
          <p:spPr bwMode="auto">
            <a:xfrm flipH="1" flipV="1">
              <a:off x="4368" y="2544"/>
              <a:ext cx="288" cy="2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84" name="Line 14"/>
            <p:cNvSpPr>
              <a:spLocks noChangeShapeType="1"/>
            </p:cNvSpPr>
            <p:nvPr/>
          </p:nvSpPr>
          <p:spPr bwMode="auto">
            <a:xfrm flipH="1" flipV="1">
              <a:off x="4368" y="1392"/>
              <a:ext cx="288" cy="2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85" name="Line 15"/>
            <p:cNvSpPr>
              <a:spLocks noChangeShapeType="1"/>
            </p:cNvSpPr>
            <p:nvPr/>
          </p:nvSpPr>
          <p:spPr bwMode="auto">
            <a:xfrm flipH="1" flipV="1">
              <a:off x="3840" y="1968"/>
              <a:ext cx="288" cy="2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86" name="Line 16"/>
            <p:cNvSpPr>
              <a:spLocks noChangeShapeType="1"/>
            </p:cNvSpPr>
            <p:nvPr/>
          </p:nvSpPr>
          <p:spPr bwMode="auto">
            <a:xfrm>
              <a:off x="2304" y="3168"/>
              <a:ext cx="288" cy="2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87" name="Line 17"/>
            <p:cNvSpPr>
              <a:spLocks noChangeShapeType="1"/>
            </p:cNvSpPr>
            <p:nvPr/>
          </p:nvSpPr>
          <p:spPr bwMode="auto">
            <a:xfrm>
              <a:off x="3360" y="3168"/>
              <a:ext cx="288" cy="2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88" name="Line 18"/>
            <p:cNvSpPr>
              <a:spLocks noChangeShapeType="1"/>
            </p:cNvSpPr>
            <p:nvPr/>
          </p:nvSpPr>
          <p:spPr bwMode="auto">
            <a:xfrm>
              <a:off x="2832" y="2592"/>
              <a:ext cx="288" cy="2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89" name="Line 19"/>
            <p:cNvSpPr>
              <a:spLocks noChangeShapeType="1"/>
            </p:cNvSpPr>
            <p:nvPr/>
          </p:nvSpPr>
          <p:spPr bwMode="auto">
            <a:xfrm>
              <a:off x="2304" y="2016"/>
              <a:ext cx="288" cy="2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90" name="Line 20"/>
            <p:cNvSpPr>
              <a:spLocks noChangeShapeType="1"/>
            </p:cNvSpPr>
            <p:nvPr/>
          </p:nvSpPr>
          <p:spPr bwMode="auto">
            <a:xfrm>
              <a:off x="3888" y="2592"/>
              <a:ext cx="288" cy="2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91" name="Line 21"/>
            <p:cNvSpPr>
              <a:spLocks noChangeShapeType="1"/>
            </p:cNvSpPr>
            <p:nvPr/>
          </p:nvSpPr>
          <p:spPr bwMode="auto">
            <a:xfrm>
              <a:off x="4416" y="3168"/>
              <a:ext cx="288" cy="2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92" name="Line 22"/>
            <p:cNvSpPr>
              <a:spLocks noChangeShapeType="1"/>
            </p:cNvSpPr>
            <p:nvPr/>
          </p:nvSpPr>
          <p:spPr bwMode="auto">
            <a:xfrm>
              <a:off x="4416" y="2016"/>
              <a:ext cx="288" cy="2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93" name="Line 23"/>
            <p:cNvSpPr>
              <a:spLocks noChangeShapeType="1"/>
            </p:cNvSpPr>
            <p:nvPr/>
          </p:nvSpPr>
          <p:spPr bwMode="auto">
            <a:xfrm>
              <a:off x="3360" y="2016"/>
              <a:ext cx="288" cy="2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94" name="Line 24"/>
            <p:cNvSpPr>
              <a:spLocks noChangeShapeType="1"/>
            </p:cNvSpPr>
            <p:nvPr/>
          </p:nvSpPr>
          <p:spPr bwMode="auto">
            <a:xfrm>
              <a:off x="2832" y="1440"/>
              <a:ext cx="288" cy="2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95" name="Line 25"/>
            <p:cNvSpPr>
              <a:spLocks noChangeShapeType="1"/>
            </p:cNvSpPr>
            <p:nvPr/>
          </p:nvSpPr>
          <p:spPr bwMode="auto">
            <a:xfrm>
              <a:off x="3888" y="1440"/>
              <a:ext cx="288" cy="2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96" name="Line 26"/>
            <p:cNvSpPr>
              <a:spLocks noChangeShapeType="1"/>
            </p:cNvSpPr>
            <p:nvPr/>
          </p:nvSpPr>
          <p:spPr bwMode="auto">
            <a:xfrm flipH="1" flipV="1">
              <a:off x="3312" y="1392"/>
              <a:ext cx="288" cy="2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7197" name="Group 27"/>
            <p:cNvGrpSpPr>
              <a:grpSpLocks/>
            </p:cNvGrpSpPr>
            <p:nvPr/>
          </p:nvGrpSpPr>
          <p:grpSpPr bwMode="auto">
            <a:xfrm>
              <a:off x="2352" y="1488"/>
              <a:ext cx="2256" cy="1872"/>
              <a:chOff x="624" y="1488"/>
              <a:chExt cx="2256" cy="1872"/>
            </a:xfrm>
          </p:grpSpPr>
          <p:sp>
            <p:nvSpPr>
              <p:cNvPr id="7200" name="Oval 28"/>
              <p:cNvSpPr>
                <a:spLocks noChangeArrowheads="1"/>
              </p:cNvSpPr>
              <p:nvPr/>
            </p:nvSpPr>
            <p:spPr bwMode="auto">
              <a:xfrm>
                <a:off x="624" y="1488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GB" altLang="en-US"/>
              </a:p>
            </p:txBody>
          </p:sp>
          <p:sp>
            <p:nvSpPr>
              <p:cNvPr id="7201" name="Oval 29"/>
              <p:cNvSpPr>
                <a:spLocks noChangeArrowheads="1"/>
              </p:cNvSpPr>
              <p:nvPr/>
            </p:nvSpPr>
            <p:spPr bwMode="auto">
              <a:xfrm>
                <a:off x="1152" y="1488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GB" altLang="en-US"/>
              </a:p>
            </p:txBody>
          </p:sp>
          <p:sp>
            <p:nvSpPr>
              <p:cNvPr id="7202" name="Oval 30"/>
              <p:cNvSpPr>
                <a:spLocks noChangeArrowheads="1"/>
              </p:cNvSpPr>
              <p:nvPr/>
            </p:nvSpPr>
            <p:spPr bwMode="auto">
              <a:xfrm>
                <a:off x="1680" y="1488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GB" altLang="en-US"/>
              </a:p>
            </p:txBody>
          </p:sp>
          <p:sp>
            <p:nvSpPr>
              <p:cNvPr id="7203" name="Oval 31"/>
              <p:cNvSpPr>
                <a:spLocks noChangeArrowheads="1"/>
              </p:cNvSpPr>
              <p:nvPr/>
            </p:nvSpPr>
            <p:spPr bwMode="auto">
              <a:xfrm>
                <a:off x="2208" y="1488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GB" altLang="en-US"/>
              </a:p>
            </p:txBody>
          </p:sp>
          <p:sp>
            <p:nvSpPr>
              <p:cNvPr id="7204" name="Oval 32"/>
              <p:cNvSpPr>
                <a:spLocks noChangeArrowheads="1"/>
              </p:cNvSpPr>
              <p:nvPr/>
            </p:nvSpPr>
            <p:spPr bwMode="auto">
              <a:xfrm>
                <a:off x="2736" y="1488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GB" altLang="en-US"/>
              </a:p>
            </p:txBody>
          </p:sp>
          <p:sp>
            <p:nvSpPr>
              <p:cNvPr id="7205" name="Oval 33"/>
              <p:cNvSpPr>
                <a:spLocks noChangeArrowheads="1"/>
              </p:cNvSpPr>
              <p:nvPr/>
            </p:nvSpPr>
            <p:spPr bwMode="auto">
              <a:xfrm>
                <a:off x="624" y="2064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GB" altLang="en-US"/>
              </a:p>
            </p:txBody>
          </p:sp>
          <p:sp>
            <p:nvSpPr>
              <p:cNvPr id="7206" name="Oval 34"/>
              <p:cNvSpPr>
                <a:spLocks noChangeArrowheads="1"/>
              </p:cNvSpPr>
              <p:nvPr/>
            </p:nvSpPr>
            <p:spPr bwMode="auto">
              <a:xfrm>
                <a:off x="1152" y="2064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GB" altLang="en-US"/>
              </a:p>
            </p:txBody>
          </p:sp>
          <p:sp>
            <p:nvSpPr>
              <p:cNvPr id="7207" name="Oval 35"/>
              <p:cNvSpPr>
                <a:spLocks noChangeArrowheads="1"/>
              </p:cNvSpPr>
              <p:nvPr/>
            </p:nvSpPr>
            <p:spPr bwMode="auto">
              <a:xfrm>
                <a:off x="1680" y="2064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GB" altLang="en-US"/>
              </a:p>
            </p:txBody>
          </p:sp>
          <p:sp>
            <p:nvSpPr>
              <p:cNvPr id="7208" name="Oval 36"/>
              <p:cNvSpPr>
                <a:spLocks noChangeArrowheads="1"/>
              </p:cNvSpPr>
              <p:nvPr/>
            </p:nvSpPr>
            <p:spPr bwMode="auto">
              <a:xfrm>
                <a:off x="2208" y="2064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GB" altLang="en-US"/>
              </a:p>
            </p:txBody>
          </p:sp>
          <p:sp>
            <p:nvSpPr>
              <p:cNvPr id="7209" name="Oval 37"/>
              <p:cNvSpPr>
                <a:spLocks noChangeArrowheads="1"/>
              </p:cNvSpPr>
              <p:nvPr/>
            </p:nvSpPr>
            <p:spPr bwMode="auto">
              <a:xfrm>
                <a:off x="2736" y="2064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GB" altLang="en-US"/>
              </a:p>
            </p:txBody>
          </p:sp>
          <p:sp>
            <p:nvSpPr>
              <p:cNvPr id="7210" name="Oval 38"/>
              <p:cNvSpPr>
                <a:spLocks noChangeArrowheads="1"/>
              </p:cNvSpPr>
              <p:nvPr/>
            </p:nvSpPr>
            <p:spPr bwMode="auto">
              <a:xfrm>
                <a:off x="624" y="2640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GB" altLang="en-US"/>
              </a:p>
            </p:txBody>
          </p:sp>
          <p:sp>
            <p:nvSpPr>
              <p:cNvPr id="7211" name="Oval 39"/>
              <p:cNvSpPr>
                <a:spLocks noChangeArrowheads="1"/>
              </p:cNvSpPr>
              <p:nvPr/>
            </p:nvSpPr>
            <p:spPr bwMode="auto">
              <a:xfrm>
                <a:off x="1152" y="2640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GB" altLang="en-US"/>
              </a:p>
            </p:txBody>
          </p:sp>
          <p:sp>
            <p:nvSpPr>
              <p:cNvPr id="7212" name="Oval 40"/>
              <p:cNvSpPr>
                <a:spLocks noChangeArrowheads="1"/>
              </p:cNvSpPr>
              <p:nvPr/>
            </p:nvSpPr>
            <p:spPr bwMode="auto">
              <a:xfrm>
                <a:off x="1680" y="2640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GB" altLang="en-US"/>
              </a:p>
            </p:txBody>
          </p:sp>
          <p:sp>
            <p:nvSpPr>
              <p:cNvPr id="7213" name="Oval 41"/>
              <p:cNvSpPr>
                <a:spLocks noChangeArrowheads="1"/>
              </p:cNvSpPr>
              <p:nvPr/>
            </p:nvSpPr>
            <p:spPr bwMode="auto">
              <a:xfrm>
                <a:off x="2208" y="2640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GB" altLang="en-US"/>
              </a:p>
            </p:txBody>
          </p:sp>
          <p:sp>
            <p:nvSpPr>
              <p:cNvPr id="7214" name="Oval 42"/>
              <p:cNvSpPr>
                <a:spLocks noChangeArrowheads="1"/>
              </p:cNvSpPr>
              <p:nvPr/>
            </p:nvSpPr>
            <p:spPr bwMode="auto">
              <a:xfrm>
                <a:off x="2736" y="2640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GB" altLang="en-US"/>
              </a:p>
            </p:txBody>
          </p:sp>
          <p:sp>
            <p:nvSpPr>
              <p:cNvPr id="7215" name="Oval 43"/>
              <p:cNvSpPr>
                <a:spLocks noChangeArrowheads="1"/>
              </p:cNvSpPr>
              <p:nvPr/>
            </p:nvSpPr>
            <p:spPr bwMode="auto">
              <a:xfrm>
                <a:off x="624" y="3216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GB" altLang="en-US"/>
              </a:p>
            </p:txBody>
          </p:sp>
          <p:sp>
            <p:nvSpPr>
              <p:cNvPr id="7216" name="Oval 44"/>
              <p:cNvSpPr>
                <a:spLocks noChangeArrowheads="1"/>
              </p:cNvSpPr>
              <p:nvPr/>
            </p:nvSpPr>
            <p:spPr bwMode="auto">
              <a:xfrm>
                <a:off x="1152" y="3216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GB" altLang="en-US"/>
              </a:p>
            </p:txBody>
          </p:sp>
          <p:sp>
            <p:nvSpPr>
              <p:cNvPr id="7217" name="Oval 45"/>
              <p:cNvSpPr>
                <a:spLocks noChangeArrowheads="1"/>
              </p:cNvSpPr>
              <p:nvPr/>
            </p:nvSpPr>
            <p:spPr bwMode="auto">
              <a:xfrm>
                <a:off x="1680" y="3216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GB" altLang="en-US"/>
              </a:p>
            </p:txBody>
          </p:sp>
          <p:sp>
            <p:nvSpPr>
              <p:cNvPr id="7218" name="Oval 46"/>
              <p:cNvSpPr>
                <a:spLocks noChangeArrowheads="1"/>
              </p:cNvSpPr>
              <p:nvPr/>
            </p:nvSpPr>
            <p:spPr bwMode="auto">
              <a:xfrm>
                <a:off x="2208" y="3216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GB" altLang="en-US"/>
              </a:p>
            </p:txBody>
          </p:sp>
          <p:sp>
            <p:nvSpPr>
              <p:cNvPr id="7219" name="Oval 47"/>
              <p:cNvSpPr>
                <a:spLocks noChangeArrowheads="1"/>
              </p:cNvSpPr>
              <p:nvPr/>
            </p:nvSpPr>
            <p:spPr bwMode="auto">
              <a:xfrm>
                <a:off x="2736" y="3216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GB" altLang="en-US"/>
              </a:p>
            </p:txBody>
          </p:sp>
        </p:grpSp>
        <p:sp>
          <p:nvSpPr>
            <p:cNvPr id="7198" name="Rectangle 48"/>
            <p:cNvSpPr>
              <a:spLocks noChangeArrowheads="1"/>
            </p:cNvSpPr>
            <p:nvPr/>
          </p:nvSpPr>
          <p:spPr bwMode="auto">
            <a:xfrm>
              <a:off x="3072" y="2208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800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J</a:t>
              </a:r>
              <a:r>
                <a:rPr lang="en-US" altLang="en-US" sz="2800" i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ij</a:t>
              </a:r>
              <a:endParaRPr lang="en-US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7199" name="Line 49"/>
            <p:cNvSpPr>
              <a:spLocks noChangeShapeType="1"/>
            </p:cNvSpPr>
            <p:nvPr/>
          </p:nvSpPr>
          <p:spPr bwMode="auto">
            <a:xfrm>
              <a:off x="3024" y="2160"/>
              <a:ext cx="38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aphicFrame>
        <p:nvGraphicFramePr>
          <p:cNvPr id="7175" name="Object 50"/>
          <p:cNvGraphicFramePr>
            <a:graphicFrameLocks noChangeAspect="1"/>
          </p:cNvGraphicFramePr>
          <p:nvPr/>
        </p:nvGraphicFramePr>
        <p:xfrm>
          <a:off x="974725" y="3810000"/>
          <a:ext cx="1344613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5" name="Equation" r:id="rId5" imgW="520474" imgH="253890" progId="Equation.DSMT4">
                  <p:embed/>
                </p:oleObj>
              </mc:Choice>
              <mc:Fallback>
                <p:oleObj name="Equation" r:id="rId5" imgW="520474" imgH="253890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725" y="3810000"/>
                        <a:ext cx="1344613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Text Box 51"/>
          <p:cNvSpPr txBox="1">
            <a:spLocks noChangeArrowheads="1"/>
          </p:cNvSpPr>
          <p:nvPr/>
        </p:nvSpPr>
        <p:spPr bwMode="auto">
          <a:xfrm>
            <a:off x="488950" y="5445125"/>
            <a:ext cx="85217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800" b="1">
                <a:solidFill>
                  <a:srgbClr val="FF0000"/>
                </a:solidFill>
              </a:rPr>
              <a:t>Magnetic structure:</a:t>
            </a:r>
          </a:p>
          <a:p>
            <a:r>
              <a:rPr lang="en-US" altLang="en-US" sz="2800" b="1">
                <a:solidFill>
                  <a:srgbClr val="FF0000"/>
                </a:solidFill>
              </a:rPr>
              <a:t>Quasi-static configuration of magnetic moments</a:t>
            </a:r>
            <a:endParaRPr lang="en-US" altLang="en-US" sz="2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00013" y="1028700"/>
            <a:ext cx="9734550" cy="522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altLang="en-US" sz="1600" b="1" noProof="1">
                <a:latin typeface="Courier New" panose="02070309020205020404" pitchFamily="49" charset="0"/>
              </a:rPr>
              <a:t>=&gt; Input file read!!!</a:t>
            </a:r>
          </a:p>
          <a:p>
            <a:r>
              <a:rPr lang="en-GB" altLang="en-US" sz="1600" b="1" noProof="1">
                <a:latin typeface="Courier New" panose="02070309020205020404" pitchFamily="49" charset="0"/>
              </a:rPr>
              <a:t>=&gt; Do you want to calculate a phase diagram (y/n)?: y</a:t>
            </a:r>
          </a:p>
          <a:p>
            <a:r>
              <a:rPr lang="en-GB" altLang="en-US" sz="1600" b="1" noProof="1">
                <a:latin typeface="Courier New" panose="02070309020205020404" pitchFamily="49" charset="0"/>
              </a:rPr>
              <a:t>=&gt; Phase diagram will be calculated</a:t>
            </a:r>
          </a:p>
          <a:p>
            <a:r>
              <a:rPr lang="en-GB" altLang="en-US" sz="1600" b="1" noProof="1">
                <a:latin typeface="Courier New" panose="02070309020205020404" pitchFamily="49" charset="0"/>
              </a:rPr>
              <a:t>=&gt; Enter a target k-vector (3 reals): 0 0 0</a:t>
            </a:r>
          </a:p>
          <a:p>
            <a:r>
              <a:rPr lang="en-GB" altLang="en-US" sz="1600" b="1" noProof="1">
                <a:latin typeface="Courier New" panose="02070309020205020404" pitchFamily="49" charset="0"/>
              </a:rPr>
              <a:t> =&gt; Number of J's TO BE VARIED (&lt;=15): 3</a:t>
            </a:r>
          </a:p>
          <a:p>
            <a:r>
              <a:rPr lang="en-GB" altLang="en-US" sz="1600" b="1" noProof="1">
                <a:latin typeface="Courier New" panose="02070309020205020404" pitchFamily="49" charset="0"/>
              </a:rPr>
              <a:t> -&gt; Number &amp; Range of varied J-parameter 1 &amp; No of points: 2 -100 100 15</a:t>
            </a:r>
          </a:p>
          <a:p>
            <a:r>
              <a:rPr lang="en-GB" altLang="en-US" sz="1600" b="1" noProof="1">
                <a:latin typeface="Courier New" panose="02070309020205020404" pitchFamily="49" charset="0"/>
              </a:rPr>
              <a:t> -&gt; Number &amp; Range of varied J-parameter 2 &amp; No of points: 3 -100 100 15</a:t>
            </a:r>
          </a:p>
          <a:p>
            <a:r>
              <a:rPr lang="en-GB" altLang="en-US" sz="1600" b="1" noProof="1">
                <a:latin typeface="Courier New" panose="02070309020205020404" pitchFamily="49" charset="0"/>
              </a:rPr>
              <a:t> -&gt; Number &amp; Range of varied J-parameter 3 &amp; No of points: 4 -100 100 15</a:t>
            </a:r>
          </a:p>
          <a:p>
            <a:r>
              <a:rPr lang="en-GB" altLang="en-US" sz="1600" b="1" noProof="1">
                <a:latin typeface="Courier New" panose="02070309020205020404" pitchFamily="49" charset="0"/>
              </a:rPr>
              <a:t> =&gt; Phase diagram for:    3375 sets of exchange integrals</a:t>
            </a:r>
          </a:p>
          <a:p>
            <a:r>
              <a:rPr lang="en-GB" altLang="en-US" sz="1600" b="1" noProof="1">
                <a:latin typeface="Courier New" panose="02070309020205020404" pitchFamily="49" charset="0"/>
              </a:rPr>
              <a:t>   Vectors k in BZ, components in [-1,1]</a:t>
            </a:r>
          </a:p>
          <a:p>
            <a:r>
              <a:rPr lang="en-GB" altLang="en-US" sz="1600" b="1" noProof="1">
                <a:latin typeface="Courier New" panose="02070309020205020404" pitchFamily="49" charset="0"/>
              </a:rPr>
              <a:t>=&gt; Options:</a:t>
            </a:r>
          </a:p>
          <a:p>
            <a:r>
              <a:rPr lang="en-GB" altLang="en-US" sz="1600" b="1" noProof="1">
                <a:latin typeface="Courier New" panose="02070309020205020404" pitchFamily="49" charset="0"/>
              </a:rPr>
              <a:t>            0: Special k-vectors</a:t>
            </a:r>
          </a:p>
          <a:p>
            <a:r>
              <a:rPr lang="en-GB" altLang="en-US" sz="1600" b="1" noProof="1">
                <a:latin typeface="Courier New" panose="02070309020205020404" pitchFamily="49" charset="0"/>
              </a:rPr>
              <a:t>            1: Give individual k-vectors</a:t>
            </a:r>
          </a:p>
          <a:p>
            <a:r>
              <a:rPr lang="en-GB" altLang="en-US" sz="1600" b="1" noProof="1">
                <a:latin typeface="Courier New" panose="02070309020205020404" pitchFamily="49" charset="0"/>
              </a:rPr>
              <a:t>            2: k-vectors along a line</a:t>
            </a:r>
          </a:p>
          <a:p>
            <a:r>
              <a:rPr lang="en-GB" altLang="en-US" sz="1600" b="1" noProof="1">
                <a:latin typeface="Courier New" panose="02070309020205020404" pitchFamily="49" charset="0"/>
              </a:rPr>
              <a:t>            3: k-vectors in a plane</a:t>
            </a:r>
          </a:p>
          <a:p>
            <a:r>
              <a:rPr lang="en-GB" altLang="en-US" sz="1600" b="1" noProof="1">
                <a:latin typeface="Courier New" panose="02070309020205020404" pitchFamily="49" charset="0"/>
              </a:rPr>
              <a:t>            4: General + Special k-vectors</a:t>
            </a:r>
          </a:p>
          <a:p>
            <a:r>
              <a:rPr lang="en-GB" altLang="en-US" sz="1600" b="1" noProof="1">
                <a:latin typeface="Courier New" panose="02070309020205020404" pitchFamily="49" charset="0"/>
              </a:rPr>
              <a:t>            5: Grid inside the Brillouin Zone</a:t>
            </a:r>
          </a:p>
          <a:p>
            <a:r>
              <a:rPr lang="en-GB" altLang="en-US" sz="1600" b="1" noProof="1">
                <a:latin typeface="Courier New" panose="02070309020205020404" pitchFamily="49" charset="0"/>
              </a:rPr>
              <a:t>=&gt; Give the option: 4</a:t>
            </a:r>
          </a:p>
          <a:p>
            <a:r>
              <a:rPr lang="en-GB" altLang="en-US" sz="1600" b="1" noProof="1">
                <a:latin typeface="Courier New" panose="02070309020205020404" pitchFamily="49" charset="0"/>
              </a:rPr>
              <a:t> =&gt; Number of k-vectors (&lt;125000): 2000</a:t>
            </a:r>
          </a:p>
          <a:p>
            <a:r>
              <a:rPr lang="en-GB" altLang="en-US" sz="1600" b="1" noProof="1">
                <a:latin typeface="Courier New" panose="02070309020205020404" pitchFamily="49" charset="0"/>
              </a:rPr>
              <a:t> =&gt; Give region of k-vectors (in r.l.u.)</a:t>
            </a:r>
          </a:p>
          <a:p>
            <a:r>
              <a:rPr lang="en-GB" altLang="en-US" sz="1600" b="1" noProof="1">
                <a:latin typeface="Courier New" panose="02070309020205020404" pitchFamily="49" charset="0"/>
              </a:rPr>
              <a:t>             (kx1,kx2,ky1,ky2,kz1,kz2): 0 0.5 0 0.5 0 0.5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95300" y="0"/>
            <a:ext cx="7410450" cy="914400"/>
          </a:xfrm>
          <a:noFill/>
        </p:spPr>
        <p:txBody>
          <a:bodyPr/>
          <a:lstStyle/>
          <a:p>
            <a:r>
              <a:rPr lang="fr-FR" altLang="en-US" smtClean="0"/>
              <a:t>ENERMAG (running)</a:t>
            </a:r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65100" y="1447800"/>
            <a:ext cx="92392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1"/>
              <a:t>Once the program finishes the job, several files are generated and they can be analyzed by auxiliary programs. 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065213" y="0"/>
            <a:ext cx="6761162" cy="762000"/>
          </a:xfrm>
          <a:noFill/>
        </p:spPr>
        <p:txBody>
          <a:bodyPr/>
          <a:lstStyle/>
          <a:p>
            <a:r>
              <a:rPr lang="fr-FR" altLang="en-US" smtClean="0"/>
              <a:t>ENERMAG …</a:t>
            </a:r>
            <a:endParaRPr lang="en-US" altLang="en-US" smtClean="0"/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247650" y="2590800"/>
            <a:ext cx="8809038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1"/>
              <a:t>Example: </a:t>
            </a:r>
          </a:p>
          <a:p>
            <a:endParaRPr lang="en-US" altLang="en-US" b="1"/>
          </a:p>
          <a:p>
            <a:r>
              <a:rPr lang="en-US" altLang="en-US" b="1"/>
              <a:t>The program PHASDIAG reads the file « *.res » generated by</a:t>
            </a:r>
            <a:r>
              <a:rPr lang="en-US" altLang="en-US" b="1">
                <a:cs typeface="Times New Roman" panose="02020603050405020304" pitchFamily="18" charset="0"/>
              </a:rPr>
              <a:t> ENERMAG and gathers the</a:t>
            </a:r>
            <a:r>
              <a:rPr lang="en-US" altLang="en-US" b="1"/>
              <a:t> solutions in two general types: commensurate and incommensurate (or not order at all), it generates a binary file that can be read by GFOURIER for graphical visualization of the phase diagram.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0" y="836613"/>
            <a:ext cx="9906000" cy="588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000" b="1">
                <a:latin typeface="Courier New" panose="02070309020205020404" pitchFamily="49" charset="0"/>
              </a:rPr>
              <a:t>C:\ProgCFML\Testing\Enermag&gt;phas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=&gt; Code of the *.res file: mfepo5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=&gt; Number of Js (only the first 3 Js may be varied!): 3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=&gt; Number of Sites: 2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=&gt; Number of atoms for site: 1: 4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=&gt; Number of atoms for site: 2: 4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=&gt; List of magnetic structure types: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Type        Code       Vk-Sign seq.               J-domains        ......       Frequency</a:t>
            </a:r>
          </a:p>
          <a:p>
            <a:endParaRPr lang="en-US" altLang="en-US" sz="1000" b="1">
              <a:latin typeface="Courier New" panose="02070309020205020404" pitchFamily="49" charset="0"/>
            </a:endParaRPr>
          </a:p>
          <a:p>
            <a:r>
              <a:rPr lang="en-US" altLang="en-US" sz="1000" b="1">
                <a:latin typeface="Courier New" panose="02070309020205020404" pitchFamily="49" charset="0"/>
              </a:rPr>
              <a:t>   1       17222  ( 1: + - + - + - + - ) k = ( 0  , 0  , 0  )   -100.0 100.0   -100.0 -14.3   -100.0 -14.3     689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   2       16442  ( 1: + + + + - - - - ) k = ( 0  , 0  , 0  )   -100.0 100.0   -100.0   0.0    -14.3 100.0     936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   3       56700  ( 4: + - - + 0 0 0 0 ) k = ( 0  , 0  , 1/2)   -100.0 -71.4    -42.9  28.6      0.0   0.0       7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   4           0  (10: 0 0 0 0 0 0 0 0 ) k = ( 0  , 1/4, 0  )   -100.0 100.0    -28.6  42.9    -85.7  85.7      61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   5       82944  ( 6: + - - + 0 0 0 0 ) k = ( 1/2, 0  , 1/2)   -100.0 -57.1    -28.6  14.3    -14.3   0.0       6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   6       13174  ( 1: 0 0 0 0 + - - + ) k = ( 0  , 0  , 0  )   -100.0  14.3    -14.3 -14.3   -100.0 -85.7       5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   7       95470  ( 7: + + - - + - - + ) k = ( 0  , 1/2, 1/2)   -100.0 -85.7    -14.3 -14.3    -57.1 -57.1       2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   8       17242  ( 1: + - + - - + - + ) k = ( 0  , 0  , 0  )   -100.0 100.0      0.0 100.0   -100.0  14.3     936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   9       16686  ( 1: + + - - 0 0 0 0 ) k = ( 0  , 0  , 0  )   -100.0-100.0      0.0   0.0      0.0   0.0       1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  10       42646  ( 3: + + + + + + + + ) k = ( 0  , 1/2, 0  )   -100.0 -85.7     14.3  14.3     57.1  57.1       2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  11       13198  ( 1: 0 0 0 0 - - + + ) k = ( 0  , 0  , 0  )   -100.0 100.0     14.3  14.3    100.0 100.0      10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  12       16402  ( 1: + + + + + + + + ) k = ( 0  , 0  , 0  )   -100.0 100.0     14.3 100.0     14.3 100.0     688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  13       13190  ( 1: 0 0 0 0 - + + - ) k = ( 0  , 0  , 0  )    -85.7 100.0    -14.3 -14.3   -100.0-100.0      11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  14       82296  ( 6: + + - - 0 0 0 0 ) k = ( 1/2, 0  , 1/2)    -85.7 -85.7      0.0   0.0      0.0   0.0       1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  15       96146  ( 7: + - - + - - - - ) k = ( 0  , 1/2, 1/2)    -85.7 -42.9     14.3  14.3     71.4  71.4       4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  16       43468  ( 3: + - + - + - - + ) k = ( 0  , 1/2, 0  )    -71.4 -71.4    -14.3 -14.3    -71.4 -71.4       1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  17       13166  ( 1: 0 0 0 0 + + - - ) k = ( 0  , 0  , 0  )    -42.9  85.7     14.3  14.3     85.7 100.0       6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  18       56581  ( 4: + - + - + + - + ) k = ( 0  , 0  , 1/2)    -14.3  71.4      0.0   0.0      0.0   0.0       2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  19       17224  ( 1: + - + - + - - + ) k = ( 0  , 0  , 0  )      0.0  71.4    -14.3 -14.3   -100.0 -85.7       3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  20       16438  ( 1: + + + + - - + + ) k = ( 0  , 0  , 0  )      0.0   0.0     14.3  14.3     85.7  85.7       1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  21       55781  ( 4: + + + + + - - - ) k = ( 0  , 0  , 1/2)     14.3  57.1      0.0   0.0      0.0   0.0       2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  22       16406  ( 1: + + + + + + - - ) k = ( 0  , 0  , 0  )     14.3  71.4     14.3  14.3     85.7 100.0       2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=&gt; Density = Log(Frequency) (f)          :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   Density = Code           (c)          :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   Density = Order          (o)          :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   Density = User defined   (u) (&lt;cr&gt;=u)?: o</a:t>
            </a:r>
          </a:p>
          <a:p>
            <a:endParaRPr lang="en-US" altLang="en-US" sz="1000" b="1">
              <a:latin typeface="Courier New" panose="02070309020205020404" pitchFamily="49" charset="0"/>
            </a:endParaRPr>
          </a:p>
          <a:p>
            <a:r>
              <a:rPr lang="en-US" altLang="en-US" sz="1000" b="1">
                <a:latin typeface="Courier New" panose="02070309020205020404" pitchFamily="49" charset="0"/>
              </a:rPr>
              <a:t>=&gt; Binary file    : mfepo5.bin</a:t>
            </a:r>
          </a:p>
          <a:p>
            <a:r>
              <a:rPr lang="en-US" altLang="en-US" sz="1000" b="1">
                <a:latin typeface="Courier New" panose="02070309020205020404" pitchFamily="49" charset="0"/>
              </a:rPr>
              <a:t>=&gt; Summary file   : mfepo5.ana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065213" y="0"/>
            <a:ext cx="6761162" cy="762000"/>
          </a:xfrm>
          <a:noFill/>
        </p:spPr>
        <p:txBody>
          <a:bodyPr/>
          <a:lstStyle/>
          <a:p>
            <a:r>
              <a:rPr lang="fr-FR" altLang="en-US" smtClean="0"/>
              <a:t>PhasDIAG</a:t>
            </a:r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6591300" y="338138"/>
            <a:ext cx="200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fr-FR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37891" name="Group 3"/>
          <p:cNvGrpSpPr>
            <a:grpSpLocks/>
          </p:cNvGrpSpPr>
          <p:nvPr/>
        </p:nvGrpSpPr>
        <p:grpSpPr bwMode="auto">
          <a:xfrm>
            <a:off x="4587875" y="1179513"/>
            <a:ext cx="5346700" cy="5253037"/>
            <a:chOff x="2364" y="343"/>
            <a:chExt cx="3109" cy="3309"/>
          </a:xfrm>
        </p:grpSpPr>
        <p:grpSp>
          <p:nvGrpSpPr>
            <p:cNvPr id="37897" name="Group 4"/>
            <p:cNvGrpSpPr>
              <a:grpSpLocks/>
            </p:cNvGrpSpPr>
            <p:nvPr/>
          </p:nvGrpSpPr>
          <p:grpSpPr bwMode="auto">
            <a:xfrm>
              <a:off x="2364" y="655"/>
              <a:ext cx="3109" cy="2997"/>
              <a:chOff x="2282" y="630"/>
              <a:chExt cx="3109" cy="2997"/>
            </a:xfrm>
          </p:grpSpPr>
          <p:grpSp>
            <p:nvGrpSpPr>
              <p:cNvPr id="37899" name="Group 5"/>
              <p:cNvGrpSpPr>
                <a:grpSpLocks/>
              </p:cNvGrpSpPr>
              <p:nvPr/>
            </p:nvGrpSpPr>
            <p:grpSpPr bwMode="auto">
              <a:xfrm>
                <a:off x="2282" y="748"/>
                <a:ext cx="3109" cy="2879"/>
                <a:chOff x="2292" y="144"/>
                <a:chExt cx="3109" cy="2879"/>
              </a:xfrm>
            </p:grpSpPr>
            <p:grpSp>
              <p:nvGrpSpPr>
                <p:cNvPr id="37901" name="Group 6"/>
                <p:cNvGrpSpPr>
                  <a:grpSpLocks/>
                </p:cNvGrpSpPr>
                <p:nvPr/>
              </p:nvGrpSpPr>
              <p:grpSpPr bwMode="auto">
                <a:xfrm>
                  <a:off x="2705" y="144"/>
                  <a:ext cx="2594" cy="2520"/>
                  <a:chOff x="2349" y="170"/>
                  <a:chExt cx="3064" cy="3027"/>
                </a:xfrm>
              </p:grpSpPr>
              <p:graphicFrame>
                <p:nvGraphicFramePr>
                  <p:cNvPr id="37907" name="Object 7"/>
                  <p:cNvGraphicFramePr>
                    <a:graphicFrameLocks noChangeAspect="1"/>
                  </p:cNvGraphicFramePr>
                  <p:nvPr/>
                </p:nvGraphicFramePr>
                <p:xfrm>
                  <a:off x="2349" y="170"/>
                  <a:ext cx="3064" cy="302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7914" name="Bitmap Image" r:id="rId3" imgW="6140952" imgH="6066046" progId="Paint.Picture">
                          <p:embed/>
                        </p:oleObj>
                      </mc:Choice>
                      <mc:Fallback>
                        <p:oleObj name="Bitmap Image" r:id="rId3" imgW="6140952" imgH="6066046" progId="Paint.Picture">
                          <p:embed/>
                          <p:pic>
                            <p:nvPicPr>
                              <p:cNvPr id="0" name="Object 7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349" y="170"/>
                                <a:ext cx="3064" cy="3027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chemeClr val="accent1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37908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40" y="2302"/>
                    <a:ext cx="968" cy="39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GB" altLang="en-US" sz="2800">
                        <a:latin typeface="Times New Roman" panose="02020603050405020304" pitchFamily="18" charset="0"/>
                      </a:rPr>
                      <a:t>G</a:t>
                    </a:r>
                    <a:r>
                      <a:rPr lang="en-GB" altLang="en-US" sz="2800" baseline="-25000">
                        <a:latin typeface="Times New Roman" panose="02020603050405020304" pitchFamily="18" charset="0"/>
                      </a:rPr>
                      <a:t>M</a:t>
                    </a:r>
                    <a:r>
                      <a:rPr lang="en-GB" altLang="en-US" sz="2800">
                        <a:latin typeface="Times New Roman" panose="02020603050405020304" pitchFamily="18" charset="0"/>
                      </a:rPr>
                      <a:t>-G</a:t>
                    </a:r>
                    <a:r>
                      <a:rPr lang="en-GB" altLang="en-US" sz="2800" baseline="-25000">
                        <a:latin typeface="Times New Roman" panose="02020603050405020304" pitchFamily="18" charset="0"/>
                      </a:rPr>
                      <a:t>Fe</a:t>
                    </a:r>
                    <a:endParaRPr lang="en-GB" altLang="en-US" sz="28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909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69" y="814"/>
                    <a:ext cx="1009" cy="39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GB" altLang="en-US" sz="2800">
                        <a:latin typeface="Times New Roman" panose="02020603050405020304" pitchFamily="18" charset="0"/>
                      </a:rPr>
                      <a:t>G</a:t>
                    </a:r>
                    <a:r>
                      <a:rPr lang="en-GB" altLang="en-US" sz="2800" baseline="-25000">
                        <a:latin typeface="Times New Roman" panose="02020603050405020304" pitchFamily="18" charset="0"/>
                      </a:rPr>
                      <a:t>M</a:t>
                    </a:r>
                    <a:r>
                      <a:rPr lang="en-GB" altLang="en-US" sz="2800">
                        <a:latin typeface="Times New Roman" panose="02020603050405020304" pitchFamily="18" charset="0"/>
                      </a:rPr>
                      <a:t>+G</a:t>
                    </a:r>
                    <a:r>
                      <a:rPr lang="en-GB" altLang="en-US" sz="2800" baseline="-25000">
                        <a:latin typeface="Times New Roman" panose="02020603050405020304" pitchFamily="18" charset="0"/>
                      </a:rPr>
                      <a:t>Fe</a:t>
                    </a:r>
                    <a:endParaRPr lang="en-GB" altLang="en-US" sz="28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910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67" y="791"/>
                    <a:ext cx="1014" cy="39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GB" altLang="en-US" sz="2800">
                        <a:latin typeface="Times New Roman" panose="02020603050405020304" pitchFamily="18" charset="0"/>
                      </a:rPr>
                      <a:t>F</a:t>
                    </a:r>
                    <a:r>
                      <a:rPr lang="en-GB" altLang="en-US" sz="2800" baseline="-25000">
                        <a:latin typeface="Times New Roman" panose="02020603050405020304" pitchFamily="18" charset="0"/>
                      </a:rPr>
                      <a:t>M</a:t>
                    </a:r>
                    <a:r>
                      <a:rPr lang="en-GB" altLang="en-US" sz="2800">
                        <a:latin typeface="Times New Roman" panose="02020603050405020304" pitchFamily="18" charset="0"/>
                      </a:rPr>
                      <a:t>+F</a:t>
                    </a:r>
                    <a:r>
                      <a:rPr lang="en-GB" altLang="en-US" sz="2800" baseline="-25000">
                        <a:latin typeface="Times New Roman" panose="02020603050405020304" pitchFamily="18" charset="0"/>
                      </a:rPr>
                      <a:t>Fe</a:t>
                    </a:r>
                    <a:endParaRPr lang="en-GB" altLang="en-US" sz="28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911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02" y="2336"/>
                    <a:ext cx="1036" cy="39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GB" altLang="en-US" sz="2800">
                        <a:latin typeface="Times New Roman" panose="02020603050405020304" pitchFamily="18" charset="0"/>
                      </a:rPr>
                      <a:t>F</a:t>
                    </a:r>
                    <a:r>
                      <a:rPr lang="en-GB" altLang="en-US" sz="2800" baseline="-25000">
                        <a:latin typeface="Times New Roman" panose="02020603050405020304" pitchFamily="18" charset="0"/>
                      </a:rPr>
                      <a:t>M</a:t>
                    </a:r>
                    <a:r>
                      <a:rPr lang="en-GB" altLang="en-US" sz="2800">
                        <a:latin typeface="Times New Roman" panose="02020603050405020304" pitchFamily="18" charset="0"/>
                      </a:rPr>
                      <a:t>-F</a:t>
                    </a:r>
                    <a:r>
                      <a:rPr lang="en-GB" altLang="en-US" sz="2800" baseline="-25000">
                        <a:latin typeface="Times New Roman" panose="02020603050405020304" pitchFamily="18" charset="0"/>
                      </a:rPr>
                      <a:t>Fe</a:t>
                    </a:r>
                    <a:endParaRPr lang="en-GB" altLang="en-US" sz="280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7902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339" y="1134"/>
                  <a:ext cx="310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GB" altLang="en-US" sz="2800" b="1">
                      <a:latin typeface="Times New Roman" panose="02020603050405020304" pitchFamily="18" charset="0"/>
                    </a:rPr>
                    <a:t>J</a:t>
                  </a:r>
                  <a:r>
                    <a:rPr lang="en-GB" altLang="en-US" sz="2800" b="1" baseline="-25000">
                      <a:latin typeface="Times New Roman" panose="02020603050405020304" pitchFamily="18" charset="0"/>
                    </a:rPr>
                    <a:t>1</a:t>
                  </a:r>
                  <a:endParaRPr lang="en-GB" altLang="en-US" sz="2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790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930" y="2663"/>
                  <a:ext cx="310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GB" altLang="en-US" sz="2800" b="1">
                      <a:latin typeface="Times New Roman" panose="02020603050405020304" pitchFamily="18" charset="0"/>
                    </a:rPr>
                    <a:t>J</a:t>
                  </a:r>
                  <a:r>
                    <a:rPr lang="en-GB" altLang="en-US" sz="2800" b="1" baseline="-25000">
                      <a:latin typeface="Times New Roman" panose="02020603050405020304" pitchFamily="18" charset="0"/>
                    </a:rPr>
                    <a:t>3</a:t>
                  </a:r>
                  <a:endParaRPr lang="en-GB" altLang="en-US" sz="2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790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506" y="2696"/>
                  <a:ext cx="383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GB" altLang="en-US" sz="2800">
                      <a:latin typeface="Times New Roman" panose="02020603050405020304" pitchFamily="18" charset="0"/>
                    </a:rPr>
                    <a:t>-20</a:t>
                  </a:r>
                </a:p>
              </p:txBody>
            </p:sp>
            <p:sp>
              <p:nvSpPr>
                <p:cNvPr id="37905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292" y="2420"/>
                  <a:ext cx="383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GB" altLang="en-US" sz="2800">
                      <a:latin typeface="Times New Roman" panose="02020603050405020304" pitchFamily="18" charset="0"/>
                    </a:rPr>
                    <a:t>-20</a:t>
                  </a:r>
                </a:p>
              </p:txBody>
            </p:sp>
            <p:sp>
              <p:nvSpPr>
                <p:cNvPr id="37906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5087" y="2686"/>
                  <a:ext cx="314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GB" altLang="en-US" sz="2800">
                      <a:latin typeface="Times New Roman" panose="02020603050405020304" pitchFamily="18" charset="0"/>
                    </a:rPr>
                    <a:t>20</a:t>
                  </a:r>
                </a:p>
              </p:txBody>
            </p:sp>
          </p:grpSp>
          <p:sp>
            <p:nvSpPr>
              <p:cNvPr id="37900" name="Text Box 17"/>
              <p:cNvSpPr txBox="1">
                <a:spLocks noChangeArrowheads="1"/>
              </p:cNvSpPr>
              <p:nvPr/>
            </p:nvSpPr>
            <p:spPr bwMode="auto">
              <a:xfrm>
                <a:off x="2324" y="630"/>
                <a:ext cx="31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GB" altLang="en-US" sz="2800">
                    <a:latin typeface="Times New Roman" panose="02020603050405020304" pitchFamily="18" charset="0"/>
                  </a:rPr>
                  <a:t>20</a:t>
                </a:r>
              </a:p>
            </p:txBody>
          </p:sp>
        </p:grpSp>
        <p:sp>
          <p:nvSpPr>
            <p:cNvPr id="37898" name="Text Box 18"/>
            <p:cNvSpPr txBox="1">
              <a:spLocks noChangeArrowheads="1"/>
            </p:cNvSpPr>
            <p:nvPr/>
          </p:nvSpPr>
          <p:spPr bwMode="auto">
            <a:xfrm>
              <a:off x="3704" y="343"/>
              <a:ext cx="9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GB" altLang="en-US" sz="2800" b="1">
                  <a:latin typeface="Times New Roman" panose="02020603050405020304" pitchFamily="18" charset="0"/>
                </a:rPr>
                <a:t>J</a:t>
              </a:r>
              <a:r>
                <a:rPr lang="en-GB" altLang="en-US" sz="2800" b="1" baseline="-25000">
                  <a:latin typeface="Times New Roman" panose="02020603050405020304" pitchFamily="18" charset="0"/>
                </a:rPr>
                <a:t>2</a:t>
              </a:r>
              <a:r>
                <a:rPr lang="en-GB" altLang="en-US" sz="2800">
                  <a:latin typeface="Times New Roman" panose="02020603050405020304" pitchFamily="18" charset="0"/>
                </a:rPr>
                <a:t>=-6.7</a:t>
              </a:r>
            </a:p>
          </p:txBody>
        </p:sp>
      </p:grpSp>
      <p:sp>
        <p:nvSpPr>
          <p:cNvPr id="37892" name="Text Box 19"/>
          <p:cNvSpPr txBox="1">
            <a:spLocks noChangeArrowheads="1"/>
          </p:cNvSpPr>
          <p:nvPr/>
        </p:nvSpPr>
        <p:spPr bwMode="auto">
          <a:xfrm>
            <a:off x="358775" y="908050"/>
            <a:ext cx="82470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altLang="en-US"/>
              <a:t>The compounds of formula MFePO</a:t>
            </a:r>
            <a:r>
              <a:rPr lang="en-GB" altLang="en-US" baseline="-25000"/>
              <a:t>5</a:t>
            </a:r>
            <a:r>
              <a:rPr lang="en-GB" altLang="en-US"/>
              <a:t> can be modelled with four exchange interactions:</a:t>
            </a:r>
          </a:p>
        </p:txBody>
      </p:sp>
      <p:sp>
        <p:nvSpPr>
          <p:cNvPr id="37893" name="Text Box 20"/>
          <p:cNvSpPr txBox="1">
            <a:spLocks noChangeArrowheads="1"/>
          </p:cNvSpPr>
          <p:nvPr/>
        </p:nvSpPr>
        <p:spPr bwMode="auto">
          <a:xfrm>
            <a:off x="150813" y="1806575"/>
            <a:ext cx="50720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Char char="•"/>
            </a:pPr>
            <a:r>
              <a:rPr lang="en-GB" altLang="en-US">
                <a:latin typeface="Times New Roman" panose="02020603050405020304" pitchFamily="18" charset="0"/>
              </a:rPr>
              <a:t> </a:t>
            </a:r>
            <a:r>
              <a:rPr lang="en-GB" altLang="en-US" sz="2000">
                <a:latin typeface="Times New Roman" panose="02020603050405020304" pitchFamily="18" charset="0"/>
              </a:rPr>
              <a:t>J</a:t>
            </a:r>
            <a:r>
              <a:rPr lang="en-GB" altLang="en-US" sz="2000" baseline="-25000">
                <a:latin typeface="Times New Roman" panose="02020603050405020304" pitchFamily="18" charset="0"/>
              </a:rPr>
              <a:t>1</a:t>
            </a:r>
            <a:r>
              <a:rPr lang="en-GB" altLang="en-US" sz="2000">
                <a:latin typeface="Times New Roman" panose="02020603050405020304" pitchFamily="18" charset="0"/>
              </a:rPr>
              <a:t> corresponds to the exchange between M</a:t>
            </a:r>
            <a:r>
              <a:rPr lang="en-GB" altLang="en-US" sz="2000" baseline="30000">
                <a:latin typeface="Times New Roman" panose="02020603050405020304" pitchFamily="18" charset="0"/>
              </a:rPr>
              <a:t>2+</a:t>
            </a:r>
            <a:r>
              <a:rPr lang="en-GB" altLang="en-US" sz="2000">
                <a:latin typeface="Times New Roman" panose="02020603050405020304" pitchFamily="18" charset="0"/>
              </a:rPr>
              <a:t> and Fe</a:t>
            </a:r>
            <a:r>
              <a:rPr lang="en-GB" altLang="en-US" sz="2000" baseline="30000">
                <a:latin typeface="Times New Roman" panose="02020603050405020304" pitchFamily="18" charset="0"/>
              </a:rPr>
              <a:t>3+</a:t>
            </a:r>
            <a:r>
              <a:rPr lang="en-GB" altLang="en-US" sz="2000">
                <a:latin typeface="Times New Roman" panose="02020603050405020304" pitchFamily="18" charset="0"/>
              </a:rPr>
              <a:t> nearest neighbours.</a:t>
            </a:r>
          </a:p>
        </p:txBody>
      </p:sp>
      <p:sp>
        <p:nvSpPr>
          <p:cNvPr id="37894" name="Text Box 21"/>
          <p:cNvSpPr txBox="1">
            <a:spLocks noChangeArrowheads="1"/>
          </p:cNvSpPr>
          <p:nvPr/>
        </p:nvSpPr>
        <p:spPr bwMode="auto">
          <a:xfrm>
            <a:off x="177800" y="2616200"/>
            <a:ext cx="4546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Char char="•"/>
            </a:pPr>
            <a:r>
              <a:rPr lang="en-GB" altLang="en-US">
                <a:latin typeface="Times New Roman" panose="02020603050405020304" pitchFamily="18" charset="0"/>
              </a:rPr>
              <a:t> </a:t>
            </a:r>
            <a:r>
              <a:rPr lang="en-GB" altLang="en-US" sz="2000">
                <a:latin typeface="Times New Roman" panose="02020603050405020304" pitchFamily="18" charset="0"/>
              </a:rPr>
              <a:t>J</a:t>
            </a:r>
            <a:r>
              <a:rPr lang="en-GB" altLang="en-US" sz="2000" baseline="-25000">
                <a:latin typeface="Times New Roman" panose="02020603050405020304" pitchFamily="18" charset="0"/>
              </a:rPr>
              <a:t>2</a:t>
            </a:r>
            <a:r>
              <a:rPr lang="en-GB" altLang="en-US" sz="2000">
                <a:latin typeface="Times New Roman" panose="02020603050405020304" pitchFamily="18" charset="0"/>
              </a:rPr>
              <a:t> corresponds to the exchange between two M</a:t>
            </a:r>
            <a:r>
              <a:rPr lang="en-GB" altLang="en-US" sz="2000" baseline="30000">
                <a:latin typeface="Times New Roman" panose="02020603050405020304" pitchFamily="18" charset="0"/>
              </a:rPr>
              <a:t>2+</a:t>
            </a:r>
            <a:r>
              <a:rPr lang="en-GB" altLang="en-US" sz="2000">
                <a:latin typeface="Times New Roman" panose="02020603050405020304" pitchFamily="18" charset="0"/>
              </a:rPr>
              <a:t> cations (double oxygen bridge).</a:t>
            </a:r>
            <a:r>
              <a:rPr lang="en-GB" altLang="en-US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7895" name="Text Box 22"/>
          <p:cNvSpPr txBox="1">
            <a:spLocks noChangeArrowheads="1"/>
          </p:cNvSpPr>
          <p:nvPr/>
        </p:nvSpPr>
        <p:spPr bwMode="auto">
          <a:xfrm>
            <a:off x="147638" y="3937000"/>
            <a:ext cx="496411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Char char="•"/>
            </a:pPr>
            <a:r>
              <a:rPr lang="en-GB" altLang="en-US" sz="2000">
                <a:latin typeface="Times New Roman" panose="02020603050405020304" pitchFamily="18" charset="0"/>
              </a:rPr>
              <a:t> J</a:t>
            </a:r>
            <a:r>
              <a:rPr lang="en-GB" altLang="en-US" sz="2000" baseline="-25000">
                <a:latin typeface="Times New Roman" panose="02020603050405020304" pitchFamily="18" charset="0"/>
              </a:rPr>
              <a:t>3</a:t>
            </a:r>
            <a:r>
              <a:rPr lang="en-GB" altLang="en-US" sz="2000">
                <a:latin typeface="Times New Roman" panose="02020603050405020304" pitchFamily="18" charset="0"/>
              </a:rPr>
              <a:t> corresponds to the exchange between next nearest neighbours M</a:t>
            </a:r>
            <a:r>
              <a:rPr lang="en-GB" altLang="en-US" sz="2000" baseline="30000">
                <a:latin typeface="Times New Roman" panose="02020603050405020304" pitchFamily="18" charset="0"/>
              </a:rPr>
              <a:t>2+</a:t>
            </a:r>
            <a:r>
              <a:rPr lang="en-GB" altLang="en-US" sz="2000">
                <a:latin typeface="Times New Roman" panose="02020603050405020304" pitchFamily="18" charset="0"/>
              </a:rPr>
              <a:t> and Fe</a:t>
            </a:r>
            <a:r>
              <a:rPr lang="en-GB" altLang="en-US" sz="2000" baseline="30000">
                <a:latin typeface="Times New Roman" panose="02020603050405020304" pitchFamily="18" charset="0"/>
              </a:rPr>
              <a:t>3+</a:t>
            </a:r>
            <a:r>
              <a:rPr lang="en-GB" altLang="en-US" sz="2000">
                <a:latin typeface="Times New Roman" panose="02020603050405020304" pitchFamily="18" charset="0"/>
              </a:rPr>
              <a:t> cations (single oxygen bridge).</a:t>
            </a:r>
          </a:p>
        </p:txBody>
      </p:sp>
      <p:sp>
        <p:nvSpPr>
          <p:cNvPr id="37896" name="Text Box 23"/>
          <p:cNvSpPr txBox="1">
            <a:spLocks noChangeArrowheads="1"/>
          </p:cNvSpPr>
          <p:nvPr/>
        </p:nvSpPr>
        <p:spPr bwMode="auto">
          <a:xfrm>
            <a:off x="139700" y="5281613"/>
            <a:ext cx="426243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Char char="•"/>
            </a:pPr>
            <a:r>
              <a:rPr lang="en-GB" altLang="en-US" sz="2000">
                <a:latin typeface="Times New Roman" panose="02020603050405020304" pitchFamily="18" charset="0"/>
              </a:rPr>
              <a:t> J</a:t>
            </a:r>
            <a:r>
              <a:rPr lang="en-GB" altLang="en-US" sz="2000" baseline="-25000">
                <a:latin typeface="Times New Roman" panose="02020603050405020304" pitchFamily="18" charset="0"/>
              </a:rPr>
              <a:t>4</a:t>
            </a:r>
            <a:r>
              <a:rPr lang="en-GB" altLang="en-US" sz="2000">
                <a:latin typeface="Times New Roman" panose="02020603050405020304" pitchFamily="18" charset="0"/>
              </a:rPr>
              <a:t> exchange between nearest neighbours Fe</a:t>
            </a:r>
            <a:r>
              <a:rPr lang="en-GB" altLang="en-US" sz="2000" baseline="30000">
                <a:latin typeface="Times New Roman" panose="02020603050405020304" pitchFamily="18" charset="0"/>
              </a:rPr>
              <a:t>3+</a:t>
            </a:r>
            <a:r>
              <a:rPr lang="en-GB" altLang="en-US" sz="2000">
                <a:latin typeface="Times New Roman" panose="02020603050405020304" pitchFamily="18" charset="0"/>
              </a:rPr>
              <a:t> cations (single oxygen bridge), taken here as J</a:t>
            </a:r>
            <a:r>
              <a:rPr lang="en-GB" altLang="en-US" sz="2000" baseline="-25000">
                <a:latin typeface="Times New Roman" panose="02020603050405020304" pitchFamily="18" charset="0"/>
              </a:rPr>
              <a:t>4</a:t>
            </a:r>
            <a:r>
              <a:rPr lang="en-GB" altLang="en-US" sz="2000">
                <a:latin typeface="Times New Roman" panose="02020603050405020304" pitchFamily="18" charset="0"/>
              </a:rPr>
              <a:t>=-1</a:t>
            </a:r>
            <a:endParaRPr lang="en-GB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4" name="Group 2"/>
          <p:cNvGrpSpPr>
            <a:grpSpLocks/>
          </p:cNvGrpSpPr>
          <p:nvPr/>
        </p:nvGrpSpPr>
        <p:grpSpPr bwMode="auto">
          <a:xfrm>
            <a:off x="2232025" y="1052513"/>
            <a:ext cx="5848350" cy="5165725"/>
            <a:chOff x="968" y="90"/>
            <a:chExt cx="3855" cy="3822"/>
          </a:xfrm>
        </p:grpSpPr>
        <p:graphicFrame>
          <p:nvGraphicFramePr>
            <p:cNvPr id="38922" name="Object 3"/>
            <p:cNvGraphicFramePr>
              <a:graphicFrameLocks noChangeAspect="1"/>
            </p:cNvGraphicFramePr>
            <p:nvPr/>
          </p:nvGraphicFramePr>
          <p:xfrm>
            <a:off x="968" y="90"/>
            <a:ext cx="3855" cy="38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30" name="Bitmap Image" r:id="rId3" imgW="6119390" imgH="6066046" progId="Paint.Picture">
                    <p:embed/>
                  </p:oleObj>
                </mc:Choice>
                <mc:Fallback>
                  <p:oleObj name="Bitmap Image" r:id="rId3" imgW="6119390" imgH="6066046" progId="Paint.Picture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8" y="90"/>
                          <a:ext cx="3855" cy="38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3" name="Text Box 4"/>
            <p:cNvSpPr txBox="1">
              <a:spLocks noChangeArrowheads="1"/>
            </p:cNvSpPr>
            <p:nvPr/>
          </p:nvSpPr>
          <p:spPr bwMode="auto">
            <a:xfrm>
              <a:off x="1477" y="919"/>
              <a:ext cx="100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GB" altLang="en-US" sz="2800">
                  <a:latin typeface="Times New Roman" panose="02020603050405020304" pitchFamily="18" charset="0"/>
                </a:rPr>
                <a:t>G</a:t>
              </a:r>
              <a:r>
                <a:rPr lang="en-GB" altLang="en-US" sz="2800" baseline="-25000">
                  <a:latin typeface="Times New Roman" panose="02020603050405020304" pitchFamily="18" charset="0"/>
                </a:rPr>
                <a:t>M</a:t>
              </a:r>
              <a:r>
                <a:rPr lang="en-GB" altLang="en-US" sz="2800">
                  <a:latin typeface="Times New Roman" panose="02020603050405020304" pitchFamily="18" charset="0"/>
                </a:rPr>
                <a:t>+G</a:t>
              </a:r>
              <a:r>
                <a:rPr lang="en-GB" altLang="en-US" sz="2800" baseline="-25000">
                  <a:latin typeface="Times New Roman" panose="02020603050405020304" pitchFamily="18" charset="0"/>
                </a:rPr>
                <a:t>Fe</a:t>
              </a:r>
              <a:endParaRPr lang="en-GB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8924" name="Text Box 5"/>
            <p:cNvSpPr txBox="1">
              <a:spLocks noChangeArrowheads="1"/>
            </p:cNvSpPr>
            <p:nvPr/>
          </p:nvSpPr>
          <p:spPr bwMode="auto">
            <a:xfrm>
              <a:off x="3414" y="738"/>
              <a:ext cx="101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GB" altLang="en-US" sz="2800">
                  <a:latin typeface="Times New Roman" panose="02020603050405020304" pitchFamily="18" charset="0"/>
                </a:rPr>
                <a:t>F</a:t>
              </a:r>
              <a:r>
                <a:rPr lang="en-GB" altLang="en-US" sz="2800" baseline="-25000">
                  <a:latin typeface="Times New Roman" panose="02020603050405020304" pitchFamily="18" charset="0"/>
                </a:rPr>
                <a:t>M</a:t>
              </a:r>
              <a:r>
                <a:rPr lang="en-GB" altLang="en-US" sz="2800">
                  <a:latin typeface="Times New Roman" panose="02020603050405020304" pitchFamily="18" charset="0"/>
                </a:rPr>
                <a:t>+F</a:t>
              </a:r>
              <a:r>
                <a:rPr lang="en-GB" altLang="en-US" sz="2800" baseline="-25000">
                  <a:latin typeface="Times New Roman" panose="02020603050405020304" pitchFamily="18" charset="0"/>
                </a:rPr>
                <a:t>Fe</a:t>
              </a:r>
              <a:endParaRPr lang="en-GB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8925" name="Text Box 6"/>
            <p:cNvSpPr txBox="1">
              <a:spLocks noChangeArrowheads="1"/>
            </p:cNvSpPr>
            <p:nvPr/>
          </p:nvSpPr>
          <p:spPr bwMode="auto">
            <a:xfrm>
              <a:off x="1425" y="2816"/>
              <a:ext cx="1036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GB" altLang="en-US" sz="2800">
                  <a:latin typeface="Times New Roman" panose="02020603050405020304" pitchFamily="18" charset="0"/>
                </a:rPr>
                <a:t>F</a:t>
              </a:r>
              <a:r>
                <a:rPr lang="en-GB" altLang="en-US" sz="2800" baseline="-25000">
                  <a:latin typeface="Times New Roman" panose="02020603050405020304" pitchFamily="18" charset="0"/>
                </a:rPr>
                <a:t>M</a:t>
              </a:r>
              <a:r>
                <a:rPr lang="en-GB" altLang="en-US" sz="2800">
                  <a:latin typeface="Times New Roman" panose="02020603050405020304" pitchFamily="18" charset="0"/>
                </a:rPr>
                <a:t>-F</a:t>
              </a:r>
              <a:r>
                <a:rPr lang="en-GB" altLang="en-US" sz="2800" baseline="-25000">
                  <a:latin typeface="Times New Roman" panose="02020603050405020304" pitchFamily="18" charset="0"/>
                </a:rPr>
                <a:t>Fe</a:t>
              </a:r>
              <a:endParaRPr lang="en-GB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8926" name="Text Box 7"/>
            <p:cNvSpPr txBox="1">
              <a:spLocks noChangeArrowheads="1"/>
            </p:cNvSpPr>
            <p:nvPr/>
          </p:nvSpPr>
          <p:spPr bwMode="auto">
            <a:xfrm>
              <a:off x="3322" y="2922"/>
              <a:ext cx="9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GB" altLang="en-US" sz="2800">
                  <a:latin typeface="Times New Roman" panose="02020603050405020304" pitchFamily="18" charset="0"/>
                </a:rPr>
                <a:t>G</a:t>
              </a:r>
              <a:r>
                <a:rPr lang="en-GB" altLang="en-US" sz="2800" baseline="-25000">
                  <a:latin typeface="Times New Roman" panose="02020603050405020304" pitchFamily="18" charset="0"/>
                </a:rPr>
                <a:t>M</a:t>
              </a:r>
              <a:r>
                <a:rPr lang="en-GB" altLang="en-US" sz="2800">
                  <a:latin typeface="Times New Roman" panose="02020603050405020304" pitchFamily="18" charset="0"/>
                </a:rPr>
                <a:t>-G</a:t>
              </a:r>
              <a:r>
                <a:rPr lang="en-GB" altLang="en-US" sz="2800" baseline="-25000">
                  <a:latin typeface="Times New Roman" panose="02020603050405020304" pitchFamily="18" charset="0"/>
                </a:rPr>
                <a:t>Fe</a:t>
              </a:r>
              <a:endParaRPr lang="en-GB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8927" name="Text Box 8"/>
            <p:cNvSpPr txBox="1">
              <a:spLocks noChangeArrowheads="1"/>
            </p:cNvSpPr>
            <p:nvPr/>
          </p:nvSpPr>
          <p:spPr bwMode="auto">
            <a:xfrm>
              <a:off x="2012" y="1912"/>
              <a:ext cx="168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GB" altLang="en-US" sz="2800">
                  <a:latin typeface="Times New Roman" panose="02020603050405020304" pitchFamily="18" charset="0"/>
                </a:rPr>
                <a:t>Incommensurate</a:t>
              </a:r>
            </a:p>
          </p:txBody>
        </p:sp>
      </p:grpSp>
      <p:sp>
        <p:nvSpPr>
          <p:cNvPr id="38915" name="Text Box 9"/>
          <p:cNvSpPr txBox="1">
            <a:spLocks noChangeArrowheads="1"/>
          </p:cNvSpPr>
          <p:nvPr/>
        </p:nvSpPr>
        <p:spPr bwMode="auto">
          <a:xfrm>
            <a:off x="1550988" y="3282950"/>
            <a:ext cx="5857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altLang="en-US" sz="2800" b="1">
                <a:latin typeface="Times New Roman" panose="02020603050405020304" pitchFamily="18" charset="0"/>
              </a:rPr>
              <a:t>J</a:t>
            </a:r>
            <a:r>
              <a:rPr lang="en-GB" altLang="en-US" sz="2800" b="1" baseline="-25000">
                <a:latin typeface="Times New Roman" panose="02020603050405020304" pitchFamily="18" charset="0"/>
              </a:rPr>
              <a:t>1</a:t>
            </a:r>
            <a:endParaRPr lang="en-GB" altLang="en-US" sz="2800">
              <a:latin typeface="Times New Roman" panose="02020603050405020304" pitchFamily="18" charset="0"/>
            </a:endParaRPr>
          </a:p>
        </p:txBody>
      </p:sp>
      <p:sp>
        <p:nvSpPr>
          <p:cNvPr id="38916" name="Text Box 10"/>
          <p:cNvSpPr txBox="1">
            <a:spLocks noChangeArrowheads="1"/>
          </p:cNvSpPr>
          <p:nvPr/>
        </p:nvSpPr>
        <p:spPr bwMode="auto">
          <a:xfrm>
            <a:off x="4656138" y="6180138"/>
            <a:ext cx="7096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altLang="en-US" sz="2800" b="1">
                <a:latin typeface="Times New Roman" panose="02020603050405020304" pitchFamily="18" charset="0"/>
              </a:rPr>
              <a:t>J</a:t>
            </a:r>
            <a:r>
              <a:rPr lang="en-GB" altLang="en-US" sz="2800" b="1" baseline="-25000">
                <a:latin typeface="Times New Roman" panose="02020603050405020304" pitchFamily="18" charset="0"/>
              </a:rPr>
              <a:t>3</a:t>
            </a:r>
            <a:endParaRPr lang="en-GB" altLang="en-US" sz="2800">
              <a:latin typeface="Times New Roman" panose="02020603050405020304" pitchFamily="18" charset="0"/>
            </a:endParaRPr>
          </a:p>
        </p:txBody>
      </p:sp>
      <p:sp>
        <p:nvSpPr>
          <p:cNvPr id="38917" name="Text Box 11"/>
          <p:cNvSpPr txBox="1">
            <a:spLocks noChangeArrowheads="1"/>
          </p:cNvSpPr>
          <p:nvPr/>
        </p:nvSpPr>
        <p:spPr bwMode="auto">
          <a:xfrm>
            <a:off x="8135938" y="996950"/>
            <a:ext cx="17224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altLang="en-US" sz="2800" b="1">
                <a:latin typeface="Times New Roman" panose="02020603050405020304" pitchFamily="18" charset="0"/>
              </a:rPr>
              <a:t>J</a:t>
            </a:r>
            <a:r>
              <a:rPr lang="en-GB" altLang="en-US" sz="2800" b="1" baseline="-25000">
                <a:latin typeface="Times New Roman" panose="02020603050405020304" pitchFamily="18" charset="0"/>
              </a:rPr>
              <a:t>2 </a:t>
            </a:r>
            <a:r>
              <a:rPr lang="en-GB" altLang="en-US" sz="2800" b="1">
                <a:latin typeface="Times New Roman" panose="02020603050405020304" pitchFamily="18" charset="0"/>
              </a:rPr>
              <a:t>= </a:t>
            </a:r>
            <a:r>
              <a:rPr lang="en-GB" altLang="en-US" sz="2800">
                <a:latin typeface="Times New Roman" panose="02020603050405020304" pitchFamily="18" charset="0"/>
              </a:rPr>
              <a:t>-15</a:t>
            </a:r>
          </a:p>
        </p:txBody>
      </p:sp>
      <p:sp>
        <p:nvSpPr>
          <p:cNvPr id="38918" name="Text Box 12"/>
          <p:cNvSpPr txBox="1">
            <a:spLocks noChangeArrowheads="1"/>
          </p:cNvSpPr>
          <p:nvPr/>
        </p:nvSpPr>
        <p:spPr bwMode="auto">
          <a:xfrm>
            <a:off x="1951038" y="6094413"/>
            <a:ext cx="6588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altLang="en-US" sz="2800">
                <a:latin typeface="Times New Roman" panose="02020603050405020304" pitchFamily="18" charset="0"/>
              </a:rPr>
              <a:t>-20</a:t>
            </a:r>
          </a:p>
        </p:txBody>
      </p:sp>
      <p:sp>
        <p:nvSpPr>
          <p:cNvPr id="38919" name="Text Box 13"/>
          <p:cNvSpPr txBox="1">
            <a:spLocks noChangeArrowheads="1"/>
          </p:cNvSpPr>
          <p:nvPr/>
        </p:nvSpPr>
        <p:spPr bwMode="auto">
          <a:xfrm>
            <a:off x="1466850" y="5673725"/>
            <a:ext cx="6588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altLang="en-US" sz="2800">
                <a:latin typeface="Times New Roman" panose="02020603050405020304" pitchFamily="18" charset="0"/>
              </a:rPr>
              <a:t>-20</a:t>
            </a:r>
          </a:p>
        </p:txBody>
      </p:sp>
      <p:sp>
        <p:nvSpPr>
          <p:cNvPr id="38920" name="Text Box 14"/>
          <p:cNvSpPr txBox="1">
            <a:spLocks noChangeArrowheads="1"/>
          </p:cNvSpPr>
          <p:nvPr/>
        </p:nvSpPr>
        <p:spPr bwMode="auto">
          <a:xfrm>
            <a:off x="7697788" y="6073775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altLang="en-US" sz="28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38921" name="Text Box 15"/>
          <p:cNvSpPr txBox="1">
            <a:spLocks noChangeArrowheads="1"/>
          </p:cNvSpPr>
          <p:nvPr/>
        </p:nvSpPr>
        <p:spPr bwMode="auto">
          <a:xfrm>
            <a:off x="1579563" y="76200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altLang="en-US" sz="2800">
                <a:latin typeface="Times New Roman" panose="02020603050405020304" pitchFamily="18" charset="0"/>
              </a:rPr>
              <a:t>20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1646238" y="155575"/>
          <a:ext cx="6653212" cy="606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1" name="Bitmap Image" r:id="rId3" imgW="6140952" imgH="6066046" progId="Paint.Picture">
                  <p:embed/>
                </p:oleObj>
              </mc:Choice>
              <mc:Fallback>
                <p:oleObj name="Bitmap Image" r:id="rId3" imgW="6140952" imgH="6066046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238" y="155575"/>
                        <a:ext cx="6653212" cy="606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1663700" y="147638"/>
          <a:ext cx="6605588" cy="608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5" name="Bitmap Image" r:id="rId3" imgW="6095238" imgH="6088908" progId="Paint.Picture">
                  <p:embed/>
                </p:oleObj>
              </mc:Choice>
              <mc:Fallback>
                <p:oleObj name="Bitmap Image" r:id="rId3" imgW="6095238" imgH="6088908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00" y="147638"/>
                        <a:ext cx="6605588" cy="608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1671638" y="152400"/>
          <a:ext cx="6597650" cy="605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9" name="Bitmap Image" r:id="rId3" imgW="6088908" imgH="6058425" progId="Paint.Picture">
                  <p:embed/>
                </p:oleObj>
              </mc:Choice>
              <mc:Fallback>
                <p:oleObj name="Bitmap Image" r:id="rId3" imgW="6088908" imgH="6058425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1638" y="152400"/>
                        <a:ext cx="6597650" cy="605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1630363" y="141288"/>
          <a:ext cx="6646862" cy="606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3" name="Bitmap Image" r:id="rId3" imgW="6134632" imgH="6066046" progId="Paint.Picture">
                  <p:embed/>
                </p:oleObj>
              </mc:Choice>
              <mc:Fallback>
                <p:oleObj name="Bitmap Image" r:id="rId3" imgW="6134632" imgH="6066046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0363" y="141288"/>
                        <a:ext cx="6646862" cy="606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1652588" y="153988"/>
          <a:ext cx="6623050" cy="605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7" name="Bitmap Image" r:id="rId3" imgW="6111770" imgH="6058425" progId="Paint.Picture">
                  <p:embed/>
                </p:oleObj>
              </mc:Choice>
              <mc:Fallback>
                <p:oleObj name="Bitmap Image" r:id="rId3" imgW="6111770" imgH="6058425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153988"/>
                        <a:ext cx="6623050" cy="6059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1562100" y="1104900"/>
          <a:ext cx="5964238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Equation" r:id="rId3" imgW="1727200" imgH="368300" progId="Equation.DSMT4">
                  <p:embed/>
                </p:oleObj>
              </mc:Choice>
              <mc:Fallback>
                <p:oleObj name="Equation" r:id="rId3" imgW="1727200" imgH="3683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1104900"/>
                        <a:ext cx="5964238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06438" y="76200"/>
            <a:ext cx="8382000" cy="609600"/>
          </a:xfrm>
        </p:spPr>
        <p:txBody>
          <a:bodyPr/>
          <a:lstStyle/>
          <a:p>
            <a:r>
              <a:rPr lang="en-GB" altLang="en-US" sz="2800" smtClean="0">
                <a:solidFill>
                  <a:schemeClr val="accent2"/>
                </a:solidFill>
              </a:rPr>
              <a:t>Magnetic structures</a:t>
            </a:r>
            <a:br>
              <a:rPr lang="en-GB" altLang="en-US" sz="2800" smtClean="0">
                <a:solidFill>
                  <a:schemeClr val="accent2"/>
                </a:solidFill>
              </a:rPr>
            </a:br>
            <a:r>
              <a:rPr lang="en-GB" altLang="en-US" sz="2800" smtClean="0">
                <a:solidFill>
                  <a:schemeClr val="accent2"/>
                </a:solidFill>
              </a:rPr>
              <a:t>Magnetic moment </a:t>
            </a:r>
            <a:r>
              <a:rPr lang="en-GB" altLang="en-US" sz="2800" smtClean="0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en-GB" altLang="en-US" sz="2800" smtClean="0">
                <a:solidFill>
                  <a:schemeClr val="accent2"/>
                </a:solidFill>
              </a:rPr>
              <a:t> Fourier series</a:t>
            </a:r>
          </a:p>
        </p:txBody>
      </p:sp>
      <p:sp>
        <p:nvSpPr>
          <p:cNvPr id="8196" name="Text Box 6"/>
          <p:cNvSpPr txBox="1">
            <a:spLocks noChangeArrowheads="1"/>
          </p:cNvSpPr>
          <p:nvPr/>
        </p:nvSpPr>
        <p:spPr bwMode="auto">
          <a:xfrm>
            <a:off x="488950" y="2349500"/>
            <a:ext cx="87852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altLang="en-US"/>
              <a:t>General expression of the Fourier coefficients (complex vectors)  for an arbitrary site (drop of </a:t>
            </a:r>
            <a:r>
              <a:rPr lang="en-GB" altLang="en-US" i="1">
                <a:latin typeface="Times New Roman" panose="02020603050405020304" pitchFamily="18" charset="0"/>
              </a:rPr>
              <a:t>j</a:t>
            </a:r>
            <a:r>
              <a:rPr lang="en-GB" altLang="en-US"/>
              <a:t> indices ) when </a:t>
            </a:r>
            <a:r>
              <a:rPr lang="en-GB" altLang="en-US" b="1">
                <a:latin typeface="Times New Roman" panose="02020603050405020304" pitchFamily="18" charset="0"/>
              </a:rPr>
              <a:t>k</a:t>
            </a:r>
            <a:r>
              <a:rPr lang="en-GB" altLang="en-US"/>
              <a:t> and </a:t>
            </a:r>
            <a:r>
              <a:rPr lang="en-GB" altLang="en-US">
                <a:latin typeface="Times New Roman" panose="02020603050405020304" pitchFamily="18" charset="0"/>
              </a:rPr>
              <a:t>–</a:t>
            </a:r>
            <a:r>
              <a:rPr lang="en-GB" altLang="en-US" b="1">
                <a:latin typeface="Times New Roman" panose="02020603050405020304" pitchFamily="18" charset="0"/>
              </a:rPr>
              <a:t>k</a:t>
            </a:r>
            <a:r>
              <a:rPr lang="en-GB" altLang="en-US"/>
              <a:t> are not equivalent:</a:t>
            </a:r>
            <a:endParaRPr lang="en-GB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197" name="Object 7"/>
          <p:cNvGraphicFramePr>
            <a:graphicFrameLocks noChangeAspect="1"/>
          </p:cNvGraphicFramePr>
          <p:nvPr/>
        </p:nvGraphicFramePr>
        <p:xfrm>
          <a:off x="2216150" y="3644900"/>
          <a:ext cx="4459288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Equation" r:id="rId5" imgW="1879600" imgH="393700" progId="Equation.DSMT4">
                  <p:embed/>
                </p:oleObj>
              </mc:Choice>
              <mc:Fallback>
                <p:oleObj name="Equation" r:id="rId5" imgW="1879600" imgH="393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150" y="3644900"/>
                        <a:ext cx="4459288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Rectangle 9"/>
          <p:cNvSpPr>
            <a:spLocks noChangeArrowheads="1"/>
          </p:cNvSpPr>
          <p:nvPr/>
        </p:nvSpPr>
        <p:spPr bwMode="auto">
          <a:xfrm>
            <a:off x="631825" y="4868863"/>
            <a:ext cx="842486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altLang="en-US"/>
              <a:t>Only six parameters are independent. The writing above is convenient when relations between the vectors </a:t>
            </a:r>
            <a:r>
              <a:rPr lang="en-GB" altLang="en-US" sz="2800" b="1">
                <a:latin typeface="Times New Roman" panose="02020603050405020304" pitchFamily="18" charset="0"/>
              </a:rPr>
              <a:t>R</a:t>
            </a:r>
            <a:r>
              <a:rPr lang="en-GB" altLang="en-US"/>
              <a:t> and </a:t>
            </a:r>
            <a:r>
              <a:rPr lang="en-GB" altLang="en-US" sz="2800" b="1">
                <a:latin typeface="Times New Roman" panose="02020603050405020304" pitchFamily="18" charset="0"/>
              </a:rPr>
              <a:t>I</a:t>
            </a:r>
            <a:r>
              <a:rPr lang="en-GB" altLang="en-US"/>
              <a:t>  are established (e.g. when |</a:t>
            </a:r>
            <a:r>
              <a:rPr lang="en-GB" altLang="en-US" sz="2800" b="1">
                <a:latin typeface="Times New Roman" panose="02020603050405020304" pitchFamily="18" charset="0"/>
              </a:rPr>
              <a:t>R</a:t>
            </a:r>
            <a:r>
              <a:rPr lang="en-GB" altLang="en-US"/>
              <a:t>|=|</a:t>
            </a:r>
            <a:r>
              <a:rPr lang="en-GB" altLang="en-US" sz="2800" b="1">
                <a:latin typeface="Times New Roman" panose="02020603050405020304" pitchFamily="18" charset="0"/>
              </a:rPr>
              <a:t>I</a:t>
            </a:r>
            <a:r>
              <a:rPr lang="en-GB" altLang="en-US"/>
              <a:t>|, or </a:t>
            </a:r>
            <a:r>
              <a:rPr lang="en-GB" altLang="en-US" sz="2800" b="1">
                <a:latin typeface="Times New Roman" panose="02020603050405020304" pitchFamily="18" charset="0"/>
              </a:rPr>
              <a:t>R . I</a:t>
            </a:r>
            <a:r>
              <a:rPr lang="en-GB" altLang="en-US"/>
              <a:t> =0) </a:t>
            </a:r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1647825" y="161925"/>
          <a:ext cx="6629400" cy="604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1" name="Bitmap Image" r:id="rId3" imgW="6119390" imgH="6043184" progId="Paint.Picture">
                  <p:embed/>
                </p:oleObj>
              </mc:Choice>
              <mc:Fallback>
                <p:oleObj name="Bitmap Image" r:id="rId3" imgW="6119390" imgH="6043184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825" y="161925"/>
                        <a:ext cx="6629400" cy="604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1651000" y="169863"/>
          <a:ext cx="6623050" cy="601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5" name="Bitmap Image" r:id="rId3" imgW="6111770" imgH="6012701" progId="Paint.Picture">
                  <p:embed/>
                </p:oleObj>
              </mc:Choice>
              <mc:Fallback>
                <p:oleObj name="Bitmap Image" r:id="rId3" imgW="6111770" imgH="6012701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169863"/>
                        <a:ext cx="6623050" cy="601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1665288" y="142875"/>
          <a:ext cx="6629400" cy="606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9" name="Bitmap Image" r:id="rId3" imgW="6119390" imgH="6066046" progId="Paint.Picture">
                  <p:embed/>
                </p:oleObj>
              </mc:Choice>
              <mc:Fallback>
                <p:oleObj name="Bitmap Image" r:id="rId3" imgW="6119390" imgH="6066046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288" y="142875"/>
                        <a:ext cx="6629400" cy="606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992188" y="0"/>
            <a:ext cx="7056437" cy="795338"/>
          </a:xfrm>
        </p:spPr>
        <p:txBody>
          <a:bodyPr/>
          <a:lstStyle/>
          <a:p>
            <a:r>
              <a:rPr lang="en-GB" altLang="en-US" smtClean="0"/>
              <a:t>Paramelaconite Cu</a:t>
            </a:r>
            <a:r>
              <a:rPr lang="en-GB" altLang="en-US" baseline="-25000" smtClean="0"/>
              <a:t>4</a:t>
            </a:r>
            <a:r>
              <a:rPr lang="en-GB" altLang="en-US" smtClean="0"/>
              <a:t>O</a:t>
            </a:r>
            <a:r>
              <a:rPr lang="en-GB" altLang="en-US" baseline="-25000" smtClean="0"/>
              <a:t>3</a:t>
            </a:r>
          </a:p>
        </p:txBody>
      </p:sp>
      <p:pic>
        <p:nvPicPr>
          <p:cNvPr id="4813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1341438"/>
            <a:ext cx="4010025" cy="405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060575"/>
            <a:ext cx="576262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005263"/>
            <a:ext cx="395287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797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5538"/>
            <a:ext cx="4348163" cy="481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5" name="Rectangle 8"/>
          <p:cNvSpPr>
            <a:spLocks noChangeArrowheads="1"/>
          </p:cNvSpPr>
          <p:nvPr/>
        </p:nvSpPr>
        <p:spPr bwMode="auto">
          <a:xfrm>
            <a:off x="344488" y="6021388"/>
            <a:ext cx="90011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 b="1">
                <a:solidFill>
                  <a:srgbClr val="0000FF"/>
                </a:solidFill>
              </a:rPr>
              <a:t>Magnetic properties of paramelaconite Cu</a:t>
            </a:r>
            <a:r>
              <a:rPr lang="en-US" altLang="en-US" sz="1400" b="1" baseline="-25000">
                <a:solidFill>
                  <a:srgbClr val="0000FF"/>
                </a:solidFill>
              </a:rPr>
              <a:t>4</a:t>
            </a:r>
            <a:r>
              <a:rPr lang="en-US" altLang="en-US" sz="1400" b="1">
                <a:solidFill>
                  <a:srgbClr val="0000FF"/>
                </a:solidFill>
              </a:rPr>
              <a:t>O</a:t>
            </a:r>
            <a:r>
              <a:rPr lang="en-US" altLang="en-US" sz="1400" b="1" baseline="-25000">
                <a:solidFill>
                  <a:srgbClr val="0000FF"/>
                </a:solidFill>
              </a:rPr>
              <a:t>3</a:t>
            </a:r>
            <a:r>
              <a:rPr lang="en-US" altLang="en-US" sz="1400" b="1">
                <a:solidFill>
                  <a:srgbClr val="0000FF"/>
                </a:solidFill>
              </a:rPr>
              <a:t>: A pyrochlore lattice with S=1/2</a:t>
            </a:r>
            <a:r>
              <a:rPr lang="en-US" altLang="en-US" sz="1400" b="1"/>
              <a:t>, </a:t>
            </a:r>
            <a:r>
              <a:rPr lang="en-GB" altLang="en-US" sz="1400" b="1"/>
              <a:t>L </a:t>
            </a:r>
            <a:r>
              <a:rPr lang="en-US" altLang="en-US" sz="1400" b="1"/>
              <a:t>Pinsard-Gaudart</a:t>
            </a:r>
            <a:r>
              <a:rPr lang="en-GB" altLang="en-US" sz="1400" b="1"/>
              <a:t>, J. Rodríguez-Carvajal, </a:t>
            </a:r>
            <a:r>
              <a:rPr lang="en-US" altLang="en-US" sz="1400" b="1"/>
              <a:t>A. Gukasov, P. Monod</a:t>
            </a:r>
            <a:r>
              <a:rPr lang="en-GB" altLang="en-US" sz="1400" b="1"/>
              <a:t>. </a:t>
            </a:r>
            <a:r>
              <a:rPr lang="en-GB" altLang="en-US" sz="1400" b="1" i="1">
                <a:solidFill>
                  <a:srgbClr val="FF0000"/>
                </a:solidFill>
              </a:rPr>
              <a:t>Physical Rev</a:t>
            </a:r>
            <a:r>
              <a:rPr lang="en-GB" altLang="en-US" sz="1400" b="1">
                <a:solidFill>
                  <a:srgbClr val="FF0000"/>
                </a:solidFill>
              </a:rPr>
              <a:t>iew B69, </a:t>
            </a:r>
            <a:r>
              <a:rPr lang="en-US" altLang="en-US" sz="1400" b="1">
                <a:solidFill>
                  <a:srgbClr val="FF0000"/>
                </a:solidFill>
              </a:rPr>
              <a:t>104408</a:t>
            </a:r>
            <a:r>
              <a:rPr lang="en-GB" altLang="en-US" sz="1400" b="1">
                <a:solidFill>
                  <a:srgbClr val="FF0000"/>
                </a:solidFill>
              </a:rPr>
              <a:t> (2004).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7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Multiferroics RMn</a:t>
            </a:r>
            <a:r>
              <a:rPr lang="en-GB" altLang="en-US" baseline="-25000" smtClean="0"/>
              <a:t>2</a:t>
            </a:r>
            <a:r>
              <a:rPr lang="en-GB" altLang="en-US" smtClean="0"/>
              <a:t>O</a:t>
            </a:r>
            <a:r>
              <a:rPr lang="en-GB" altLang="en-US" baseline="-25000" smtClean="0"/>
              <a:t>5</a:t>
            </a:r>
          </a:p>
        </p:txBody>
      </p:sp>
      <p:pic>
        <p:nvPicPr>
          <p:cNvPr id="4915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1052513"/>
            <a:ext cx="2679700" cy="550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538" y="1052513"/>
            <a:ext cx="3635375" cy="221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7" name="Rectangle 7"/>
          <p:cNvSpPr>
            <a:spLocks noChangeArrowheads="1"/>
          </p:cNvSpPr>
          <p:nvPr/>
        </p:nvSpPr>
        <p:spPr bwMode="auto">
          <a:xfrm>
            <a:off x="3944938" y="4076700"/>
            <a:ext cx="5400675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600" b="1">
                <a:solidFill>
                  <a:srgbClr val="0000FF"/>
                </a:solidFill>
              </a:rPr>
              <a:t>Spin structure and magnetic frustration in multiferroic RMn</a:t>
            </a:r>
            <a:r>
              <a:rPr lang="en-US" altLang="en-US" sz="1600" b="1" baseline="-25000">
                <a:solidFill>
                  <a:srgbClr val="0000FF"/>
                </a:solidFill>
              </a:rPr>
              <a:t>2</a:t>
            </a:r>
            <a:r>
              <a:rPr lang="en-US" altLang="en-US" sz="1600" b="1">
                <a:solidFill>
                  <a:srgbClr val="0000FF"/>
                </a:solidFill>
              </a:rPr>
              <a:t>O</a:t>
            </a:r>
            <a:r>
              <a:rPr lang="en-US" altLang="en-US" sz="1600" b="1" baseline="-25000">
                <a:solidFill>
                  <a:srgbClr val="0000FF"/>
                </a:solidFill>
              </a:rPr>
              <a:t>5</a:t>
            </a:r>
            <a:r>
              <a:rPr lang="en-US" altLang="en-US" sz="1600" b="1">
                <a:solidFill>
                  <a:srgbClr val="0000FF"/>
                </a:solidFill>
              </a:rPr>
              <a:t> (R=Tb, Ho, Dy)</a:t>
            </a:r>
            <a:r>
              <a:rPr lang="en-US" altLang="en-US" sz="1600" b="1"/>
              <a:t>, G.R. Blake, L.C. Chapon, P.G. Radaelli, S. Park, N. Hur, S.W. Cheong, </a:t>
            </a:r>
            <a:r>
              <a:rPr lang="en-GB" altLang="en-US" sz="1600" b="1"/>
              <a:t>J. Rodríguez-Carvajal. </a:t>
            </a:r>
            <a:r>
              <a:rPr lang="en-GB" altLang="en-US" sz="1600" b="1" i="1">
                <a:solidFill>
                  <a:srgbClr val="FF0000"/>
                </a:solidFill>
              </a:rPr>
              <a:t>Physical Review</a:t>
            </a:r>
            <a:r>
              <a:rPr lang="en-GB" altLang="en-US" sz="1600" b="1">
                <a:solidFill>
                  <a:srgbClr val="FF0000"/>
                </a:solidFill>
              </a:rPr>
              <a:t> B71, </a:t>
            </a:r>
            <a:r>
              <a:rPr lang="en-US" altLang="en-US" sz="1600" b="1">
                <a:solidFill>
                  <a:srgbClr val="FF0000"/>
                </a:solidFill>
              </a:rPr>
              <a:t>214402</a:t>
            </a:r>
            <a:r>
              <a:rPr lang="en-GB" altLang="en-US" sz="1600" b="1">
                <a:solidFill>
                  <a:srgbClr val="FF0000"/>
                </a:solidFill>
              </a:rPr>
              <a:t> (2005).</a:t>
            </a:r>
            <a:endParaRPr lang="fr-FR" altLang="en-US" sz="16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Multiferroics RMn</a:t>
            </a:r>
            <a:r>
              <a:rPr lang="en-GB" altLang="en-US" baseline="-25000" smtClean="0"/>
              <a:t>2</a:t>
            </a:r>
            <a:r>
              <a:rPr lang="en-GB" altLang="en-US" smtClean="0"/>
              <a:t>O</a:t>
            </a:r>
            <a:r>
              <a:rPr lang="en-GB" altLang="en-US" baseline="-25000" smtClean="0"/>
              <a:t>5</a:t>
            </a:r>
          </a:p>
        </p:txBody>
      </p:sp>
      <p:pic>
        <p:nvPicPr>
          <p:cNvPr id="5017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5538"/>
            <a:ext cx="5472113" cy="514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563" y="1628775"/>
            <a:ext cx="5024437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Multiferroics RMn</a:t>
            </a:r>
            <a:r>
              <a:rPr lang="en-GB" altLang="en-US" baseline="-25000" smtClean="0"/>
              <a:t>2</a:t>
            </a:r>
            <a:r>
              <a:rPr lang="en-GB" altLang="en-US" smtClean="0"/>
              <a:t>O</a:t>
            </a:r>
            <a:r>
              <a:rPr lang="en-GB" altLang="en-US" baseline="-25000" smtClean="0"/>
              <a:t>5</a:t>
            </a:r>
          </a:p>
        </p:txBody>
      </p:sp>
      <p:pic>
        <p:nvPicPr>
          <p:cNvPr id="5120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338" y="981075"/>
            <a:ext cx="3698875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825" y="3789363"/>
            <a:ext cx="3500438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20938"/>
            <a:ext cx="5313363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28813" y="0"/>
            <a:ext cx="5349875" cy="661988"/>
          </a:xfrm>
          <a:noFill/>
        </p:spPr>
        <p:txBody>
          <a:bodyPr/>
          <a:lstStyle/>
          <a:p>
            <a:r>
              <a:rPr lang="en-GB" altLang="en-US" sz="4000" smtClean="0"/>
              <a:t>Conclusions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560388" y="981075"/>
            <a:ext cx="8634412" cy="556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Char char="•"/>
            </a:pPr>
            <a:r>
              <a:rPr lang="en-GB" altLang="en-US" b="1">
                <a:latin typeface="Times New Roman" panose="02020603050405020304" pitchFamily="18" charset="0"/>
              </a:rPr>
              <a:t>  </a:t>
            </a:r>
            <a:r>
              <a:rPr lang="en-US" altLang="en-US" b="1"/>
              <a:t>In many cases neutron diffraction is not able to provide a unique solution for a magnetic structure. It is very important to have a good knowledge of the possible exchange interaction in order to be able to select one of the solutions. </a:t>
            </a:r>
          </a:p>
          <a:p>
            <a:pPr>
              <a:buFontTx/>
              <a:buChar char="•"/>
            </a:pPr>
            <a:endParaRPr lang="en-US" altLang="en-US" b="1"/>
          </a:p>
          <a:p>
            <a:pPr>
              <a:buFontTx/>
              <a:buChar char="•"/>
            </a:pPr>
            <a:r>
              <a:rPr lang="en-US" altLang="en-US" b="1"/>
              <a:t> The analysis of the exchange paths and the magnetic topology is crucial for understanding the observed magnetic structures.</a:t>
            </a:r>
          </a:p>
          <a:p>
            <a:pPr>
              <a:buFontTx/>
              <a:buChar char="•"/>
            </a:pPr>
            <a:endParaRPr lang="en-US" altLang="en-US" b="1"/>
          </a:p>
          <a:p>
            <a:pPr>
              <a:buFontTx/>
              <a:buChar char="•"/>
            </a:pPr>
            <a:r>
              <a:rPr lang="en-US" altLang="en-US" b="1"/>
              <a:t> The use of the programs SIMBO and ENERMAG can help  considerably </a:t>
            </a:r>
            <a:r>
              <a:rPr lang="en-US" altLang="en-US" b="1">
                <a:cs typeface="Times New Roman" panose="02020603050405020304" pitchFamily="18" charset="0"/>
              </a:rPr>
              <a:t>to this task.</a:t>
            </a:r>
            <a:r>
              <a:rPr lang="en-US" altLang="en-US" b="1"/>
              <a:t> </a:t>
            </a:r>
          </a:p>
          <a:p>
            <a:pPr>
              <a:buFontTx/>
              <a:buChar char="•"/>
            </a:pPr>
            <a:endParaRPr lang="en-US" altLang="en-US" b="1"/>
          </a:p>
          <a:p>
            <a:pPr>
              <a:buFontTx/>
              <a:buChar char="•"/>
            </a:pPr>
            <a:r>
              <a:rPr lang="en-US" altLang="en-US" b="1"/>
              <a:t> If you want to get more detail contact me during the meeting or send me an e-mail to jrc@ill.fr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549275" y="0"/>
            <a:ext cx="8305800" cy="887413"/>
          </a:xfrm>
          <a:noFill/>
        </p:spPr>
        <p:txBody>
          <a:bodyPr/>
          <a:lstStyle/>
          <a:p>
            <a:r>
              <a:rPr lang="en-GB" altLang="en-US" sz="2800" smtClean="0"/>
              <a:t>Some references using SIMBO and ENERMAG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215900" y="877888"/>
            <a:ext cx="9410700" cy="595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altLang="en-US" sz="1600" b="1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Crystal and magnetic structures of the oxyphosphates MFePO</a:t>
            </a:r>
            <a:r>
              <a:rPr lang="en-GB" altLang="en-US" sz="1600" b="1" baseline="-30000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GB" altLang="en-US" sz="1600" b="1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 = Fe, Co, Ni, Cu). Analysis of the magnetic ground state in terms of superexchange interactions</a:t>
            </a:r>
            <a:r>
              <a:rPr lang="en-US" altLang="en-US" sz="1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 N. El Khayati, R. Cherkaoui El Moursli, J. Rodríguez-Carvajal, G. André, N. Blanchard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F. Bourée, G. Collin, and T. Roisnel. </a:t>
            </a:r>
            <a:r>
              <a:rPr lang="en-US" altLang="en-US" sz="1600" b="1" i="1" noProof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European Physical Journal</a:t>
            </a:r>
            <a:r>
              <a:rPr lang="en-US" altLang="en-US" sz="1600" b="1" noProof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 22, 429-442 (2001).</a:t>
            </a:r>
          </a:p>
          <a:p>
            <a:endParaRPr lang="en-US" altLang="en-US" sz="1600" b="1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00" b="1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Neutron diffraction study of the magnetic ordering in the series R</a:t>
            </a:r>
            <a:r>
              <a:rPr lang="en-US" altLang="en-US" sz="1600" b="1" baseline="-30000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600" b="1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BaNiO</a:t>
            </a:r>
            <a:r>
              <a:rPr lang="en-US" altLang="en-US" sz="1600" b="1" baseline="-30000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en-US" sz="1600" b="1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(R=Rare Earth)</a:t>
            </a:r>
            <a:r>
              <a:rPr lang="en-US" altLang="en-US" sz="1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 E. García-Matres, J.L. Martínez, and J. Rodríguez-Carvajal.  </a:t>
            </a:r>
            <a:r>
              <a:rPr lang="en-US" altLang="en-US" sz="1600" b="1" i="1" noProof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European Physical Journal</a:t>
            </a:r>
            <a:r>
              <a:rPr lang="en-US" altLang="en-US" sz="1600" b="1" noProof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 24, 59 (2001).</a:t>
            </a:r>
            <a:endParaRPr lang="en-US" altLang="en-US" sz="16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1600" b="1" noProof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1600" b="1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Magnetic Structural Studies of the Two Polymorphs of Li</a:t>
            </a:r>
            <a:r>
              <a:rPr lang="en-US" altLang="en-US" sz="1600" b="1" baseline="-30000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1600" b="1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r>
              <a:rPr lang="en-US" altLang="en-US" sz="1600" b="1" baseline="-30000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600" b="1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(PO</a:t>
            </a:r>
            <a:r>
              <a:rPr lang="en-US" altLang="en-US" sz="1600" b="1" baseline="-30000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1600" b="1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1600" b="1" baseline="-30000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1600" b="1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Analysis of the Magnetic Ground State from Super-Super Exchange Interactions</a:t>
            </a:r>
            <a:r>
              <a:rPr lang="en-US" altLang="en-US" sz="16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b="1" noProof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G. Rousse, J. Rodríguez-Carvajal, C. Wurm, and C. Masquelier.  </a:t>
            </a:r>
            <a:r>
              <a:rPr lang="en-US" altLang="en-US" sz="1600" b="1" i="1" noProof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Chemistry of Materials</a:t>
            </a:r>
            <a:r>
              <a:rPr lang="en-US" altLang="en-US" sz="1600" b="1" noProof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13, 4527 (2001).</a:t>
            </a:r>
          </a:p>
          <a:p>
            <a:endParaRPr lang="en-US" altLang="en-US" sz="1600" b="1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00" b="1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neutron diffraction study of the antiferromagnetic diphosphate LiFeP</a:t>
            </a:r>
            <a:r>
              <a:rPr lang="en-US" altLang="en-US" sz="1600" b="1" baseline="-30000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600" b="1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1600" b="1" baseline="-30000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Gwenaelle Rousse, Juan Rodríguez-Carvajal, Calin Wurm and Christian Masquelier. </a:t>
            </a:r>
            <a:r>
              <a:rPr lang="en-US" altLang="en-US" sz="1600" b="1" i="1" noProof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Solid State Sciences</a:t>
            </a:r>
            <a:r>
              <a:rPr lang="en-US" altLang="en-US" sz="1600" b="1" noProof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4, 973 (2002).</a:t>
            </a:r>
          </a:p>
          <a:p>
            <a:endParaRPr lang="en-US" altLang="en-US" sz="1600" b="1" noProof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00" b="1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Magnetic structure and exchange interactions in CuFe</a:t>
            </a:r>
            <a:r>
              <a:rPr lang="en-US" altLang="en-US" sz="1600" b="1" baseline="-30000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600" b="1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</a:t>
            </a:r>
            <a:r>
              <a:rPr lang="en-US" altLang="en-US" sz="1600" b="1" baseline="-30000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600" b="1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1600" b="1" baseline="-30000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en-US" sz="1600" b="1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1600" b="1" baseline="-30000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N. El Khayati, J. Rodríguez-Carvajal, F. Bourée, T. Roisnel, R. Cherkaoui, A. Boutfessi, A. Boukhari,  </a:t>
            </a:r>
            <a:r>
              <a:rPr lang="en-US" altLang="en-US" sz="1600" b="1" i="1" noProof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Solid State Sciences</a:t>
            </a:r>
            <a:r>
              <a:rPr lang="en-US" altLang="en-US" sz="1600" b="1" noProof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4, 1273 (2002)</a:t>
            </a:r>
            <a:r>
              <a:rPr lang="fr-FR" altLang="en-US" sz="1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fr-FR" altLang="en-US" sz="16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00" b="1">
                <a:solidFill>
                  <a:srgbClr val="0000FF"/>
                </a:solidFill>
                <a:latin typeface="Times New Roman" panose="02020603050405020304" pitchFamily="18" charset="0"/>
              </a:rPr>
              <a:t>Magnetic properties of paramelaconite Cu</a:t>
            </a:r>
            <a:r>
              <a:rPr lang="en-US" altLang="en-US" sz="1600" b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4</a:t>
            </a:r>
            <a:r>
              <a:rPr lang="en-US" altLang="en-US" sz="1600" b="1">
                <a:solidFill>
                  <a:srgbClr val="0000FF"/>
                </a:solidFill>
                <a:latin typeface="Times New Roman" panose="02020603050405020304" pitchFamily="18" charset="0"/>
              </a:rPr>
              <a:t>O</a:t>
            </a:r>
            <a:r>
              <a:rPr lang="en-US" altLang="en-US" sz="1600" b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3</a:t>
            </a:r>
            <a:r>
              <a:rPr lang="en-US" altLang="en-US" sz="1600" b="1">
                <a:solidFill>
                  <a:srgbClr val="0000FF"/>
                </a:solidFill>
                <a:latin typeface="Times New Roman" panose="02020603050405020304" pitchFamily="18" charset="0"/>
              </a:rPr>
              <a:t>: A pyrochlore lattice with S=1/2</a:t>
            </a:r>
            <a:r>
              <a:rPr lang="en-US" altLang="en-US" sz="1600" b="1">
                <a:latin typeface="Times New Roman" panose="02020603050405020304" pitchFamily="18" charset="0"/>
              </a:rPr>
              <a:t>, </a:t>
            </a:r>
            <a:r>
              <a:rPr lang="en-GB" altLang="en-US" sz="1600" b="1">
                <a:latin typeface="Times New Roman" panose="02020603050405020304" pitchFamily="18" charset="0"/>
              </a:rPr>
              <a:t>L </a:t>
            </a:r>
            <a:r>
              <a:rPr lang="en-US" altLang="en-US" sz="1600" b="1">
                <a:latin typeface="Times New Roman" panose="02020603050405020304" pitchFamily="18" charset="0"/>
              </a:rPr>
              <a:t>Pinsard-Gaudart</a:t>
            </a:r>
            <a:r>
              <a:rPr lang="en-GB" altLang="en-US" sz="1600" b="1">
                <a:latin typeface="Times New Roman" panose="02020603050405020304" pitchFamily="18" charset="0"/>
              </a:rPr>
              <a:t>, J. Rodríguez-Carvajal, </a:t>
            </a:r>
            <a:r>
              <a:rPr lang="en-US" altLang="en-US" sz="1600" b="1">
                <a:latin typeface="Times New Roman" panose="02020603050405020304" pitchFamily="18" charset="0"/>
              </a:rPr>
              <a:t>A. Gukasov, P. Monod</a:t>
            </a:r>
            <a:r>
              <a:rPr lang="en-GB" altLang="en-US" sz="1600" b="1">
                <a:latin typeface="Times New Roman" panose="02020603050405020304" pitchFamily="18" charset="0"/>
              </a:rPr>
              <a:t>. </a:t>
            </a:r>
            <a:r>
              <a:rPr lang="en-GB" altLang="en-US" sz="1600" b="1" i="1">
                <a:solidFill>
                  <a:srgbClr val="FF0000"/>
                </a:solidFill>
                <a:latin typeface="Times New Roman" panose="02020603050405020304" pitchFamily="18" charset="0"/>
              </a:rPr>
              <a:t>Physical Rev</a:t>
            </a:r>
            <a:r>
              <a:rPr lang="en-GB" altLang="en-US" sz="1600" b="1">
                <a:solidFill>
                  <a:srgbClr val="FF0000"/>
                </a:solidFill>
                <a:latin typeface="Times New Roman" panose="02020603050405020304" pitchFamily="18" charset="0"/>
              </a:rPr>
              <a:t>iew B69, </a:t>
            </a:r>
            <a:r>
              <a:rPr lang="en-US" altLang="en-US" sz="1600" b="1">
                <a:solidFill>
                  <a:srgbClr val="FF0000"/>
                </a:solidFill>
                <a:latin typeface="Times New Roman" panose="02020603050405020304" pitchFamily="18" charset="0"/>
              </a:rPr>
              <a:t>104408</a:t>
            </a:r>
            <a:r>
              <a:rPr lang="en-GB" altLang="en-US" sz="1600" b="1">
                <a:solidFill>
                  <a:srgbClr val="FF0000"/>
                </a:solidFill>
                <a:latin typeface="Times New Roman" panose="02020603050405020304" pitchFamily="18" charset="0"/>
              </a:rPr>
              <a:t> (2004).</a:t>
            </a:r>
          </a:p>
          <a:p>
            <a:endParaRPr lang="en-GB" altLang="en-US" sz="1600" b="1">
              <a:latin typeface="Times New Roman" panose="02020603050405020304" pitchFamily="18" charset="0"/>
            </a:endParaRPr>
          </a:p>
          <a:p>
            <a:r>
              <a:rPr lang="en-US" altLang="en-US" sz="1600" b="1">
                <a:solidFill>
                  <a:srgbClr val="0000FF"/>
                </a:solidFill>
                <a:latin typeface="Times New Roman" panose="02020603050405020304" pitchFamily="18" charset="0"/>
              </a:rPr>
              <a:t>Spin structure and magnetic frustration in multiferroic RMn</a:t>
            </a:r>
            <a:r>
              <a:rPr lang="en-US" altLang="en-US" sz="1600" b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1600" b="1">
                <a:solidFill>
                  <a:srgbClr val="0000FF"/>
                </a:solidFill>
                <a:latin typeface="Times New Roman" panose="02020603050405020304" pitchFamily="18" charset="0"/>
              </a:rPr>
              <a:t>O</a:t>
            </a:r>
            <a:r>
              <a:rPr lang="en-US" altLang="en-US" sz="1600" b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  <a:r>
              <a:rPr lang="en-US" altLang="en-US" sz="1600" b="1">
                <a:solidFill>
                  <a:srgbClr val="0000FF"/>
                </a:solidFill>
                <a:latin typeface="Times New Roman" panose="02020603050405020304" pitchFamily="18" charset="0"/>
              </a:rPr>
              <a:t> (R=Tb, Ho, Dy)</a:t>
            </a:r>
            <a:r>
              <a:rPr lang="en-US" altLang="en-US" sz="1600" b="1">
                <a:latin typeface="Times New Roman" panose="02020603050405020304" pitchFamily="18" charset="0"/>
              </a:rPr>
              <a:t>, G.R. Blake, L.C. Chapon, P.G. Radaelli, S. Park, N. Hur, S.W. Cheong, </a:t>
            </a:r>
            <a:r>
              <a:rPr lang="en-GB" altLang="en-US" sz="1600" b="1">
                <a:latin typeface="Times New Roman" panose="02020603050405020304" pitchFamily="18" charset="0"/>
              </a:rPr>
              <a:t>J. Rodríguez-Carvajal. </a:t>
            </a:r>
            <a:r>
              <a:rPr lang="en-GB" altLang="en-US" sz="1600" b="1" i="1">
                <a:solidFill>
                  <a:srgbClr val="FF0000"/>
                </a:solidFill>
                <a:latin typeface="Times New Roman" panose="02020603050405020304" pitchFamily="18" charset="0"/>
              </a:rPr>
              <a:t>Physical Review</a:t>
            </a:r>
            <a:r>
              <a:rPr lang="en-GB" altLang="en-US" sz="1600" b="1">
                <a:solidFill>
                  <a:srgbClr val="FF0000"/>
                </a:solidFill>
                <a:latin typeface="Times New Roman" panose="02020603050405020304" pitchFamily="18" charset="0"/>
              </a:rPr>
              <a:t> B71, </a:t>
            </a:r>
            <a:r>
              <a:rPr lang="en-US" altLang="en-US" sz="1600" b="1">
                <a:solidFill>
                  <a:srgbClr val="FF0000"/>
                </a:solidFill>
                <a:latin typeface="Times New Roman" panose="02020603050405020304" pitchFamily="18" charset="0"/>
              </a:rPr>
              <a:t>214402</a:t>
            </a:r>
            <a:r>
              <a:rPr lang="en-GB" altLang="en-US" sz="1600" b="1">
                <a:solidFill>
                  <a:srgbClr val="FF0000"/>
                </a:solidFill>
                <a:latin typeface="Times New Roman" panose="02020603050405020304" pitchFamily="18" charset="0"/>
              </a:rPr>
              <a:t> (2005).</a:t>
            </a:r>
            <a:endParaRPr lang="fr-FR" altLang="en-US" sz="16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1633538" y="1393825"/>
          <a:ext cx="5962650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tion" r:id="rId3" imgW="1727200" imgH="368300" progId="Equation.DSMT4">
                  <p:embed/>
                </p:oleObj>
              </mc:Choice>
              <mc:Fallback>
                <p:oleObj name="Equation" r:id="rId3" imgW="1727200" imgH="3683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3538" y="1393825"/>
                        <a:ext cx="5962650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706438" y="76200"/>
            <a:ext cx="8382000" cy="609600"/>
          </a:xfrm>
        </p:spPr>
        <p:txBody>
          <a:bodyPr/>
          <a:lstStyle/>
          <a:p>
            <a:r>
              <a:rPr lang="en-GB" altLang="en-US" sz="2800" smtClean="0">
                <a:solidFill>
                  <a:schemeClr val="accent2"/>
                </a:solidFill>
              </a:rPr>
              <a:t>Magnetic structures</a:t>
            </a:r>
            <a:br>
              <a:rPr lang="en-GB" altLang="en-US" sz="2800" smtClean="0">
                <a:solidFill>
                  <a:schemeClr val="accent2"/>
                </a:solidFill>
              </a:rPr>
            </a:br>
            <a:r>
              <a:rPr lang="en-GB" altLang="en-US" sz="2800" smtClean="0">
                <a:solidFill>
                  <a:schemeClr val="accent2"/>
                </a:solidFill>
              </a:rPr>
              <a:t>Magnetic moment </a:t>
            </a:r>
            <a:r>
              <a:rPr lang="en-GB" altLang="en-US" sz="2800" smtClean="0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en-GB" altLang="en-US" sz="2800" smtClean="0">
                <a:solidFill>
                  <a:schemeClr val="accent2"/>
                </a:solidFill>
              </a:rPr>
              <a:t> Fourier series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560388" y="2852738"/>
            <a:ext cx="8785225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altLang="en-US"/>
              <a:t>The program </a:t>
            </a:r>
            <a:r>
              <a:rPr lang="en-GB" altLang="en-US" b="1"/>
              <a:t>FullProf Studio</a:t>
            </a:r>
            <a:r>
              <a:rPr lang="en-GB" altLang="en-US"/>
              <a:t> performs the above sum and represents graphically the magnetic structure.</a:t>
            </a:r>
          </a:p>
          <a:p>
            <a:r>
              <a:rPr lang="en-GB" altLang="en-US"/>
              <a:t>This program can help to learn about this formalism because the user can write manually the Fourier coefficients and see what is the corresponding magnetic structure immediately.</a:t>
            </a:r>
            <a:endParaRPr lang="en-GB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1423988" y="5157788"/>
            <a:ext cx="6600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1">
                <a:solidFill>
                  <a:srgbClr val="0000FF"/>
                </a:solidFill>
              </a:rPr>
              <a:t>Web site: http://www.ill.eu/sites/fullprof/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128588" y="1052513"/>
            <a:ext cx="9561512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200"/>
              <a:t>According to the Landau theory of phase transitions, </a:t>
            </a:r>
            <a:r>
              <a:rPr lang="en-US" altLang="en-US" sz="2200" b="1">
                <a:solidFill>
                  <a:srgbClr val="FF0000"/>
                </a:solidFill>
              </a:rPr>
              <a:t>it is expected that the configuration of the magnetic moments can be described in terms of the basis functions of the Irreps of the propagation vector group</a:t>
            </a:r>
            <a:r>
              <a:rPr lang="en-US" altLang="en-US" sz="2200">
                <a:latin typeface="Times New Roman" panose="02020603050405020304" pitchFamily="18" charset="0"/>
              </a:rPr>
              <a:t> </a:t>
            </a:r>
            <a:r>
              <a:rPr lang="en-US" altLang="en-US">
                <a:latin typeface="Times New Roman" panose="02020603050405020304" pitchFamily="18" charset="0"/>
              </a:rPr>
              <a:t>G</a:t>
            </a:r>
            <a:r>
              <a:rPr lang="en-US" altLang="en-US" b="1" baseline="-25000">
                <a:latin typeface="Times New Roman" panose="02020603050405020304" pitchFamily="18" charset="0"/>
              </a:rPr>
              <a:t>k</a:t>
            </a:r>
            <a:r>
              <a:rPr lang="en-US" altLang="en-US" sz="2200" b="1" baseline="-25000">
                <a:latin typeface="Times New Roman" panose="02020603050405020304" pitchFamily="18" charset="0"/>
              </a:rPr>
              <a:t> </a:t>
            </a:r>
            <a:r>
              <a:rPr lang="en-US" altLang="en-US" sz="2200"/>
              <a:t>(subgroup of the SG formed by those elements that leave </a:t>
            </a:r>
            <a:r>
              <a:rPr lang="en-US" altLang="en-US" b="1">
                <a:latin typeface="Times New Roman" panose="02020603050405020304" pitchFamily="18" charset="0"/>
              </a:rPr>
              <a:t>k</a:t>
            </a:r>
            <a:r>
              <a:rPr lang="en-US" altLang="en-US" sz="2200"/>
              <a:t> invariant). The Irreps of </a:t>
            </a:r>
            <a:r>
              <a:rPr lang="en-US" altLang="en-US">
                <a:latin typeface="Times New Roman" panose="02020603050405020304" pitchFamily="18" charset="0"/>
              </a:rPr>
              <a:t>G</a:t>
            </a:r>
            <a:r>
              <a:rPr lang="en-US" altLang="en-US" b="1" baseline="-25000">
                <a:latin typeface="Times New Roman" panose="02020603050405020304" pitchFamily="18" charset="0"/>
              </a:rPr>
              <a:t>k</a:t>
            </a:r>
            <a:r>
              <a:rPr lang="en-US" altLang="en-US" sz="2200"/>
              <a:t> are tabulated or can be calculated independently of the problem</a:t>
            </a:r>
            <a:endParaRPr lang="fr-FR" altLang="en-US" sz="2200"/>
          </a:p>
        </p:txBody>
      </p:sp>
      <p:sp>
        <p:nvSpPr>
          <p:cNvPr id="10243" name="Rectangle 11"/>
          <p:cNvSpPr>
            <a:spLocks noGrp="1" noChangeArrowheads="1"/>
          </p:cNvSpPr>
          <p:nvPr>
            <p:ph type="title" idx="4294967295"/>
          </p:nvPr>
        </p:nvSpPr>
        <p:spPr>
          <a:xfrm>
            <a:off x="649288" y="128588"/>
            <a:ext cx="8208962" cy="609600"/>
          </a:xfrm>
        </p:spPr>
        <p:txBody>
          <a:bodyPr/>
          <a:lstStyle/>
          <a:p>
            <a:r>
              <a:rPr lang="en-GB" altLang="en-US" smtClean="0">
                <a:solidFill>
                  <a:srgbClr val="FF0000"/>
                </a:solidFill>
              </a:rPr>
              <a:t>Group theory: Representation analysis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415925" y="3357563"/>
            <a:ext cx="8785225" cy="2278062"/>
            <a:chOff x="262" y="1933"/>
            <a:chExt cx="5534" cy="1435"/>
          </a:xfrm>
        </p:grpSpPr>
        <p:graphicFrame>
          <p:nvGraphicFramePr>
            <p:cNvPr id="10246" name="Object 12"/>
            <p:cNvGraphicFramePr>
              <a:graphicFrameLocks noChangeAspect="1"/>
            </p:cNvGraphicFramePr>
            <p:nvPr/>
          </p:nvGraphicFramePr>
          <p:xfrm>
            <a:off x="943" y="2795"/>
            <a:ext cx="3684" cy="5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0" name="Equation" r:id="rId3" imgW="2108200" imgH="355600" progId="Equation.DSMT4">
                    <p:embed/>
                  </p:oleObj>
                </mc:Choice>
                <mc:Fallback>
                  <p:oleObj name="Equation" r:id="rId3" imgW="2108200" imgH="3556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3" y="2795"/>
                          <a:ext cx="3684" cy="5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7" name="Text Box 13"/>
            <p:cNvSpPr txBox="1">
              <a:spLocks noChangeArrowheads="1"/>
            </p:cNvSpPr>
            <p:nvPr/>
          </p:nvSpPr>
          <p:spPr bwMode="auto">
            <a:xfrm>
              <a:off x="262" y="1933"/>
              <a:ext cx="5534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But, knowing the classical Hamiltonian of the spin system, the ground state (magnetic structure at T= 0 K) should minimize the energy</a:t>
              </a:r>
            </a:p>
          </p:txBody>
        </p:sp>
      </p:grpSp>
      <p:sp>
        <p:nvSpPr>
          <p:cNvPr id="300046" name="Rectangle 14"/>
          <p:cNvSpPr>
            <a:spLocks noChangeArrowheads="1"/>
          </p:cNvSpPr>
          <p:nvPr/>
        </p:nvSpPr>
        <p:spPr bwMode="auto">
          <a:xfrm>
            <a:off x="273050" y="5516563"/>
            <a:ext cx="92884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The symmetry of the Hamiltonian may be higher than the space group symmetry (e.g. isotropic exchange interactions)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0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2470150" y="1093788"/>
          <a:ext cx="4276725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0" name="Equation" r:id="rId3" imgW="1193800" imgH="342900" progId="Equation.DSMT4">
                  <p:embed/>
                </p:oleObj>
              </mc:Choice>
              <mc:Fallback>
                <p:oleObj name="Equation" r:id="rId3" imgW="1193800" imgH="3429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150" y="1093788"/>
                        <a:ext cx="4276725" cy="1128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1012825" y="2119313"/>
            <a:ext cx="7843838" cy="1425575"/>
            <a:chOff x="337" y="693"/>
            <a:chExt cx="4561" cy="898"/>
          </a:xfrm>
        </p:grpSpPr>
        <p:sp>
          <p:nvSpPr>
            <p:cNvPr id="11288" name="Text Box 4"/>
            <p:cNvSpPr txBox="1">
              <a:spLocks noChangeArrowheads="1"/>
            </p:cNvSpPr>
            <p:nvPr/>
          </p:nvSpPr>
          <p:spPr bwMode="auto">
            <a:xfrm>
              <a:off x="337" y="726"/>
              <a:ext cx="4561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800">
                  <a:latin typeface="Times New Roman" panose="02020603050405020304" pitchFamily="18" charset="0"/>
                </a:rPr>
                <a:t>The coefficients           are the free parameters of the magnetic structure (order parameters of the phase transition in the Landau theory)</a:t>
              </a:r>
              <a:endParaRPr lang="fr-FR" altLang="en-US" sz="2800" b="1" baseline="-250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1289" name="Object 5"/>
            <p:cNvGraphicFramePr>
              <a:graphicFrameLocks noChangeAspect="1"/>
            </p:cNvGraphicFramePr>
            <p:nvPr/>
          </p:nvGraphicFramePr>
          <p:xfrm>
            <a:off x="1893" y="693"/>
            <a:ext cx="391" cy="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1" name="Equation" r:id="rId5" imgW="241195" imgH="241195" progId="Equation.DSMT4">
                    <p:embed/>
                  </p:oleObj>
                </mc:Choice>
                <mc:Fallback>
                  <p:oleObj name="Equation" r:id="rId5" imgW="241195" imgH="241195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3" y="693"/>
                          <a:ext cx="391" cy="3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268" name="Group 6"/>
          <p:cNvGrpSpPr>
            <a:grpSpLocks/>
          </p:cNvGrpSpPr>
          <p:nvPr/>
        </p:nvGrpSpPr>
        <p:grpSpPr bwMode="auto">
          <a:xfrm>
            <a:off x="982663" y="3592513"/>
            <a:ext cx="8412162" cy="2419350"/>
            <a:chOff x="619" y="2263"/>
            <a:chExt cx="5299" cy="1524"/>
          </a:xfrm>
        </p:grpSpPr>
        <p:sp>
          <p:nvSpPr>
            <p:cNvPr id="11284" name="Text Box 7"/>
            <p:cNvSpPr txBox="1">
              <a:spLocks noChangeArrowheads="1"/>
            </p:cNvSpPr>
            <p:nvPr/>
          </p:nvSpPr>
          <p:spPr bwMode="auto">
            <a:xfrm>
              <a:off x="619" y="2263"/>
              <a:ext cx="4924" cy="1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800">
                  <a:latin typeface="Times New Roman" panose="02020603050405020304" pitchFamily="18" charset="0"/>
                </a:rPr>
                <a:t>Indices:</a:t>
              </a:r>
            </a:p>
            <a:p>
              <a:r>
                <a:rPr lang="en-US" altLang="en-US" sz="2800" b="1">
                  <a:latin typeface="Times New Roman" panose="02020603050405020304" pitchFamily="18" charset="0"/>
                </a:rPr>
                <a:t>k </a:t>
              </a:r>
              <a:r>
                <a:rPr lang="en-US" altLang="en-US" sz="2800">
                  <a:latin typeface="Times New Roman" panose="02020603050405020304" pitchFamily="18" charset="0"/>
                </a:rPr>
                <a:t>: reference to the propagation vector</a:t>
              </a:r>
            </a:p>
            <a:p>
              <a:r>
                <a:rPr lang="en-US" altLang="en-US" sz="2800" i="1">
                  <a:latin typeface="Times New Roman" panose="02020603050405020304" pitchFamily="18" charset="0"/>
                  <a:sym typeface="Symbol" panose="05050102010706020507" pitchFamily="18" charset="2"/>
                </a:rPr>
                <a:t> </a:t>
              </a:r>
              <a:r>
                <a:rPr lang="en-US" altLang="en-US" sz="2800">
                  <a:latin typeface="Times New Roman" panose="02020603050405020304" pitchFamily="18" charset="0"/>
                  <a:sym typeface="Symbol" panose="05050102010706020507" pitchFamily="18" charset="2"/>
                </a:rPr>
                <a:t>: reference to the irreducible representation</a:t>
              </a:r>
              <a:endParaRPr lang="en-US" altLang="en-US" sz="2800">
                <a:latin typeface="Times New Roman" panose="02020603050405020304" pitchFamily="18" charset="0"/>
              </a:endParaRPr>
            </a:p>
            <a:p>
              <a:r>
                <a:rPr lang="fr-FR" altLang="en-US" sz="2800" i="1">
                  <a:latin typeface="Times New Roman" panose="02020603050405020304" pitchFamily="18" charset="0"/>
                </a:rPr>
                <a:t>n</a:t>
              </a:r>
              <a:r>
                <a:rPr lang="fr-FR" altLang="en-US" sz="2800">
                  <a:latin typeface="Times New Roman" panose="02020603050405020304" pitchFamily="18" charset="0"/>
                </a:rPr>
                <a:t> : </a:t>
              </a:r>
              <a:r>
                <a:rPr lang="en-GB" altLang="en-US" sz="2800">
                  <a:latin typeface="Times New Roman" panose="02020603050405020304" pitchFamily="18" charset="0"/>
                </a:rPr>
                <a:t>index running from 1 up to </a:t>
              </a:r>
              <a:r>
                <a:rPr lang="en-GB" altLang="en-US" sz="2800" i="1">
                  <a:latin typeface="Times New Roman" panose="02020603050405020304" pitchFamily="18" charset="0"/>
                </a:rPr>
                <a:t>n</a:t>
              </a:r>
              <a:r>
                <a:rPr lang="en-GB" altLang="en-US" sz="3200" i="1" baseline="-25000">
                  <a:latin typeface="Times New Roman" panose="02020603050405020304" pitchFamily="18" charset="0"/>
                  <a:sym typeface="Symbol" panose="05050102010706020507" pitchFamily="18" charset="2"/>
                </a:rPr>
                <a:t> </a:t>
              </a:r>
              <a:r>
                <a:rPr lang="en-GB" altLang="en-US" sz="3200">
                  <a:latin typeface="Times New Roman" panose="02020603050405020304" pitchFamily="18" charset="0"/>
                  <a:sym typeface="Symbol" panose="05050102010706020507" pitchFamily="18" charset="2"/>
                </a:rPr>
                <a:t> </a:t>
              </a:r>
              <a:endParaRPr lang="en-GB" altLang="en-US" sz="3200" baseline="-25000">
                <a:latin typeface="Times New Roman" panose="02020603050405020304" pitchFamily="18" charset="0"/>
                <a:sym typeface="Symbol" panose="05050102010706020507" pitchFamily="18" charset="2"/>
              </a:endParaRPr>
            </a:p>
            <a:p>
              <a:r>
                <a:rPr lang="en-GB" altLang="en-US" sz="3200" i="1">
                  <a:latin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GB" altLang="en-US" sz="3200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GB" altLang="en-US" sz="2800">
                  <a:latin typeface="Times New Roman" panose="02020603050405020304" pitchFamily="18" charset="0"/>
                  <a:sym typeface="Symbol" panose="05050102010706020507" pitchFamily="18" charset="2"/>
                </a:rPr>
                <a:t>: index running from 1 up to</a:t>
              </a:r>
              <a:r>
                <a:rPr lang="en-GB" altLang="en-US" sz="3200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endParaRPr lang="en-GB" altLang="en-US" sz="2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1285" name="Object 8"/>
            <p:cNvGraphicFramePr>
              <a:graphicFrameLocks noChangeAspect="1"/>
            </p:cNvGraphicFramePr>
            <p:nvPr/>
          </p:nvGraphicFramePr>
          <p:xfrm>
            <a:off x="4209" y="3113"/>
            <a:ext cx="1709" cy="5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2" name="Equation" r:id="rId7" imgW="977476" imgH="355446" progId="Equation.DSMT4">
                    <p:embed/>
                  </p:oleObj>
                </mc:Choice>
                <mc:Fallback>
                  <p:oleObj name="Equation" r:id="rId7" imgW="977476" imgH="355446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9" y="3113"/>
                          <a:ext cx="1709" cy="5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6" name="Object 9"/>
            <p:cNvGraphicFramePr>
              <a:graphicFrameLocks noChangeAspect="1"/>
            </p:cNvGraphicFramePr>
            <p:nvPr/>
          </p:nvGraphicFramePr>
          <p:xfrm>
            <a:off x="4798" y="2750"/>
            <a:ext cx="396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3" name="Equation" r:id="rId9" imgW="190500" imgH="228600" progId="Equation.DSMT4">
                    <p:embed/>
                  </p:oleObj>
                </mc:Choice>
                <mc:Fallback>
                  <p:oleObj name="Equation" r:id="rId9" imgW="190500" imgH="2286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8" y="2750"/>
                          <a:ext cx="396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7" name="Object 10"/>
            <p:cNvGraphicFramePr>
              <a:graphicFrameLocks noChangeAspect="1"/>
            </p:cNvGraphicFramePr>
            <p:nvPr/>
          </p:nvGraphicFramePr>
          <p:xfrm>
            <a:off x="3456" y="3422"/>
            <a:ext cx="986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4" name="Equation" r:id="rId11" imgW="571252" imgH="228501" progId="Equation.DSMT4">
                    <p:embed/>
                  </p:oleObj>
                </mc:Choice>
                <mc:Fallback>
                  <p:oleObj name="Equation" r:id="rId11" imgW="571252" imgH="228501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3422"/>
                          <a:ext cx="986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69" name="Rectangle 11"/>
          <p:cNvSpPr>
            <a:spLocks noGrp="1" noChangeArrowheads="1"/>
          </p:cNvSpPr>
          <p:nvPr>
            <p:ph type="title" idx="4294967295"/>
          </p:nvPr>
        </p:nvSpPr>
        <p:spPr>
          <a:xfrm>
            <a:off x="649288" y="128588"/>
            <a:ext cx="8208962" cy="609600"/>
          </a:xfrm>
        </p:spPr>
        <p:txBody>
          <a:bodyPr/>
          <a:lstStyle/>
          <a:p>
            <a:r>
              <a:rPr lang="en-GB" altLang="en-US" sz="2800" smtClean="0">
                <a:solidFill>
                  <a:srgbClr val="FF0000"/>
                </a:solidFill>
              </a:rPr>
              <a:t>Relation of Fourier coefficients and basis functions of Irreps </a:t>
            </a:r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215900" y="981075"/>
            <a:ext cx="3081338" cy="1152525"/>
            <a:chOff x="136" y="618"/>
            <a:chExt cx="1941" cy="726"/>
          </a:xfrm>
        </p:grpSpPr>
        <p:sp>
          <p:nvSpPr>
            <p:cNvPr id="11281" name="Oval 12"/>
            <p:cNvSpPr>
              <a:spLocks noChangeArrowheads="1"/>
            </p:cNvSpPr>
            <p:nvPr/>
          </p:nvSpPr>
          <p:spPr bwMode="auto">
            <a:xfrm>
              <a:off x="1306" y="618"/>
              <a:ext cx="771" cy="72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11282" name="Text Box 13"/>
            <p:cNvSpPr txBox="1">
              <a:spLocks noChangeArrowheads="1"/>
            </p:cNvSpPr>
            <p:nvPr/>
          </p:nvSpPr>
          <p:spPr bwMode="auto">
            <a:xfrm>
              <a:off x="136" y="1026"/>
              <a:ext cx="13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>
                  <a:solidFill>
                    <a:srgbClr val="FF0000"/>
                  </a:solidFill>
                </a:rPr>
                <a:t>Fourier coeff.</a:t>
              </a:r>
            </a:p>
          </p:txBody>
        </p:sp>
        <p:sp>
          <p:nvSpPr>
            <p:cNvPr id="11283" name="Line 17"/>
            <p:cNvSpPr>
              <a:spLocks noChangeShapeType="1"/>
            </p:cNvSpPr>
            <p:nvPr/>
          </p:nvSpPr>
          <p:spPr bwMode="auto">
            <a:xfrm flipV="1">
              <a:off x="580" y="981"/>
              <a:ext cx="726" cy="9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5005388" y="850900"/>
            <a:ext cx="4613275" cy="1296988"/>
            <a:chOff x="3153" y="536"/>
            <a:chExt cx="2906" cy="817"/>
          </a:xfrm>
        </p:grpSpPr>
        <p:sp>
          <p:nvSpPr>
            <p:cNvPr id="11278" name="Oval 15"/>
            <p:cNvSpPr>
              <a:spLocks noChangeArrowheads="1"/>
            </p:cNvSpPr>
            <p:nvPr/>
          </p:nvSpPr>
          <p:spPr bwMode="auto">
            <a:xfrm>
              <a:off x="3153" y="536"/>
              <a:ext cx="1225" cy="817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11279" name="Text Box 19"/>
            <p:cNvSpPr txBox="1">
              <a:spLocks noChangeArrowheads="1"/>
            </p:cNvSpPr>
            <p:nvPr/>
          </p:nvSpPr>
          <p:spPr bwMode="auto">
            <a:xfrm>
              <a:off x="4753" y="1026"/>
              <a:ext cx="13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>
                  <a:solidFill>
                    <a:srgbClr val="0000FF"/>
                  </a:solidFill>
                </a:rPr>
                <a:t>Basis vectors</a:t>
              </a:r>
            </a:p>
          </p:txBody>
        </p:sp>
        <p:sp>
          <p:nvSpPr>
            <p:cNvPr id="11280" name="Line 21"/>
            <p:cNvSpPr>
              <a:spLocks noChangeShapeType="1"/>
            </p:cNvSpPr>
            <p:nvPr/>
          </p:nvSpPr>
          <p:spPr bwMode="auto">
            <a:xfrm flipH="1" flipV="1">
              <a:off x="4390" y="935"/>
              <a:ext cx="635" cy="1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4013200" y="1196975"/>
            <a:ext cx="1831975" cy="1047750"/>
            <a:chOff x="2528" y="754"/>
            <a:chExt cx="1154" cy="660"/>
          </a:xfrm>
        </p:grpSpPr>
        <p:sp>
          <p:nvSpPr>
            <p:cNvPr id="11273" name="Text Box 24"/>
            <p:cNvSpPr txBox="1">
              <a:spLocks noChangeArrowheads="1"/>
            </p:cNvSpPr>
            <p:nvPr/>
          </p:nvSpPr>
          <p:spPr bwMode="auto">
            <a:xfrm>
              <a:off x="2528" y="1126"/>
              <a:ext cx="2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b="1" i="1">
                  <a:solidFill>
                    <a:srgbClr val="FF0000"/>
                  </a:solidFill>
                  <a:sym typeface="Symbol" panose="05050102010706020507" pitchFamily="18" charset="2"/>
                </a:rPr>
                <a:t></a:t>
              </a:r>
            </a:p>
          </p:txBody>
        </p:sp>
        <p:sp>
          <p:nvSpPr>
            <p:cNvPr id="11274" name="Oval 25"/>
            <p:cNvSpPr>
              <a:spLocks noChangeArrowheads="1"/>
            </p:cNvSpPr>
            <p:nvPr/>
          </p:nvSpPr>
          <p:spPr bwMode="auto">
            <a:xfrm>
              <a:off x="2939" y="754"/>
              <a:ext cx="181" cy="181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11275" name="Oval 26"/>
            <p:cNvSpPr>
              <a:spLocks noChangeArrowheads="1"/>
            </p:cNvSpPr>
            <p:nvPr/>
          </p:nvSpPr>
          <p:spPr bwMode="auto">
            <a:xfrm>
              <a:off x="3501" y="754"/>
              <a:ext cx="181" cy="181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11276" name="Line 27"/>
            <p:cNvSpPr>
              <a:spLocks noChangeShapeType="1"/>
            </p:cNvSpPr>
            <p:nvPr/>
          </p:nvSpPr>
          <p:spPr bwMode="auto">
            <a:xfrm flipV="1">
              <a:off x="2712" y="935"/>
              <a:ext cx="272" cy="2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77" name="Line 28"/>
            <p:cNvSpPr>
              <a:spLocks noChangeShapeType="1"/>
            </p:cNvSpPr>
            <p:nvPr/>
          </p:nvSpPr>
          <p:spPr bwMode="auto">
            <a:xfrm flipV="1">
              <a:off x="2712" y="935"/>
              <a:ext cx="816" cy="2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3"/>
          <p:cNvSpPr txBox="1">
            <a:spLocks noChangeArrowheads="1"/>
          </p:cNvSpPr>
          <p:nvPr/>
        </p:nvSpPr>
        <p:spPr bwMode="auto">
          <a:xfrm>
            <a:off x="495300" y="1676400"/>
            <a:ext cx="86836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1">
                <a:cs typeface="Times New Roman" panose="02020603050405020304" pitchFamily="18" charset="0"/>
                <a:sym typeface="Symbol" panose="05050102010706020507" pitchFamily="18" charset="2"/>
              </a:rPr>
              <a:t>The interaction energy between the spins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b="1">
                <a:cs typeface="Times New Roman" panose="02020603050405020304" pitchFamily="18" charset="0"/>
                <a:sym typeface="Symbol" panose="05050102010706020507" pitchFamily="18" charset="2"/>
              </a:rPr>
              <a:t>and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b="1">
                <a:cs typeface="Times New Roman" panose="02020603050405020304" pitchFamily="18" charset="0"/>
                <a:sym typeface="Symbol" panose="05050102010706020507" pitchFamily="18" charset="2"/>
              </a:rPr>
              <a:t>located respectively in the unit cells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b="1">
                <a:cs typeface="Times New Roman" panose="02020603050405020304" pitchFamily="18" charset="0"/>
                <a:sym typeface="Symbol" panose="05050102010706020507" pitchFamily="18" charset="2"/>
              </a:rPr>
              <a:t>and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en-US" b="1">
                <a:cs typeface="Times New Roman" panose="02020603050405020304" pitchFamily="18" charset="0"/>
                <a:sym typeface="Symbol" panose="05050102010706020507" pitchFamily="18" charset="2"/>
              </a:rPr>
              <a:t>is supposed to be of the form:</a:t>
            </a:r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1281113" y="3644900"/>
            <a:ext cx="6372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1">
                <a:cs typeface="Times New Roman" panose="02020603050405020304" pitchFamily="18" charset="0"/>
                <a:sym typeface="Symbol" panose="05050102010706020507" pitchFamily="18" charset="2"/>
              </a:rPr>
              <a:t>The translation symmetry implies :</a:t>
            </a:r>
          </a:p>
        </p:txBody>
      </p:sp>
      <p:sp>
        <p:nvSpPr>
          <p:cNvPr id="12292" name="Rectangle 7"/>
          <p:cNvSpPr>
            <a:spLocks noGrp="1" noChangeArrowheads="1"/>
          </p:cNvSpPr>
          <p:nvPr>
            <p:ph type="title"/>
          </p:nvPr>
        </p:nvSpPr>
        <p:spPr>
          <a:xfrm>
            <a:off x="992188" y="0"/>
            <a:ext cx="7273925" cy="795338"/>
          </a:xfrm>
        </p:spPr>
        <p:txBody>
          <a:bodyPr/>
          <a:lstStyle/>
          <a:p>
            <a:r>
              <a:rPr lang="en-GB" altLang="en-US" smtClean="0"/>
              <a:t>Basic Calculations (1)</a:t>
            </a:r>
          </a:p>
        </p:txBody>
      </p:sp>
      <p:sp>
        <p:nvSpPr>
          <p:cNvPr id="12293" name="Rectangle 9"/>
          <p:cNvSpPr>
            <a:spLocks noChangeArrowheads="1"/>
          </p:cNvSpPr>
          <p:nvPr/>
        </p:nvSpPr>
        <p:spPr bwMode="auto">
          <a:xfrm>
            <a:off x="0" y="330993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GB" altLang="en-US"/>
          </a:p>
        </p:txBody>
      </p:sp>
      <p:graphicFrame>
        <p:nvGraphicFramePr>
          <p:cNvPr id="12294" name="Object 8"/>
          <p:cNvGraphicFramePr>
            <a:graphicFrameLocks noChangeAspect="1"/>
          </p:cNvGraphicFramePr>
          <p:nvPr/>
        </p:nvGraphicFramePr>
        <p:xfrm>
          <a:off x="1857375" y="4365625"/>
          <a:ext cx="547211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Equation" r:id="rId3" imgW="2298700" imgH="241300" progId="Equation.DSMT4">
                  <p:embed/>
                </p:oleObj>
              </mc:Choice>
              <mc:Fallback>
                <p:oleObj name="Equation" r:id="rId3" imgW="2298700" imgH="2413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4365625"/>
                        <a:ext cx="5472113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Rectangle 11"/>
          <p:cNvSpPr>
            <a:spLocks noChangeArrowheads="1"/>
          </p:cNvSpPr>
          <p:nvPr/>
        </p:nvSpPr>
        <p:spPr bwMode="auto">
          <a:xfrm>
            <a:off x="0" y="330993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GB" altLang="en-US"/>
          </a:p>
        </p:txBody>
      </p:sp>
      <p:graphicFrame>
        <p:nvGraphicFramePr>
          <p:cNvPr id="12296" name="Object 10"/>
          <p:cNvGraphicFramePr>
            <a:graphicFrameLocks noChangeAspect="1"/>
          </p:cNvGraphicFramePr>
          <p:nvPr/>
        </p:nvGraphicFramePr>
        <p:xfrm>
          <a:off x="2289175" y="5157788"/>
          <a:ext cx="4752975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Equation" r:id="rId5" imgW="1726920" imgH="241200" progId="Equation.DSMT4">
                  <p:embed/>
                </p:oleObj>
              </mc:Choice>
              <mc:Fallback>
                <p:oleObj name="Equation" r:id="rId5" imgW="1726920" imgH="241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175" y="5157788"/>
                        <a:ext cx="4752975" cy="65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12"/>
          <p:cNvGraphicFramePr>
            <a:graphicFrameLocks noChangeAspect="1"/>
          </p:cNvGraphicFramePr>
          <p:nvPr/>
        </p:nvGraphicFramePr>
        <p:xfrm>
          <a:off x="1136650" y="2924175"/>
          <a:ext cx="720090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Equation" r:id="rId7" imgW="2666880" imgH="241200" progId="Equation.DSMT4">
                  <p:embed/>
                </p:oleObj>
              </mc:Choice>
              <mc:Fallback>
                <p:oleObj name="Equation" r:id="rId7" imgW="2666880" imgH="241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650" y="2924175"/>
                        <a:ext cx="7200900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88950" y="1341438"/>
            <a:ext cx="868362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altLang="ja-JP">
                <a:ea typeface="ＭＳ Ｐゴシック" panose="020B0600070205080204" pitchFamily="34" charset="-128"/>
                <a:sym typeface="Symbol" panose="05050102010706020507" pitchFamily="18" charset="2"/>
              </a:rPr>
              <a:t>The classical internal field approximation (H.M. James and T.A. Keenan, J. Chem. Phys. 31, 12, (1959)) assumes that the orientation distribution function for spin </a:t>
            </a:r>
            <a:r>
              <a:rPr lang="en-GB" altLang="ja-JP" i="1">
                <a:latin typeface="Times New Roman" panose="02020603050405020304" pitchFamily="18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GB" altLang="ja-JP">
                <a:latin typeface="Times New Roman" panose="02020603050405020304" pitchFamily="18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GB" altLang="ja-JP">
                <a:ea typeface="ＭＳ Ｐゴシック" panose="020B0600070205080204" pitchFamily="34" charset="-128"/>
                <a:sym typeface="Symbol" panose="05050102010706020507" pitchFamily="18" charset="2"/>
              </a:rPr>
              <a:t>is </a:t>
            </a:r>
            <a:r>
              <a:rPr lang="en-GB" altLang="ja-JP" b="1" i="1">
                <a:latin typeface="Times New Roman" panose="02020603050405020304" pitchFamily="18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p</a:t>
            </a:r>
            <a:r>
              <a:rPr lang="en-GB" altLang="ja-JP" i="1" baseline="-25000">
                <a:latin typeface="Times New Roman" panose="02020603050405020304" pitchFamily="18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GB" altLang="ja-JP">
                <a:latin typeface="Times New Roman" panose="02020603050405020304" pitchFamily="18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GB" altLang="ja-JP" b="1">
                <a:latin typeface="Times New Roman" panose="02020603050405020304" pitchFamily="18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</a:t>
            </a:r>
            <a:r>
              <a:rPr lang="en-GB" altLang="ja-JP" i="1" baseline="-25000">
                <a:latin typeface="Times New Roman" panose="02020603050405020304" pitchFamily="18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GB" altLang="ja-JP">
                <a:latin typeface="Times New Roman" panose="02020603050405020304" pitchFamily="18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)</a:t>
            </a:r>
            <a:r>
              <a:rPr lang="en-GB" altLang="ja-JP" b="1">
                <a:ea typeface="ＭＳ Ｐゴシック" panose="020B0600070205080204" pitchFamily="34" charset="-128"/>
                <a:sym typeface="Symbol" panose="05050102010706020507" pitchFamily="18" charset="2"/>
              </a:rPr>
              <a:t>, </a:t>
            </a:r>
            <a:r>
              <a:rPr lang="en-GB" altLang="ja-JP">
                <a:ea typeface="ＭＳ Ｐゴシック" panose="020B0600070205080204" pitchFamily="34" charset="-128"/>
                <a:sym typeface="Symbol" panose="05050102010706020507" pitchFamily="18" charset="2"/>
              </a:rPr>
              <a:t>which is normalized over all solid angle</a:t>
            </a:r>
            <a:r>
              <a:rPr lang="en-US" altLang="ja-JP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endParaRPr lang="en-US" altLang="en-US">
              <a:sym typeface="Symbol" panose="05050102010706020507" pitchFamily="18" charset="2"/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488950" y="3716338"/>
            <a:ext cx="8856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altLang="en-US">
                <a:sym typeface="Symbol" panose="05050102010706020507" pitchFamily="18" charset="2"/>
              </a:rPr>
              <a:t>The internal energy and the entropy of the spin system are:</a:t>
            </a:r>
            <a:endParaRPr lang="en-US" altLang="en-US">
              <a:sym typeface="Symbol" panose="05050102010706020507" pitchFamily="18" charset="2"/>
            </a:endParaRP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>
          <a:xfrm>
            <a:off x="992188" y="0"/>
            <a:ext cx="7273925" cy="795338"/>
          </a:xfrm>
        </p:spPr>
        <p:txBody>
          <a:bodyPr/>
          <a:lstStyle/>
          <a:p>
            <a:r>
              <a:rPr lang="en-GB" altLang="en-US" smtClean="0"/>
              <a:t>Basic Calculations (2)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330993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GB" altLang="en-US"/>
          </a:p>
        </p:txBody>
      </p:sp>
      <p:sp>
        <p:nvSpPr>
          <p:cNvPr id="13318" name="Rectangle 7"/>
          <p:cNvSpPr>
            <a:spLocks noChangeArrowheads="1"/>
          </p:cNvSpPr>
          <p:nvPr/>
        </p:nvSpPr>
        <p:spPr bwMode="auto">
          <a:xfrm>
            <a:off x="0" y="330993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GB" altLang="en-US"/>
          </a:p>
        </p:txBody>
      </p:sp>
      <p:sp>
        <p:nvSpPr>
          <p:cNvPr id="13319" name="Rectangle 9"/>
          <p:cNvSpPr>
            <a:spLocks noChangeArrowheads="1"/>
          </p:cNvSpPr>
          <p:nvPr/>
        </p:nvSpPr>
        <p:spPr bwMode="auto">
          <a:xfrm>
            <a:off x="0" y="330993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GB" altLang="en-US"/>
          </a:p>
        </p:txBody>
      </p:sp>
      <p:sp>
        <p:nvSpPr>
          <p:cNvPr id="13320" name="Rectangle 12"/>
          <p:cNvSpPr>
            <a:spLocks noChangeArrowheads="1"/>
          </p:cNvSpPr>
          <p:nvPr/>
        </p:nvSpPr>
        <p:spPr bwMode="auto">
          <a:xfrm>
            <a:off x="0" y="327660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GB" altLang="en-US"/>
          </a:p>
        </p:txBody>
      </p:sp>
      <p:graphicFrame>
        <p:nvGraphicFramePr>
          <p:cNvPr id="13321" name="Object 11"/>
          <p:cNvGraphicFramePr>
            <a:graphicFrameLocks noChangeAspect="1"/>
          </p:cNvGraphicFramePr>
          <p:nvPr/>
        </p:nvGraphicFramePr>
        <p:xfrm>
          <a:off x="2274888" y="2952750"/>
          <a:ext cx="434657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Equation" r:id="rId3" imgW="2108160" imgH="279360" progId="Equation.DSMT4">
                  <p:embed/>
                </p:oleObj>
              </mc:Choice>
              <mc:Fallback>
                <p:oleObj name="Equation" r:id="rId3" imgW="2108160" imgH="27936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4888" y="2952750"/>
                        <a:ext cx="4346575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13"/>
          <p:cNvGraphicFramePr>
            <a:graphicFrameLocks noChangeAspect="1"/>
          </p:cNvGraphicFramePr>
          <p:nvPr/>
        </p:nvGraphicFramePr>
        <p:xfrm>
          <a:off x="1568450" y="4292600"/>
          <a:ext cx="604837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Equation" r:id="rId5" imgW="2768400" imgH="431640" progId="Equation.DSMT4">
                  <p:embed/>
                </p:oleObj>
              </mc:Choice>
              <mc:Fallback>
                <p:oleObj name="Equation" r:id="rId5" imgW="2768400" imgH="4316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450" y="4292600"/>
                        <a:ext cx="6048375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3" name="Object 15"/>
          <p:cNvGraphicFramePr>
            <a:graphicFrameLocks noChangeAspect="1"/>
          </p:cNvGraphicFramePr>
          <p:nvPr/>
        </p:nvGraphicFramePr>
        <p:xfrm>
          <a:off x="1639888" y="5373688"/>
          <a:ext cx="5616575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" name="Equation" r:id="rId7" imgW="1981080" imgH="355320" progId="Equation.DSMT4">
                  <p:embed/>
                </p:oleObj>
              </mc:Choice>
              <mc:Fallback>
                <p:oleObj name="Equation" r:id="rId7" imgW="1981080" imgH="35532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9888" y="5373688"/>
                        <a:ext cx="5616575" cy="98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1|7.9|7.2|9.3"/>
</p:tagLst>
</file>

<file path=ppt/theme/theme1.xml><?xml version="1.0" encoding="utf-8"?>
<a:theme xmlns:a="http://schemas.openxmlformats.org/drawingml/2006/main" name="Presentación en blanco">
  <a:themeElements>
    <a:clrScheme name="Presentación en blanc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resentación en blanco">
      <a:majorFont>
        <a:latin typeface="Comic Sans MS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Presentación en blanc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ón en blanc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Office\Templates\Presentación en blanco.pot</Template>
  <TotalTime>25037</TotalTime>
  <Words>4046</Words>
  <Application>Microsoft Office PowerPoint</Application>
  <PresentationFormat>A4 Paper (210x297 mm)</PresentationFormat>
  <Paragraphs>360</Paragraphs>
  <Slides>48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48</vt:i4>
      </vt:variant>
    </vt:vector>
  </HeadingPairs>
  <TitlesOfParts>
    <vt:vector size="59" baseType="lpstr">
      <vt:lpstr>MS PGothic</vt:lpstr>
      <vt:lpstr>Arial</vt:lpstr>
      <vt:lpstr>Comic Sans MS</vt:lpstr>
      <vt:lpstr>Courier New</vt:lpstr>
      <vt:lpstr>Symbol</vt:lpstr>
      <vt:lpstr>Times New Roman</vt:lpstr>
      <vt:lpstr>Presentación en blanco</vt:lpstr>
      <vt:lpstr>Equation</vt:lpstr>
      <vt:lpstr>MathType 6.0 Equation</vt:lpstr>
      <vt:lpstr>Document</vt:lpstr>
      <vt:lpstr>Bitmap Image</vt:lpstr>
      <vt:lpstr>Interpretation of magnetic structures of insulators with the help of the computing programs SIMBO and ENERMAG</vt:lpstr>
      <vt:lpstr>What is a magnetic structure? (1)</vt:lpstr>
      <vt:lpstr>What is a magnetic structure? (2)</vt:lpstr>
      <vt:lpstr>Magnetic structures Magnetic moment  Fourier series</vt:lpstr>
      <vt:lpstr>Magnetic structures Magnetic moment  Fourier series</vt:lpstr>
      <vt:lpstr>Group theory: Representation analysis</vt:lpstr>
      <vt:lpstr>Relation of Fourier coefficients and basis functions of Irreps </vt:lpstr>
      <vt:lpstr>Basic Calculations (1)</vt:lpstr>
      <vt:lpstr>Basic Calculations (2)</vt:lpstr>
      <vt:lpstr>Basic Calculations (3)</vt:lpstr>
      <vt:lpstr>Basic Calculations (4)</vt:lpstr>
      <vt:lpstr>Basic Calculations (5)</vt:lpstr>
      <vt:lpstr>Basic Calculations (6)</vt:lpstr>
      <vt:lpstr>Basic Calculations (7)</vt:lpstr>
      <vt:lpstr>Interpretation of the magnetic structure as the ground state (first ordered state) of a classical spin system</vt:lpstr>
      <vt:lpstr>Summary: SIMBO (1)</vt:lpstr>
      <vt:lpstr>Summary: SIMBO (2)</vt:lpstr>
      <vt:lpstr>SIMBO input file</vt:lpstr>
      <vt:lpstr>Phase diagram for the topology of MFePO5</vt:lpstr>
      <vt:lpstr>SIMBO output files</vt:lpstr>
      <vt:lpstr>SIMBO running</vt:lpstr>
      <vt:lpstr>SIMBO running</vt:lpstr>
      <vt:lpstr>SIMBO output (1)</vt:lpstr>
      <vt:lpstr>SIMBO output (2)</vt:lpstr>
      <vt:lpstr>SIMBO output (3)</vt:lpstr>
      <vt:lpstr>SIMBO output (4)</vt:lpstr>
      <vt:lpstr>PowerPoint Presentation</vt:lpstr>
      <vt:lpstr>PowerPoint Presentation</vt:lpstr>
      <vt:lpstr>ENERMAG (running)</vt:lpstr>
      <vt:lpstr>ENERMAG (running)</vt:lpstr>
      <vt:lpstr>ENERMAG …</vt:lpstr>
      <vt:lpstr>PhasDIAG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Paramelaconite Cu4O3</vt:lpstr>
      <vt:lpstr>Multiferroics RMn2O5</vt:lpstr>
      <vt:lpstr>Multiferroics RMn2O5</vt:lpstr>
      <vt:lpstr>Multiferroics RMn2O5</vt:lpstr>
      <vt:lpstr>Conclusions</vt:lpstr>
      <vt:lpstr>Some references using SIMBO and ENERMAG</vt:lpstr>
    </vt:vector>
  </TitlesOfParts>
  <Company>ill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cuello</dc:creator>
  <cp:lastModifiedBy>juan rodriguez-carvajal</cp:lastModifiedBy>
  <cp:revision>271</cp:revision>
  <cp:lastPrinted>2003-04-09T07:47:50Z</cp:lastPrinted>
  <dcterms:created xsi:type="dcterms:W3CDTF">2003-04-03T12:24:17Z</dcterms:created>
  <dcterms:modified xsi:type="dcterms:W3CDTF">2021-06-22T09:35:36Z</dcterms:modified>
</cp:coreProperties>
</file>