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59" r:id="rId7"/>
    <p:sldId id="265" r:id="rId8"/>
    <p:sldId id="269" r:id="rId9"/>
    <p:sldId id="270" r:id="rId10"/>
    <p:sldId id="266" r:id="rId11"/>
    <p:sldId id="271" r:id="rId12"/>
    <p:sldId id="267" r:id="rId13"/>
    <p:sldId id="268" r:id="rId14"/>
    <p:sldId id="262" r:id="rId15"/>
    <p:sldId id="263"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7" d="100"/>
          <a:sy n="47" d="100"/>
        </p:scale>
        <p:origin x="-4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66B8CF9-175B-4A15-AB5E-B4186C0DDBE4}" type="datetimeFigureOut">
              <a:rPr lang="en-US" smtClean="0"/>
              <a:pPr/>
              <a:t>7/17/2016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3AACEA8-8122-4E94-816A-B0F2B2E1F6B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6B8CF9-175B-4A15-AB5E-B4186C0DDBE4}" type="datetimeFigureOut">
              <a:rPr lang="en-US" smtClean="0"/>
              <a:pPr/>
              <a:t>7/17/2016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ACEA8-8122-4E94-816A-B0F2B2E1F6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6B8CF9-175B-4A15-AB5E-B4186C0DDBE4}" type="datetimeFigureOut">
              <a:rPr lang="en-US" smtClean="0"/>
              <a:pPr/>
              <a:t>7/17/2016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ACEA8-8122-4E94-816A-B0F2B2E1F6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66B8CF9-175B-4A15-AB5E-B4186C0DDBE4}" type="datetimeFigureOut">
              <a:rPr lang="en-US" smtClean="0"/>
              <a:pPr/>
              <a:t>7/17/2016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ACEA8-8122-4E94-816A-B0F2B2E1F6B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6B8CF9-175B-4A15-AB5E-B4186C0DDBE4}" type="datetimeFigureOut">
              <a:rPr lang="en-US" smtClean="0"/>
              <a:pPr/>
              <a:t>7/17/2016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3AACEA8-8122-4E94-816A-B0F2B2E1F6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66B8CF9-175B-4A15-AB5E-B4186C0DDBE4}" type="datetimeFigureOut">
              <a:rPr lang="en-US" smtClean="0"/>
              <a:pPr/>
              <a:t>7/17/2016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ACEA8-8122-4E94-816A-B0F2B2E1F6B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66B8CF9-175B-4A15-AB5E-B4186C0DDBE4}" type="datetimeFigureOut">
              <a:rPr lang="en-US" smtClean="0"/>
              <a:pPr/>
              <a:t>7/17/2016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ACEA8-8122-4E94-816A-B0F2B2E1F6B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6B8CF9-175B-4A15-AB5E-B4186C0DDBE4}" type="datetimeFigureOut">
              <a:rPr lang="en-US" smtClean="0"/>
              <a:pPr/>
              <a:t>7/17/2016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ACEA8-8122-4E94-816A-B0F2B2E1F6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B8CF9-175B-4A15-AB5E-B4186C0DDBE4}" type="datetimeFigureOut">
              <a:rPr lang="en-US" smtClean="0"/>
              <a:pPr/>
              <a:t>7/17/2016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AACEA8-8122-4E94-816A-B0F2B2E1F6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6B8CF9-175B-4A15-AB5E-B4186C0DDBE4}" type="datetimeFigureOut">
              <a:rPr lang="en-US" smtClean="0"/>
              <a:pPr/>
              <a:t>7/17/2016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ACEA8-8122-4E94-816A-B0F2B2E1F6B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6B8CF9-175B-4A15-AB5E-B4186C0DDBE4}" type="datetimeFigureOut">
              <a:rPr lang="en-US" smtClean="0"/>
              <a:pPr/>
              <a:t>7/17/2016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3AACEA8-8122-4E94-816A-B0F2B2E1F6B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66B8CF9-175B-4A15-AB5E-B4186C0DDBE4}" type="datetimeFigureOut">
              <a:rPr lang="en-US" smtClean="0"/>
              <a:pPr/>
              <a:t>7/17/2016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3AACEA8-8122-4E94-816A-B0F2B2E1F6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5715000"/>
            <a:ext cx="6400800" cy="1600200"/>
          </a:xfrm>
        </p:spPr>
        <p:txBody>
          <a:bodyPr/>
          <a:lstStyle/>
          <a:p>
            <a:r>
              <a:rPr lang="en-US" dirty="0" smtClean="0"/>
              <a:t>Chapter-4</a:t>
            </a:r>
            <a:endParaRPr lang="en-US" dirty="0"/>
          </a:p>
        </p:txBody>
      </p:sp>
      <p:sp>
        <p:nvSpPr>
          <p:cNvPr id="2" name="Title 1"/>
          <p:cNvSpPr>
            <a:spLocks noGrp="1"/>
          </p:cNvSpPr>
          <p:nvPr>
            <p:ph type="ctrTitle"/>
          </p:nvPr>
        </p:nvSpPr>
        <p:spPr/>
        <p:txBody>
          <a:bodyPr/>
          <a:lstStyle/>
          <a:p>
            <a:r>
              <a:rPr smtClean="0"/>
              <a:t>Data Processing System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09600"/>
            <a:ext cx="4800600" cy="5943600"/>
          </a:xfrm>
        </p:spPr>
        <p:txBody>
          <a:bodyPr>
            <a:normAutofit fontScale="92500" lnSpcReduction="10000"/>
          </a:bodyPr>
          <a:lstStyle/>
          <a:p>
            <a:pPr>
              <a:buNone/>
            </a:pPr>
            <a:r>
              <a:rPr lang="en-US" sz="3200" dirty="0" smtClean="0"/>
              <a:t>Scanners</a:t>
            </a:r>
          </a:p>
          <a:p>
            <a:pPr algn="just"/>
            <a:r>
              <a:rPr lang="en-US" dirty="0" smtClean="0"/>
              <a:t>A scanner is an input device that can read text or images printed on paper and translate the information into the form that the computer can use.</a:t>
            </a:r>
          </a:p>
          <a:p>
            <a:pPr algn="just"/>
            <a:r>
              <a:rPr lang="en-US" dirty="0" smtClean="0"/>
              <a:t>In other words a scanner copies an image, creates and stores it</a:t>
            </a:r>
          </a:p>
          <a:p>
            <a:pPr algn="just">
              <a:buNone/>
            </a:pPr>
            <a:r>
              <a:rPr lang="en-US" dirty="0" smtClean="0"/>
              <a:t>    on a computer disk in a form that can be used by the computer.</a:t>
            </a:r>
          </a:p>
          <a:p>
            <a:pPr algn="just"/>
            <a:r>
              <a:rPr lang="en-US" dirty="0" smtClean="0"/>
              <a:t>Scanning converts paper map into raster digital data.</a:t>
            </a:r>
          </a:p>
          <a:p>
            <a:pPr algn="just"/>
            <a:r>
              <a:rPr lang="en-US" dirty="0" smtClean="0"/>
              <a:t>A scanner works by digitizing an image- dividing it into a grid of boxes and representing each box with either zero or one, depending on whether the box is filled in.</a:t>
            </a:r>
          </a:p>
          <a:p>
            <a:endParaRPr lang="en-US" dirty="0" smtClean="0"/>
          </a:p>
          <a:p>
            <a:endParaRPr lang="en-US" dirty="0" smtClean="0"/>
          </a:p>
        </p:txBody>
      </p:sp>
      <p:pic>
        <p:nvPicPr>
          <p:cNvPr id="3075" name="Picture 3"/>
          <p:cNvPicPr>
            <a:picLocks noChangeAspect="1" noChangeArrowheads="1"/>
          </p:cNvPicPr>
          <p:nvPr/>
        </p:nvPicPr>
        <p:blipFill>
          <a:blip r:embed="rId2"/>
          <a:srcRect/>
          <a:stretch>
            <a:fillRect/>
          </a:stretch>
        </p:blipFill>
        <p:spPr bwMode="auto">
          <a:xfrm>
            <a:off x="5486400" y="1752600"/>
            <a:ext cx="3490292" cy="3733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It consists of 0 and 1. </a:t>
            </a:r>
          </a:p>
          <a:p>
            <a:r>
              <a:rPr lang="en-US" dirty="0" smtClean="0"/>
              <a:t>0 is background and 1 is map feature.</a:t>
            </a:r>
          </a:p>
          <a:p>
            <a:r>
              <a:rPr lang="en-US" dirty="0" smtClean="0"/>
              <a:t>For scanning a image, resolution of 300dpi(dot per inch</a:t>
            </a:r>
            <a:r>
              <a:rPr lang="en-US" dirty="0" smtClean="0"/>
              <a:t>) is required.</a:t>
            </a:r>
            <a:endParaRPr lang="en-US" dirty="0" smtClean="0"/>
          </a:p>
          <a:p>
            <a:r>
              <a:rPr lang="en-US" dirty="0" smtClean="0"/>
              <a:t>The scanner may be monochrome or color scanner and accordingly the image is scanned in black and white or color.</a:t>
            </a:r>
          </a:p>
          <a:p>
            <a:r>
              <a:rPr lang="en-US" dirty="0" smtClean="0"/>
              <a:t>Black and white maps are scanned as 1 bit monochrome.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To obtain grayscale image, 8 bit adopted while 24 bit is used for color image.</a:t>
            </a:r>
          </a:p>
          <a:p>
            <a:r>
              <a:rPr lang="en-US" dirty="0" smtClean="0"/>
              <a:t>To get 24 bit true color, scanner is done in 3 color(RGB).</a:t>
            </a:r>
          </a:p>
          <a:p>
            <a:r>
              <a:rPr lang="en-US" dirty="0" smtClean="0"/>
              <a:t>Each color has 8 bit integer number with range of 0-255.</a:t>
            </a:r>
          </a:p>
          <a:p>
            <a:r>
              <a:rPr lang="en-US" dirty="0" smtClean="0"/>
              <a:t>Roughly 24 bit color image can have 16.7 million colors.</a:t>
            </a:r>
          </a:p>
          <a:p>
            <a:r>
              <a:rPr lang="en-US" dirty="0" smtClean="0"/>
              <a:t>Pixel depth are given as follows;</a:t>
            </a:r>
          </a:p>
          <a:p>
            <a:pPr lvl="1"/>
            <a:r>
              <a:rPr lang="en-US" dirty="0" smtClean="0"/>
              <a:t>4bit 		16 colors</a:t>
            </a:r>
          </a:p>
          <a:p>
            <a:pPr lvl="1"/>
            <a:r>
              <a:rPr lang="en-US" dirty="0" smtClean="0"/>
              <a:t>8 bit		256 colors</a:t>
            </a:r>
          </a:p>
          <a:p>
            <a:pPr lvl="1"/>
            <a:r>
              <a:rPr lang="en-US" dirty="0" smtClean="0"/>
              <a:t>16bit		32768 colors</a:t>
            </a:r>
          </a:p>
          <a:p>
            <a:pPr lvl="1"/>
            <a:r>
              <a:rPr lang="en-US" dirty="0" smtClean="0"/>
              <a:t>24bit		16.7 million colors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Scanner will not enhance the quality of the output because the output is relied directly on the map source.</a:t>
            </a:r>
          </a:p>
          <a:p>
            <a:r>
              <a:rPr lang="en-US" dirty="0" smtClean="0"/>
              <a:t>If the source map contain error then the error will be carried out in digital data also.</a:t>
            </a:r>
          </a:p>
          <a:p>
            <a:r>
              <a:rPr lang="en-US" dirty="0" smtClean="0"/>
              <a:t>Quality of digital data depends upon source maps and effort taken by the operator to digitize the map accurately.</a:t>
            </a:r>
          </a:p>
          <a:p>
            <a:r>
              <a:rPr lang="en-US" dirty="0" smtClean="0"/>
              <a:t>Paper maps are subjected to shrink and expand due to adverse effect of temperature and humidity which requires due care while scanning the maps which were already subjected to some level of distortion.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GIS SOFTWARES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The main characteristics a GIS software package are its analytical functions that provide mean for deriving new </a:t>
            </a:r>
            <a:r>
              <a:rPr lang="en-US" dirty="0" err="1" smtClean="0"/>
              <a:t>geoinformation</a:t>
            </a:r>
            <a:r>
              <a:rPr lang="en-US" dirty="0" smtClean="0"/>
              <a:t> from existing spatial and attribute data.</a:t>
            </a:r>
          </a:p>
          <a:p>
            <a:r>
              <a:rPr lang="en-US" dirty="0" smtClean="0"/>
              <a:t>Depending on the interest of particular application, GIS can be considered to be a data store </a:t>
            </a:r>
            <a:r>
              <a:rPr lang="en-US" dirty="0" err="1" smtClean="0"/>
              <a:t>i.e</a:t>
            </a:r>
            <a:r>
              <a:rPr lang="en-US" dirty="0" smtClean="0"/>
              <a:t> a database that stores spatial data, a toolbox, a technology.</a:t>
            </a:r>
          </a:p>
          <a:p>
            <a:r>
              <a:rPr lang="en-US" dirty="0" smtClean="0"/>
              <a:t>All GIS packages available on market have their strength and weakness.</a:t>
            </a:r>
          </a:p>
          <a:p>
            <a:r>
              <a:rPr lang="en-US" dirty="0" smtClean="0"/>
              <a:t>Some GIS are focused to support raster manipulation, others more on vector based spatial object.</a:t>
            </a:r>
          </a:p>
          <a:p>
            <a:r>
              <a:rPr lang="en-US" dirty="0" smtClean="0"/>
              <a:t>The package that supports for only raster or only object is not considered full fledged, generic GIS. </a:t>
            </a:r>
          </a:p>
          <a:p>
            <a:r>
              <a:rPr lang="en-US" dirty="0" smtClean="0"/>
              <a:t>Some full fledged GIS packages are ILWIS , </a:t>
            </a:r>
            <a:r>
              <a:rPr lang="en-US" dirty="0" err="1" smtClean="0"/>
              <a:t>ArcINfo</a:t>
            </a:r>
            <a:r>
              <a:rPr lang="en-US" dirty="0" smtClean="0"/>
              <a:t>.</a:t>
            </a:r>
          </a:p>
          <a:p>
            <a:pPr>
              <a:buNone/>
            </a:pP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5181600" y="1752600"/>
            <a:ext cx="3775691" cy="312420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Software architecture and functionality of GIS</a:t>
            </a:r>
            <a:endParaRPr lang="en-US" dirty="0"/>
          </a:p>
        </p:txBody>
      </p:sp>
      <p:sp>
        <p:nvSpPr>
          <p:cNvPr id="3" name="Content Placeholder 2"/>
          <p:cNvSpPr>
            <a:spLocks noGrp="1"/>
          </p:cNvSpPr>
          <p:nvPr>
            <p:ph sz="quarter" idx="1"/>
          </p:nvPr>
        </p:nvSpPr>
        <p:spPr>
          <a:xfrm>
            <a:off x="304800" y="1371600"/>
            <a:ext cx="5334000" cy="5486400"/>
          </a:xfrm>
        </p:spPr>
        <p:txBody>
          <a:bodyPr/>
          <a:lstStyle/>
          <a:p>
            <a:r>
              <a:rPr lang="en-US" dirty="0" smtClean="0"/>
              <a:t>GIS in wider sense consists of software, data, people and an organization in which it functions.</a:t>
            </a:r>
          </a:p>
          <a:p>
            <a:r>
              <a:rPr lang="en-US" dirty="0" smtClean="0"/>
              <a:t>In the narrow sense, we consider GIS as a software system for which we discuss its architecture and functional components.</a:t>
            </a:r>
          </a:p>
          <a:p>
            <a:r>
              <a:rPr lang="en-US" dirty="0" smtClean="0"/>
              <a:t>According to the definitions, GIS consists of module for input, storage, analysis, display and output of spatial data.</a:t>
            </a:r>
            <a:endParaRPr lang="en-US" dirty="0"/>
          </a:p>
        </p:txBody>
      </p:sp>
      <p:sp>
        <p:nvSpPr>
          <p:cNvPr id="7" name="TextBox 6"/>
          <p:cNvSpPr txBox="1"/>
          <p:nvPr/>
        </p:nvSpPr>
        <p:spPr>
          <a:xfrm>
            <a:off x="5562600" y="4876800"/>
            <a:ext cx="2686954" cy="369332"/>
          </a:xfrm>
          <a:prstGeom prst="rect">
            <a:avLst/>
          </a:prstGeom>
          <a:noFill/>
        </p:spPr>
        <p:txBody>
          <a:bodyPr wrap="none" rtlCol="0">
            <a:spAutoFit/>
          </a:bodyPr>
          <a:lstStyle/>
          <a:p>
            <a:r>
              <a:rPr lang="en-US" dirty="0" smtClean="0"/>
              <a:t>Functional Component of GIS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Softwares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   </a:t>
            </a:r>
          </a:p>
          <a:p>
            <a:r>
              <a:rPr lang="en-US" dirty="0" smtClean="0"/>
              <a:t>Arc GIS</a:t>
            </a:r>
          </a:p>
          <a:p>
            <a:r>
              <a:rPr lang="en-US" dirty="0" smtClean="0"/>
              <a:t>Arc view</a:t>
            </a:r>
          </a:p>
          <a:p>
            <a:r>
              <a:rPr lang="en-US" dirty="0" smtClean="0"/>
              <a:t>EDRAS </a:t>
            </a:r>
          </a:p>
          <a:p>
            <a:r>
              <a:rPr lang="en-US" dirty="0" smtClean="0"/>
              <a:t> IDRISI</a:t>
            </a:r>
          </a:p>
          <a:p>
            <a:r>
              <a:rPr lang="pt-BR" dirty="0" smtClean="0"/>
              <a:t> Cad core </a:t>
            </a:r>
          </a:p>
          <a:p>
            <a:r>
              <a:rPr lang="pt-BR" dirty="0" smtClean="0"/>
              <a:t> R2V</a:t>
            </a:r>
          </a:p>
          <a:p>
            <a:r>
              <a:rPr lang="en-US" dirty="0" smtClean="0"/>
              <a:t> ILWIS </a:t>
            </a:r>
          </a:p>
          <a:p>
            <a:r>
              <a:rPr lang="en-US" dirty="0" smtClean="0"/>
              <a:t> ER </a:t>
            </a:r>
            <a:r>
              <a:rPr lang="en-US" dirty="0" err="1" smtClean="0"/>
              <a:t>mapper</a:t>
            </a:r>
            <a:endParaRPr lang="en-US" dirty="0" smtClean="0"/>
          </a:p>
          <a:p>
            <a:r>
              <a:rPr lang="en-US" dirty="0" smtClean="0"/>
              <a:t> Auto cad </a:t>
            </a:r>
          </a:p>
          <a:p>
            <a:r>
              <a:rPr lang="en-US" dirty="0" smtClean="0"/>
              <a:t> Quantum GIS</a:t>
            </a:r>
          </a:p>
          <a:p>
            <a:r>
              <a:rPr lang="en-US" dirty="0" smtClean="0"/>
              <a:t> Imagine </a:t>
            </a:r>
            <a:r>
              <a:rPr lang="en-US" dirty="0" err="1" smtClean="0"/>
              <a:t>orthomax</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lgn="just"/>
            <a:r>
              <a:rPr lang="en-US" dirty="0" smtClean="0"/>
              <a:t>Data processing systems are  computer systems with appropriate hardware components for the processing, storage and transfer of </a:t>
            </a:r>
            <a:r>
              <a:rPr lang="en-US" dirty="0" smtClean="0"/>
              <a:t>data, as </a:t>
            </a:r>
            <a:r>
              <a:rPr lang="en-US" dirty="0" smtClean="0"/>
              <a:t>well as software components for the management of hardware , peripheral devices and data.</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Hardware  and software trend</a:t>
            </a:r>
            <a:br>
              <a:rPr lang="en-US" dirty="0" smtClean="0"/>
            </a:br>
            <a:endParaRPr lang="en-US" sz="3100" u="sng" dirty="0"/>
          </a:p>
        </p:txBody>
      </p:sp>
      <p:sp>
        <p:nvSpPr>
          <p:cNvPr id="3" name="Content Placeholder 2"/>
          <p:cNvSpPr>
            <a:spLocks noGrp="1"/>
          </p:cNvSpPr>
          <p:nvPr>
            <p:ph sz="quarter" idx="1"/>
          </p:nvPr>
        </p:nvSpPr>
        <p:spPr>
          <a:xfrm>
            <a:off x="838200" y="990600"/>
            <a:ext cx="7848600" cy="5562600"/>
          </a:xfrm>
        </p:spPr>
        <p:txBody>
          <a:bodyPr>
            <a:normAutofit fontScale="92500" lnSpcReduction="20000"/>
          </a:bodyPr>
          <a:lstStyle/>
          <a:p>
            <a:pPr algn="just"/>
            <a:r>
              <a:rPr lang="en-US" dirty="0" smtClean="0"/>
              <a:t>The trend allow us to look ahead into the future and to attempt a </a:t>
            </a:r>
            <a:r>
              <a:rPr lang="en-US" dirty="0" smtClean="0"/>
              <a:t>forecast </a:t>
            </a:r>
            <a:r>
              <a:rPr lang="en-US" dirty="0" smtClean="0"/>
              <a:t>of geo information processing  may look like in 10 years from now.</a:t>
            </a:r>
          </a:p>
          <a:p>
            <a:pPr algn="just"/>
            <a:r>
              <a:rPr lang="en-US" dirty="0" smtClean="0"/>
              <a:t>The development of computer hardware at faster rate.</a:t>
            </a:r>
          </a:p>
          <a:p>
            <a:pPr algn="just"/>
            <a:r>
              <a:rPr lang="en-US" dirty="0" smtClean="0"/>
              <a:t>More powerful processors are generated almost every six month replacing older one and makes our computer an estimated 30% faster.</a:t>
            </a:r>
          </a:p>
          <a:p>
            <a:pPr algn="just"/>
            <a:r>
              <a:rPr lang="en-US" dirty="0" smtClean="0"/>
              <a:t>The power that  we have available in today’s portable note book computes is a multiple of the </a:t>
            </a:r>
            <a:r>
              <a:rPr lang="en-US" dirty="0" smtClean="0"/>
              <a:t>performance </a:t>
            </a:r>
            <a:r>
              <a:rPr lang="en-US" dirty="0" smtClean="0"/>
              <a:t>that the first PC had when it was introduced in the early 1980’s</a:t>
            </a:r>
          </a:p>
          <a:p>
            <a:pPr algn="just"/>
            <a:r>
              <a:rPr lang="en-US" dirty="0" smtClean="0"/>
              <a:t>The trend in disk storage is towards greatly increased storage sizes for micro-computers, e.g. PC's and workstations, at a lower cost;</a:t>
            </a:r>
          </a:p>
          <a:p>
            <a:pPr algn="just"/>
            <a:r>
              <a:rPr lang="en-US" dirty="0" smtClean="0"/>
              <a:t>The emergence of relatively low cost ,  reliable raster output devices, in particular inexpensive ink jet based plotters, has replaced the more expensive color electrostatic as the ad hoc standard plotting device for GIS.;</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304800"/>
            <a:ext cx="8305800" cy="6553200"/>
          </a:xfrm>
        </p:spPr>
        <p:txBody>
          <a:bodyPr>
            <a:normAutofit/>
          </a:bodyPr>
          <a:lstStyle/>
          <a:p>
            <a:pPr algn="just"/>
            <a:r>
              <a:rPr lang="en-US" dirty="0" smtClean="0"/>
              <a:t>The emergence of fast, relatively inexpensive micro-computers with competitive CPU power, e.g. 32-bit </a:t>
            </a:r>
            <a:r>
              <a:rPr lang="en-US" dirty="0" err="1" smtClean="0"/>
              <a:t>Penitum</a:t>
            </a:r>
            <a:r>
              <a:rPr lang="en-US" dirty="0" smtClean="0"/>
              <a:t> has challenged the traditional UNIX stronghold of GIS.;</a:t>
            </a:r>
          </a:p>
          <a:p>
            <a:pPr algn="just"/>
            <a:r>
              <a:rPr lang="en-US" dirty="0" smtClean="0"/>
              <a:t>While the de facto operating system standard has been UNIX , the Windows NT operating system is emerging as a serious and robust alternative. This is especially prevalent with organizations wishing to integrate their office computing environment with their GIS environment. This trend is closely associated with the development of 32-bit micro-computers.;</a:t>
            </a:r>
          </a:p>
          <a:p>
            <a:pPr algn="just"/>
            <a:r>
              <a:rPr lang="en-US" dirty="0" smtClean="0"/>
              <a:t>SQL (Standard Query Language) has become the standard interface for all relational DBMS;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Software technology develops somewhat  slower and often </a:t>
            </a:r>
          </a:p>
          <a:p>
            <a:pPr algn="just">
              <a:buNone/>
            </a:pPr>
            <a:r>
              <a:rPr lang="en-US" dirty="0" smtClean="0"/>
              <a:t>   cannot </a:t>
            </a:r>
            <a:r>
              <a:rPr lang="en-US" dirty="0" smtClean="0"/>
              <a:t>function fully </a:t>
            </a:r>
            <a:r>
              <a:rPr lang="en-US" dirty="0" smtClean="0"/>
              <a:t>the possibilities  offered by hardware, but </a:t>
            </a:r>
            <a:r>
              <a:rPr lang="en-US" dirty="0" smtClean="0"/>
              <a:t>existing </a:t>
            </a:r>
            <a:r>
              <a:rPr lang="en-US" dirty="0" smtClean="0"/>
              <a:t>software obviously performs better when run on faster computers.</a:t>
            </a:r>
          </a:p>
          <a:p>
            <a:pPr algn="just"/>
            <a:r>
              <a:rPr lang="en-US" dirty="0" smtClean="0"/>
              <a:t>Computers have become increasingly portable.</a:t>
            </a:r>
          </a:p>
          <a:p>
            <a:pPr algn="just"/>
            <a:r>
              <a:rPr lang="en-US" dirty="0" smtClean="0"/>
              <a:t>Hand held computers are now common in business and personal </a:t>
            </a:r>
            <a:r>
              <a:rPr lang="en-US" dirty="0" smtClean="0"/>
              <a:t>use.</a:t>
            </a:r>
            <a:endParaRPr lang="en-US" dirty="0" smtClean="0"/>
          </a:p>
          <a:p>
            <a:pPr algn="just"/>
            <a:r>
              <a:rPr lang="en-US" dirty="0" smtClean="0"/>
              <a:t>Portable computers will be soon become common and cheap allowing field surveyors, for instance to take powerful computers into the field, possibly hooked up with GPS receivers for instantaneous geo-referencing.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Recently, major development is in computer networks.</a:t>
            </a:r>
          </a:p>
          <a:p>
            <a:pPr algn="just"/>
            <a:r>
              <a:rPr lang="en-US" dirty="0" smtClean="0"/>
              <a:t>We have arrived in an era where any computer can almost anywhere on Earth be hooked up onto some networks, and contact other computers virtually anywhere else.</a:t>
            </a:r>
          </a:p>
          <a:p>
            <a:pPr algn="just"/>
            <a:r>
              <a:rPr lang="en-US" dirty="0" smtClean="0"/>
              <a:t>This allows fast and reliable exchange of spatial data as well as computer programs to operate on them.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143000"/>
          </a:xfrm>
        </p:spPr>
        <p:txBody>
          <a:bodyPr>
            <a:normAutofit fontScale="90000"/>
          </a:bodyPr>
          <a:lstStyle/>
          <a:p>
            <a:r>
              <a:rPr lang="en-US" dirty="0" smtClean="0"/>
              <a:t>Hardware used for data input and output in GIS</a:t>
            </a:r>
            <a:endParaRPr lang="en-US" dirty="0"/>
          </a:p>
        </p:txBody>
      </p:sp>
      <p:sp>
        <p:nvSpPr>
          <p:cNvPr id="3" name="Content Placeholder 2"/>
          <p:cNvSpPr>
            <a:spLocks noGrp="1"/>
          </p:cNvSpPr>
          <p:nvPr>
            <p:ph sz="quarter" idx="1"/>
          </p:nvPr>
        </p:nvSpPr>
        <p:spPr>
          <a:xfrm>
            <a:off x="685800" y="1295400"/>
            <a:ext cx="8001000" cy="5562600"/>
          </a:xfrm>
        </p:spPr>
        <p:txBody>
          <a:bodyPr>
            <a:normAutofit fontScale="85000" lnSpcReduction="10000"/>
          </a:bodyPr>
          <a:lstStyle/>
          <a:p>
            <a:r>
              <a:rPr lang="en-US" dirty="0" smtClean="0"/>
              <a:t>Digitizers</a:t>
            </a:r>
          </a:p>
          <a:p>
            <a:r>
              <a:rPr lang="en-US" dirty="0" smtClean="0"/>
              <a:t>Plotters</a:t>
            </a:r>
          </a:p>
          <a:p>
            <a:r>
              <a:rPr lang="en-US" dirty="0" smtClean="0"/>
              <a:t>Scanner</a:t>
            </a:r>
          </a:p>
          <a:p>
            <a:pPr>
              <a:buNone/>
            </a:pPr>
            <a:r>
              <a:rPr lang="en-US" dirty="0" smtClean="0"/>
              <a:t>Digitizers, plotters and scanners are designated based on the handling capacity of paper size. The different size of hardware  commonly used are:</a:t>
            </a:r>
          </a:p>
          <a:p>
            <a:pPr lvl="1"/>
            <a:r>
              <a:rPr lang="en-US" dirty="0" smtClean="0"/>
              <a:t>A0 size 		34”X 46”</a:t>
            </a:r>
          </a:p>
          <a:p>
            <a:pPr lvl="1"/>
            <a:r>
              <a:rPr lang="en-US" dirty="0" smtClean="0"/>
              <a:t>A1 size		22”X 34”</a:t>
            </a:r>
          </a:p>
          <a:p>
            <a:pPr lvl="1"/>
            <a:r>
              <a:rPr lang="en-US" dirty="0" smtClean="0"/>
              <a:t>A2 size		17”X22”</a:t>
            </a:r>
          </a:p>
          <a:p>
            <a:pPr lvl="1"/>
            <a:r>
              <a:rPr lang="en-US" dirty="0" smtClean="0"/>
              <a:t>A3 size		11”X17”</a:t>
            </a:r>
          </a:p>
          <a:p>
            <a:pPr lvl="1"/>
            <a:r>
              <a:rPr lang="en-US" dirty="0" smtClean="0"/>
              <a:t>A4 size		8.5”X11”</a:t>
            </a:r>
          </a:p>
          <a:p>
            <a:r>
              <a:rPr lang="en-US" dirty="0" smtClean="0"/>
              <a:t>If the scanner, printer, plotter or digitizer can handle A0 size sheet then the hardware is called A0 size scanner or printer, plotter, scanner or digitizer.</a:t>
            </a:r>
          </a:p>
          <a:p>
            <a:r>
              <a:rPr lang="en-US" dirty="0" smtClean="0"/>
              <a:t>All the hardware are supplied with the driver operating CD to install the hardware  devices.</a:t>
            </a:r>
          </a:p>
          <a:p>
            <a:r>
              <a:rPr lang="en-US" dirty="0" smtClean="0"/>
              <a:t>There are many commercial brands of scanner, printer, plotter, digitizer available.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Digitizers</a:t>
            </a:r>
            <a:br>
              <a:rPr lang="en-US" dirty="0" smtClean="0"/>
            </a:br>
            <a:endParaRPr lang="en-US" dirty="0"/>
          </a:p>
        </p:txBody>
      </p:sp>
      <p:sp>
        <p:nvSpPr>
          <p:cNvPr id="3" name="Content Placeholder 2"/>
          <p:cNvSpPr>
            <a:spLocks noGrp="1"/>
          </p:cNvSpPr>
          <p:nvPr>
            <p:ph sz="quarter" idx="1"/>
          </p:nvPr>
        </p:nvSpPr>
        <p:spPr>
          <a:xfrm>
            <a:off x="0" y="685800"/>
            <a:ext cx="4953000" cy="5638800"/>
          </a:xfrm>
        </p:spPr>
        <p:txBody>
          <a:bodyPr>
            <a:noAutofit/>
          </a:bodyPr>
          <a:lstStyle/>
          <a:p>
            <a:pPr lvl="1" algn="just"/>
            <a:r>
              <a:rPr lang="en-US" sz="2200" dirty="0" smtClean="0"/>
              <a:t>Digitizing Tablet is a common device for drawing, painting, or interactively selecting coordinate positions on an object.</a:t>
            </a:r>
          </a:p>
          <a:p>
            <a:pPr lvl="1" algn="just"/>
            <a:r>
              <a:rPr lang="en-US" sz="2200" dirty="0" smtClean="0"/>
              <a:t>A digitizing tablet consists of an electronic tablet and a cursor or pen (stylus).</a:t>
            </a:r>
          </a:p>
          <a:p>
            <a:pPr lvl="1" algn="just"/>
            <a:r>
              <a:rPr lang="en-US" sz="2200" dirty="0" smtClean="0"/>
              <a:t>A pen also called stylus looks like a simple ballpoint pen but uses an electronic head.</a:t>
            </a:r>
          </a:p>
          <a:p>
            <a:pPr lvl="1" algn="just"/>
            <a:r>
              <a:rPr lang="en-US" sz="2200" dirty="0" smtClean="0"/>
              <a:t>The tablet contains electronics that enable it to detect movement of the cursor.</a:t>
            </a:r>
          </a:p>
          <a:p>
            <a:pPr lvl="1" algn="just"/>
            <a:r>
              <a:rPr lang="en-US" sz="2200" dirty="0" smtClean="0"/>
              <a:t>For digitizing tablet each point on the tablets represents a point on the display screen.</a:t>
            </a:r>
          </a:p>
          <a:p>
            <a:pPr lvl="1" algn="just"/>
            <a:r>
              <a:rPr lang="en-US" sz="2200" dirty="0" smtClean="0"/>
              <a:t>Sonic tablets uses sound and microphone to detect the position of cursor.</a:t>
            </a:r>
          </a:p>
        </p:txBody>
      </p:sp>
      <p:pic>
        <p:nvPicPr>
          <p:cNvPr id="1026" name="Picture 2"/>
          <p:cNvPicPr>
            <a:picLocks noChangeAspect="1" noChangeArrowheads="1"/>
          </p:cNvPicPr>
          <p:nvPr/>
        </p:nvPicPr>
        <p:blipFill>
          <a:blip r:embed="rId2"/>
          <a:srcRect/>
          <a:stretch>
            <a:fillRect/>
          </a:stretch>
        </p:blipFill>
        <p:spPr bwMode="auto">
          <a:xfrm>
            <a:off x="5029200" y="1143000"/>
            <a:ext cx="4057650" cy="37528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t>Plotters</a:t>
            </a:r>
            <a:endParaRPr lang="en-US" dirty="0"/>
          </a:p>
        </p:txBody>
      </p:sp>
      <p:sp>
        <p:nvSpPr>
          <p:cNvPr id="3" name="Content Placeholder 2"/>
          <p:cNvSpPr>
            <a:spLocks noGrp="1"/>
          </p:cNvSpPr>
          <p:nvPr>
            <p:ph sz="quarter" idx="1"/>
          </p:nvPr>
        </p:nvSpPr>
        <p:spPr>
          <a:xfrm>
            <a:off x="533400" y="1066800"/>
            <a:ext cx="5105400" cy="5410200"/>
          </a:xfrm>
        </p:spPr>
        <p:txBody>
          <a:bodyPr>
            <a:normAutofit fontScale="92500" lnSpcReduction="10000"/>
          </a:bodyPr>
          <a:lstStyle/>
          <a:p>
            <a:pPr algn="just"/>
            <a:r>
              <a:rPr lang="en-US" dirty="0" smtClean="0"/>
              <a:t>Plotter is a device that draws pictures on paper based on commands from a computer.</a:t>
            </a:r>
          </a:p>
          <a:p>
            <a:pPr algn="just"/>
            <a:r>
              <a:rPr lang="en-US" dirty="0" smtClean="0"/>
              <a:t>Plotters differ from printers in that they draw lines using a pen.</a:t>
            </a:r>
          </a:p>
          <a:p>
            <a:pPr algn="just"/>
            <a:r>
              <a:rPr lang="en-US" dirty="0" smtClean="0"/>
              <a:t>As a result, they can produce continuous lines, where as printers can only simulate lines by printing a closely spaced series of dots.</a:t>
            </a:r>
          </a:p>
          <a:p>
            <a:pPr algn="just"/>
            <a:r>
              <a:rPr lang="en-US" dirty="0" smtClean="0"/>
              <a:t>Multicolor plotters use different-colored pens to draw different colors</a:t>
            </a:r>
          </a:p>
          <a:p>
            <a:pPr algn="just"/>
            <a:r>
              <a:rPr lang="en-US" dirty="0" smtClean="0"/>
              <a:t>In general, plotters are considerably more expensive than printers. They are used in engineering applications where precision is mandatory..</a:t>
            </a:r>
            <a:endParaRPr lang="en-US" dirty="0"/>
          </a:p>
        </p:txBody>
      </p:sp>
      <p:pic>
        <p:nvPicPr>
          <p:cNvPr id="2050" name="Picture 2"/>
          <p:cNvPicPr>
            <a:picLocks noChangeAspect="1" noChangeArrowheads="1"/>
          </p:cNvPicPr>
          <p:nvPr/>
        </p:nvPicPr>
        <p:blipFill>
          <a:blip r:embed="rId2"/>
          <a:srcRect/>
          <a:stretch>
            <a:fillRect/>
          </a:stretch>
        </p:blipFill>
        <p:spPr bwMode="auto">
          <a:xfrm>
            <a:off x="5715000" y="0"/>
            <a:ext cx="3505200" cy="2667000"/>
          </a:xfrm>
          <a:prstGeom prst="rect">
            <a:avLst/>
          </a:prstGeom>
          <a:noFill/>
          <a:ln w="9525">
            <a:noFill/>
            <a:miter lim="800000"/>
            <a:headEnd/>
            <a:tailEnd/>
          </a:ln>
          <a:effectLst/>
        </p:spPr>
      </p:pic>
      <p:pic>
        <p:nvPicPr>
          <p:cNvPr id="8194" name="Picture 2" descr="https://i.ytimg.com/vi/EDvqEhOOLZ0/maxresdefault.jpg"/>
          <p:cNvPicPr>
            <a:picLocks noChangeAspect="1" noChangeArrowheads="1"/>
          </p:cNvPicPr>
          <p:nvPr/>
        </p:nvPicPr>
        <p:blipFill>
          <a:blip r:embed="rId3"/>
          <a:srcRect/>
          <a:stretch>
            <a:fillRect/>
          </a:stretch>
        </p:blipFill>
        <p:spPr bwMode="auto">
          <a:xfrm>
            <a:off x="5638800" y="4495800"/>
            <a:ext cx="3276600" cy="2106386"/>
          </a:xfrm>
          <a:prstGeom prst="rect">
            <a:avLst/>
          </a:prstGeom>
          <a:noFill/>
        </p:spPr>
      </p:pic>
      <p:pic>
        <p:nvPicPr>
          <p:cNvPr id="8196" name="Picture 4" descr="https://i.ytimg.com/vi/B3ov7AOVwbU/maxresdefault.jpg"/>
          <p:cNvPicPr>
            <a:picLocks noChangeAspect="1" noChangeArrowheads="1"/>
          </p:cNvPicPr>
          <p:nvPr/>
        </p:nvPicPr>
        <p:blipFill>
          <a:blip r:embed="rId4" cstate="print"/>
          <a:srcRect/>
          <a:stretch>
            <a:fillRect/>
          </a:stretch>
        </p:blipFill>
        <p:spPr bwMode="auto">
          <a:xfrm>
            <a:off x="5638799" y="2514600"/>
            <a:ext cx="3505201" cy="197167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624</TotalTime>
  <Words>1188</Words>
  <Application>Microsoft Office PowerPoint</Application>
  <PresentationFormat>On-screen Show (4:3)</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Data Processing System</vt:lpstr>
      <vt:lpstr>Slide 2</vt:lpstr>
      <vt:lpstr>Hardware  and software trend </vt:lpstr>
      <vt:lpstr>Slide 4</vt:lpstr>
      <vt:lpstr> </vt:lpstr>
      <vt:lpstr>Slide 6</vt:lpstr>
      <vt:lpstr>Hardware used for data input and output in GIS</vt:lpstr>
      <vt:lpstr>Digitizers </vt:lpstr>
      <vt:lpstr>Plotters</vt:lpstr>
      <vt:lpstr>Slide 10</vt:lpstr>
      <vt:lpstr>Slide 11</vt:lpstr>
      <vt:lpstr>Slide 12</vt:lpstr>
      <vt:lpstr>Slide 13</vt:lpstr>
      <vt:lpstr>GIS SOFTWARES</vt:lpstr>
      <vt:lpstr>Software architecture and functionality of GIS</vt:lpstr>
      <vt:lpstr>Softwares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Processing System</dc:title>
  <dc:creator>Kapina Manandhar</dc:creator>
  <cp:lastModifiedBy>Kapina Manandhar</cp:lastModifiedBy>
  <cp:revision>59</cp:revision>
  <dcterms:created xsi:type="dcterms:W3CDTF">2016-07-15T12:48:25Z</dcterms:created>
  <dcterms:modified xsi:type="dcterms:W3CDTF">2016-07-17T03:39:57Z</dcterms:modified>
</cp:coreProperties>
</file>