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271" r:id="rId2"/>
    <p:sldId id="259" r:id="rId3"/>
    <p:sldId id="257" r:id="rId4"/>
    <p:sldId id="258" r:id="rId5"/>
    <p:sldId id="261" r:id="rId6"/>
    <p:sldId id="263" r:id="rId7"/>
    <p:sldId id="282" r:id="rId8"/>
    <p:sldId id="283" r:id="rId9"/>
    <p:sldId id="272" r:id="rId10"/>
    <p:sldId id="284" r:id="rId11"/>
    <p:sldId id="285" r:id="rId12"/>
    <p:sldId id="288" r:id="rId13"/>
    <p:sldId id="286" r:id="rId14"/>
    <p:sldId id="287" r:id="rId15"/>
    <p:sldId id="293" r:id="rId16"/>
    <p:sldId id="289" r:id="rId17"/>
    <p:sldId id="290" r:id="rId18"/>
    <p:sldId id="291" r:id="rId19"/>
    <p:sldId id="292" r:id="rId20"/>
    <p:sldId id="294" r:id="rId21"/>
    <p:sldId id="295" r:id="rId22"/>
    <p:sldId id="296" r:id="rId23"/>
    <p:sldId id="297" r:id="rId24"/>
    <p:sldId id="266" r:id="rId25"/>
    <p:sldId id="265" r:id="rId26"/>
    <p:sldId id="275" r:id="rId27"/>
    <p:sldId id="276" r:id="rId28"/>
    <p:sldId id="277" r:id="rId29"/>
    <p:sldId id="278" r:id="rId30"/>
    <p:sldId id="298" r:id="rId31"/>
    <p:sldId id="299" r:id="rId32"/>
    <p:sldId id="300" r:id="rId33"/>
    <p:sldId id="301" r:id="rId34"/>
    <p:sldId id="303" r:id="rId35"/>
    <p:sldId id="304" r:id="rId36"/>
    <p:sldId id="305" r:id="rId37"/>
    <p:sldId id="306" r:id="rId38"/>
    <p:sldId id="307" r:id="rId39"/>
    <p:sldId id="308" r:id="rId40"/>
    <p:sldId id="309" r:id="rId41"/>
    <p:sldId id="302" r:id="rId42"/>
    <p:sldId id="267" r:id="rId43"/>
    <p:sldId id="268" r:id="rId44"/>
    <p:sldId id="270" r:id="rId45"/>
    <p:sldId id="281" r:id="rId46"/>
    <p:sldId id="269" r:id="rId47"/>
    <p:sldId id="260" r:id="rId4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am Carvalho&amp;Moraes" initials="F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12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3-14T16:32:04.153" idx="1">
    <p:pos x="5457" y="2542"/>
    <p:text>Private Equity geralmente são realizados em empresas emergentes de maior porte com grande potencial. Em sua maioria são constituídos em acordos contratuais privados entre investidores e gestores, não sendo oferecidos abertamente ao mercado e sim através de colocação privada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1B2B0E-77B7-4549-B90A-4D19C8A47262}" type="datetimeFigureOut">
              <a:rPr lang="pt-BR" smtClean="0"/>
              <a:t>23/06/2020</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92CDCA-CA82-4068-BA19-8019C4B35666}" type="slidenum">
              <a:rPr lang="pt-BR" smtClean="0"/>
              <a:t>‹nº›</a:t>
            </a:fld>
            <a:endParaRPr lang="pt-BR"/>
          </a:p>
        </p:txBody>
      </p:sp>
    </p:spTree>
    <p:extLst>
      <p:ext uri="{BB962C8B-B14F-4D97-AF65-F5344CB8AC3E}">
        <p14:creationId xmlns:p14="http://schemas.microsoft.com/office/powerpoint/2010/main" val="3593765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B4B593B2-3C01-4A8E-8850-09B1CE235AF1}" type="datetime1">
              <a:rPr lang="pt-BR" smtClean="0"/>
              <a:t>23/06/2020</a:t>
            </a:fld>
            <a:endParaRPr lang="pt-BR"/>
          </a:p>
        </p:txBody>
      </p:sp>
      <p:sp>
        <p:nvSpPr>
          <p:cNvPr id="5" name="Espaço Reservado para Rodapé 4"/>
          <p:cNvSpPr>
            <a:spLocks noGrp="1"/>
          </p:cNvSpPr>
          <p:nvPr>
            <p:ph type="ftr" sz="quarter" idx="11"/>
          </p:nvPr>
        </p:nvSpPr>
        <p:spPr>
          <a:xfrm>
            <a:off x="3131840" y="6669360"/>
            <a:ext cx="2895600" cy="124123"/>
          </a:xfrm>
        </p:spPr>
        <p:txBody>
          <a:bodyPr/>
          <a:lstStyle/>
          <a:p>
            <a:endParaRPr lang="pt-BR"/>
          </a:p>
        </p:txBody>
      </p:sp>
      <p:sp>
        <p:nvSpPr>
          <p:cNvPr id="6" name="Espaço Reservado para Número de Slide 5"/>
          <p:cNvSpPr>
            <a:spLocks noGrp="1"/>
          </p:cNvSpPr>
          <p:nvPr>
            <p:ph type="sldNum" sz="quarter" idx="12"/>
          </p:nvPr>
        </p:nvSpPr>
        <p:spPr/>
        <p:txBody>
          <a:bodyPr/>
          <a:lstStyle/>
          <a:p>
            <a:fld id="{38CD9442-8F57-4481-B4D4-3681E302CCE3}" type="slidenum">
              <a:rPr lang="pt-BR" smtClean="0"/>
              <a:t>‹nº›</a:t>
            </a:fld>
            <a:endParaRPr lang="pt-BR"/>
          </a:p>
        </p:txBody>
      </p:sp>
    </p:spTree>
    <p:extLst>
      <p:ext uri="{BB962C8B-B14F-4D97-AF65-F5344CB8AC3E}">
        <p14:creationId xmlns:p14="http://schemas.microsoft.com/office/powerpoint/2010/main" val="172646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162EBF3-5007-495F-8059-EB6D174BE645}" type="datetime1">
              <a:rPr lang="pt-BR" smtClean="0"/>
              <a:t>23/06/2020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8CD9442-8F57-4481-B4D4-3681E302CCE3}" type="slidenum">
              <a:rPr lang="pt-BR" smtClean="0"/>
              <a:t>‹nº›</a:t>
            </a:fld>
            <a:endParaRPr lang="pt-BR"/>
          </a:p>
        </p:txBody>
      </p:sp>
    </p:spTree>
    <p:extLst>
      <p:ext uri="{BB962C8B-B14F-4D97-AF65-F5344CB8AC3E}">
        <p14:creationId xmlns:p14="http://schemas.microsoft.com/office/powerpoint/2010/main" val="128671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DE0E4E9-41EC-4CDF-849B-C69418A1EA0B}" type="datetime1">
              <a:rPr lang="pt-BR" smtClean="0"/>
              <a:t>23/06/2020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8CD9442-8F57-4481-B4D4-3681E302CCE3}" type="slidenum">
              <a:rPr lang="pt-BR" smtClean="0"/>
              <a:t>‹nº›</a:t>
            </a:fld>
            <a:endParaRPr lang="pt-BR"/>
          </a:p>
        </p:txBody>
      </p:sp>
    </p:spTree>
    <p:extLst>
      <p:ext uri="{BB962C8B-B14F-4D97-AF65-F5344CB8AC3E}">
        <p14:creationId xmlns:p14="http://schemas.microsoft.com/office/powerpoint/2010/main" val="663365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0B7975C-236D-4E3B-BD2D-066807180425}" type="datetime1">
              <a:rPr lang="pt-BR" smtClean="0"/>
              <a:t>23/06/2020</a:t>
            </a:fld>
            <a:endParaRPr lang="pt-BR"/>
          </a:p>
        </p:txBody>
      </p:sp>
      <p:sp>
        <p:nvSpPr>
          <p:cNvPr id="6" name="Espaço Reservado para Número de Slide 5"/>
          <p:cNvSpPr>
            <a:spLocks noGrp="1"/>
          </p:cNvSpPr>
          <p:nvPr>
            <p:ph type="sldNum" sz="quarter" idx="12"/>
          </p:nvPr>
        </p:nvSpPr>
        <p:spPr>
          <a:xfrm>
            <a:off x="8538160" y="6505676"/>
            <a:ext cx="576064" cy="365125"/>
          </a:xfrm>
        </p:spPr>
        <p:txBody>
          <a:bodyPr/>
          <a:lstStyle/>
          <a:p>
            <a:fld id="{38CD9442-8F57-4481-B4D4-3681E302CCE3}" type="slidenum">
              <a:rPr lang="pt-BR" smtClean="0"/>
              <a:t>‹nº›</a:t>
            </a:fld>
            <a:endParaRPr lang="pt-BR"/>
          </a:p>
        </p:txBody>
      </p:sp>
    </p:spTree>
    <p:extLst>
      <p:ext uri="{BB962C8B-B14F-4D97-AF65-F5344CB8AC3E}">
        <p14:creationId xmlns:p14="http://schemas.microsoft.com/office/powerpoint/2010/main" val="180252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E1ECA3E1-3A50-451D-89E9-795B861E0736}" type="datetime1">
              <a:rPr lang="pt-BR" smtClean="0"/>
              <a:t>23/06/2020</a:t>
            </a:fld>
            <a:endParaRPr lang="pt-BR"/>
          </a:p>
        </p:txBody>
      </p:sp>
      <p:sp>
        <p:nvSpPr>
          <p:cNvPr id="6" name="Espaço Reservado para Número de Slide 5"/>
          <p:cNvSpPr>
            <a:spLocks noGrp="1"/>
          </p:cNvSpPr>
          <p:nvPr>
            <p:ph type="sldNum" sz="quarter" idx="12"/>
          </p:nvPr>
        </p:nvSpPr>
        <p:spPr/>
        <p:txBody>
          <a:bodyPr/>
          <a:lstStyle/>
          <a:p>
            <a:fld id="{38CD9442-8F57-4481-B4D4-3681E302CCE3}" type="slidenum">
              <a:rPr lang="pt-BR" smtClean="0"/>
              <a:t>‹nº›</a:t>
            </a:fld>
            <a:endParaRPr lang="pt-BR"/>
          </a:p>
        </p:txBody>
      </p:sp>
    </p:spTree>
    <p:extLst>
      <p:ext uri="{BB962C8B-B14F-4D97-AF65-F5344CB8AC3E}">
        <p14:creationId xmlns:p14="http://schemas.microsoft.com/office/powerpoint/2010/main" val="866359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C31ED344-4075-4FAE-A5CE-A75807AEA45A}" type="datetime1">
              <a:rPr lang="pt-BR" smtClean="0"/>
              <a:t>23/06/2020</a:t>
            </a:fld>
            <a:endParaRPr lang="pt-BR"/>
          </a:p>
        </p:txBody>
      </p:sp>
      <p:sp>
        <p:nvSpPr>
          <p:cNvPr id="7" name="Espaço Reservado para Número de Slide 6"/>
          <p:cNvSpPr>
            <a:spLocks noGrp="1"/>
          </p:cNvSpPr>
          <p:nvPr>
            <p:ph type="sldNum" sz="quarter" idx="12"/>
          </p:nvPr>
        </p:nvSpPr>
        <p:spPr/>
        <p:txBody>
          <a:bodyPr/>
          <a:lstStyle/>
          <a:p>
            <a:fld id="{38CD9442-8F57-4481-B4D4-3681E302CCE3}" type="slidenum">
              <a:rPr lang="pt-BR" smtClean="0"/>
              <a:t>‹nº›</a:t>
            </a:fld>
            <a:endParaRPr lang="pt-BR"/>
          </a:p>
        </p:txBody>
      </p:sp>
    </p:spTree>
    <p:extLst>
      <p:ext uri="{BB962C8B-B14F-4D97-AF65-F5344CB8AC3E}">
        <p14:creationId xmlns:p14="http://schemas.microsoft.com/office/powerpoint/2010/main" val="1197997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A39D7E86-5F02-4FC3-89DD-76A9FDE336AC}" type="datetime1">
              <a:rPr lang="pt-BR" smtClean="0"/>
              <a:t>23/06/2020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38CD9442-8F57-4481-B4D4-3681E302CCE3}" type="slidenum">
              <a:rPr lang="pt-BR" smtClean="0"/>
              <a:t>‹nº›</a:t>
            </a:fld>
            <a:endParaRPr lang="pt-BR"/>
          </a:p>
        </p:txBody>
      </p:sp>
    </p:spTree>
    <p:extLst>
      <p:ext uri="{BB962C8B-B14F-4D97-AF65-F5344CB8AC3E}">
        <p14:creationId xmlns:p14="http://schemas.microsoft.com/office/powerpoint/2010/main" val="995349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1E26EB2C-A0D9-4C86-B9BC-31CBD618832C}" type="datetime1">
              <a:rPr lang="pt-BR" smtClean="0"/>
              <a:t>23/06/2020</a:t>
            </a:fld>
            <a:endParaRPr lang="pt-BR"/>
          </a:p>
        </p:txBody>
      </p:sp>
      <p:sp>
        <p:nvSpPr>
          <p:cNvPr id="5" name="Espaço Reservado para Número de Slide 4"/>
          <p:cNvSpPr>
            <a:spLocks noGrp="1"/>
          </p:cNvSpPr>
          <p:nvPr>
            <p:ph type="sldNum" sz="quarter" idx="12"/>
          </p:nvPr>
        </p:nvSpPr>
        <p:spPr>
          <a:xfrm>
            <a:off x="8532440" y="6381328"/>
            <a:ext cx="504056" cy="365125"/>
          </a:xfrm>
        </p:spPr>
        <p:txBody>
          <a:bodyPr/>
          <a:lstStyle/>
          <a:p>
            <a:fld id="{38CD9442-8F57-4481-B4D4-3681E302CCE3}" type="slidenum">
              <a:rPr lang="pt-BR" smtClean="0"/>
              <a:t>‹nº›</a:t>
            </a:fld>
            <a:endParaRPr lang="pt-BR"/>
          </a:p>
        </p:txBody>
      </p:sp>
    </p:spTree>
    <p:extLst>
      <p:ext uri="{BB962C8B-B14F-4D97-AF65-F5344CB8AC3E}">
        <p14:creationId xmlns:p14="http://schemas.microsoft.com/office/powerpoint/2010/main" val="2340740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3C15795-3C02-4327-A94C-31FCEC510308}" type="datetime1">
              <a:rPr lang="pt-BR" smtClean="0"/>
              <a:t>23/06/2020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38CD9442-8F57-4481-B4D4-3681E302CCE3}" type="slidenum">
              <a:rPr lang="pt-BR" smtClean="0"/>
              <a:t>‹nº›</a:t>
            </a:fld>
            <a:endParaRPr lang="pt-BR"/>
          </a:p>
        </p:txBody>
      </p:sp>
    </p:spTree>
    <p:extLst>
      <p:ext uri="{BB962C8B-B14F-4D97-AF65-F5344CB8AC3E}">
        <p14:creationId xmlns:p14="http://schemas.microsoft.com/office/powerpoint/2010/main" val="1402211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AF3092A0-A0F7-4919-8DE4-FDEC90E604AF}" type="datetime1">
              <a:rPr lang="pt-BR" smtClean="0"/>
              <a:t>23/06/2020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8CD9442-8F57-4481-B4D4-3681E302CCE3}" type="slidenum">
              <a:rPr lang="pt-BR" smtClean="0"/>
              <a:t>‹nº›</a:t>
            </a:fld>
            <a:endParaRPr lang="pt-BR"/>
          </a:p>
        </p:txBody>
      </p:sp>
    </p:spTree>
    <p:extLst>
      <p:ext uri="{BB962C8B-B14F-4D97-AF65-F5344CB8AC3E}">
        <p14:creationId xmlns:p14="http://schemas.microsoft.com/office/powerpoint/2010/main" val="2603242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3B254738-B1F7-459B-851F-459FA37419AB}" type="datetime1">
              <a:rPr lang="pt-BR" smtClean="0"/>
              <a:t>23/06/2020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8CD9442-8F57-4481-B4D4-3681E302CCE3}" type="slidenum">
              <a:rPr lang="pt-BR" smtClean="0"/>
              <a:t>‹nº›</a:t>
            </a:fld>
            <a:endParaRPr lang="pt-BR"/>
          </a:p>
        </p:txBody>
      </p:sp>
    </p:spTree>
    <p:extLst>
      <p:ext uri="{BB962C8B-B14F-4D97-AF65-F5344CB8AC3E}">
        <p14:creationId xmlns:p14="http://schemas.microsoft.com/office/powerpoint/2010/main" val="4259288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6D25E6-671F-41F9-B0CB-69A5FCA6A4B4}" type="datetime1">
              <a:rPr lang="pt-BR" smtClean="0"/>
              <a:t>23/06/2020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D9442-8F57-4481-B4D4-3681E302CCE3}" type="slidenum">
              <a:rPr lang="pt-BR" smtClean="0"/>
              <a:t>‹nº›</a:t>
            </a:fld>
            <a:endParaRPr lang="pt-BR"/>
          </a:p>
        </p:txBody>
      </p:sp>
    </p:spTree>
    <p:extLst>
      <p:ext uri="{BB962C8B-B14F-4D97-AF65-F5344CB8AC3E}">
        <p14:creationId xmlns:p14="http://schemas.microsoft.com/office/powerpoint/2010/main" val="223770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youtu.be/umYtn8l_nP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youtu.be/My1zKlgY61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abstartups.com.br/PDF/radiografia-startups-brasileiras.pdf"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aceleracao.startupfarm.com.br/" TargetMode="External"/><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acestartups.com.br/tipos-modelo-negocio/" TargetMode="External"/><Relationship Id="rId3" Type="http://schemas.openxmlformats.org/officeDocument/2006/relationships/hyperlink" Target="http://bis.sebrae.com.br/GestorRepositorio/ARQUIVOS_CHRONUS/bds/bds.nsf/47D4BCB49B5EE0CB8325768F006C7FE0/$File/NT00042F1A.pdf" TargetMode="External"/><Relationship Id="rId7" Type="http://schemas.openxmlformats.org/officeDocument/2006/relationships/hyperlink" Target="https://abstartups.com.br/PDF/radiografia-startups-brasileiras.pdf" TargetMode="External"/><Relationship Id="rId2" Type="http://schemas.openxmlformats.org/officeDocument/2006/relationships/hyperlink" Target="http://www.mct.gov.br/upd_blob/0026/26032.pdf" TargetMode="External"/><Relationship Id="rId1" Type="http://schemas.openxmlformats.org/officeDocument/2006/relationships/slideLayout" Target="../slideLayouts/slideLayout2.xml"/><Relationship Id="rId6" Type="http://schemas.openxmlformats.org/officeDocument/2006/relationships/hyperlink" Target="https://abstartups.com.br/fases-de-uma-startup-saiba-tudo-sobre-cada-etapa/" TargetMode="External"/><Relationship Id="rId5" Type="http://schemas.openxmlformats.org/officeDocument/2006/relationships/hyperlink" Target="https://www.ecommercebrasil.com.br/noticias/e-commerce-fatura-2018-ebit-nielsen/" TargetMode="External"/><Relationship Id="rId4" Type="http://schemas.openxmlformats.org/officeDocument/2006/relationships/hyperlink" Target="http://exame.abril.com.br/pme/o-que-e-uma-startu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ecommercebrasil.com.br/noticias/e-commercer-407-mi-greve-dos-caminhoneiros-eb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55576" y="1988840"/>
            <a:ext cx="7772400" cy="1470025"/>
          </a:xfrm>
        </p:spPr>
        <p:txBody>
          <a:bodyPr>
            <a:normAutofit fontScale="90000"/>
          </a:bodyPr>
          <a:lstStyle/>
          <a:p>
            <a:r>
              <a:rPr lang="pt-BR" dirty="0" smtClean="0"/>
              <a:t>Empreendedorismo e PN – TPG</a:t>
            </a:r>
            <a:br>
              <a:rPr lang="pt-BR" dirty="0" smtClean="0"/>
            </a:br>
            <a:r>
              <a:rPr lang="pt-BR" dirty="0" smtClean="0"/>
              <a:t>GCE – ADS</a:t>
            </a:r>
            <a:br>
              <a:rPr lang="pt-BR" dirty="0" smtClean="0"/>
            </a:br>
            <a:endParaRPr lang="pt-BR" dirty="0"/>
          </a:p>
        </p:txBody>
      </p:sp>
      <p:sp>
        <p:nvSpPr>
          <p:cNvPr id="3" name="Subtítulo 2"/>
          <p:cNvSpPr>
            <a:spLocks noGrp="1"/>
          </p:cNvSpPr>
          <p:nvPr>
            <p:ph type="subTitle" idx="1"/>
          </p:nvPr>
        </p:nvSpPr>
        <p:spPr>
          <a:xfrm>
            <a:off x="2555776" y="4365104"/>
            <a:ext cx="6400800" cy="1752600"/>
          </a:xfrm>
        </p:spPr>
        <p:txBody>
          <a:bodyPr/>
          <a:lstStyle/>
          <a:p>
            <a:pPr algn="r"/>
            <a:r>
              <a:rPr lang="pt-BR" dirty="0" err="1"/>
              <a:t>Profª</a:t>
            </a:r>
            <a:r>
              <a:rPr lang="pt-BR" dirty="0"/>
              <a:t> </a:t>
            </a:r>
            <a:r>
              <a:rPr lang="pt-BR" dirty="0" err="1"/>
              <a:t>Ms</a:t>
            </a:r>
            <a:r>
              <a:rPr lang="pt-BR" dirty="0"/>
              <a:t>. Renata O. de Carvalho</a:t>
            </a:r>
          </a:p>
          <a:p>
            <a:pPr algn="r"/>
            <a:r>
              <a:rPr lang="pt-BR" dirty="0" smtClean="0"/>
              <a:t>renolicar@ifsp.edu.br</a:t>
            </a:r>
          </a:p>
          <a:p>
            <a:endParaRPr lang="pt-B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0648"/>
            <a:ext cx="3309937"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4166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E-COMMERCE 2018</a:t>
            </a:r>
          </a:p>
        </p:txBody>
      </p:sp>
      <p:sp>
        <p:nvSpPr>
          <p:cNvPr id="3" name="Espaço Reservado para Conteúdo 2"/>
          <p:cNvSpPr>
            <a:spLocks noGrp="1"/>
          </p:cNvSpPr>
          <p:nvPr>
            <p:ph idx="1"/>
          </p:nvPr>
        </p:nvSpPr>
        <p:spPr>
          <a:xfrm>
            <a:off x="457200" y="1600200"/>
            <a:ext cx="8229600" cy="4905476"/>
          </a:xfrm>
        </p:spPr>
        <p:txBody>
          <a:bodyPr>
            <a:normAutofit fontScale="85000" lnSpcReduction="20000"/>
          </a:bodyPr>
          <a:lstStyle/>
          <a:p>
            <a:pPr algn="just"/>
            <a:r>
              <a:rPr lang="pt-BR" dirty="0"/>
              <a:t>C</a:t>
            </a:r>
            <a:r>
              <a:rPr lang="pt-BR" dirty="0" smtClean="0"/>
              <a:t>erca </a:t>
            </a:r>
            <a:r>
              <a:rPr lang="pt-BR" dirty="0"/>
              <a:t>de 10 </a:t>
            </a:r>
            <a:r>
              <a:rPr lang="pt-BR" dirty="0" smtClean="0"/>
              <a:t>milhões de consumidores. </a:t>
            </a:r>
            <a:r>
              <a:rPr lang="pt-BR" dirty="0"/>
              <a:t>Categorias como cosméticos/perfumaria e moda lideraram o ranking das mais pedidas e se caracterizam por maior recorrência e pedidos de menor valor. Essa é uma tendência que também deve se manter forte para 2019</a:t>
            </a:r>
            <a:r>
              <a:rPr lang="pt-BR" dirty="0" smtClean="0"/>
              <a:t>”.</a:t>
            </a:r>
          </a:p>
          <a:p>
            <a:pPr algn="just"/>
            <a:r>
              <a:rPr lang="pt-BR" dirty="0"/>
              <a:t>Para 2019, a expectativa é de expansão de 15%, com vendas totais de R$61,2 bilhões. Os pedidos devem ser 12% maiores, 137 milhões, e o tíquete médio deve ser de R$447, aumento de 3%. “A entrada de novos e-consumidores e a expansão do mercado de dispositivos móveis/banda larga no Brasil, e da migração do varejo </a:t>
            </a:r>
            <a:r>
              <a:rPr lang="pt-BR" dirty="0" err="1"/>
              <a:t>offline</a:t>
            </a:r>
            <a:r>
              <a:rPr lang="pt-BR" dirty="0"/>
              <a:t> para o online”, </a:t>
            </a:r>
          </a:p>
        </p:txBody>
      </p:sp>
    </p:spTree>
    <p:extLst>
      <p:ext uri="{BB962C8B-B14F-4D97-AF65-F5344CB8AC3E}">
        <p14:creationId xmlns:p14="http://schemas.microsoft.com/office/powerpoint/2010/main" val="11293588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9720"/>
            <a:ext cx="8229600" cy="1143000"/>
          </a:xfrm>
        </p:spPr>
        <p:txBody>
          <a:bodyPr/>
          <a:lstStyle/>
          <a:p>
            <a:r>
              <a:rPr lang="pt-BR" dirty="0"/>
              <a:t>E-COMMERCE 2018</a:t>
            </a:r>
          </a:p>
        </p:txBody>
      </p:sp>
      <p:pic>
        <p:nvPicPr>
          <p:cNvPr id="6" name="Espaço Reservado para Conteúdo 5"/>
          <p:cNvPicPr>
            <a:picLocks noGrp="1" noChangeAspect="1"/>
          </p:cNvPicPr>
          <p:nvPr>
            <p:ph idx="1"/>
          </p:nvPr>
        </p:nvPicPr>
        <p:blipFill>
          <a:blip r:embed="rId2"/>
          <a:stretch>
            <a:fillRect/>
          </a:stretch>
        </p:blipFill>
        <p:spPr>
          <a:xfrm>
            <a:off x="928249" y="938365"/>
            <a:ext cx="7758551" cy="5732226"/>
          </a:xfrm>
          <a:prstGeom prst="rect">
            <a:avLst/>
          </a:prstGeom>
        </p:spPr>
      </p:pic>
    </p:spTree>
    <p:extLst>
      <p:ext uri="{BB962C8B-B14F-4D97-AF65-F5344CB8AC3E}">
        <p14:creationId xmlns:p14="http://schemas.microsoft.com/office/powerpoint/2010/main" val="31850586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562074"/>
          </a:xfrm>
        </p:spPr>
        <p:txBody>
          <a:bodyPr>
            <a:normAutofit fontScale="90000"/>
          </a:bodyPr>
          <a:lstStyle/>
          <a:p>
            <a:r>
              <a:rPr lang="pt-BR" dirty="0"/>
              <a:t>E-COMMERCE 2018</a:t>
            </a:r>
          </a:p>
        </p:txBody>
      </p:sp>
      <p:pic>
        <p:nvPicPr>
          <p:cNvPr id="6" name="Espaço Reservado para Conteúdo 5"/>
          <p:cNvPicPr>
            <a:picLocks noGrp="1" noChangeAspect="1"/>
          </p:cNvPicPr>
          <p:nvPr>
            <p:ph idx="1"/>
          </p:nvPr>
        </p:nvPicPr>
        <p:blipFill>
          <a:blip r:embed="rId2"/>
          <a:stretch>
            <a:fillRect/>
          </a:stretch>
        </p:blipFill>
        <p:spPr>
          <a:xfrm>
            <a:off x="457200" y="980728"/>
            <a:ext cx="8229600" cy="5400599"/>
          </a:xfrm>
          <a:prstGeom prst="rect">
            <a:avLst/>
          </a:prstGeom>
        </p:spPr>
      </p:pic>
    </p:spTree>
    <p:extLst>
      <p:ext uri="{BB962C8B-B14F-4D97-AF65-F5344CB8AC3E}">
        <p14:creationId xmlns:p14="http://schemas.microsoft.com/office/powerpoint/2010/main" val="3612518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E-COMMERCE 2018</a:t>
            </a:r>
          </a:p>
        </p:txBody>
      </p:sp>
      <p:pic>
        <p:nvPicPr>
          <p:cNvPr id="6" name="Espaço Reservado para Conteúdo 5"/>
          <p:cNvPicPr>
            <a:picLocks noGrp="1" noChangeAspect="1"/>
          </p:cNvPicPr>
          <p:nvPr>
            <p:ph idx="1"/>
          </p:nvPr>
        </p:nvPicPr>
        <p:blipFill>
          <a:blip r:embed="rId2"/>
          <a:stretch>
            <a:fillRect/>
          </a:stretch>
        </p:blipFill>
        <p:spPr>
          <a:xfrm>
            <a:off x="328554" y="1340768"/>
            <a:ext cx="8478789" cy="4752528"/>
          </a:xfrm>
          <a:prstGeom prst="rect">
            <a:avLst/>
          </a:prstGeom>
        </p:spPr>
      </p:pic>
    </p:spTree>
    <p:extLst>
      <p:ext uri="{BB962C8B-B14F-4D97-AF65-F5344CB8AC3E}">
        <p14:creationId xmlns:p14="http://schemas.microsoft.com/office/powerpoint/2010/main" val="3233967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E-COMMERCE 2018</a:t>
            </a:r>
          </a:p>
        </p:txBody>
      </p:sp>
      <p:pic>
        <p:nvPicPr>
          <p:cNvPr id="8" name="Imagem 7"/>
          <p:cNvPicPr>
            <a:picLocks noChangeAspect="1"/>
          </p:cNvPicPr>
          <p:nvPr/>
        </p:nvPicPr>
        <p:blipFill>
          <a:blip r:embed="rId2"/>
          <a:stretch>
            <a:fillRect/>
          </a:stretch>
        </p:blipFill>
        <p:spPr>
          <a:xfrm>
            <a:off x="457200" y="1417638"/>
            <a:ext cx="8249801" cy="4616633"/>
          </a:xfrm>
          <a:prstGeom prst="rect">
            <a:avLst/>
          </a:prstGeom>
        </p:spPr>
      </p:pic>
    </p:spTree>
    <p:extLst>
      <p:ext uri="{BB962C8B-B14F-4D97-AF65-F5344CB8AC3E}">
        <p14:creationId xmlns:p14="http://schemas.microsoft.com/office/powerpoint/2010/main" val="972857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fontScale="92500" lnSpcReduction="20000"/>
          </a:bodyPr>
          <a:lstStyle/>
          <a:p>
            <a:pPr algn="just"/>
            <a:r>
              <a:rPr lang="pt-BR" dirty="0"/>
              <a:t>resultados globais positivos: </a:t>
            </a:r>
            <a:r>
              <a:rPr lang="pt-BR" dirty="0" smtClean="0"/>
              <a:t>a </a:t>
            </a:r>
            <a:r>
              <a:rPr lang="pt-BR" dirty="0"/>
              <a:t>receita total (soma dos países onde o comércio eletrônico está presente) chegou a US$ 3,53 trilhões em 2019 — 17% a mais que </a:t>
            </a:r>
            <a:r>
              <a:rPr lang="pt-BR" dirty="0" smtClean="0"/>
              <a:t>2018;</a:t>
            </a:r>
          </a:p>
          <a:p>
            <a:pPr algn="just"/>
            <a:r>
              <a:rPr lang="pt-BR" dirty="0" smtClean="0"/>
              <a:t>China (gigante </a:t>
            </a:r>
            <a:r>
              <a:rPr lang="pt-BR" dirty="0"/>
              <a:t>do varejo </a:t>
            </a:r>
            <a:r>
              <a:rPr lang="pt-BR" dirty="0" smtClean="0"/>
              <a:t>online) - as </a:t>
            </a:r>
            <a:r>
              <a:rPr lang="pt-BR" dirty="0"/>
              <a:t>vendas pelas redes sociais: o crescimento foi de 110%, se comparado a 2018, arrecadando um montante de US$ 199 bilhões </a:t>
            </a:r>
            <a:r>
              <a:rPr lang="pt-BR" dirty="0" smtClean="0"/>
              <a:t>em 2019;</a:t>
            </a:r>
          </a:p>
          <a:p>
            <a:pPr algn="just"/>
            <a:r>
              <a:rPr lang="pt-BR" dirty="0" smtClean="0"/>
              <a:t> </a:t>
            </a:r>
            <a:r>
              <a:rPr lang="pt-BR" dirty="0"/>
              <a:t>A América Latina, por sua vez, segue em ascensão ao conquistar US$ 61,55 bilhões em </a:t>
            </a:r>
            <a:r>
              <a:rPr lang="pt-BR" dirty="0" smtClean="0"/>
              <a:t>2019.</a:t>
            </a:r>
            <a:endParaRPr lang="pt-BR" dirty="0"/>
          </a:p>
        </p:txBody>
      </p:sp>
      <p:sp>
        <p:nvSpPr>
          <p:cNvPr id="4" name="Título 1"/>
          <p:cNvSpPr>
            <a:spLocks noGrp="1"/>
          </p:cNvSpPr>
          <p:nvPr>
            <p:ph type="title"/>
          </p:nvPr>
        </p:nvSpPr>
        <p:spPr/>
        <p:txBody>
          <a:bodyPr>
            <a:normAutofit fontScale="90000"/>
          </a:bodyPr>
          <a:lstStyle/>
          <a:p>
            <a:r>
              <a:rPr lang="pt-BR" i="1" dirty="0" smtClean="0"/>
              <a:t>E-COMMERCE</a:t>
            </a:r>
            <a:r>
              <a:rPr lang="pt-BR" dirty="0" smtClean="0"/>
              <a:t> 2019</a:t>
            </a:r>
            <a:br>
              <a:rPr lang="pt-BR" dirty="0" smtClean="0"/>
            </a:br>
            <a:r>
              <a:rPr lang="pt-BR" sz="3600" dirty="0" smtClean="0"/>
              <a:t>Fonte: </a:t>
            </a:r>
            <a:r>
              <a:rPr lang="pt-BR" sz="3600" dirty="0" err="1" smtClean="0"/>
              <a:t>NuvemShop</a:t>
            </a:r>
            <a:r>
              <a:rPr lang="pt-BR" sz="3600" dirty="0" smtClean="0"/>
              <a:t> (2020)</a:t>
            </a:r>
            <a:endParaRPr lang="pt-BR" dirty="0"/>
          </a:p>
        </p:txBody>
      </p:sp>
    </p:spTree>
    <p:extLst>
      <p:ext uri="{BB962C8B-B14F-4D97-AF65-F5344CB8AC3E}">
        <p14:creationId xmlns:p14="http://schemas.microsoft.com/office/powerpoint/2010/main" val="694648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124744"/>
            <a:ext cx="8229600" cy="4525963"/>
          </a:xfrm>
        </p:spPr>
        <p:txBody>
          <a:bodyPr>
            <a:noAutofit/>
          </a:bodyPr>
          <a:lstStyle/>
          <a:p>
            <a:pPr algn="just"/>
            <a:r>
              <a:rPr lang="pt-BR" sz="2800" dirty="0"/>
              <a:t>S</a:t>
            </a:r>
            <a:r>
              <a:rPr lang="pt-BR" sz="2800" dirty="0" smtClean="0"/>
              <a:t>egundo </a:t>
            </a:r>
            <a:r>
              <a:rPr lang="pt-BR" sz="2800" dirty="0"/>
              <a:t>a </a:t>
            </a:r>
            <a:r>
              <a:rPr lang="pt-BR" sz="2800" dirty="0" err="1"/>
              <a:t>PwC</a:t>
            </a:r>
            <a:r>
              <a:rPr lang="pt-BR" sz="2800" dirty="0"/>
              <a:t>, 1/3 dos brasileiros compra produtos online ao menos uma vez por </a:t>
            </a:r>
            <a:r>
              <a:rPr lang="pt-BR" sz="2800" dirty="0" smtClean="0"/>
              <a:t>semana;</a:t>
            </a:r>
          </a:p>
          <a:p>
            <a:pPr algn="just"/>
            <a:r>
              <a:rPr lang="pt-BR" sz="2800" dirty="0"/>
              <a:t>estima-se </a:t>
            </a:r>
            <a:r>
              <a:rPr lang="pt-BR" sz="2800" dirty="0" smtClean="0"/>
              <a:t>um </a:t>
            </a:r>
            <a:r>
              <a:rPr lang="pt-BR" sz="2800" dirty="0"/>
              <a:t>total de 87 milhões de consumidores digitais </a:t>
            </a:r>
            <a:r>
              <a:rPr lang="pt-BR" sz="2800" dirty="0" smtClean="0"/>
              <a:t>em 2019 — </a:t>
            </a:r>
            <a:r>
              <a:rPr lang="pt-BR" sz="2800" dirty="0"/>
              <a:t>19% a mais que </a:t>
            </a:r>
            <a:r>
              <a:rPr lang="pt-BR" sz="2800" dirty="0" smtClean="0"/>
              <a:t>2018;</a:t>
            </a:r>
          </a:p>
          <a:p>
            <a:pPr algn="just"/>
            <a:r>
              <a:rPr lang="pt-BR" sz="2800" dirty="0" smtClean="0"/>
              <a:t>Compradores: 30</a:t>
            </a:r>
            <a:r>
              <a:rPr lang="pt-BR" sz="2800" dirty="0"/>
              <a:t>% deles são da Geração Z (nascidos a partir de meados da década de 90). Esse </a:t>
            </a:r>
            <a:r>
              <a:rPr lang="pt-BR" sz="2800" dirty="0" smtClean="0"/>
              <a:t>público tem </a:t>
            </a:r>
            <a:r>
              <a:rPr lang="pt-BR" sz="2800" dirty="0"/>
              <a:t>sido responsável pela transformação no modo de </a:t>
            </a:r>
            <a:r>
              <a:rPr lang="pt-BR" sz="2800" dirty="0" smtClean="0"/>
              <a:t>consumo</a:t>
            </a:r>
            <a:r>
              <a:rPr lang="pt-BR" sz="2800" dirty="0"/>
              <a:t>;</a:t>
            </a:r>
            <a:endParaRPr lang="pt-BR" sz="2800" dirty="0" smtClean="0"/>
          </a:p>
          <a:p>
            <a:pPr algn="just"/>
            <a:r>
              <a:rPr lang="pt-BR" sz="2800" dirty="0"/>
              <a:t>a autenticidade e o marketing de inclusão (que aborda preservação ambiental, diversidade cultural, feminismo, desconstrução de estereótipos </a:t>
            </a:r>
            <a:r>
              <a:rPr lang="pt-BR" sz="2800" dirty="0" err="1"/>
              <a:t>etc</a:t>
            </a:r>
            <a:r>
              <a:rPr lang="pt-BR" sz="2800" dirty="0"/>
              <a:t>) estão se tornando </a:t>
            </a:r>
            <a:r>
              <a:rPr lang="pt-BR" sz="2800" dirty="0" smtClean="0"/>
              <a:t>mandatórios;</a:t>
            </a:r>
            <a:endParaRPr lang="pt-BR" sz="2800" dirty="0"/>
          </a:p>
        </p:txBody>
      </p:sp>
      <p:sp>
        <p:nvSpPr>
          <p:cNvPr id="5" name="Título 1"/>
          <p:cNvSpPr>
            <a:spLocks noGrp="1"/>
          </p:cNvSpPr>
          <p:nvPr>
            <p:ph type="title"/>
          </p:nvPr>
        </p:nvSpPr>
        <p:spPr>
          <a:xfrm>
            <a:off x="323528" y="31714"/>
            <a:ext cx="8229600" cy="1143000"/>
          </a:xfrm>
        </p:spPr>
        <p:txBody>
          <a:bodyPr>
            <a:normAutofit/>
          </a:bodyPr>
          <a:lstStyle/>
          <a:p>
            <a:r>
              <a:rPr lang="pt-BR" i="1" dirty="0" smtClean="0"/>
              <a:t>E-COMMERCE</a:t>
            </a:r>
            <a:r>
              <a:rPr lang="pt-BR" dirty="0" smtClean="0"/>
              <a:t> 2019 – BRASIL</a:t>
            </a:r>
            <a:br>
              <a:rPr lang="pt-BR" dirty="0" smtClean="0"/>
            </a:br>
            <a:r>
              <a:rPr lang="pt-BR" sz="2000" dirty="0"/>
              <a:t>Fonte: </a:t>
            </a:r>
            <a:r>
              <a:rPr lang="pt-BR" sz="2000" dirty="0" err="1"/>
              <a:t>NuvemShop</a:t>
            </a:r>
            <a:r>
              <a:rPr lang="pt-BR" sz="2000" dirty="0"/>
              <a:t> (2020)</a:t>
            </a:r>
          </a:p>
        </p:txBody>
      </p:sp>
    </p:spTree>
    <p:extLst>
      <p:ext uri="{BB962C8B-B14F-4D97-AF65-F5344CB8AC3E}">
        <p14:creationId xmlns:p14="http://schemas.microsoft.com/office/powerpoint/2010/main" val="1066030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95536" y="991269"/>
            <a:ext cx="8229600" cy="4525963"/>
          </a:xfrm>
        </p:spPr>
        <p:txBody>
          <a:bodyPr>
            <a:noAutofit/>
          </a:bodyPr>
          <a:lstStyle/>
          <a:p>
            <a:pPr algn="just">
              <a:spcBef>
                <a:spcPts val="0"/>
              </a:spcBef>
            </a:pPr>
            <a:r>
              <a:rPr lang="pt-BR" sz="2600" dirty="0"/>
              <a:t>O</a:t>
            </a:r>
            <a:r>
              <a:rPr lang="pt-BR" sz="2600" dirty="0" smtClean="0"/>
              <a:t>s </a:t>
            </a:r>
            <a:r>
              <a:rPr lang="pt-BR" sz="2600" dirty="0"/>
              <a:t>empreendedores realizaram </a:t>
            </a:r>
            <a:r>
              <a:rPr lang="pt-BR" sz="2600" b="1" dirty="0"/>
              <a:t>2.028.827 vendas </a:t>
            </a:r>
            <a:r>
              <a:rPr lang="pt-BR" sz="2600" dirty="0"/>
              <a:t>(79,5% a mais que 2018), acumulando um total de </a:t>
            </a:r>
            <a:r>
              <a:rPr lang="pt-BR" sz="2600" b="1" dirty="0"/>
              <a:t>R$ 457.722.344</a:t>
            </a:r>
            <a:r>
              <a:rPr lang="pt-BR" sz="2600" dirty="0"/>
              <a:t> em 2019 (cerca de R$ 182 milhões a mais que </a:t>
            </a:r>
            <a:r>
              <a:rPr lang="pt-BR" sz="2600" dirty="0" smtClean="0"/>
              <a:t>2018);</a:t>
            </a:r>
          </a:p>
          <a:p>
            <a:pPr marL="625475" algn="just">
              <a:spcBef>
                <a:spcPts val="0"/>
              </a:spcBef>
            </a:pPr>
            <a:r>
              <a:rPr lang="pt-BR" sz="2600" dirty="0"/>
              <a:t>22% </a:t>
            </a:r>
            <a:r>
              <a:rPr lang="pt-BR" sz="2600" dirty="0" smtClean="0"/>
              <a:t>das vendas foram </a:t>
            </a:r>
            <a:r>
              <a:rPr lang="pt-BR" sz="2600" dirty="0"/>
              <a:t>realizadas </a:t>
            </a:r>
            <a:r>
              <a:rPr lang="pt-BR" sz="2600" dirty="0" smtClean="0"/>
              <a:t>pelas </a:t>
            </a:r>
            <a:r>
              <a:rPr lang="pt-BR" sz="2600" dirty="0"/>
              <a:t>mídias </a:t>
            </a:r>
            <a:r>
              <a:rPr lang="pt-BR" sz="2600" dirty="0" smtClean="0"/>
              <a:t>sociais – 75% pelo Instagram;</a:t>
            </a:r>
          </a:p>
          <a:p>
            <a:pPr marL="809625" indent="-277813" algn="just">
              <a:spcBef>
                <a:spcPts val="0"/>
              </a:spcBef>
            </a:pPr>
            <a:r>
              <a:rPr lang="pt-BR" sz="2600" dirty="0"/>
              <a:t>as mídias sociais são o segundo maior motivador de compra para os brasileiros, ficando atrás apenas dos sites de busca, como o </a:t>
            </a:r>
            <a:r>
              <a:rPr lang="pt-BR" sz="2600" dirty="0" smtClean="0"/>
              <a:t>Google.</a:t>
            </a:r>
          </a:p>
          <a:p>
            <a:pPr marL="266700" indent="-266700" algn="just">
              <a:spcBef>
                <a:spcPts val="0"/>
              </a:spcBef>
            </a:pPr>
            <a:r>
              <a:rPr lang="pt-BR" sz="2600" dirty="0" smtClean="0"/>
              <a:t>Vendas </a:t>
            </a:r>
            <a:r>
              <a:rPr lang="pt-BR" sz="2600" dirty="0"/>
              <a:t>por mobile aumentaram cerca de 22%, chegando a 65,6</a:t>
            </a:r>
            <a:r>
              <a:rPr lang="pt-BR" sz="2600" dirty="0" smtClean="0"/>
              <a:t>%;</a:t>
            </a:r>
          </a:p>
          <a:p>
            <a:pPr marL="266700" indent="-266700" algn="just">
              <a:spcBef>
                <a:spcPts val="0"/>
              </a:spcBef>
            </a:pPr>
            <a:r>
              <a:rPr lang="pt-BR" sz="2600" dirty="0" smtClean="0"/>
              <a:t>Valor </a:t>
            </a:r>
            <a:r>
              <a:rPr lang="pt-BR" sz="2600" dirty="0"/>
              <a:t>mediano dos pedidos realizados em uma loja </a:t>
            </a:r>
            <a:r>
              <a:rPr lang="pt-BR" sz="2600" dirty="0" smtClean="0"/>
              <a:t>virtual (</a:t>
            </a:r>
            <a:r>
              <a:rPr lang="pt-BR" sz="2600" dirty="0"/>
              <a:t>Ticket médio) foi de R$ 225,60 em </a:t>
            </a:r>
            <a:r>
              <a:rPr lang="pt-BR" sz="2600" dirty="0" smtClean="0"/>
              <a:t>2019 (queda de R$ 33,40 em relação a 2018);</a:t>
            </a:r>
          </a:p>
        </p:txBody>
      </p:sp>
      <p:sp>
        <p:nvSpPr>
          <p:cNvPr id="5" name="Título 1"/>
          <p:cNvSpPr txBox="1">
            <a:spLocks/>
          </p:cNvSpPr>
          <p:nvPr/>
        </p:nvSpPr>
        <p:spPr>
          <a:xfrm>
            <a:off x="395536" y="-171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i="1" dirty="0" smtClean="0"/>
              <a:t>E-COMMERCE</a:t>
            </a:r>
            <a:r>
              <a:rPr lang="pt-BR" dirty="0" smtClean="0"/>
              <a:t> 2019 – BRASIL</a:t>
            </a:r>
            <a:br>
              <a:rPr lang="pt-BR" dirty="0" smtClean="0"/>
            </a:br>
            <a:r>
              <a:rPr lang="pt-BR" sz="2000" dirty="0" smtClean="0"/>
              <a:t>Fonte: </a:t>
            </a:r>
            <a:r>
              <a:rPr lang="pt-BR" sz="2000" dirty="0" err="1" smtClean="0"/>
              <a:t>NuvemShop</a:t>
            </a:r>
            <a:r>
              <a:rPr lang="pt-BR" sz="2000" dirty="0" smtClean="0"/>
              <a:t> (2020)</a:t>
            </a:r>
            <a:endParaRPr lang="pt-BR" sz="2000" dirty="0"/>
          </a:p>
        </p:txBody>
      </p:sp>
    </p:spTree>
    <p:extLst>
      <p:ext uri="{BB962C8B-B14F-4D97-AF65-F5344CB8AC3E}">
        <p14:creationId xmlns:p14="http://schemas.microsoft.com/office/powerpoint/2010/main" val="2542053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117956"/>
            <a:ext cx="8229600" cy="5008208"/>
          </a:xfrm>
        </p:spPr>
        <p:txBody>
          <a:bodyPr>
            <a:normAutofit fontScale="92500" lnSpcReduction="20000"/>
          </a:bodyPr>
          <a:lstStyle/>
          <a:p>
            <a:pPr algn="just"/>
            <a:r>
              <a:rPr lang="pt-BR" dirty="0" smtClean="0"/>
              <a:t>Entre </a:t>
            </a:r>
            <a:r>
              <a:rPr lang="pt-BR" dirty="0"/>
              <a:t>os meios de pagamento, o </a:t>
            </a:r>
            <a:r>
              <a:rPr lang="pt-BR" dirty="0" err="1" smtClean="0"/>
              <a:t>PagSeguro</a:t>
            </a:r>
            <a:r>
              <a:rPr lang="pt-BR" dirty="0" smtClean="0"/>
              <a:t> (47,1%), </a:t>
            </a:r>
            <a:r>
              <a:rPr lang="pt-BR" dirty="0"/>
              <a:t>o Mercado </a:t>
            </a:r>
            <a:r>
              <a:rPr lang="pt-BR" dirty="0" smtClean="0"/>
              <a:t>Pago (20,9%) </a:t>
            </a:r>
            <a:r>
              <a:rPr lang="pt-BR" dirty="0"/>
              <a:t>e a </a:t>
            </a:r>
            <a:r>
              <a:rPr lang="pt-BR" dirty="0" err="1"/>
              <a:t>Wirecard</a:t>
            </a:r>
            <a:r>
              <a:rPr lang="pt-BR" dirty="0"/>
              <a:t> </a:t>
            </a:r>
            <a:r>
              <a:rPr lang="pt-BR" dirty="0" smtClean="0"/>
              <a:t>(10,7%) se destacaram em 2019;</a:t>
            </a:r>
          </a:p>
          <a:p>
            <a:pPr marL="717550" algn="just"/>
            <a:r>
              <a:rPr lang="pt-BR" dirty="0" smtClean="0"/>
              <a:t>Cartão de crédito – à vista.</a:t>
            </a:r>
          </a:p>
          <a:p>
            <a:pPr algn="just"/>
            <a:r>
              <a:rPr lang="pt-BR" dirty="0" smtClean="0"/>
              <a:t>Frete: os </a:t>
            </a:r>
            <a:r>
              <a:rPr lang="pt-BR" dirty="0"/>
              <a:t>Correios caíram em 7,2 pontos </a:t>
            </a:r>
            <a:r>
              <a:rPr lang="pt-BR" dirty="0" smtClean="0"/>
              <a:t>percentuais (50,8%), </a:t>
            </a:r>
            <a:r>
              <a:rPr lang="pt-BR" dirty="0"/>
              <a:t>mostrando que os envios alternativos e personalizados estão ganhando espaço no </a:t>
            </a:r>
            <a:r>
              <a:rPr lang="pt-BR" dirty="0" smtClean="0"/>
              <a:t>mercado (40,37%);</a:t>
            </a:r>
          </a:p>
          <a:p>
            <a:pPr marL="717550" indent="-358775" algn="just"/>
            <a:r>
              <a:rPr lang="pt-BR" dirty="0" smtClean="0"/>
              <a:t>60% dos </a:t>
            </a:r>
            <a:r>
              <a:rPr lang="pt-BR" dirty="0"/>
              <a:t>consumidores preferem pagar mais barato no frete, mesmo que com prazos de entrega maiores, entretanto, 47% aceitariam pagar mais caro para receber o produto antes</a:t>
            </a:r>
          </a:p>
        </p:txBody>
      </p:sp>
      <p:sp>
        <p:nvSpPr>
          <p:cNvPr id="6" name="Título 1"/>
          <p:cNvSpPr>
            <a:spLocks noGrp="1"/>
          </p:cNvSpPr>
          <p:nvPr>
            <p:ph type="title"/>
          </p:nvPr>
        </p:nvSpPr>
        <p:spPr>
          <a:xfrm>
            <a:off x="457200" y="35389"/>
            <a:ext cx="8229600" cy="1143000"/>
          </a:xfrm>
        </p:spPr>
        <p:txBody>
          <a:bodyPr>
            <a:normAutofit/>
          </a:bodyPr>
          <a:lstStyle/>
          <a:p>
            <a:r>
              <a:rPr lang="pt-BR" i="1" dirty="0" smtClean="0"/>
              <a:t>E-COMMERCE</a:t>
            </a:r>
            <a:r>
              <a:rPr lang="pt-BR" dirty="0" smtClean="0"/>
              <a:t> 2019 – BRASIL</a:t>
            </a:r>
            <a:br>
              <a:rPr lang="pt-BR" dirty="0" smtClean="0"/>
            </a:br>
            <a:r>
              <a:rPr lang="pt-BR" sz="2000" dirty="0"/>
              <a:t>Fonte: </a:t>
            </a:r>
            <a:r>
              <a:rPr lang="pt-BR" sz="2000" dirty="0" err="1"/>
              <a:t>NuvemShop</a:t>
            </a:r>
            <a:r>
              <a:rPr lang="pt-BR" sz="2000" dirty="0"/>
              <a:t> (2020)</a:t>
            </a:r>
          </a:p>
        </p:txBody>
      </p:sp>
    </p:spTree>
    <p:extLst>
      <p:ext uri="{BB962C8B-B14F-4D97-AF65-F5344CB8AC3E}">
        <p14:creationId xmlns:p14="http://schemas.microsoft.com/office/powerpoint/2010/main" val="1110525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848" y="1556792"/>
            <a:ext cx="7990976" cy="3960440"/>
          </a:xfrm>
        </p:spPr>
      </p:pic>
      <p:sp>
        <p:nvSpPr>
          <p:cNvPr id="4" name="Título 1"/>
          <p:cNvSpPr>
            <a:spLocks noGrp="1"/>
          </p:cNvSpPr>
          <p:nvPr>
            <p:ph type="title"/>
          </p:nvPr>
        </p:nvSpPr>
        <p:spPr>
          <a:xfrm>
            <a:off x="395536" y="-28719"/>
            <a:ext cx="8229600" cy="1143000"/>
          </a:xfrm>
        </p:spPr>
        <p:txBody>
          <a:bodyPr>
            <a:normAutofit/>
          </a:bodyPr>
          <a:lstStyle/>
          <a:p>
            <a:r>
              <a:rPr lang="pt-BR" i="1" dirty="0" smtClean="0"/>
              <a:t>E-COMMERCE</a:t>
            </a:r>
            <a:r>
              <a:rPr lang="pt-BR" dirty="0" smtClean="0"/>
              <a:t> 2019 – BRASIL</a:t>
            </a:r>
            <a:br>
              <a:rPr lang="pt-BR" dirty="0" smtClean="0"/>
            </a:br>
            <a:r>
              <a:rPr lang="pt-BR" sz="2000" dirty="0"/>
              <a:t>Fonte: </a:t>
            </a:r>
            <a:r>
              <a:rPr lang="pt-BR" sz="2000" dirty="0" err="1"/>
              <a:t>NuvemShop</a:t>
            </a:r>
            <a:r>
              <a:rPr lang="pt-BR" sz="2000" dirty="0"/>
              <a:t> (2020)</a:t>
            </a:r>
          </a:p>
        </p:txBody>
      </p:sp>
    </p:spTree>
    <p:extLst>
      <p:ext uri="{BB962C8B-B14F-4D97-AF65-F5344CB8AC3E}">
        <p14:creationId xmlns:p14="http://schemas.microsoft.com/office/powerpoint/2010/main" val="2620771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71400"/>
            <a:ext cx="8229600" cy="864096"/>
          </a:xfrm>
        </p:spPr>
        <p:txBody>
          <a:bodyPr/>
          <a:lstStyle/>
          <a:p>
            <a:r>
              <a:rPr lang="pt-BR" dirty="0" smtClean="0"/>
              <a:t>INOVAÇÃO: O QUE É?</a:t>
            </a:r>
            <a:endParaRPr lang="pt-BR" dirty="0"/>
          </a:p>
        </p:txBody>
      </p:sp>
      <p:sp>
        <p:nvSpPr>
          <p:cNvPr id="3" name="Espaço Reservado para Conteúdo 2"/>
          <p:cNvSpPr>
            <a:spLocks noGrp="1"/>
          </p:cNvSpPr>
          <p:nvPr>
            <p:ph idx="1"/>
          </p:nvPr>
        </p:nvSpPr>
        <p:spPr>
          <a:xfrm>
            <a:off x="251520" y="548680"/>
            <a:ext cx="8784976" cy="6192688"/>
          </a:xfrm>
        </p:spPr>
        <p:txBody>
          <a:bodyPr>
            <a:noAutofit/>
          </a:bodyPr>
          <a:lstStyle/>
          <a:p>
            <a:pPr algn="just"/>
            <a:r>
              <a:rPr lang="pt-BR" sz="2200" dirty="0" smtClean="0">
                <a:hlinkClick r:id="rId2"/>
              </a:rPr>
              <a:t>http://youtu.be/umYtn8l_nPY</a:t>
            </a:r>
            <a:endParaRPr lang="pt-BR" sz="2200" dirty="0" smtClean="0"/>
          </a:p>
          <a:p>
            <a:pPr algn="just"/>
            <a:r>
              <a:rPr lang="pt-BR" sz="2200" dirty="0"/>
              <a:t>A inovação é a introdução de algo novo em qualquer atividade humana. É vetor de desenvolvimento humano e melhoria da qualidade de vida. Em uma empresa, inovar significa introduzir algo novo ou modificar substancialmente algo </a:t>
            </a:r>
            <a:r>
              <a:rPr lang="pt-BR" sz="2200" dirty="0" smtClean="0"/>
              <a:t>existente. </a:t>
            </a:r>
          </a:p>
          <a:p>
            <a:pPr algn="just"/>
            <a:r>
              <a:rPr lang="pt-BR" sz="2200" dirty="0" smtClean="0"/>
              <a:t>Segundo Manual de Oslo, há </a:t>
            </a:r>
            <a:r>
              <a:rPr lang="pt-BR" sz="2200" dirty="0"/>
              <a:t>quatro tipos de inovação</a:t>
            </a:r>
            <a:r>
              <a:rPr lang="pt-BR" sz="2200" dirty="0" smtClean="0"/>
              <a:t>: PRODUTOS, PROCESSOS, MARKETING  e ORGANIZACIONAL</a:t>
            </a:r>
          </a:p>
          <a:p>
            <a:pPr marL="1439863" indent="0" algn="just">
              <a:buNone/>
            </a:pPr>
            <a:r>
              <a:rPr lang="pt-BR" sz="2200" dirty="0" smtClean="0"/>
              <a:t>Uma inovação é a implementação de um produto (bem ou serviço) novo ou significativamente melhorado, ou um processo, ou um novo método de marketing, ou um novo método organizacional nas práticas de negócios, na organização do local de trabalho ou nas relações externas (OSLO, 2005)</a:t>
            </a:r>
          </a:p>
          <a:p>
            <a:pPr algn="just"/>
            <a:r>
              <a:rPr lang="pt-BR" sz="2200" dirty="0" smtClean="0"/>
              <a:t>Inovar </a:t>
            </a:r>
            <a:r>
              <a:rPr lang="pt-BR" sz="2200" dirty="0"/>
              <a:t>vai muito além de apenas ter novas ideias para o seu negócio. A inovação deve gerar valor tanto para a empresa quanto para a sociedade, ou seja, não se trata apenas de inovar para aumentar o poder econômico do sua empresa, mas também para resultar em valores sustentáveis e </a:t>
            </a:r>
            <a:r>
              <a:rPr lang="pt-BR" sz="2200" dirty="0" smtClean="0"/>
              <a:t>socioambientais (REDE DE INOVAÇÃO, 2014)</a:t>
            </a:r>
            <a:endParaRPr lang="pt-BR" sz="2200" dirty="0"/>
          </a:p>
        </p:txBody>
      </p:sp>
    </p:spTree>
    <p:extLst>
      <p:ext uri="{BB962C8B-B14F-4D97-AF65-F5344CB8AC3E}">
        <p14:creationId xmlns:p14="http://schemas.microsoft.com/office/powerpoint/2010/main" val="2779922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268760"/>
            <a:ext cx="6885928" cy="4752528"/>
          </a:xfrm>
        </p:spPr>
      </p:pic>
      <p:sp>
        <p:nvSpPr>
          <p:cNvPr id="4" name="Título 1"/>
          <p:cNvSpPr>
            <a:spLocks noGrp="1"/>
          </p:cNvSpPr>
          <p:nvPr>
            <p:ph type="title"/>
          </p:nvPr>
        </p:nvSpPr>
        <p:spPr>
          <a:xfrm>
            <a:off x="447181" y="-99392"/>
            <a:ext cx="8229600" cy="1143000"/>
          </a:xfrm>
        </p:spPr>
        <p:txBody>
          <a:bodyPr>
            <a:normAutofit/>
          </a:bodyPr>
          <a:lstStyle/>
          <a:p>
            <a:r>
              <a:rPr lang="pt-BR" i="1" dirty="0" smtClean="0"/>
              <a:t>E-COMMERCE</a:t>
            </a:r>
            <a:r>
              <a:rPr lang="pt-BR" dirty="0" smtClean="0"/>
              <a:t> 2019 – BRASIL</a:t>
            </a:r>
            <a:br>
              <a:rPr lang="pt-BR" dirty="0" smtClean="0"/>
            </a:br>
            <a:r>
              <a:rPr lang="pt-BR" sz="2000" dirty="0"/>
              <a:t>Fonte: </a:t>
            </a:r>
            <a:r>
              <a:rPr lang="pt-BR" sz="2000" dirty="0" err="1"/>
              <a:t>NuvemShop</a:t>
            </a:r>
            <a:r>
              <a:rPr lang="pt-BR" sz="2000" dirty="0"/>
              <a:t> (2020)</a:t>
            </a:r>
          </a:p>
        </p:txBody>
      </p:sp>
    </p:spTree>
    <p:extLst>
      <p:ext uri="{BB962C8B-B14F-4D97-AF65-F5344CB8AC3E}">
        <p14:creationId xmlns:p14="http://schemas.microsoft.com/office/powerpoint/2010/main" val="4162121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1142" y="1781127"/>
            <a:ext cx="6841715" cy="4164108"/>
          </a:xfrm>
        </p:spPr>
      </p:pic>
      <p:sp>
        <p:nvSpPr>
          <p:cNvPr id="4" name="Título 1"/>
          <p:cNvSpPr>
            <a:spLocks noGrp="1"/>
          </p:cNvSpPr>
          <p:nvPr>
            <p:ph type="title"/>
          </p:nvPr>
        </p:nvSpPr>
        <p:spPr/>
        <p:txBody>
          <a:bodyPr>
            <a:normAutofit/>
          </a:bodyPr>
          <a:lstStyle/>
          <a:p>
            <a:r>
              <a:rPr lang="pt-BR" i="1" dirty="0" smtClean="0"/>
              <a:t>E-COMMERCE</a:t>
            </a:r>
            <a:r>
              <a:rPr lang="pt-BR" dirty="0" smtClean="0"/>
              <a:t> 2019 – BRASIL</a:t>
            </a:r>
            <a:br>
              <a:rPr lang="pt-BR" dirty="0" smtClean="0"/>
            </a:br>
            <a:r>
              <a:rPr lang="pt-BR" sz="2000" dirty="0"/>
              <a:t>Fonte: </a:t>
            </a:r>
            <a:r>
              <a:rPr lang="pt-BR" sz="2000" dirty="0" err="1"/>
              <a:t>NuvemShop</a:t>
            </a:r>
            <a:r>
              <a:rPr lang="pt-BR" sz="2000" dirty="0"/>
              <a:t> (2020)</a:t>
            </a:r>
          </a:p>
        </p:txBody>
      </p:sp>
    </p:spTree>
    <p:extLst>
      <p:ext uri="{BB962C8B-B14F-4D97-AF65-F5344CB8AC3E}">
        <p14:creationId xmlns:p14="http://schemas.microsoft.com/office/powerpoint/2010/main" val="184714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916832"/>
            <a:ext cx="6937004" cy="3687666"/>
          </a:xfrm>
        </p:spPr>
      </p:pic>
      <p:sp>
        <p:nvSpPr>
          <p:cNvPr id="4" name="Título 1"/>
          <p:cNvSpPr>
            <a:spLocks noGrp="1"/>
          </p:cNvSpPr>
          <p:nvPr>
            <p:ph type="title"/>
          </p:nvPr>
        </p:nvSpPr>
        <p:spPr/>
        <p:txBody>
          <a:bodyPr>
            <a:normAutofit/>
          </a:bodyPr>
          <a:lstStyle/>
          <a:p>
            <a:r>
              <a:rPr lang="pt-BR" i="1" dirty="0" smtClean="0"/>
              <a:t>E-COMMERCE</a:t>
            </a:r>
            <a:r>
              <a:rPr lang="pt-BR" dirty="0" smtClean="0"/>
              <a:t> 2019 – BRASIL</a:t>
            </a:r>
            <a:br>
              <a:rPr lang="pt-BR" dirty="0" smtClean="0"/>
            </a:br>
            <a:r>
              <a:rPr lang="pt-BR" sz="2000" dirty="0"/>
              <a:t>Fonte: </a:t>
            </a:r>
            <a:r>
              <a:rPr lang="pt-BR" sz="2000" dirty="0" err="1"/>
              <a:t>NuvemShop</a:t>
            </a:r>
            <a:r>
              <a:rPr lang="pt-BR" sz="2000" dirty="0"/>
              <a:t> (2020)</a:t>
            </a:r>
          </a:p>
        </p:txBody>
      </p:sp>
    </p:spTree>
    <p:extLst>
      <p:ext uri="{BB962C8B-B14F-4D97-AF65-F5344CB8AC3E}">
        <p14:creationId xmlns:p14="http://schemas.microsoft.com/office/powerpoint/2010/main" val="2698509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127635"/>
            <a:ext cx="8229600" cy="4525963"/>
          </a:xfrm>
        </p:spPr>
        <p:txBody>
          <a:bodyPr>
            <a:noAutofit/>
          </a:bodyPr>
          <a:lstStyle/>
          <a:p>
            <a:pPr marL="0" indent="0" algn="just">
              <a:buNone/>
            </a:pPr>
            <a:r>
              <a:rPr lang="pt-BR" sz="3000" dirty="0" smtClean="0"/>
              <a:t>DESAFIOS: principais </a:t>
            </a:r>
            <a:r>
              <a:rPr lang="pt-BR" sz="3000" dirty="0"/>
              <a:t>falhas no atendimento ao cliente são, em ordem, ter apenas um canal para comunicação, não disponibilizar autoatendimento, descontinuar o suporte (não unificar o histórico do consumidor) e demorar para </a:t>
            </a:r>
            <a:r>
              <a:rPr lang="pt-BR" sz="3000" dirty="0" smtClean="0"/>
              <a:t>retornar;</a:t>
            </a:r>
          </a:p>
          <a:p>
            <a:pPr marL="0" indent="0" algn="just">
              <a:buNone/>
            </a:pPr>
            <a:r>
              <a:rPr lang="pt-BR" sz="3000" dirty="0" smtClean="0"/>
              <a:t>TENDÊNCIAS: </a:t>
            </a:r>
            <a:r>
              <a:rPr lang="pt-BR" sz="3000" b="1" dirty="0" err="1"/>
              <a:t>O</a:t>
            </a:r>
            <a:r>
              <a:rPr lang="pt-BR" sz="3000" b="1" dirty="0" err="1" smtClean="0"/>
              <a:t>mnichannel</a:t>
            </a:r>
            <a:r>
              <a:rPr lang="pt-BR" sz="3000" dirty="0" smtClean="0"/>
              <a:t> </a:t>
            </a:r>
            <a:r>
              <a:rPr lang="pt-BR" sz="3000" dirty="0"/>
              <a:t>— integração entre canais online e </a:t>
            </a:r>
            <a:r>
              <a:rPr lang="pt-BR" sz="3000" dirty="0" err="1"/>
              <a:t>offline</a:t>
            </a:r>
            <a:r>
              <a:rPr lang="pt-BR" sz="3000" dirty="0"/>
              <a:t> — Destaques: </a:t>
            </a:r>
            <a:r>
              <a:rPr lang="pt-BR" sz="3000" dirty="0" err="1"/>
              <a:t>lockers</a:t>
            </a:r>
            <a:r>
              <a:rPr lang="pt-BR" sz="3000" dirty="0"/>
              <a:t> para retirada de pedidos em lojas físicas, provadores interativos (com ajustes de luz de acordo com o estilo da roupa) e área de customização (troca de tonalidade das peças com poucos cliques).</a:t>
            </a:r>
          </a:p>
          <a:p>
            <a:pPr algn="just"/>
            <a:endParaRPr lang="pt-BR" sz="3000" dirty="0"/>
          </a:p>
        </p:txBody>
      </p:sp>
      <p:sp>
        <p:nvSpPr>
          <p:cNvPr id="4" name="Título 1"/>
          <p:cNvSpPr>
            <a:spLocks noGrp="1"/>
          </p:cNvSpPr>
          <p:nvPr>
            <p:ph type="title"/>
          </p:nvPr>
        </p:nvSpPr>
        <p:spPr>
          <a:xfrm>
            <a:off x="457200" y="-9575"/>
            <a:ext cx="8229600" cy="1143000"/>
          </a:xfrm>
        </p:spPr>
        <p:txBody>
          <a:bodyPr>
            <a:normAutofit/>
          </a:bodyPr>
          <a:lstStyle/>
          <a:p>
            <a:r>
              <a:rPr lang="pt-BR" i="1" dirty="0" smtClean="0"/>
              <a:t>E-COMMERCE</a:t>
            </a:r>
            <a:r>
              <a:rPr lang="pt-BR" dirty="0" smtClean="0"/>
              <a:t> 2019 – BRASIL</a:t>
            </a:r>
            <a:br>
              <a:rPr lang="pt-BR" dirty="0" smtClean="0"/>
            </a:br>
            <a:r>
              <a:rPr lang="pt-BR" sz="2000" dirty="0"/>
              <a:t>Fonte: </a:t>
            </a:r>
            <a:r>
              <a:rPr lang="pt-BR" sz="2000" dirty="0" err="1"/>
              <a:t>NuvemShop</a:t>
            </a:r>
            <a:r>
              <a:rPr lang="pt-BR" sz="2000" dirty="0"/>
              <a:t> (2020)</a:t>
            </a:r>
          </a:p>
        </p:txBody>
      </p:sp>
    </p:spTree>
    <p:extLst>
      <p:ext uri="{BB962C8B-B14F-4D97-AF65-F5344CB8AC3E}">
        <p14:creationId xmlns:p14="http://schemas.microsoft.com/office/powerpoint/2010/main" val="23227995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0"/>
            <a:ext cx="8229600" cy="1143000"/>
          </a:xfrm>
        </p:spPr>
        <p:txBody>
          <a:bodyPr/>
          <a:lstStyle/>
          <a:p>
            <a:r>
              <a:rPr lang="pt-BR" i="1" dirty="0" smtClean="0"/>
              <a:t>Definição de STARTUPS</a:t>
            </a:r>
            <a:endParaRPr lang="pt-BR" dirty="0"/>
          </a:p>
        </p:txBody>
      </p:sp>
      <p:sp>
        <p:nvSpPr>
          <p:cNvPr id="3" name="Espaço Reservado para Conteúdo 2"/>
          <p:cNvSpPr>
            <a:spLocks noGrp="1"/>
          </p:cNvSpPr>
          <p:nvPr>
            <p:ph idx="1"/>
          </p:nvPr>
        </p:nvSpPr>
        <p:spPr>
          <a:xfrm>
            <a:off x="457200" y="1052736"/>
            <a:ext cx="8229600" cy="5760640"/>
          </a:xfrm>
        </p:spPr>
        <p:txBody>
          <a:bodyPr>
            <a:normAutofit fontScale="77500" lnSpcReduction="20000"/>
          </a:bodyPr>
          <a:lstStyle/>
          <a:p>
            <a:pPr algn="just"/>
            <a:r>
              <a:rPr lang="pt-BR" dirty="0"/>
              <a:t>Sebrae (2012</a:t>
            </a:r>
            <a:r>
              <a:rPr lang="pt-BR" dirty="0" smtClean="0"/>
              <a:t>), </a:t>
            </a:r>
            <a:r>
              <a:rPr lang="pt-BR" dirty="0" smtClean="0">
                <a:solidFill>
                  <a:srgbClr val="C00000"/>
                </a:solidFill>
              </a:rPr>
              <a:t>define que empresas </a:t>
            </a:r>
            <a:r>
              <a:rPr lang="pt-BR" dirty="0">
                <a:solidFill>
                  <a:srgbClr val="C00000"/>
                </a:solidFill>
              </a:rPr>
              <a:t>que querem explorar produtos e modelos de negócios inovadores passam por um período de experimentação chamado de </a:t>
            </a:r>
            <a:r>
              <a:rPr lang="pt-BR" dirty="0" smtClean="0">
                <a:solidFill>
                  <a:srgbClr val="C00000"/>
                </a:solidFill>
              </a:rPr>
              <a:t>startup</a:t>
            </a:r>
            <a:r>
              <a:rPr lang="pt-BR" dirty="0" smtClean="0"/>
              <a:t>. Os empreendedores </a:t>
            </a:r>
            <a:r>
              <a:rPr lang="pt-BR" dirty="0"/>
              <a:t>testam suas </a:t>
            </a:r>
            <a:r>
              <a:rPr lang="pt-BR" dirty="0" smtClean="0"/>
              <a:t>ideias e </a:t>
            </a:r>
            <a:r>
              <a:rPr lang="pt-BR" dirty="0"/>
              <a:t>veriﬁcam se conseguem entregar um produto adequado ao mercado e que seja rentável. </a:t>
            </a:r>
            <a:endParaRPr lang="pt-BR" dirty="0" smtClean="0"/>
          </a:p>
          <a:p>
            <a:pPr algn="just"/>
            <a:r>
              <a:rPr lang="pt-BR" dirty="0">
                <a:solidFill>
                  <a:srgbClr val="C00000"/>
                </a:solidFill>
              </a:rPr>
              <a:t>Uma empresa em fase embrionária, geralmente no processo de implementação e organização de suas operações </a:t>
            </a:r>
            <a:r>
              <a:rPr lang="pt-BR" dirty="0"/>
              <a:t>[...] a </a:t>
            </a:r>
            <a:r>
              <a:rPr lang="pt-BR" i="1" dirty="0"/>
              <a:t>startup</a:t>
            </a:r>
            <a:r>
              <a:rPr lang="pt-BR" dirty="0"/>
              <a:t> pode ainda não ter iniciado seu processo de comercialização de produtos ou serviços, mas já estar em processo final de instalação. (TABORDA, 2006)</a:t>
            </a:r>
          </a:p>
          <a:p>
            <a:pPr algn="just"/>
            <a:r>
              <a:rPr lang="pt-BR" i="1" dirty="0"/>
              <a:t>Startups </a:t>
            </a:r>
            <a:r>
              <a:rPr lang="pt-BR" dirty="0"/>
              <a:t>podem ser pequenos projetos empresariais, ligados à investigação e desenvolvimento de ideias inovadoras, podem resultar da iniciativa de grandes grupos empresariais, como setor automotivo ou de telecomunicações, e </a:t>
            </a:r>
            <a:r>
              <a:rPr lang="pt-BR" dirty="0">
                <a:solidFill>
                  <a:srgbClr val="FF0000"/>
                </a:solidFill>
              </a:rPr>
              <a:t>com mais frequência como empresas de base tecnológica</a:t>
            </a:r>
            <a:r>
              <a:rPr lang="pt-BR" dirty="0"/>
              <a:t>. (TABORDA, 2006)</a:t>
            </a:r>
          </a:p>
          <a:p>
            <a:pPr algn="just"/>
            <a:endParaRPr lang="pt-BR" dirty="0" smtClean="0"/>
          </a:p>
        </p:txBody>
      </p:sp>
    </p:spTree>
    <p:extLst>
      <p:ext uri="{BB962C8B-B14F-4D97-AF65-F5344CB8AC3E}">
        <p14:creationId xmlns:p14="http://schemas.microsoft.com/office/powerpoint/2010/main" val="32998709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243408"/>
            <a:ext cx="8229600" cy="1143000"/>
          </a:xfrm>
        </p:spPr>
        <p:txBody>
          <a:bodyPr/>
          <a:lstStyle/>
          <a:p>
            <a:r>
              <a:rPr lang="pt-BR" i="1" dirty="0"/>
              <a:t>STARTUPS</a:t>
            </a:r>
            <a:r>
              <a:rPr lang="pt-BR" dirty="0"/>
              <a:t> DE BASE TECNOLÓGICA</a:t>
            </a:r>
          </a:p>
        </p:txBody>
      </p:sp>
      <p:sp>
        <p:nvSpPr>
          <p:cNvPr id="3" name="Espaço Reservado para Conteúdo 2"/>
          <p:cNvSpPr>
            <a:spLocks noGrp="1"/>
          </p:cNvSpPr>
          <p:nvPr>
            <p:ph idx="1"/>
          </p:nvPr>
        </p:nvSpPr>
        <p:spPr>
          <a:xfrm>
            <a:off x="457200" y="764704"/>
            <a:ext cx="8229600" cy="5361459"/>
          </a:xfrm>
        </p:spPr>
        <p:txBody>
          <a:bodyPr>
            <a:noAutofit/>
          </a:bodyPr>
          <a:lstStyle/>
          <a:p>
            <a:pPr algn="just"/>
            <a:r>
              <a:rPr lang="pt-BR" dirty="0" smtClean="0"/>
              <a:t>“</a:t>
            </a:r>
            <a:r>
              <a:rPr lang="pt-BR" dirty="0">
                <a:solidFill>
                  <a:srgbClr val="C00000"/>
                </a:solidFill>
              </a:rPr>
              <a:t>uma empresa de base tecnológica, com um modelo de negócios repetível e escalável, que possui elementos de inovação e trabalha em condições de extrema incerteza</a:t>
            </a:r>
            <a:r>
              <a:rPr lang="pt-BR" dirty="0" smtClean="0"/>
              <a:t>.” (ABS, 2013).</a:t>
            </a:r>
          </a:p>
          <a:p>
            <a:pPr algn="just"/>
            <a:r>
              <a:rPr lang="pt-BR" dirty="0" smtClean="0"/>
              <a:t>“uma </a:t>
            </a:r>
            <a:r>
              <a:rPr lang="pt-BR" dirty="0"/>
              <a:t>startup é um grupo de pessoas à procura de um modelo de negócios repetível e escalável, trabalhando em condições de extrema incerteza</a:t>
            </a:r>
            <a:r>
              <a:rPr lang="pt-BR" dirty="0" smtClean="0"/>
              <a:t>.” (Yuri </a:t>
            </a:r>
            <a:r>
              <a:rPr lang="pt-BR" dirty="0" err="1" smtClean="0"/>
              <a:t>Gitahy</a:t>
            </a:r>
            <a:r>
              <a:rPr lang="pt-BR" dirty="0" smtClean="0"/>
              <a:t>).</a:t>
            </a:r>
          </a:p>
          <a:p>
            <a:pPr algn="just"/>
            <a:r>
              <a:rPr lang="pt-BR" sz="2000" dirty="0" smtClean="0"/>
              <a:t>Empreendedor de base tecnológica: é </a:t>
            </a:r>
            <a:r>
              <a:rPr lang="pt-BR" sz="2000" dirty="0"/>
              <a:t>aquele que </a:t>
            </a:r>
            <a:r>
              <a:rPr lang="pt-BR" sz="2000" dirty="0">
                <a:solidFill>
                  <a:srgbClr val="C00000"/>
                </a:solidFill>
              </a:rPr>
              <a:t>cria</a:t>
            </a:r>
            <a:r>
              <a:rPr lang="pt-BR" sz="2000" dirty="0"/>
              <a:t> uma empresa para fabricar </a:t>
            </a:r>
            <a:r>
              <a:rPr lang="pt-BR" sz="2000" dirty="0">
                <a:solidFill>
                  <a:srgbClr val="C00000"/>
                </a:solidFill>
              </a:rPr>
              <a:t>produtos ou serviços que utilizem conteúdo tecnológico</a:t>
            </a:r>
            <a:r>
              <a:rPr lang="pt-BR" sz="2000" dirty="0"/>
              <a:t>, ele sabe que o principal </a:t>
            </a:r>
            <a:r>
              <a:rPr lang="pt-BR" sz="2000" i="1" dirty="0"/>
              <a:t>input </a:t>
            </a:r>
            <a:r>
              <a:rPr lang="pt-BR" sz="2000" dirty="0"/>
              <a:t>de seu empreendimento é o conhecimento, o capital humano de seus colaboradores. </a:t>
            </a:r>
            <a:r>
              <a:rPr lang="pt-BR" sz="2000" dirty="0">
                <a:solidFill>
                  <a:srgbClr val="C00000"/>
                </a:solidFill>
              </a:rPr>
              <a:t>Ele é um inovador que desenvolve tecnologia inédita</a:t>
            </a:r>
            <a:r>
              <a:rPr lang="pt-BR" sz="2000" dirty="0"/>
              <a:t>, mesmo enfrentando todos os riscos e incertezas inerentes a este cargo. (LEITE, 2012).</a:t>
            </a:r>
          </a:p>
          <a:p>
            <a:pPr algn="just"/>
            <a:endParaRPr lang="pt-BR" dirty="0" smtClean="0"/>
          </a:p>
          <a:p>
            <a:pPr marL="377825" indent="0" algn="just">
              <a:buNone/>
            </a:pPr>
            <a:endParaRPr lang="pt-BR" sz="3600" dirty="0" smtClean="0">
              <a:effectLst/>
            </a:endParaRPr>
          </a:p>
          <a:p>
            <a:pPr algn="just"/>
            <a:endParaRPr lang="pt-BR" dirty="0" smtClean="0">
              <a:effectLst/>
            </a:endParaRPr>
          </a:p>
          <a:p>
            <a:pPr marL="0" indent="0" algn="just">
              <a:buNone/>
            </a:pPr>
            <a:endParaRPr lang="pt-BR" dirty="0" smtClean="0"/>
          </a:p>
          <a:p>
            <a:pPr marL="0" indent="0" algn="just">
              <a:buNone/>
            </a:pPr>
            <a:endParaRPr lang="pt-BR" dirty="0"/>
          </a:p>
        </p:txBody>
      </p:sp>
    </p:spTree>
    <p:extLst>
      <p:ext uri="{BB962C8B-B14F-4D97-AF65-F5344CB8AC3E}">
        <p14:creationId xmlns:p14="http://schemas.microsoft.com/office/powerpoint/2010/main" val="3678905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6064"/>
            <a:ext cx="8229600" cy="1143000"/>
          </a:xfrm>
        </p:spPr>
        <p:txBody>
          <a:bodyPr/>
          <a:lstStyle/>
          <a:p>
            <a:r>
              <a:rPr lang="pt-BR" dirty="0" smtClean="0"/>
              <a:t>Ampliando o conceito de Startup:</a:t>
            </a:r>
            <a:endParaRPr lang="pt-BR" dirty="0"/>
          </a:p>
        </p:txBody>
      </p:sp>
      <p:sp>
        <p:nvSpPr>
          <p:cNvPr id="3" name="Espaço Reservado para Conteúdo 2"/>
          <p:cNvSpPr>
            <a:spLocks noGrp="1"/>
          </p:cNvSpPr>
          <p:nvPr>
            <p:ph idx="1"/>
          </p:nvPr>
        </p:nvSpPr>
        <p:spPr>
          <a:xfrm>
            <a:off x="457200" y="1052736"/>
            <a:ext cx="8229600" cy="4525963"/>
          </a:xfrm>
        </p:spPr>
        <p:txBody>
          <a:bodyPr>
            <a:noAutofit/>
          </a:bodyPr>
          <a:lstStyle/>
          <a:p>
            <a:pPr algn="just"/>
            <a:r>
              <a:rPr lang="pt-BR" sz="2600" dirty="0"/>
              <a:t>Um </a:t>
            </a:r>
            <a:r>
              <a:rPr lang="pt-BR" sz="2600" u="sng" dirty="0">
                <a:solidFill>
                  <a:srgbClr val="FF0000"/>
                </a:solidFill>
              </a:rPr>
              <a:t>cenário de incerteza </a:t>
            </a:r>
            <a:r>
              <a:rPr lang="pt-BR" sz="2600" dirty="0"/>
              <a:t>significa que </a:t>
            </a:r>
            <a:r>
              <a:rPr lang="pt-BR" sz="2600" dirty="0">
                <a:solidFill>
                  <a:srgbClr val="FF0000"/>
                </a:solidFill>
              </a:rPr>
              <a:t>não há como afirmar se aquela ideia e projeto de empresa irão realmente dar certo</a:t>
            </a:r>
            <a:r>
              <a:rPr lang="pt-BR" sz="2600" dirty="0"/>
              <a:t> – ou ao menos se provarem sustentáveis.</a:t>
            </a:r>
          </a:p>
          <a:p>
            <a:pPr algn="just"/>
            <a:r>
              <a:rPr lang="pt-BR" sz="2600" dirty="0" smtClean="0"/>
              <a:t>O </a:t>
            </a:r>
            <a:r>
              <a:rPr lang="pt-BR" sz="2600" u="sng" dirty="0">
                <a:solidFill>
                  <a:srgbClr val="FF0000"/>
                </a:solidFill>
              </a:rPr>
              <a:t>modelo de negócios </a:t>
            </a:r>
            <a:r>
              <a:rPr lang="pt-BR" sz="2600" dirty="0"/>
              <a:t>é </a:t>
            </a:r>
            <a:r>
              <a:rPr lang="pt-BR" sz="2600" dirty="0">
                <a:solidFill>
                  <a:srgbClr val="FF0000"/>
                </a:solidFill>
              </a:rPr>
              <a:t>como a startup gera valor – ou seja, como transforma seu trabalho em dinheiro</a:t>
            </a:r>
            <a:r>
              <a:rPr lang="pt-BR" sz="2600" dirty="0"/>
              <a:t>. Por exemplo, um dos modelos de negócios do Google é cobrar por cada click nos anúncios mostrados nos resultados de busca – e esse modelo também é usado pelo Buscapé.com. Um outro exemplo seria o modelo de negócio de franquias: você paga royalties por uma marca, mas tem acesso a uma receita de sucesso com suporte do franqueador – e por isso aumenta suas chances de gerar lucro</a:t>
            </a:r>
            <a:r>
              <a:rPr lang="pt-BR" sz="2600" dirty="0" smtClean="0"/>
              <a:t>.</a:t>
            </a:r>
          </a:p>
          <a:p>
            <a:pPr algn="just"/>
            <a:endParaRPr lang="pt-BR" sz="2600" dirty="0"/>
          </a:p>
        </p:txBody>
      </p:sp>
    </p:spTree>
    <p:extLst>
      <p:ext uri="{BB962C8B-B14F-4D97-AF65-F5344CB8AC3E}">
        <p14:creationId xmlns:p14="http://schemas.microsoft.com/office/powerpoint/2010/main" val="2392902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124744"/>
            <a:ext cx="8229600" cy="4525963"/>
          </a:xfrm>
        </p:spPr>
        <p:txBody>
          <a:bodyPr>
            <a:noAutofit/>
          </a:bodyPr>
          <a:lstStyle/>
          <a:p>
            <a:pPr algn="just"/>
            <a:r>
              <a:rPr lang="pt-BR" sz="2600" dirty="0"/>
              <a:t>Ser </a:t>
            </a:r>
            <a:r>
              <a:rPr lang="pt-BR" sz="2600" u="sng" dirty="0">
                <a:solidFill>
                  <a:srgbClr val="FF0000"/>
                </a:solidFill>
              </a:rPr>
              <a:t>repetível</a:t>
            </a:r>
            <a:r>
              <a:rPr lang="pt-BR" sz="2600" dirty="0"/>
              <a:t> significa ser capaz de </a:t>
            </a:r>
            <a:r>
              <a:rPr lang="pt-BR" sz="2600" dirty="0">
                <a:solidFill>
                  <a:srgbClr val="FF0000"/>
                </a:solidFill>
              </a:rPr>
              <a:t>entregar o mesmo produto novamente em escala potencialmente ilimitada</a:t>
            </a:r>
            <a:r>
              <a:rPr lang="pt-BR" sz="2600" dirty="0"/>
              <a:t>, </a:t>
            </a:r>
            <a:r>
              <a:rPr lang="pt-BR" sz="2600" dirty="0">
                <a:solidFill>
                  <a:srgbClr val="FF0000"/>
                </a:solidFill>
              </a:rPr>
              <a:t>sem muitas customizações ou adaptações para cada cliente</a:t>
            </a:r>
            <a:r>
              <a:rPr lang="pt-BR" sz="2600" dirty="0"/>
              <a:t>. Isso pode ser feito tanto ao vender a mesma unidade do produto várias vezes, ou tendo-os sempre disponíveis independente da demanda. Uma analogia simples para isso seria o modelo de venda de filmes: não é possível vender a mesmo unidade de DVD várias vezes, pois é preciso fabricar um diferente a cada cópia vendida. Por outro lado, é possível ser repetível com o modelo pay-per-view – o mesmo filme é distribuído a qualquer um que queira pagar por ele sem que isso impacte na disponibilidade do produto ou no aumento significativo do custo por cópia vendida.</a:t>
            </a:r>
          </a:p>
        </p:txBody>
      </p:sp>
      <p:sp>
        <p:nvSpPr>
          <p:cNvPr id="6" name="Título 1"/>
          <p:cNvSpPr>
            <a:spLocks noGrp="1"/>
          </p:cNvSpPr>
          <p:nvPr>
            <p:ph type="title"/>
          </p:nvPr>
        </p:nvSpPr>
        <p:spPr>
          <a:xfrm>
            <a:off x="457200" y="-99392"/>
            <a:ext cx="8229600" cy="1143000"/>
          </a:xfrm>
        </p:spPr>
        <p:txBody>
          <a:bodyPr/>
          <a:lstStyle/>
          <a:p>
            <a:r>
              <a:rPr lang="pt-BR" dirty="0" smtClean="0"/>
              <a:t>Ampliando o conceito de Startup:</a:t>
            </a:r>
            <a:endParaRPr lang="pt-BR" dirty="0"/>
          </a:p>
        </p:txBody>
      </p:sp>
    </p:spTree>
    <p:extLst>
      <p:ext uri="{BB962C8B-B14F-4D97-AF65-F5344CB8AC3E}">
        <p14:creationId xmlns:p14="http://schemas.microsoft.com/office/powerpoint/2010/main" val="21226886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algn="just"/>
            <a:r>
              <a:rPr lang="pt-BR" dirty="0"/>
              <a:t>Ser </a:t>
            </a:r>
            <a:r>
              <a:rPr lang="pt-BR" u="sng" dirty="0">
                <a:solidFill>
                  <a:srgbClr val="FF0000"/>
                </a:solidFill>
              </a:rPr>
              <a:t>escalável</a:t>
            </a:r>
            <a:r>
              <a:rPr lang="pt-BR" dirty="0"/>
              <a:t> é a chave de uma startup: significa </a:t>
            </a:r>
            <a:r>
              <a:rPr lang="pt-BR" dirty="0">
                <a:solidFill>
                  <a:srgbClr val="FF0000"/>
                </a:solidFill>
              </a:rPr>
              <a:t>crescer cada vez mais, sem que isso influencie no modelo de negócios</a:t>
            </a:r>
            <a:r>
              <a:rPr lang="pt-BR" dirty="0"/>
              <a:t>. Crescer em receita, mas com custos crescendo bem mais lentamente. Isso fará com que a margem seja cada vez maior, acumulando lucros e gerando cada vez mais riqueza.</a:t>
            </a:r>
          </a:p>
        </p:txBody>
      </p:sp>
      <p:sp>
        <p:nvSpPr>
          <p:cNvPr id="6" name="Título 1"/>
          <p:cNvSpPr>
            <a:spLocks noGrp="1"/>
          </p:cNvSpPr>
          <p:nvPr>
            <p:ph type="title"/>
          </p:nvPr>
        </p:nvSpPr>
        <p:spPr/>
        <p:txBody>
          <a:bodyPr/>
          <a:lstStyle/>
          <a:p>
            <a:r>
              <a:rPr lang="pt-BR" dirty="0" smtClean="0"/>
              <a:t>Ampliando o conceito de Startup:</a:t>
            </a:r>
            <a:endParaRPr lang="pt-BR" dirty="0"/>
          </a:p>
        </p:txBody>
      </p:sp>
    </p:spTree>
    <p:extLst>
      <p:ext uri="{BB962C8B-B14F-4D97-AF65-F5344CB8AC3E}">
        <p14:creationId xmlns:p14="http://schemas.microsoft.com/office/powerpoint/2010/main" val="15061396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84"/>
            <a:ext cx="8229600" cy="1143000"/>
          </a:xfrm>
        </p:spPr>
        <p:txBody>
          <a:bodyPr>
            <a:normAutofit fontScale="90000"/>
          </a:bodyPr>
          <a:lstStyle/>
          <a:p>
            <a:r>
              <a:rPr lang="pt-BR" dirty="0" smtClean="0"/>
              <a:t>Resumindo as Startups de base tecnológica:</a:t>
            </a:r>
            <a:endParaRPr lang="pt-BR" dirty="0"/>
          </a:p>
        </p:txBody>
      </p:sp>
      <p:sp>
        <p:nvSpPr>
          <p:cNvPr id="3" name="Espaço Reservado para Conteúdo 2"/>
          <p:cNvSpPr>
            <a:spLocks noGrp="1"/>
          </p:cNvSpPr>
          <p:nvPr>
            <p:ph idx="1"/>
          </p:nvPr>
        </p:nvSpPr>
        <p:spPr>
          <a:xfrm>
            <a:off x="457200" y="1268760"/>
            <a:ext cx="8229600" cy="4525963"/>
          </a:xfrm>
        </p:spPr>
        <p:txBody>
          <a:bodyPr>
            <a:noAutofit/>
          </a:bodyPr>
          <a:lstStyle/>
          <a:p>
            <a:pPr algn="just"/>
            <a:r>
              <a:rPr lang="pt-BR" sz="2600" dirty="0"/>
              <a:t>É justamente por esse ambiente de incerteza (até que o modelo seja encontrado) que tanto se fala em investimento para startups – sem capital de risco, é muito difícil persistir na busca pelo modelo de negócios enquanto não existe receita. Após a comprovação de que ele existe e a receita começar a crescer, provavelmente será necessária uma nova leva de investimento para essa startup se tornar uma empresa sustentável. Quando se torna escalável, a startup deixa de existir e dá lugar a uma empresa altamente lucrativa. Caso contrário, ela precisa se reinventar – ou enfrenta a ameaça de morrer prematuramente</a:t>
            </a:r>
            <a:r>
              <a:rPr lang="pt-BR" sz="2600" dirty="0" smtClean="0"/>
              <a:t>. </a:t>
            </a:r>
            <a:r>
              <a:rPr lang="pt-BR" sz="2600" dirty="0"/>
              <a:t>(Yuri </a:t>
            </a:r>
            <a:r>
              <a:rPr lang="pt-BR" sz="2600" dirty="0" err="1"/>
              <a:t>Gitahy</a:t>
            </a:r>
            <a:r>
              <a:rPr lang="pt-BR" sz="2600" dirty="0" smtClean="0"/>
              <a:t>).</a:t>
            </a:r>
          </a:p>
          <a:p>
            <a:pPr algn="just"/>
            <a:r>
              <a:rPr lang="pt-BR" sz="1600" dirty="0">
                <a:hlinkClick r:id="rId2"/>
              </a:rPr>
              <a:t>https://</a:t>
            </a:r>
            <a:r>
              <a:rPr lang="pt-BR" sz="1600" dirty="0" smtClean="0">
                <a:hlinkClick r:id="rId2"/>
              </a:rPr>
              <a:t>youtu.be/My1zKlgY61c</a:t>
            </a:r>
            <a:endParaRPr lang="pt-BR" sz="1600" dirty="0" smtClean="0"/>
          </a:p>
          <a:p>
            <a:pPr algn="just"/>
            <a:r>
              <a:rPr lang="pt-BR" sz="1600" dirty="0"/>
              <a:t>http://revistapegn.globo.com/Startups/noticia/2017/03/jovens-criam-startup-que-facilita-contratacao-de-funcionarios-em-pequenas-empresas.html</a:t>
            </a:r>
          </a:p>
        </p:txBody>
      </p:sp>
    </p:spTree>
    <p:extLst>
      <p:ext uri="{BB962C8B-B14F-4D97-AF65-F5344CB8AC3E}">
        <p14:creationId xmlns:p14="http://schemas.microsoft.com/office/powerpoint/2010/main" val="2970605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84"/>
            <a:ext cx="8229600" cy="1143000"/>
          </a:xfrm>
        </p:spPr>
        <p:txBody>
          <a:bodyPr/>
          <a:lstStyle/>
          <a:p>
            <a:r>
              <a:rPr lang="pt-BR" dirty="0" smtClean="0"/>
              <a:t>INOVAÇÃO</a:t>
            </a:r>
            <a:endParaRPr lang="pt-BR" dirty="0"/>
          </a:p>
        </p:txBody>
      </p:sp>
      <p:sp>
        <p:nvSpPr>
          <p:cNvPr id="3" name="Espaço Reservado para Conteúdo 2"/>
          <p:cNvSpPr>
            <a:spLocks noGrp="1"/>
          </p:cNvSpPr>
          <p:nvPr>
            <p:ph idx="1"/>
          </p:nvPr>
        </p:nvSpPr>
        <p:spPr>
          <a:xfrm>
            <a:off x="457200" y="908720"/>
            <a:ext cx="8229600" cy="5760640"/>
          </a:xfrm>
        </p:spPr>
        <p:txBody>
          <a:bodyPr>
            <a:normAutofit fontScale="92500" lnSpcReduction="20000"/>
          </a:bodyPr>
          <a:lstStyle/>
          <a:p>
            <a:pPr algn="just"/>
            <a:r>
              <a:rPr lang="pt-BR" dirty="0"/>
              <a:t>Ao realizar uma linha do tempo e analisar os empreendedores que surgiram, como exemplo, Benjamin Franklin, Thomas Edison, Steve Jobs e Bill Gates, a história apresenta um fluxo contínuo de brilhantes empreendedores e inovadores. (DORNELAS, 2010</a:t>
            </a:r>
            <a:r>
              <a:rPr lang="pt-BR" dirty="0" smtClean="0"/>
              <a:t>)</a:t>
            </a:r>
          </a:p>
          <a:p>
            <a:pPr algn="just"/>
            <a:r>
              <a:rPr lang="pt-BR" dirty="0"/>
              <a:t>O</a:t>
            </a:r>
            <a:r>
              <a:rPr lang="pt-BR" dirty="0" smtClean="0"/>
              <a:t> </a:t>
            </a:r>
            <a:r>
              <a:rPr lang="pt-BR" dirty="0"/>
              <a:t>Departamento de Comércio dos Estados Unidos e outros órgãos começaram a registrar pesquisas nas décadas de 1980 e 1990 que surpreenderam muitas pessoas. Eles descobriram que, desde a Segunda Guerra Mundial, </a:t>
            </a:r>
            <a:r>
              <a:rPr lang="pt-BR" dirty="0">
                <a:solidFill>
                  <a:srgbClr val="C00000"/>
                </a:solidFill>
              </a:rPr>
              <a:t>as pequenas empresas empreendedoras têm sido responsáveis por metade de todas as inovações e por 95% de todas as inovações radicais nos Estados Unidos</a:t>
            </a:r>
            <a:r>
              <a:rPr lang="pt-BR" dirty="0"/>
              <a:t>. (DORNELAS, 2010)</a:t>
            </a:r>
            <a:endParaRPr lang="pt-BR" dirty="0" smtClean="0">
              <a:effectLst/>
            </a:endParaRPr>
          </a:p>
          <a:p>
            <a:pPr algn="just"/>
            <a:endParaRPr lang="pt-BR" dirty="0" smtClean="0">
              <a:effectLst/>
            </a:endParaRPr>
          </a:p>
          <a:p>
            <a:pPr algn="just"/>
            <a:endParaRPr lang="pt-BR" dirty="0"/>
          </a:p>
        </p:txBody>
      </p:sp>
    </p:spTree>
    <p:extLst>
      <p:ext uri="{BB962C8B-B14F-4D97-AF65-F5344CB8AC3E}">
        <p14:creationId xmlns:p14="http://schemas.microsoft.com/office/powerpoint/2010/main" val="42308483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243408"/>
            <a:ext cx="8229600" cy="1143000"/>
          </a:xfrm>
        </p:spPr>
        <p:txBody>
          <a:bodyPr/>
          <a:lstStyle/>
          <a:p>
            <a:r>
              <a:rPr lang="pt-BR" dirty="0" smtClean="0"/>
              <a:t>FASES DE UMA STARTUP</a:t>
            </a:r>
            <a:endParaRPr lang="pt-BR" dirty="0"/>
          </a:p>
        </p:txBody>
      </p:sp>
      <p:sp>
        <p:nvSpPr>
          <p:cNvPr id="3" name="Espaço Reservado para Conteúdo 2"/>
          <p:cNvSpPr>
            <a:spLocks noGrp="1"/>
          </p:cNvSpPr>
          <p:nvPr>
            <p:ph idx="1"/>
          </p:nvPr>
        </p:nvSpPr>
        <p:spPr>
          <a:xfrm>
            <a:off x="395536" y="620688"/>
            <a:ext cx="8229600" cy="4525963"/>
          </a:xfrm>
        </p:spPr>
        <p:txBody>
          <a:bodyPr>
            <a:noAutofit/>
          </a:bodyPr>
          <a:lstStyle/>
          <a:p>
            <a:pPr marL="0" indent="0" algn="just">
              <a:buNone/>
            </a:pPr>
            <a:r>
              <a:rPr lang="pt-BR" sz="2600" dirty="0" smtClean="0"/>
              <a:t>As fases  </a:t>
            </a:r>
            <a:r>
              <a:rPr lang="pt-BR" sz="2600" dirty="0"/>
              <a:t>não é uma ciência </a:t>
            </a:r>
            <a:r>
              <a:rPr lang="pt-BR" sz="2600" dirty="0" smtClean="0"/>
              <a:t>exata. Segundo a </a:t>
            </a:r>
            <a:r>
              <a:rPr lang="pt-BR" sz="2600" dirty="0" err="1" smtClean="0"/>
              <a:t>ABStartups</a:t>
            </a:r>
            <a:r>
              <a:rPr lang="pt-BR" sz="2600" dirty="0" smtClean="0"/>
              <a:t>, temos 4 fases: ideação, operação, tração e </a:t>
            </a:r>
            <a:r>
              <a:rPr lang="pt-BR" sz="2600" dirty="0" err="1" smtClean="0"/>
              <a:t>scale-up</a:t>
            </a:r>
            <a:r>
              <a:rPr lang="pt-BR" sz="2600" dirty="0" smtClean="0"/>
              <a:t>.</a:t>
            </a:r>
          </a:p>
          <a:p>
            <a:pPr marL="0" indent="0" algn="just">
              <a:buNone/>
            </a:pPr>
            <a:r>
              <a:rPr lang="pt-BR" sz="2600" b="1" dirty="0" smtClean="0"/>
              <a:t>1) Ideação - adolescência</a:t>
            </a:r>
            <a:r>
              <a:rPr lang="pt-BR" sz="2600" dirty="0" smtClean="0"/>
              <a:t>: </a:t>
            </a:r>
            <a:r>
              <a:rPr lang="pt-BR" sz="2600" dirty="0"/>
              <a:t>a hora de tirar tudo do papel e colocar em </a:t>
            </a:r>
            <a:r>
              <a:rPr lang="pt-BR" sz="2600" dirty="0" smtClean="0"/>
              <a:t>prática</a:t>
            </a:r>
            <a:r>
              <a:rPr lang="pt-BR" sz="2600" dirty="0"/>
              <a:t> </a:t>
            </a:r>
            <a:r>
              <a:rPr lang="pt-BR" sz="2600" dirty="0" smtClean="0"/>
              <a:t>tentando responder: </a:t>
            </a:r>
          </a:p>
          <a:p>
            <a:pPr algn="just"/>
            <a:r>
              <a:rPr lang="pt-BR" sz="2600" dirty="0" smtClean="0"/>
              <a:t>Quem </a:t>
            </a:r>
            <a:r>
              <a:rPr lang="pt-BR" sz="2600" dirty="0"/>
              <a:t>é o meu cliente?</a:t>
            </a:r>
          </a:p>
          <a:p>
            <a:pPr algn="just"/>
            <a:r>
              <a:rPr lang="pt-BR" sz="2600" dirty="0"/>
              <a:t>Eu sei explicar profundamente o meu produto?</a:t>
            </a:r>
          </a:p>
          <a:p>
            <a:pPr algn="just"/>
            <a:r>
              <a:rPr lang="pt-BR" sz="2600" dirty="0"/>
              <a:t>Como explico para meu público-alvo o que quero alcançar?</a:t>
            </a:r>
          </a:p>
          <a:p>
            <a:pPr algn="just"/>
            <a:r>
              <a:rPr lang="pt-BR" sz="2600" dirty="0"/>
              <a:t>Como falo para os meus clientes quais dores de cada um deles eu soluciono</a:t>
            </a:r>
            <a:r>
              <a:rPr lang="pt-BR" sz="2600" dirty="0" smtClean="0"/>
              <a:t>?</a:t>
            </a:r>
          </a:p>
          <a:p>
            <a:pPr marL="0" indent="0" algn="just">
              <a:buNone/>
            </a:pPr>
            <a:r>
              <a:rPr lang="pt-BR" sz="2600" dirty="0" smtClean="0"/>
              <a:t>A ideação </a:t>
            </a:r>
            <a:r>
              <a:rPr lang="pt-BR" sz="2600" dirty="0"/>
              <a:t>também é a hora da validação da sua </a:t>
            </a:r>
            <a:r>
              <a:rPr lang="pt-BR" sz="2600" dirty="0" smtClean="0"/>
              <a:t>startup. Pensar </a:t>
            </a:r>
            <a:r>
              <a:rPr lang="pt-BR" sz="2600" dirty="0"/>
              <a:t>em seu modelo de </a:t>
            </a:r>
            <a:r>
              <a:rPr lang="pt-BR" sz="2600" dirty="0" smtClean="0"/>
              <a:t>negócios e estar </a:t>
            </a:r>
            <a:r>
              <a:rPr lang="pt-BR" sz="2600" dirty="0"/>
              <a:t>próximo do seu </a:t>
            </a:r>
            <a:r>
              <a:rPr lang="pt-BR" sz="2600" dirty="0" smtClean="0"/>
              <a:t>público-alvo.</a:t>
            </a:r>
          </a:p>
          <a:p>
            <a:pPr algn="just"/>
            <a:endParaRPr lang="pt-BR" sz="2600" dirty="0"/>
          </a:p>
          <a:p>
            <a:pPr marL="0" indent="0" algn="just">
              <a:buNone/>
            </a:pPr>
            <a:endParaRPr lang="pt-BR" sz="2600" dirty="0"/>
          </a:p>
        </p:txBody>
      </p:sp>
    </p:spTree>
    <p:extLst>
      <p:ext uri="{BB962C8B-B14F-4D97-AF65-F5344CB8AC3E}">
        <p14:creationId xmlns:p14="http://schemas.microsoft.com/office/powerpoint/2010/main" val="1710286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836712"/>
            <a:ext cx="8229600" cy="4525963"/>
          </a:xfrm>
        </p:spPr>
        <p:txBody>
          <a:bodyPr>
            <a:noAutofit/>
          </a:bodyPr>
          <a:lstStyle/>
          <a:p>
            <a:pPr marL="0" indent="0" algn="just">
              <a:buNone/>
            </a:pPr>
            <a:r>
              <a:rPr lang="pt-BR" sz="2400" dirty="0" smtClean="0"/>
              <a:t>2) </a:t>
            </a:r>
            <a:r>
              <a:rPr lang="pt-BR" sz="2400" b="1" dirty="0" smtClean="0"/>
              <a:t>Operação - a </a:t>
            </a:r>
            <a:r>
              <a:rPr lang="pt-BR" sz="2400" b="1" dirty="0"/>
              <a:t>vida </a:t>
            </a:r>
            <a:r>
              <a:rPr lang="pt-BR" sz="2400" b="1" dirty="0" smtClean="0"/>
              <a:t>adulta: </a:t>
            </a:r>
            <a:r>
              <a:rPr lang="pt-BR" sz="2400" dirty="0"/>
              <a:t>Com a sua ideia de startup bem consolidada, é a hora de ir ao mercado, buscar clientes e expandir sua operação</a:t>
            </a:r>
            <a:r>
              <a:rPr lang="pt-BR" sz="2400" dirty="0" smtClean="0"/>
              <a:t>.</a:t>
            </a:r>
          </a:p>
          <a:p>
            <a:pPr algn="just"/>
            <a:r>
              <a:rPr lang="pt-BR" sz="2400" dirty="0"/>
              <a:t>é a hora de pensar em aportes e/ou rodadas de investimentos. Programas de aceleração e incubadoras também podem ser boas </a:t>
            </a:r>
            <a:r>
              <a:rPr lang="pt-BR" sz="2400" dirty="0" smtClean="0"/>
              <a:t>pedidas;</a:t>
            </a:r>
          </a:p>
          <a:p>
            <a:pPr algn="just"/>
            <a:r>
              <a:rPr lang="pt-BR" sz="2400" dirty="0"/>
              <a:t>O networking também passa a ser importante. </a:t>
            </a:r>
            <a:endParaRPr lang="pt-BR" sz="2400" dirty="0" smtClean="0"/>
          </a:p>
          <a:p>
            <a:pPr algn="just"/>
            <a:r>
              <a:rPr lang="pt-BR" sz="2400" dirty="0" smtClean="0"/>
              <a:t>Gerenciar com atenção o </a:t>
            </a:r>
            <a:r>
              <a:rPr lang="pt-BR" sz="2400" dirty="0"/>
              <a:t>fluxo de caixa da sua </a:t>
            </a:r>
            <a:r>
              <a:rPr lang="pt-BR" sz="2400" dirty="0" smtClean="0"/>
              <a:t>empresa;</a:t>
            </a:r>
          </a:p>
          <a:p>
            <a:pPr algn="just"/>
            <a:r>
              <a:rPr lang="pt-BR" sz="2400" dirty="0" smtClean="0"/>
              <a:t>Atentar-se com o </a:t>
            </a:r>
            <a:r>
              <a:rPr lang="pt-BR" sz="2400" dirty="0"/>
              <a:t>KPI </a:t>
            </a:r>
            <a:r>
              <a:rPr lang="pt-BR" sz="2400" dirty="0" smtClean="0"/>
              <a:t>(</a:t>
            </a:r>
            <a:r>
              <a:rPr lang="pt-BR" sz="2400" dirty="0"/>
              <a:t>Key Performance </a:t>
            </a:r>
            <a:r>
              <a:rPr lang="pt-BR" sz="2400" dirty="0" err="1" smtClean="0"/>
              <a:t>Indicator</a:t>
            </a:r>
            <a:r>
              <a:rPr lang="pt-BR" sz="2400" dirty="0" smtClean="0"/>
              <a:t>) indica </a:t>
            </a:r>
            <a:r>
              <a:rPr lang="pt-BR" sz="2400" dirty="0"/>
              <a:t>o desempenho de cada processo de uma empresa. Com base em cada um desses dados, algumas informações ficam mais </a:t>
            </a:r>
            <a:r>
              <a:rPr lang="pt-BR" sz="2400" dirty="0" smtClean="0"/>
              <a:t>claras – o que está dando certo ou errado? O que precisa mudar?</a:t>
            </a:r>
          </a:p>
          <a:p>
            <a:pPr algn="just"/>
            <a:r>
              <a:rPr lang="pt-BR" sz="2400" dirty="0" smtClean="0"/>
              <a:t>Manter o Plano de Negócios da empresa atualizado.</a:t>
            </a:r>
            <a:endParaRPr lang="pt-BR" sz="2400" dirty="0"/>
          </a:p>
          <a:p>
            <a:pPr marL="0" indent="0" algn="just">
              <a:buNone/>
            </a:pPr>
            <a:endParaRPr lang="pt-BR" sz="2400" dirty="0"/>
          </a:p>
        </p:txBody>
      </p:sp>
      <p:sp>
        <p:nvSpPr>
          <p:cNvPr id="4" name="Título 1"/>
          <p:cNvSpPr>
            <a:spLocks noGrp="1"/>
          </p:cNvSpPr>
          <p:nvPr>
            <p:ph type="title"/>
          </p:nvPr>
        </p:nvSpPr>
        <p:spPr>
          <a:xfrm>
            <a:off x="457200" y="-243408"/>
            <a:ext cx="8229600" cy="1143000"/>
          </a:xfrm>
        </p:spPr>
        <p:txBody>
          <a:bodyPr/>
          <a:lstStyle/>
          <a:p>
            <a:r>
              <a:rPr lang="pt-BR" dirty="0"/>
              <a:t>FASES DE UMA STARTUP</a:t>
            </a:r>
          </a:p>
        </p:txBody>
      </p:sp>
    </p:spTree>
    <p:extLst>
      <p:ext uri="{BB962C8B-B14F-4D97-AF65-F5344CB8AC3E}">
        <p14:creationId xmlns:p14="http://schemas.microsoft.com/office/powerpoint/2010/main" val="2614568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fontScale="77500" lnSpcReduction="20000"/>
          </a:bodyPr>
          <a:lstStyle/>
          <a:p>
            <a:pPr marL="0" indent="0">
              <a:buNone/>
            </a:pPr>
            <a:r>
              <a:rPr lang="pt-BR" b="1" dirty="0" smtClean="0"/>
              <a:t>3) Tração - </a:t>
            </a:r>
            <a:r>
              <a:rPr lang="pt-BR" b="1" dirty="0"/>
              <a:t>a </a:t>
            </a:r>
            <a:r>
              <a:rPr lang="pt-BR" b="1" dirty="0" smtClean="0"/>
              <a:t>maturidade: </a:t>
            </a:r>
            <a:r>
              <a:rPr lang="pt-BR" dirty="0"/>
              <a:t>o objetivo aqui é </a:t>
            </a:r>
            <a:r>
              <a:rPr lang="pt-BR" dirty="0" smtClean="0"/>
              <a:t>crescer</a:t>
            </a:r>
            <a:r>
              <a:rPr lang="pt-BR" dirty="0"/>
              <a:t> </a:t>
            </a:r>
            <a:r>
              <a:rPr lang="pt-BR" dirty="0" smtClean="0"/>
              <a:t>aproveitando toda a vivência adquirida como empreendedor. </a:t>
            </a:r>
          </a:p>
          <a:p>
            <a:r>
              <a:rPr lang="pt-BR" dirty="0" smtClean="0"/>
              <a:t>Rodadas </a:t>
            </a:r>
            <a:r>
              <a:rPr lang="pt-BR" dirty="0"/>
              <a:t>de investimento e aportes são muito </a:t>
            </a:r>
            <a:r>
              <a:rPr lang="pt-BR" dirty="0" smtClean="0"/>
              <a:t>bem-vindos;</a:t>
            </a:r>
            <a:endParaRPr lang="pt-BR" dirty="0"/>
          </a:p>
          <a:p>
            <a:r>
              <a:rPr lang="pt-BR" dirty="0" smtClean="0"/>
              <a:t>Um </a:t>
            </a:r>
            <a:r>
              <a:rPr lang="pt-BR" dirty="0"/>
              <a:t>olhar ainda mais especial para o fluxo de </a:t>
            </a:r>
            <a:r>
              <a:rPr lang="pt-BR" dirty="0" smtClean="0"/>
              <a:t>caixa: cuidados </a:t>
            </a:r>
            <a:r>
              <a:rPr lang="pt-BR" dirty="0"/>
              <a:t>com o capital que ronda a empresa são fundamentais nesse </a:t>
            </a:r>
            <a:r>
              <a:rPr lang="pt-BR" dirty="0" smtClean="0"/>
              <a:t>período;</a:t>
            </a:r>
          </a:p>
          <a:p>
            <a:r>
              <a:rPr lang="pt-BR" dirty="0"/>
              <a:t>o Modelo de </a:t>
            </a:r>
            <a:r>
              <a:rPr lang="pt-BR" dirty="0" smtClean="0"/>
              <a:t>Negócios deve estar muito bem </a:t>
            </a:r>
            <a:r>
              <a:rPr lang="pt-BR" dirty="0"/>
              <a:t>desenhado para aumentar a carteira de </a:t>
            </a:r>
            <a:r>
              <a:rPr lang="pt-BR" dirty="0" smtClean="0"/>
              <a:t>clientes e aumentar o faturamento sem elevar os custos;</a:t>
            </a:r>
          </a:p>
          <a:p>
            <a:r>
              <a:rPr lang="pt-BR" dirty="0"/>
              <a:t> </a:t>
            </a:r>
            <a:r>
              <a:rPr lang="pt-BR" dirty="0"/>
              <a:t>D</a:t>
            </a:r>
            <a:r>
              <a:rPr lang="pt-BR" dirty="0" smtClean="0"/>
              <a:t>efinir </a:t>
            </a:r>
            <a:r>
              <a:rPr lang="pt-BR" dirty="0"/>
              <a:t>métricas para cada processo da sua </a:t>
            </a:r>
            <a:r>
              <a:rPr lang="pt-BR" dirty="0" smtClean="0"/>
              <a:t>startup;</a:t>
            </a:r>
          </a:p>
          <a:p>
            <a:r>
              <a:rPr lang="pt-BR" dirty="0" smtClean="0"/>
              <a:t>Definir a escalabilidade - </a:t>
            </a:r>
            <a:r>
              <a:rPr lang="pt-BR" dirty="0"/>
              <a:t>capacidade de um negócio crescer sem perder a sua </a:t>
            </a:r>
            <a:r>
              <a:rPr lang="pt-BR" dirty="0" smtClean="0"/>
              <a:t>essência.</a:t>
            </a:r>
          </a:p>
          <a:p>
            <a:endParaRPr lang="pt-BR" dirty="0" smtClean="0"/>
          </a:p>
          <a:p>
            <a:pPr marL="0" indent="0">
              <a:buNone/>
            </a:pPr>
            <a:endParaRPr lang="pt-BR" b="1" dirty="0"/>
          </a:p>
          <a:p>
            <a:pPr marL="0" indent="0">
              <a:buNone/>
            </a:pPr>
            <a:endParaRPr lang="pt-BR" dirty="0"/>
          </a:p>
        </p:txBody>
      </p:sp>
      <p:sp>
        <p:nvSpPr>
          <p:cNvPr id="4" name="Título 1"/>
          <p:cNvSpPr>
            <a:spLocks noGrp="1"/>
          </p:cNvSpPr>
          <p:nvPr>
            <p:ph type="title"/>
          </p:nvPr>
        </p:nvSpPr>
        <p:spPr/>
        <p:txBody>
          <a:bodyPr/>
          <a:lstStyle/>
          <a:p>
            <a:r>
              <a:rPr lang="pt-BR" dirty="0" smtClean="0"/>
              <a:t>FASES DE UMA STARTUP</a:t>
            </a:r>
            <a:endParaRPr lang="pt-BR" dirty="0"/>
          </a:p>
        </p:txBody>
      </p:sp>
    </p:spTree>
    <p:extLst>
      <p:ext uri="{BB962C8B-B14F-4D97-AF65-F5344CB8AC3E}">
        <p14:creationId xmlns:p14="http://schemas.microsoft.com/office/powerpoint/2010/main" val="1729547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268760"/>
            <a:ext cx="8229600" cy="4525963"/>
          </a:xfrm>
        </p:spPr>
        <p:txBody>
          <a:bodyPr>
            <a:noAutofit/>
          </a:bodyPr>
          <a:lstStyle/>
          <a:p>
            <a:pPr marL="0" indent="0" algn="just">
              <a:buNone/>
            </a:pPr>
            <a:r>
              <a:rPr lang="pt-BR" sz="2800" b="1" dirty="0" smtClean="0"/>
              <a:t>4) </a:t>
            </a:r>
            <a:r>
              <a:rPr lang="pt-BR" sz="2800" b="1" dirty="0" err="1" smtClean="0"/>
              <a:t>Scale-up</a:t>
            </a:r>
            <a:r>
              <a:rPr lang="pt-BR" sz="2800" b="1" dirty="0"/>
              <a:t> </a:t>
            </a:r>
            <a:r>
              <a:rPr lang="pt-BR" sz="2800" b="1" dirty="0" smtClean="0"/>
              <a:t>- </a:t>
            </a:r>
            <a:r>
              <a:rPr lang="pt-BR" sz="2800" b="1" dirty="0"/>
              <a:t>a </a:t>
            </a:r>
            <a:r>
              <a:rPr lang="pt-BR" sz="2800" b="1" dirty="0" smtClean="0"/>
              <a:t>apoteose: </a:t>
            </a:r>
            <a:r>
              <a:rPr lang="pt-BR" sz="2800" dirty="0"/>
              <a:t>ela se torna o topo da cadeia e o objetivo de dez entre dez empreendedores</a:t>
            </a:r>
            <a:r>
              <a:rPr lang="pt-BR" sz="2800" dirty="0" smtClean="0"/>
              <a:t>.</a:t>
            </a:r>
          </a:p>
          <a:p>
            <a:pPr algn="just"/>
            <a:r>
              <a:rPr lang="pt-BR" sz="2800" dirty="0"/>
              <a:t>a sua empresa tem que ter um</a:t>
            </a:r>
            <a:r>
              <a:rPr lang="pt-BR" sz="2800" b="1" dirty="0"/>
              <a:t> crescimento de 20% em três anos consecutivos</a:t>
            </a:r>
            <a:r>
              <a:rPr lang="pt-BR" sz="2800" dirty="0"/>
              <a:t> – seja em receita ou no número de </a:t>
            </a:r>
            <a:r>
              <a:rPr lang="pt-BR" sz="2800" dirty="0" smtClean="0"/>
              <a:t>colaboradores;</a:t>
            </a:r>
          </a:p>
          <a:p>
            <a:pPr algn="just"/>
            <a:r>
              <a:rPr lang="pt-BR" sz="2800" dirty="0"/>
              <a:t>é importante ter um modelo de negócios </a:t>
            </a:r>
            <a:r>
              <a:rPr lang="pt-BR" sz="2800" dirty="0" smtClean="0"/>
              <a:t>sustentável;</a:t>
            </a:r>
          </a:p>
          <a:p>
            <a:pPr algn="just"/>
            <a:r>
              <a:rPr lang="pt-BR" sz="2800" dirty="0"/>
              <a:t>rodadas de investimento são válidas para acelerar ainda mais o já espantoso </a:t>
            </a:r>
            <a:r>
              <a:rPr lang="pt-BR" sz="2800" dirty="0" smtClean="0"/>
              <a:t>crescimento</a:t>
            </a:r>
          </a:p>
          <a:p>
            <a:pPr algn="just"/>
            <a:r>
              <a:rPr lang="pt-BR" sz="2800" dirty="0" smtClean="0"/>
              <a:t>Pode-se considerar essa fase como quando a empresa deixa de ser uma startup.</a:t>
            </a:r>
            <a:endParaRPr lang="pt-BR" sz="2800" dirty="0"/>
          </a:p>
          <a:p>
            <a:pPr marL="0" indent="0" algn="just">
              <a:buNone/>
            </a:pPr>
            <a:endParaRPr lang="pt-BR" sz="2800" dirty="0"/>
          </a:p>
        </p:txBody>
      </p:sp>
      <p:sp>
        <p:nvSpPr>
          <p:cNvPr id="4" name="Título 1"/>
          <p:cNvSpPr>
            <a:spLocks noGrp="1"/>
          </p:cNvSpPr>
          <p:nvPr>
            <p:ph type="title"/>
          </p:nvPr>
        </p:nvSpPr>
        <p:spPr/>
        <p:txBody>
          <a:bodyPr/>
          <a:lstStyle/>
          <a:p>
            <a:r>
              <a:rPr lang="pt-BR" dirty="0" smtClean="0"/>
              <a:t>FASES DE UMA STARTUP</a:t>
            </a:r>
            <a:endParaRPr lang="pt-BR" dirty="0"/>
          </a:p>
        </p:txBody>
      </p:sp>
    </p:spTree>
    <p:extLst>
      <p:ext uri="{BB962C8B-B14F-4D97-AF65-F5344CB8AC3E}">
        <p14:creationId xmlns:p14="http://schemas.microsoft.com/office/powerpoint/2010/main" val="2138165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MODELOS DE NEGÓCIOS PARA STARTUPS</a:t>
            </a:r>
            <a:endParaRPr lang="pt-BR" sz="3600" dirty="0"/>
          </a:p>
        </p:txBody>
      </p:sp>
      <p:sp>
        <p:nvSpPr>
          <p:cNvPr id="3" name="Espaço Reservado para Conteúdo 2"/>
          <p:cNvSpPr>
            <a:spLocks noGrp="1"/>
          </p:cNvSpPr>
          <p:nvPr>
            <p:ph idx="1"/>
          </p:nvPr>
        </p:nvSpPr>
        <p:spPr/>
        <p:txBody>
          <a:bodyPr>
            <a:normAutofit fontScale="85000" lnSpcReduction="20000"/>
          </a:bodyPr>
          <a:lstStyle/>
          <a:p>
            <a:pPr marL="0" indent="0" algn="just">
              <a:buNone/>
            </a:pPr>
            <a:r>
              <a:rPr lang="pt-BR" b="1" dirty="0"/>
              <a:t>Modelo de </a:t>
            </a:r>
            <a:r>
              <a:rPr lang="pt-BR" b="1" dirty="0" smtClean="0"/>
              <a:t>público</a:t>
            </a:r>
            <a:r>
              <a:rPr lang="pt-BR" dirty="0" smtClean="0"/>
              <a:t>: </a:t>
            </a:r>
          </a:p>
          <a:p>
            <a:pPr algn="just"/>
            <a:r>
              <a:rPr lang="pt-BR" b="1" dirty="0" smtClean="0"/>
              <a:t>B2C</a:t>
            </a:r>
            <a:r>
              <a:rPr lang="pt-BR" dirty="0"/>
              <a:t> (business </a:t>
            </a:r>
            <a:r>
              <a:rPr lang="pt-BR" dirty="0" err="1"/>
              <a:t>to</a:t>
            </a:r>
            <a:r>
              <a:rPr lang="pt-BR" dirty="0"/>
              <a:t> </a:t>
            </a:r>
            <a:r>
              <a:rPr lang="pt-BR" dirty="0" err="1"/>
              <a:t>consumer</a:t>
            </a:r>
            <a:r>
              <a:rPr lang="pt-BR" dirty="0"/>
              <a:t>), quando a venda é direto para o público final; </a:t>
            </a:r>
            <a:endParaRPr lang="pt-BR" dirty="0" smtClean="0"/>
          </a:p>
          <a:p>
            <a:pPr algn="just"/>
            <a:r>
              <a:rPr lang="pt-BR" b="1" dirty="0" smtClean="0"/>
              <a:t>B2B</a:t>
            </a:r>
            <a:r>
              <a:rPr lang="pt-BR" dirty="0"/>
              <a:t> (business </a:t>
            </a:r>
            <a:r>
              <a:rPr lang="pt-BR" dirty="0" err="1"/>
              <a:t>to</a:t>
            </a:r>
            <a:r>
              <a:rPr lang="pt-BR" dirty="0"/>
              <a:t> business), quando o cliente são outras companhias, sejam elas grandes corporações ou pequenas e médias empresas; </a:t>
            </a:r>
            <a:endParaRPr lang="pt-BR" dirty="0" smtClean="0"/>
          </a:p>
          <a:p>
            <a:pPr algn="just"/>
            <a:r>
              <a:rPr lang="pt-BR" b="1" dirty="0" smtClean="0"/>
              <a:t>B2G</a:t>
            </a:r>
            <a:r>
              <a:rPr lang="pt-BR" dirty="0"/>
              <a:t>, quando o governo é o maior consumidor; </a:t>
            </a:r>
            <a:endParaRPr lang="pt-BR" dirty="0" smtClean="0"/>
          </a:p>
          <a:p>
            <a:pPr algn="just"/>
            <a:r>
              <a:rPr lang="pt-BR" b="1" dirty="0" smtClean="0"/>
              <a:t>C2C</a:t>
            </a:r>
            <a:r>
              <a:rPr lang="pt-BR" dirty="0"/>
              <a:t>, quando pessoas físicas vendem os produtos da empresa a outros </a:t>
            </a:r>
            <a:r>
              <a:rPr lang="pt-BR" dirty="0" smtClean="0"/>
              <a:t>consumidores; </a:t>
            </a:r>
          </a:p>
          <a:p>
            <a:pPr algn="just"/>
            <a:r>
              <a:rPr lang="pt-BR" dirty="0" smtClean="0"/>
              <a:t>Ou uma </a:t>
            </a:r>
            <a:r>
              <a:rPr lang="pt-BR" dirty="0"/>
              <a:t>variedade de outras siglas como </a:t>
            </a:r>
            <a:r>
              <a:rPr lang="pt-BR" b="1" dirty="0"/>
              <a:t>O2O</a:t>
            </a:r>
            <a:r>
              <a:rPr lang="pt-BR" dirty="0"/>
              <a:t> (online </a:t>
            </a:r>
            <a:r>
              <a:rPr lang="pt-BR" dirty="0" err="1"/>
              <a:t>to</a:t>
            </a:r>
            <a:r>
              <a:rPr lang="pt-BR" dirty="0"/>
              <a:t> </a:t>
            </a:r>
            <a:r>
              <a:rPr lang="pt-BR" dirty="0" err="1"/>
              <a:t>offline</a:t>
            </a:r>
            <a:r>
              <a:rPr lang="pt-BR" dirty="0"/>
              <a:t>), entre outros.</a:t>
            </a:r>
          </a:p>
          <a:p>
            <a:pPr algn="just"/>
            <a:endParaRPr lang="pt-BR" dirty="0"/>
          </a:p>
        </p:txBody>
      </p:sp>
    </p:spTree>
    <p:extLst>
      <p:ext uri="{BB962C8B-B14F-4D97-AF65-F5344CB8AC3E}">
        <p14:creationId xmlns:p14="http://schemas.microsoft.com/office/powerpoint/2010/main" val="1469952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fontScale="92500" lnSpcReduction="20000"/>
          </a:bodyPr>
          <a:lstStyle/>
          <a:p>
            <a:pPr marL="0" indent="0" algn="just">
              <a:buNone/>
            </a:pPr>
            <a:r>
              <a:rPr lang="pt-BR" b="1" dirty="0"/>
              <a:t>Modelo de </a:t>
            </a:r>
            <a:r>
              <a:rPr lang="pt-BR" b="1" dirty="0" smtClean="0"/>
              <a:t>receita: </a:t>
            </a:r>
            <a:r>
              <a:rPr lang="pt-BR" dirty="0" smtClean="0"/>
              <a:t>como a empresa ganhará dinheiro. </a:t>
            </a:r>
            <a:r>
              <a:rPr lang="pt-BR" dirty="0"/>
              <a:t>Escolher o modelo certo de receita é importante para conquistar e reter </a:t>
            </a:r>
            <a:r>
              <a:rPr lang="pt-BR" dirty="0" smtClean="0"/>
              <a:t>clientes.</a:t>
            </a:r>
          </a:p>
          <a:p>
            <a:pPr algn="just" fontAlgn="base"/>
            <a:r>
              <a:rPr lang="pt-BR" dirty="0" smtClean="0"/>
              <a:t>Premium: </a:t>
            </a:r>
            <a:r>
              <a:rPr lang="pt-BR" dirty="0"/>
              <a:t>pagou, levou;</a:t>
            </a:r>
          </a:p>
          <a:p>
            <a:pPr algn="just" fontAlgn="base"/>
            <a:r>
              <a:rPr lang="pt-BR" dirty="0" err="1" smtClean="0"/>
              <a:t>Freemium</a:t>
            </a:r>
            <a:r>
              <a:rPr lang="pt-BR" dirty="0"/>
              <a:t>:</a:t>
            </a:r>
            <a:r>
              <a:rPr lang="pt-BR" dirty="0" smtClean="0"/>
              <a:t> </a:t>
            </a:r>
            <a:r>
              <a:rPr lang="pt-BR" dirty="0"/>
              <a:t>quando existe uma versão grátis e uma paga com muito mais funcionalidades;</a:t>
            </a:r>
          </a:p>
          <a:p>
            <a:pPr algn="just" fontAlgn="base"/>
            <a:r>
              <a:rPr lang="pt-BR" dirty="0" smtClean="0"/>
              <a:t>Assinatura: </a:t>
            </a:r>
            <a:r>
              <a:rPr lang="pt-BR" dirty="0"/>
              <a:t>quando há uma cobrança recorrente enquanto o cliente se beneficia do serviço da startup;</a:t>
            </a:r>
          </a:p>
          <a:p>
            <a:pPr algn="just" fontAlgn="base"/>
            <a:r>
              <a:rPr lang="pt-BR" dirty="0"/>
              <a:t>P</a:t>
            </a:r>
            <a:r>
              <a:rPr lang="pt-BR" dirty="0" smtClean="0"/>
              <a:t>or publicidade: quando </a:t>
            </a:r>
            <a:r>
              <a:rPr lang="pt-BR" dirty="0"/>
              <a:t>a empresa “vende” seu público aos anunciantes;</a:t>
            </a:r>
          </a:p>
          <a:p>
            <a:pPr marL="0" indent="0" algn="just">
              <a:buNone/>
            </a:pPr>
            <a:endParaRPr lang="pt-BR" b="1" dirty="0"/>
          </a:p>
          <a:p>
            <a:pPr algn="just"/>
            <a:endParaRPr lang="pt-BR" dirty="0"/>
          </a:p>
        </p:txBody>
      </p:sp>
      <p:sp>
        <p:nvSpPr>
          <p:cNvPr id="4" name="Título 1"/>
          <p:cNvSpPr>
            <a:spLocks noGrp="1"/>
          </p:cNvSpPr>
          <p:nvPr>
            <p:ph type="title"/>
          </p:nvPr>
        </p:nvSpPr>
        <p:spPr/>
        <p:txBody>
          <a:bodyPr>
            <a:normAutofit/>
          </a:bodyPr>
          <a:lstStyle/>
          <a:p>
            <a:r>
              <a:rPr lang="pt-BR" sz="3600" dirty="0" smtClean="0"/>
              <a:t>MODELOS DE NEGÓCIOS PARA STARTUPS</a:t>
            </a:r>
            <a:endParaRPr lang="pt-BR" sz="3600" dirty="0"/>
          </a:p>
        </p:txBody>
      </p:sp>
    </p:spTree>
    <p:extLst>
      <p:ext uri="{BB962C8B-B14F-4D97-AF65-F5344CB8AC3E}">
        <p14:creationId xmlns:p14="http://schemas.microsoft.com/office/powerpoint/2010/main" val="11818765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23528" y="836712"/>
            <a:ext cx="8229600" cy="4525963"/>
          </a:xfrm>
        </p:spPr>
        <p:txBody>
          <a:bodyPr>
            <a:noAutofit/>
          </a:bodyPr>
          <a:lstStyle/>
          <a:p>
            <a:pPr marL="0" indent="0" algn="just">
              <a:lnSpc>
                <a:spcPct val="120000"/>
              </a:lnSpc>
              <a:spcBef>
                <a:spcPts val="0"/>
              </a:spcBef>
              <a:buNone/>
            </a:pPr>
            <a:r>
              <a:rPr lang="pt-BR" sz="2000" b="1" dirty="0"/>
              <a:t>Modelo de </a:t>
            </a:r>
            <a:r>
              <a:rPr lang="pt-BR" sz="2000" b="1" dirty="0" smtClean="0"/>
              <a:t>negócio: </a:t>
            </a:r>
            <a:r>
              <a:rPr lang="pt-BR" sz="2000" dirty="0" smtClean="0"/>
              <a:t>é </a:t>
            </a:r>
            <a:r>
              <a:rPr lang="pt-BR" sz="2000" dirty="0"/>
              <a:t>a forma </a:t>
            </a:r>
            <a:r>
              <a:rPr lang="pt-BR" sz="2000" dirty="0" smtClean="0"/>
              <a:t>como o </a:t>
            </a:r>
            <a:r>
              <a:rPr lang="pt-BR" sz="2000" dirty="0"/>
              <a:t>cliente compra. </a:t>
            </a:r>
            <a:r>
              <a:rPr lang="pt-BR" sz="2000" dirty="0" smtClean="0"/>
              <a:t>Como </a:t>
            </a:r>
            <a:r>
              <a:rPr lang="pt-BR" sz="2000" dirty="0"/>
              <a:t>é entregue valor ao cliente. </a:t>
            </a:r>
            <a:endParaRPr lang="pt-BR" sz="2000" dirty="0" smtClean="0"/>
          </a:p>
          <a:p>
            <a:pPr algn="just">
              <a:lnSpc>
                <a:spcPct val="120000"/>
              </a:lnSpc>
              <a:spcBef>
                <a:spcPts val="0"/>
              </a:spcBef>
            </a:pPr>
            <a:r>
              <a:rPr lang="pt-BR" sz="2000" u="sng" dirty="0" smtClean="0">
                <a:effectLst>
                  <a:outerShdw blurRad="38100" dist="38100" dir="2700000" algn="tl">
                    <a:srgbClr val="000000">
                      <a:alpha val="43137"/>
                    </a:srgbClr>
                  </a:outerShdw>
                </a:effectLst>
              </a:rPr>
              <a:t>SaaS (</a:t>
            </a:r>
            <a:r>
              <a:rPr lang="pt-BR" sz="2000" u="sng" dirty="0">
                <a:effectLst>
                  <a:outerShdw blurRad="38100" dist="38100" dir="2700000" algn="tl">
                    <a:srgbClr val="000000">
                      <a:alpha val="43137"/>
                    </a:srgbClr>
                  </a:outerShdw>
                </a:effectLst>
              </a:rPr>
              <a:t>Software as a </a:t>
            </a:r>
            <a:r>
              <a:rPr lang="pt-BR" sz="2000" u="sng" dirty="0">
                <a:effectLst>
                  <a:outerShdw blurRad="38100" dist="38100" dir="2700000" algn="tl">
                    <a:srgbClr val="000000">
                      <a:alpha val="43137"/>
                    </a:srgbClr>
                  </a:outerShdw>
                </a:effectLst>
              </a:rPr>
              <a:t>Service)</a:t>
            </a:r>
            <a:r>
              <a:rPr lang="pt-BR" sz="2000" dirty="0"/>
              <a:t>:</a:t>
            </a:r>
            <a:r>
              <a:rPr lang="pt-BR" sz="2000" dirty="0">
                <a:effectLst>
                  <a:outerShdw blurRad="38100" dist="38100" dir="2700000" algn="tl">
                    <a:srgbClr val="000000">
                      <a:alpha val="43137"/>
                    </a:srgbClr>
                  </a:outerShdw>
                </a:effectLst>
              </a:rPr>
              <a:t> </a:t>
            </a:r>
            <a:r>
              <a:rPr lang="pt-BR" sz="2000" dirty="0"/>
              <a:t>o que importa é o “</a:t>
            </a:r>
            <a:r>
              <a:rPr lang="pt-BR" sz="2000" dirty="0" err="1"/>
              <a:t>job</a:t>
            </a:r>
            <a:r>
              <a:rPr lang="pt-BR" sz="2000" dirty="0"/>
              <a:t> </a:t>
            </a:r>
            <a:r>
              <a:rPr lang="pt-BR" sz="2000" dirty="0" err="1"/>
              <a:t>to</a:t>
            </a:r>
            <a:r>
              <a:rPr lang="pt-BR" sz="2000" dirty="0"/>
              <a:t> </a:t>
            </a:r>
            <a:r>
              <a:rPr lang="pt-BR" sz="2000" dirty="0" err="1"/>
              <a:t>be</a:t>
            </a:r>
            <a:r>
              <a:rPr lang="pt-BR" sz="2000" dirty="0"/>
              <a:t> </a:t>
            </a:r>
            <a:r>
              <a:rPr lang="pt-BR" sz="2000" dirty="0" err="1"/>
              <a:t>done</a:t>
            </a:r>
            <a:r>
              <a:rPr lang="pt-BR" sz="2000" dirty="0"/>
              <a:t>” entregue pelo software</a:t>
            </a:r>
            <a:r>
              <a:rPr lang="pt-BR" sz="2000" dirty="0" smtClean="0"/>
              <a:t>. O </a:t>
            </a:r>
            <a:r>
              <a:rPr lang="pt-BR" sz="2000" dirty="0"/>
              <a:t>foco não está na venda de uma licença para uso do software - como se fosse um produto -, mas sim na entrega constante do serviço</a:t>
            </a:r>
            <a:r>
              <a:rPr lang="pt-BR" sz="2000" dirty="0" smtClean="0"/>
              <a:t>. Nesse </a:t>
            </a:r>
            <a:r>
              <a:rPr lang="pt-BR" sz="2000" dirty="0"/>
              <a:t>caso, a empresa se responsabiliza pela distribuição, atualização e manutenção da plataforma. Esse tipo de solução é baseada na nuvem, o que permite que o software seja utilizado em diferentes momentos e plataformas pelo usuário</a:t>
            </a:r>
            <a:r>
              <a:rPr lang="pt-BR" sz="2000" dirty="0" smtClean="0"/>
              <a:t>.</a:t>
            </a:r>
          </a:p>
          <a:p>
            <a:pPr marL="625475" indent="-266700" algn="just">
              <a:lnSpc>
                <a:spcPct val="120000"/>
              </a:lnSpc>
              <a:spcBef>
                <a:spcPts val="0"/>
              </a:spcBef>
            </a:pPr>
            <a:r>
              <a:rPr lang="pt-BR" sz="2000" b="1" dirty="0"/>
              <a:t>Vantagens</a:t>
            </a:r>
            <a:r>
              <a:rPr lang="pt-BR" sz="2000" dirty="0"/>
              <a:t>: As receitas são mais constantes do que a de uma empresa que venda apenas a licença do software e a relação contínua com os clientes permite a oferta de novos produtos</a:t>
            </a:r>
          </a:p>
          <a:p>
            <a:pPr marL="625475" indent="-266700" algn="just">
              <a:lnSpc>
                <a:spcPct val="120000"/>
              </a:lnSpc>
              <a:spcBef>
                <a:spcPts val="0"/>
              </a:spcBef>
            </a:pPr>
            <a:r>
              <a:rPr lang="pt-BR" sz="2000" b="1" dirty="0" smtClean="0"/>
              <a:t>Desafios</a:t>
            </a:r>
            <a:r>
              <a:rPr lang="pt-BR" sz="2000" dirty="0"/>
              <a:t>: É preciso maiores investimentos em manutenção e atualização do produto, além de um maior custo fixo com servidores</a:t>
            </a:r>
          </a:p>
          <a:p>
            <a:pPr marL="266700" indent="0" algn="just">
              <a:lnSpc>
                <a:spcPct val="120000"/>
              </a:lnSpc>
              <a:spcBef>
                <a:spcPts val="0"/>
              </a:spcBef>
              <a:buNone/>
            </a:pPr>
            <a:r>
              <a:rPr lang="pt-BR" sz="2000" i="1" dirty="0" smtClean="0"/>
              <a:t>Exemplos</a:t>
            </a:r>
            <a:r>
              <a:rPr lang="pt-BR" sz="2000" dirty="0"/>
              <a:t>: Microsoft Office 365, </a:t>
            </a:r>
            <a:r>
              <a:rPr lang="pt-BR" sz="2000" dirty="0" err="1"/>
              <a:t>Dropbox</a:t>
            </a:r>
            <a:r>
              <a:rPr lang="pt-BR" sz="2000" dirty="0"/>
              <a:t>, Sistema </a:t>
            </a:r>
            <a:r>
              <a:rPr lang="pt-BR" sz="2000" dirty="0" err="1"/>
              <a:t>Hiper</a:t>
            </a:r>
            <a:r>
              <a:rPr lang="pt-BR" sz="2000" dirty="0"/>
              <a:t>, Convenia e </a:t>
            </a:r>
            <a:r>
              <a:rPr lang="pt-BR" sz="2000" dirty="0" err="1"/>
              <a:t>Espresso</a:t>
            </a:r>
            <a:endParaRPr lang="pt-BR" sz="2000" dirty="0"/>
          </a:p>
          <a:p>
            <a:pPr algn="just">
              <a:lnSpc>
                <a:spcPct val="120000"/>
              </a:lnSpc>
              <a:spcBef>
                <a:spcPts val="0"/>
              </a:spcBef>
            </a:pPr>
            <a:endParaRPr lang="pt-BR" sz="2000" dirty="0"/>
          </a:p>
          <a:p>
            <a:pPr algn="just">
              <a:lnSpc>
                <a:spcPct val="120000"/>
              </a:lnSpc>
              <a:spcBef>
                <a:spcPts val="0"/>
              </a:spcBef>
            </a:pPr>
            <a:endParaRPr lang="pt-BR" sz="2000" dirty="0"/>
          </a:p>
          <a:p>
            <a:pPr marL="0" indent="0" algn="just">
              <a:lnSpc>
                <a:spcPct val="120000"/>
              </a:lnSpc>
              <a:spcBef>
                <a:spcPts val="0"/>
              </a:spcBef>
              <a:buNone/>
            </a:pPr>
            <a:endParaRPr lang="pt-BR" sz="2000" dirty="0"/>
          </a:p>
          <a:p>
            <a:pPr algn="just">
              <a:lnSpc>
                <a:spcPct val="120000"/>
              </a:lnSpc>
              <a:spcBef>
                <a:spcPts val="0"/>
              </a:spcBef>
            </a:pPr>
            <a:endParaRPr lang="pt-BR" sz="2000" dirty="0"/>
          </a:p>
        </p:txBody>
      </p:sp>
      <p:sp>
        <p:nvSpPr>
          <p:cNvPr id="4" name="Título 1"/>
          <p:cNvSpPr>
            <a:spLocks noGrp="1"/>
          </p:cNvSpPr>
          <p:nvPr>
            <p:ph type="title"/>
          </p:nvPr>
        </p:nvSpPr>
        <p:spPr>
          <a:xfrm>
            <a:off x="453415" y="0"/>
            <a:ext cx="8229600" cy="1143000"/>
          </a:xfrm>
        </p:spPr>
        <p:txBody>
          <a:bodyPr>
            <a:normAutofit/>
          </a:bodyPr>
          <a:lstStyle/>
          <a:p>
            <a:r>
              <a:rPr lang="pt-BR" sz="3200" dirty="0" smtClean="0"/>
              <a:t>MODELOS DE NEGÓCIOS PARA STARTUPS</a:t>
            </a:r>
            <a:endParaRPr lang="pt-BR" sz="3200" dirty="0"/>
          </a:p>
        </p:txBody>
      </p:sp>
    </p:spTree>
    <p:extLst>
      <p:ext uri="{BB962C8B-B14F-4D97-AF65-F5344CB8AC3E}">
        <p14:creationId xmlns:p14="http://schemas.microsoft.com/office/powerpoint/2010/main" val="18090880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476672"/>
            <a:ext cx="8964488" cy="6381328"/>
          </a:xfrm>
        </p:spPr>
        <p:txBody>
          <a:bodyPr>
            <a:noAutofit/>
          </a:bodyPr>
          <a:lstStyle/>
          <a:p>
            <a:pPr algn="just">
              <a:lnSpc>
                <a:spcPct val="120000"/>
              </a:lnSpc>
            </a:pPr>
            <a:r>
              <a:rPr lang="pt-BR" sz="2100" b="1" u="sng" dirty="0" smtClean="0">
                <a:effectLst>
                  <a:outerShdw blurRad="38100" dist="38100" dir="2700000" algn="tl">
                    <a:srgbClr val="000000">
                      <a:alpha val="43137"/>
                    </a:srgbClr>
                  </a:outerShdw>
                </a:effectLst>
              </a:rPr>
              <a:t>Assinatura</a:t>
            </a:r>
            <a:r>
              <a:rPr lang="pt-BR" sz="2100" b="1" dirty="0" smtClean="0">
                <a:effectLst>
                  <a:outerShdw blurRad="38100" dist="38100" dir="2700000" algn="tl">
                    <a:srgbClr val="000000">
                      <a:alpha val="43137"/>
                    </a:srgbClr>
                  </a:outerShdw>
                </a:effectLst>
              </a:rPr>
              <a:t>: </a:t>
            </a:r>
            <a:r>
              <a:rPr lang="pt-BR" sz="2100" dirty="0" smtClean="0"/>
              <a:t>ao </a:t>
            </a:r>
            <a:r>
              <a:rPr lang="pt-BR" sz="2100" dirty="0"/>
              <a:t>vender uma assinatura, a startup garante a entrega constante de um serviço</a:t>
            </a:r>
            <a:r>
              <a:rPr lang="pt-BR" sz="2100" dirty="0" smtClean="0"/>
              <a:t>. Tem </a:t>
            </a:r>
            <a:r>
              <a:rPr lang="pt-BR" sz="2100" dirty="0"/>
              <a:t>sido bastante comum o lançamento de “clubes de assinaturas” que entregam produtos físicos aos clientes, como vinhos, frutas e até meias.</a:t>
            </a:r>
          </a:p>
          <a:p>
            <a:pPr marL="358775" indent="0" algn="just">
              <a:lnSpc>
                <a:spcPct val="120000"/>
              </a:lnSpc>
              <a:buNone/>
            </a:pPr>
            <a:r>
              <a:rPr lang="pt-BR" sz="2100" b="1" dirty="0" smtClean="0"/>
              <a:t>Mas </a:t>
            </a:r>
            <a:r>
              <a:rPr lang="pt-BR" sz="2100" b="1" dirty="0"/>
              <a:t>o modelo de assinaturas é muito mais amplo e se beneficia do avanço de tecnologias como o streaming, que possibilitam a entrega constante de serviços aos clientes em troca de um valor fixo mensal.</a:t>
            </a:r>
            <a:endParaRPr lang="pt-BR" sz="2100" dirty="0"/>
          </a:p>
          <a:p>
            <a:pPr marL="358775" indent="0" algn="just">
              <a:lnSpc>
                <a:spcPct val="120000"/>
              </a:lnSpc>
              <a:buNone/>
            </a:pPr>
            <a:r>
              <a:rPr lang="pt-BR" sz="2100" dirty="0"/>
              <a:t>Adotar este modelo de negócio possibilita que a startup não sofra com eventuais sazonalidades de seu setor, garantindo receitas recorrentes e mantendo uma relação muito mais próxima e constante com os clientes.</a:t>
            </a:r>
          </a:p>
          <a:p>
            <a:pPr marL="531813" indent="-173038" algn="just">
              <a:lnSpc>
                <a:spcPct val="120000"/>
              </a:lnSpc>
            </a:pPr>
            <a:r>
              <a:rPr lang="pt-BR" sz="2100" b="1" dirty="0"/>
              <a:t>Vantagens:</a:t>
            </a:r>
            <a:r>
              <a:rPr lang="pt-BR" sz="2100" b="1" i="1" dirty="0"/>
              <a:t> </a:t>
            </a:r>
            <a:r>
              <a:rPr lang="pt-BR" sz="2100" dirty="0"/>
              <a:t>É possível criar uma maior previsibilidade de receitas, uma vez que os assinantes se comprometem a fazer pagamentos periódicos</a:t>
            </a:r>
          </a:p>
          <a:p>
            <a:pPr marL="531813" indent="-173038" algn="just">
              <a:lnSpc>
                <a:spcPct val="120000"/>
              </a:lnSpc>
            </a:pPr>
            <a:r>
              <a:rPr lang="pt-BR" sz="2100" b="1" dirty="0"/>
              <a:t>Desafios: </a:t>
            </a:r>
            <a:r>
              <a:rPr lang="pt-BR" sz="2100" dirty="0"/>
              <a:t>A proposta de valor da empresa precisa estar muito bem construída, para evitar altas taxas de cancelamento</a:t>
            </a:r>
          </a:p>
          <a:p>
            <a:pPr marL="358775" indent="0" algn="just">
              <a:lnSpc>
                <a:spcPct val="120000"/>
              </a:lnSpc>
              <a:buNone/>
            </a:pPr>
            <a:r>
              <a:rPr lang="pt-BR" sz="2100" i="1" dirty="0" smtClean="0"/>
              <a:t>Exemplos</a:t>
            </a:r>
            <a:r>
              <a:rPr lang="pt-BR" sz="2100" i="1" dirty="0"/>
              <a:t>:</a:t>
            </a:r>
            <a:r>
              <a:rPr lang="pt-BR" sz="2100" dirty="0"/>
              <a:t> </a:t>
            </a:r>
            <a:r>
              <a:rPr lang="pt-BR" sz="2100" dirty="0" err="1"/>
              <a:t>Netflix</a:t>
            </a:r>
            <a:r>
              <a:rPr lang="pt-BR" sz="2100" dirty="0"/>
              <a:t>, </a:t>
            </a:r>
            <a:r>
              <a:rPr lang="pt-BR" sz="2100" dirty="0" err="1" smtClean="0"/>
              <a:t>Wine</a:t>
            </a:r>
            <a:r>
              <a:rPr lang="pt-BR" sz="2100" dirty="0" smtClean="0"/>
              <a:t>, Queima diária, Leiturinha etc.</a:t>
            </a:r>
            <a:endParaRPr lang="pt-BR" sz="2100" dirty="0"/>
          </a:p>
          <a:p>
            <a:pPr algn="just">
              <a:lnSpc>
                <a:spcPct val="120000"/>
              </a:lnSpc>
            </a:pPr>
            <a:endParaRPr lang="pt-BR" sz="2100" dirty="0"/>
          </a:p>
        </p:txBody>
      </p:sp>
      <p:sp>
        <p:nvSpPr>
          <p:cNvPr id="4" name="Título 1"/>
          <p:cNvSpPr txBox="1">
            <a:spLocks/>
          </p:cNvSpPr>
          <p:nvPr/>
        </p:nvSpPr>
        <p:spPr>
          <a:xfrm>
            <a:off x="539552" y="-31541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dirty="0" smtClean="0"/>
              <a:t>MODELOS DE NEGÓCIOS PARA STARTUPS</a:t>
            </a:r>
            <a:endParaRPr lang="pt-BR" sz="3200" dirty="0"/>
          </a:p>
        </p:txBody>
      </p:sp>
    </p:spTree>
    <p:extLst>
      <p:ext uri="{BB962C8B-B14F-4D97-AF65-F5344CB8AC3E}">
        <p14:creationId xmlns:p14="http://schemas.microsoft.com/office/powerpoint/2010/main" val="1019493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51520" y="692696"/>
            <a:ext cx="8712968" cy="4525963"/>
          </a:xfrm>
        </p:spPr>
        <p:txBody>
          <a:bodyPr>
            <a:noAutofit/>
          </a:bodyPr>
          <a:lstStyle/>
          <a:p>
            <a:pPr algn="just"/>
            <a:r>
              <a:rPr lang="pt-BR" sz="2200" b="1" u="sng" dirty="0" smtClean="0">
                <a:effectLst>
                  <a:outerShdw blurRad="38100" dist="38100" dir="2700000" algn="tl">
                    <a:srgbClr val="000000">
                      <a:alpha val="43137"/>
                    </a:srgbClr>
                  </a:outerShdw>
                </a:effectLst>
              </a:rPr>
              <a:t>Marketplace</a:t>
            </a:r>
            <a:r>
              <a:rPr lang="pt-BR" sz="2200" b="1" dirty="0" smtClean="0"/>
              <a:t>: </a:t>
            </a:r>
            <a:r>
              <a:rPr lang="pt-BR" sz="2200" dirty="0" smtClean="0"/>
              <a:t>é </a:t>
            </a:r>
            <a:r>
              <a:rPr lang="pt-BR" sz="2200" dirty="0"/>
              <a:t>uma plataforma que conecta a oferta e a demanda por produtos e serviços. </a:t>
            </a:r>
            <a:r>
              <a:rPr lang="pt-BR" sz="2200" b="1" dirty="0"/>
              <a:t>Para que funcione, portanto, é necessário que haja uma boa quantidade de usuários nas duas pontas – ofertantes e demandantes</a:t>
            </a:r>
            <a:r>
              <a:rPr lang="pt-BR" sz="2200" b="1" dirty="0" smtClean="0"/>
              <a:t>. </a:t>
            </a:r>
            <a:r>
              <a:rPr lang="pt-BR" sz="2200" dirty="0" smtClean="0"/>
              <a:t>As </a:t>
            </a:r>
            <a:r>
              <a:rPr lang="pt-BR" sz="2200" dirty="0"/>
              <a:t>startups que trabalham como </a:t>
            </a:r>
            <a:r>
              <a:rPr lang="pt-BR" sz="2200" i="1" dirty="0" err="1"/>
              <a:t>marketplace</a:t>
            </a:r>
            <a:r>
              <a:rPr lang="pt-BR" sz="2200" dirty="0"/>
              <a:t> monetizam seus negócios a partir da cobrança de uma taxa relativa a cada operação.</a:t>
            </a:r>
          </a:p>
          <a:p>
            <a:pPr marL="358775" indent="0" algn="just">
              <a:buNone/>
            </a:pPr>
            <a:r>
              <a:rPr lang="pt-BR" sz="2200" dirty="0"/>
              <a:t>A vantagem deste modelo é que ele é bastante escalável, uma vez que a empresa não precisa se preocupar com a execução do serviço ou entrega do produto – que fica a </a:t>
            </a:r>
            <a:r>
              <a:rPr lang="pt-BR" sz="2200" dirty="0" smtClean="0"/>
              <a:t>cargo de </a:t>
            </a:r>
            <a:r>
              <a:rPr lang="pt-BR" sz="2200" dirty="0"/>
              <a:t>um dos fornecedores cadastrados na plataforma –, cabendo a ela fazer um controle de qualidade.</a:t>
            </a:r>
          </a:p>
          <a:p>
            <a:pPr marL="625475" indent="-358775" algn="just"/>
            <a:r>
              <a:rPr lang="pt-BR" sz="2200" b="1" dirty="0"/>
              <a:t>Vantagens: </a:t>
            </a:r>
            <a:r>
              <a:rPr lang="pt-BR" sz="2200" dirty="0"/>
              <a:t>O custo operacional é muito mais baixo do que se a empresa fosse a responsável pela entrega final do produto ou serviço</a:t>
            </a:r>
          </a:p>
          <a:p>
            <a:pPr marL="625475" indent="-358775" algn="just"/>
            <a:r>
              <a:rPr lang="pt-BR" sz="2200" b="1" dirty="0"/>
              <a:t>Desafios: </a:t>
            </a:r>
            <a:r>
              <a:rPr lang="pt-BR" sz="2200" dirty="0"/>
              <a:t>É preciso ser atraente tanto de ofertantes como de demandantes para que a plataforma tenha um volume significativo de negócios</a:t>
            </a:r>
          </a:p>
          <a:p>
            <a:pPr marL="358775" indent="0" algn="just">
              <a:buNone/>
            </a:pPr>
            <a:r>
              <a:rPr lang="pt-BR" sz="2200" i="1" dirty="0"/>
              <a:t>Exemplos:</a:t>
            </a:r>
            <a:r>
              <a:rPr lang="pt-BR" sz="2200" b="1" dirty="0"/>
              <a:t> </a:t>
            </a:r>
            <a:r>
              <a:rPr lang="pt-BR" sz="2200" dirty="0"/>
              <a:t>Uber, Mercado Livre, </a:t>
            </a:r>
            <a:r>
              <a:rPr lang="pt-BR" sz="2200" dirty="0" err="1" smtClean="0"/>
              <a:t>Airbnb</a:t>
            </a:r>
            <a:r>
              <a:rPr lang="pt-BR" sz="2200" dirty="0" smtClean="0"/>
              <a:t>, Elo7 etc.</a:t>
            </a:r>
            <a:endParaRPr lang="pt-BR" sz="2200" dirty="0"/>
          </a:p>
        </p:txBody>
      </p:sp>
      <p:sp>
        <p:nvSpPr>
          <p:cNvPr id="4" name="Título 1"/>
          <p:cNvSpPr txBox="1">
            <a:spLocks noGrp="1"/>
          </p:cNvSpPr>
          <p:nvPr>
            <p:ph type="title"/>
          </p:nvPr>
        </p:nvSpPr>
        <p:spPr>
          <a:xfrm>
            <a:off x="455975" y="-99392"/>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dirty="0" smtClean="0"/>
              <a:t>MODELOS DE NEGÓCIOS PARA STARTUPS</a:t>
            </a:r>
            <a:endParaRPr lang="pt-BR" sz="3200" dirty="0"/>
          </a:p>
        </p:txBody>
      </p:sp>
    </p:spTree>
    <p:extLst>
      <p:ext uri="{BB962C8B-B14F-4D97-AF65-F5344CB8AC3E}">
        <p14:creationId xmlns:p14="http://schemas.microsoft.com/office/powerpoint/2010/main" val="11502865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noGrp="1"/>
          </p:cNvSpPr>
          <p:nvPr>
            <p:ph type="title"/>
          </p:nvPr>
        </p:nvSpPr>
        <p:spPr>
          <a:xfrm>
            <a:off x="455975" y="-99392"/>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dirty="0" smtClean="0"/>
              <a:t>MODELOS DE NEGÓCIOS PARA STARTUPS</a:t>
            </a:r>
            <a:endParaRPr lang="pt-BR" sz="3200" dirty="0"/>
          </a:p>
        </p:txBody>
      </p:sp>
      <p:sp>
        <p:nvSpPr>
          <p:cNvPr id="2" name="Espaço Reservado para Conteúdo 1"/>
          <p:cNvSpPr>
            <a:spLocks noGrp="1"/>
          </p:cNvSpPr>
          <p:nvPr>
            <p:ph idx="1"/>
          </p:nvPr>
        </p:nvSpPr>
        <p:spPr>
          <a:xfrm>
            <a:off x="250295" y="692696"/>
            <a:ext cx="8640960" cy="5976664"/>
          </a:xfrm>
        </p:spPr>
        <p:txBody>
          <a:bodyPr>
            <a:noAutofit/>
          </a:bodyPr>
          <a:lstStyle/>
          <a:p>
            <a:r>
              <a:rPr lang="pt-BR" sz="1800" b="1" u="sng" dirty="0" smtClean="0">
                <a:effectLst>
                  <a:outerShdw blurRad="38100" dist="38100" dir="2700000" algn="tl">
                    <a:srgbClr val="000000">
                      <a:alpha val="43137"/>
                    </a:srgbClr>
                  </a:outerShdw>
                </a:effectLst>
              </a:rPr>
              <a:t>E-commerce</a:t>
            </a:r>
            <a:r>
              <a:rPr lang="pt-BR" sz="1800" b="1" dirty="0" smtClean="0">
                <a:effectLst>
                  <a:outerShdw blurRad="38100" dist="38100" dir="2700000" algn="tl">
                    <a:srgbClr val="000000">
                      <a:alpha val="43137"/>
                    </a:srgbClr>
                  </a:outerShdw>
                </a:effectLst>
              </a:rPr>
              <a:t>: </a:t>
            </a:r>
            <a:r>
              <a:rPr lang="pt-BR" sz="1800" dirty="0" smtClean="0"/>
              <a:t>um </a:t>
            </a:r>
            <a:r>
              <a:rPr lang="pt-BR" sz="1800" dirty="0"/>
              <a:t>dos primeiros modelos de negócio a surgir na internet, </a:t>
            </a:r>
            <a:r>
              <a:rPr lang="pt-BR" sz="1800" b="1" dirty="0"/>
              <a:t>o e-commerce é também um dos mais difíceis de ganhar escala</a:t>
            </a:r>
            <a:r>
              <a:rPr lang="pt-BR" sz="1800" b="1" dirty="0" smtClean="0"/>
              <a:t>. </a:t>
            </a:r>
            <a:r>
              <a:rPr lang="pt-BR" sz="1800" dirty="0" smtClean="0"/>
              <a:t>Isso </a:t>
            </a:r>
            <a:r>
              <a:rPr lang="pt-BR" sz="1800" dirty="0"/>
              <a:t>acontece porque é necessário um grande investimento em espaço físico e operações de logística, para lidar com o estoque e a distribuição dos produtos vendidos na plataforma.</a:t>
            </a:r>
          </a:p>
          <a:p>
            <a:pPr marL="625475"/>
            <a:r>
              <a:rPr lang="pt-BR" sz="1800" b="1" dirty="0"/>
              <a:t>Vantagens:</a:t>
            </a:r>
            <a:r>
              <a:rPr lang="pt-BR" sz="1800" b="1" i="1" dirty="0"/>
              <a:t> </a:t>
            </a:r>
            <a:r>
              <a:rPr lang="pt-BR" sz="1800" dirty="0"/>
              <a:t>É um modelo de negócios com o qual o consumidor final está mais acostumado e, portanto, tende a confiar mais</a:t>
            </a:r>
          </a:p>
          <a:p>
            <a:pPr marL="625475"/>
            <a:r>
              <a:rPr lang="pt-BR" sz="1800" b="1" dirty="0"/>
              <a:t>Desafios: </a:t>
            </a:r>
            <a:r>
              <a:rPr lang="pt-BR" sz="1800" dirty="0"/>
              <a:t>A relação com o cliente é pontual e é necessário um maior investimento em marketing para garantir compras constantes</a:t>
            </a:r>
          </a:p>
          <a:p>
            <a:pPr marL="358775" indent="0">
              <a:buNone/>
            </a:pPr>
            <a:r>
              <a:rPr lang="pt-BR" sz="1800" i="1" dirty="0"/>
              <a:t>Exemplos:</a:t>
            </a:r>
            <a:r>
              <a:rPr lang="pt-BR" sz="1800" b="1" dirty="0"/>
              <a:t> </a:t>
            </a:r>
            <a:r>
              <a:rPr lang="pt-BR" sz="1800" dirty="0" err="1"/>
              <a:t>Amazon</a:t>
            </a:r>
            <a:r>
              <a:rPr lang="pt-BR" sz="1800" dirty="0"/>
              <a:t>, </a:t>
            </a:r>
            <a:r>
              <a:rPr lang="pt-BR" sz="1800" dirty="0" err="1" smtClean="0"/>
              <a:t>Netshoes</a:t>
            </a:r>
            <a:r>
              <a:rPr lang="pt-BR" sz="1800" dirty="0" smtClean="0"/>
              <a:t>, Americanas etc.</a:t>
            </a:r>
          </a:p>
          <a:p>
            <a:r>
              <a:rPr lang="pt-BR" sz="1800" b="1" u="sng" dirty="0" err="1" smtClean="0">
                <a:effectLst>
                  <a:outerShdw blurRad="38100" dist="38100" dir="2700000" algn="tl">
                    <a:srgbClr val="000000">
                      <a:alpha val="43137"/>
                    </a:srgbClr>
                  </a:outerShdw>
                </a:effectLst>
              </a:rPr>
              <a:t>Adware</a:t>
            </a:r>
            <a:r>
              <a:rPr lang="pt-BR" sz="1800" b="1" dirty="0" smtClean="0">
                <a:effectLst>
                  <a:outerShdw blurRad="38100" dist="38100" dir="2700000" algn="tl">
                    <a:srgbClr val="000000">
                      <a:alpha val="43137"/>
                    </a:srgbClr>
                  </a:outerShdw>
                </a:effectLst>
              </a:rPr>
              <a:t>: </a:t>
            </a:r>
            <a:r>
              <a:rPr lang="pt-BR" sz="1800" dirty="0" smtClean="0"/>
              <a:t>Neste </a:t>
            </a:r>
            <a:r>
              <a:rPr lang="pt-BR" sz="1800" dirty="0"/>
              <a:t>modelo de negócios, o serviço é oferecido gratuitamente ao consumidor que, em troca, aceita visualizar publicidade ao longo de sua experiência</a:t>
            </a:r>
            <a:r>
              <a:rPr lang="pt-BR" sz="1800" dirty="0" smtClean="0"/>
              <a:t>. É </a:t>
            </a:r>
            <a:r>
              <a:rPr lang="pt-BR" sz="1800" dirty="0"/>
              <a:t>muito comum em aplicativos – e muitas vezes é </a:t>
            </a:r>
            <a:r>
              <a:rPr lang="pt-BR" sz="1800" b="1" dirty="0"/>
              <a:t>a estratégia de entrada para outros tipos de modelo de negócio mais rentáveis, como SaaS ou assinatura</a:t>
            </a:r>
            <a:r>
              <a:rPr lang="pt-BR" sz="1800" dirty="0"/>
              <a:t>.</a:t>
            </a:r>
          </a:p>
          <a:p>
            <a:pPr marL="625475"/>
            <a:r>
              <a:rPr lang="pt-BR" sz="1800" b="1" dirty="0"/>
              <a:t>Vantagens: </a:t>
            </a:r>
            <a:r>
              <a:rPr lang="pt-BR" sz="1800" dirty="0"/>
              <a:t>O cliente final tem a sensação de estar usufruindo do serviço gratuitamente</a:t>
            </a:r>
          </a:p>
          <a:p>
            <a:pPr marL="625475"/>
            <a:r>
              <a:rPr lang="pt-BR" sz="1800" b="1" dirty="0"/>
              <a:t>Desafios: </a:t>
            </a:r>
            <a:r>
              <a:rPr lang="pt-BR" sz="1800" dirty="0"/>
              <a:t>A resistência ao excesso de propagandas tende a afastar os consumidores - que nem sempre veem valor no serviço a ponto de mudar para outro modelo de cobrança, como assinatura</a:t>
            </a:r>
          </a:p>
          <a:p>
            <a:pPr marL="266700" indent="0">
              <a:buNone/>
            </a:pPr>
            <a:r>
              <a:rPr lang="pt-BR" sz="1800" i="1" dirty="0"/>
              <a:t>Exemplos:</a:t>
            </a:r>
            <a:r>
              <a:rPr lang="pt-BR" sz="1800" b="1" i="1" dirty="0"/>
              <a:t> </a:t>
            </a:r>
            <a:r>
              <a:rPr lang="pt-BR" sz="1800" dirty="0" err="1"/>
              <a:t>Facebook</a:t>
            </a:r>
            <a:r>
              <a:rPr lang="pt-BR" sz="1800" dirty="0"/>
              <a:t>, </a:t>
            </a:r>
            <a:r>
              <a:rPr lang="pt-BR" sz="1800" dirty="0" err="1"/>
              <a:t>Spotify</a:t>
            </a:r>
            <a:r>
              <a:rPr lang="pt-BR" sz="1800" dirty="0"/>
              <a:t> (versão grátis) e </a:t>
            </a:r>
            <a:r>
              <a:rPr lang="pt-BR" sz="1800" dirty="0" err="1"/>
              <a:t>Wix</a:t>
            </a:r>
            <a:endParaRPr lang="pt-BR" sz="1800" dirty="0"/>
          </a:p>
          <a:p>
            <a:pPr marL="358775" indent="0">
              <a:buNone/>
            </a:pPr>
            <a:endParaRPr lang="pt-BR" sz="1800" dirty="0"/>
          </a:p>
          <a:p>
            <a:endParaRPr lang="pt-BR" sz="1800" dirty="0"/>
          </a:p>
        </p:txBody>
      </p:sp>
    </p:spTree>
    <p:extLst>
      <p:ext uri="{BB962C8B-B14F-4D97-AF65-F5344CB8AC3E}">
        <p14:creationId xmlns:p14="http://schemas.microsoft.com/office/powerpoint/2010/main" val="1685619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476672"/>
            <a:ext cx="8229600" cy="5649491"/>
          </a:xfrm>
        </p:spPr>
        <p:txBody>
          <a:bodyPr>
            <a:normAutofit fontScale="92500" lnSpcReduction="20000"/>
          </a:bodyPr>
          <a:lstStyle/>
          <a:p>
            <a:pPr marL="0" indent="0" algn="just">
              <a:buNone/>
            </a:pPr>
            <a:r>
              <a:rPr lang="pt-BR" dirty="0"/>
              <a:t>A</a:t>
            </a:r>
            <a:r>
              <a:rPr lang="pt-BR" dirty="0" smtClean="0"/>
              <a:t> </a:t>
            </a:r>
            <a:r>
              <a:rPr lang="pt-BR" dirty="0"/>
              <a:t>competitividade e a inovação colocam às empresas do nosso país um conjunto de desafios, entre eles:</a:t>
            </a:r>
            <a:endParaRPr lang="pt-BR" dirty="0" smtClean="0">
              <a:effectLst/>
            </a:endParaRPr>
          </a:p>
          <a:p>
            <a:pPr lvl="0" algn="just"/>
            <a:r>
              <a:rPr lang="pt-BR" dirty="0"/>
              <a:t>Uma cultura do saber científico e tecnológico;</a:t>
            </a:r>
            <a:endParaRPr lang="pt-BR" dirty="0" smtClean="0">
              <a:effectLst/>
            </a:endParaRPr>
          </a:p>
          <a:p>
            <a:pPr lvl="0" algn="just"/>
            <a:r>
              <a:rPr lang="pt-BR" dirty="0"/>
              <a:t>Um espírito empreendedor e de capacidade de inovação;</a:t>
            </a:r>
            <a:endParaRPr lang="pt-BR" dirty="0" smtClean="0">
              <a:effectLst/>
            </a:endParaRPr>
          </a:p>
          <a:p>
            <a:pPr lvl="0" algn="just"/>
            <a:r>
              <a:rPr lang="pt-BR" dirty="0"/>
              <a:t>Capacidade de autoaprendizagem ao longo da vida, criando estímulos para a maioria da produtividade individual ou de  grupo/equipe.</a:t>
            </a:r>
            <a:endParaRPr lang="pt-BR" dirty="0" smtClean="0">
              <a:effectLst/>
            </a:endParaRPr>
          </a:p>
          <a:p>
            <a:pPr lvl="0" algn="just"/>
            <a:r>
              <a:rPr lang="pt-BR" dirty="0"/>
              <a:t>Capacidade estratégica e de visão sobre novas oportunidades de negócios ou novas atividades;</a:t>
            </a:r>
            <a:endParaRPr lang="pt-BR" dirty="0" smtClean="0">
              <a:effectLst/>
            </a:endParaRPr>
          </a:p>
          <a:p>
            <a:pPr lvl="0" algn="just"/>
            <a:r>
              <a:rPr lang="pt-BR" dirty="0"/>
              <a:t>Capacidade de liderança, de organização por processos e de gestão por projetos.</a:t>
            </a:r>
            <a:endParaRPr lang="pt-BR" dirty="0" smtClean="0">
              <a:effectLst/>
            </a:endParaRPr>
          </a:p>
          <a:p>
            <a:pPr algn="just"/>
            <a:endParaRPr lang="pt-BR" dirty="0"/>
          </a:p>
        </p:txBody>
      </p:sp>
    </p:spTree>
    <p:extLst>
      <p:ext uri="{BB962C8B-B14F-4D97-AF65-F5344CB8AC3E}">
        <p14:creationId xmlns:p14="http://schemas.microsoft.com/office/powerpoint/2010/main" val="16797837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noGrp="1"/>
          </p:cNvSpPr>
          <p:nvPr>
            <p:ph type="title"/>
          </p:nvPr>
        </p:nvSpPr>
        <p:spPr>
          <a:xfrm>
            <a:off x="455975" y="-99392"/>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dirty="0" smtClean="0"/>
              <a:t>MODELOS DE NEGÓCIOS PARA STARTUPS</a:t>
            </a:r>
            <a:endParaRPr lang="pt-BR" sz="3200" dirty="0"/>
          </a:p>
        </p:txBody>
      </p:sp>
      <p:sp>
        <p:nvSpPr>
          <p:cNvPr id="2" name="Espaço Reservado para Conteúdo 1"/>
          <p:cNvSpPr>
            <a:spLocks noGrp="1"/>
          </p:cNvSpPr>
          <p:nvPr>
            <p:ph idx="1"/>
          </p:nvPr>
        </p:nvSpPr>
        <p:spPr>
          <a:xfrm>
            <a:off x="251520" y="548680"/>
            <a:ext cx="8640959" cy="6048672"/>
          </a:xfrm>
        </p:spPr>
        <p:txBody>
          <a:bodyPr>
            <a:noAutofit/>
          </a:bodyPr>
          <a:lstStyle/>
          <a:p>
            <a:pPr algn="just">
              <a:spcBef>
                <a:spcPts val="0"/>
              </a:spcBef>
            </a:pPr>
            <a:r>
              <a:rPr lang="pt-BR" sz="2000" b="1" u="sng" dirty="0" smtClean="0">
                <a:effectLst>
                  <a:outerShdw blurRad="38100" dist="38100" dir="2700000" algn="tl">
                    <a:srgbClr val="000000">
                      <a:alpha val="43137"/>
                    </a:srgbClr>
                  </a:outerShdw>
                </a:effectLst>
              </a:rPr>
              <a:t>Games</a:t>
            </a:r>
            <a:r>
              <a:rPr lang="pt-BR" sz="2000" dirty="0" smtClean="0"/>
              <a:t>:  </a:t>
            </a:r>
            <a:r>
              <a:rPr lang="pt-BR" sz="2000" dirty="0"/>
              <a:t>desenvolvimento de jogos ganhou impulso com a consolidação de </a:t>
            </a:r>
            <a:r>
              <a:rPr lang="pt-BR" sz="2000" i="1" dirty="0" err="1"/>
              <a:t>tablets</a:t>
            </a:r>
            <a:r>
              <a:rPr lang="pt-BR" sz="2000" dirty="0"/>
              <a:t> e </a:t>
            </a:r>
            <a:r>
              <a:rPr lang="pt-BR" sz="2000" i="1" dirty="0"/>
              <a:t>smartphones</a:t>
            </a:r>
            <a:r>
              <a:rPr lang="pt-BR" sz="2000" dirty="0"/>
              <a:t> e suas lojas de aplicativo</a:t>
            </a:r>
            <a:r>
              <a:rPr lang="pt-BR" sz="2000" dirty="0" smtClean="0"/>
              <a:t>. </a:t>
            </a:r>
            <a:r>
              <a:rPr lang="pt-BR" sz="2000" b="1" dirty="0" smtClean="0"/>
              <a:t>Normalmente</a:t>
            </a:r>
            <a:r>
              <a:rPr lang="pt-BR" sz="2000" b="1" dirty="0"/>
              <a:t>, a monetização se dá por meio da venda de recursos adicionais</a:t>
            </a:r>
            <a:r>
              <a:rPr lang="pt-BR" sz="2000" dirty="0"/>
              <a:t> – como personagens e facilitadores – para o público mais aficionado pelo game.</a:t>
            </a:r>
          </a:p>
          <a:p>
            <a:pPr marL="531813" indent="-265113" algn="just">
              <a:spcBef>
                <a:spcPts val="0"/>
              </a:spcBef>
            </a:pPr>
            <a:r>
              <a:rPr lang="pt-BR" sz="2000" b="1" dirty="0"/>
              <a:t>Vantagens</a:t>
            </a:r>
            <a:r>
              <a:rPr lang="pt-BR" sz="2000" b="1" i="1" dirty="0"/>
              <a:t>:</a:t>
            </a:r>
            <a:r>
              <a:rPr lang="pt-BR" sz="2000" b="1" dirty="0"/>
              <a:t> </a:t>
            </a:r>
            <a:r>
              <a:rPr lang="pt-BR" sz="2000" dirty="0"/>
              <a:t>Quando bem construído, lida com um público bastante aficionado</a:t>
            </a:r>
          </a:p>
          <a:p>
            <a:pPr marL="531813" indent="-265113" algn="just">
              <a:spcBef>
                <a:spcPts val="0"/>
              </a:spcBef>
            </a:pPr>
            <a:r>
              <a:rPr lang="pt-BR" sz="2000" b="1" dirty="0"/>
              <a:t>Desafios: </a:t>
            </a:r>
            <a:r>
              <a:rPr lang="pt-BR" sz="2000" dirty="0"/>
              <a:t>As chances de ter um sucesso passageiro são grandes e as taxas de conversão dos usuário grátis em pagantes costuma ser baixa</a:t>
            </a:r>
          </a:p>
          <a:p>
            <a:pPr marL="358775" indent="0" algn="just">
              <a:spcBef>
                <a:spcPts val="0"/>
              </a:spcBef>
              <a:buNone/>
            </a:pPr>
            <a:r>
              <a:rPr lang="pt-BR" sz="2000" i="1" dirty="0" smtClean="0"/>
              <a:t>Exemplos</a:t>
            </a:r>
            <a:r>
              <a:rPr lang="pt-BR" sz="2000" b="1" i="1" dirty="0" smtClean="0"/>
              <a:t>:</a:t>
            </a:r>
            <a:r>
              <a:rPr lang="pt-BR" sz="2000" b="1" i="1" dirty="0"/>
              <a:t> </a:t>
            </a:r>
            <a:r>
              <a:rPr lang="pt-BR" sz="2000" dirty="0" err="1" smtClean="0"/>
              <a:t>Mojang</a:t>
            </a:r>
            <a:r>
              <a:rPr lang="pt-BR" sz="2000" dirty="0" smtClean="0"/>
              <a:t>,</a:t>
            </a:r>
            <a:r>
              <a:rPr lang="pt-BR" sz="2000" b="1" i="1" dirty="0" smtClean="0"/>
              <a:t> </a:t>
            </a:r>
            <a:r>
              <a:rPr lang="pt-BR" sz="2000" dirty="0" err="1" smtClean="0"/>
              <a:t>Garena</a:t>
            </a:r>
            <a:r>
              <a:rPr lang="pt-BR" sz="2000" dirty="0" smtClean="0"/>
              <a:t>, </a:t>
            </a:r>
            <a:r>
              <a:rPr lang="pt-BR" sz="2000" dirty="0" err="1" smtClean="0"/>
              <a:t>Zynga</a:t>
            </a:r>
            <a:r>
              <a:rPr lang="pt-BR" sz="2000" dirty="0"/>
              <a:t>, </a:t>
            </a:r>
            <a:r>
              <a:rPr lang="pt-BR" sz="2000" dirty="0" smtClean="0"/>
              <a:t>King, </a:t>
            </a:r>
            <a:r>
              <a:rPr lang="pt-BR" sz="2000" dirty="0" err="1" smtClean="0"/>
              <a:t>Supercell</a:t>
            </a:r>
            <a:r>
              <a:rPr lang="pt-BR" sz="2000" dirty="0" smtClean="0"/>
              <a:t> </a:t>
            </a:r>
            <a:r>
              <a:rPr lang="pt-BR" sz="2000" dirty="0"/>
              <a:t>e Riot Games</a:t>
            </a:r>
          </a:p>
          <a:p>
            <a:pPr algn="just">
              <a:spcBef>
                <a:spcPts val="0"/>
              </a:spcBef>
            </a:pPr>
            <a:endParaRPr lang="pt-BR" sz="2000" dirty="0" smtClean="0"/>
          </a:p>
          <a:p>
            <a:pPr algn="just">
              <a:spcBef>
                <a:spcPts val="0"/>
              </a:spcBef>
            </a:pPr>
            <a:r>
              <a:rPr lang="pt-BR" sz="2000" b="1" u="sng" dirty="0" smtClean="0">
                <a:effectLst>
                  <a:outerShdw blurRad="38100" dist="38100" dir="2700000" algn="tl">
                    <a:srgbClr val="000000">
                      <a:alpha val="43137"/>
                    </a:srgbClr>
                  </a:outerShdw>
                </a:effectLst>
              </a:rPr>
              <a:t>Software </a:t>
            </a:r>
            <a:r>
              <a:rPr lang="pt-BR" sz="2000" b="1" u="sng" dirty="0" err="1" smtClean="0">
                <a:effectLst>
                  <a:outerShdw blurRad="38100" dist="38100" dir="2700000" algn="tl">
                    <a:srgbClr val="000000">
                      <a:alpha val="43137"/>
                    </a:srgbClr>
                  </a:outerShdw>
                </a:effectLst>
              </a:rPr>
              <a:t>house</a:t>
            </a:r>
            <a:r>
              <a:rPr lang="pt-BR" sz="2000" dirty="0" smtClean="0">
                <a:effectLst>
                  <a:outerShdw blurRad="38100" dist="38100" dir="2700000" algn="tl">
                    <a:srgbClr val="000000">
                      <a:alpha val="43137"/>
                    </a:srgbClr>
                  </a:outerShdw>
                </a:effectLst>
              </a:rPr>
              <a:t>: </a:t>
            </a:r>
            <a:r>
              <a:rPr lang="pt-BR" sz="2000" dirty="0"/>
              <a:t>s</a:t>
            </a:r>
            <a:r>
              <a:rPr lang="pt-BR" sz="2000" dirty="0" smtClean="0"/>
              <a:t>ão </a:t>
            </a:r>
            <a:r>
              <a:rPr lang="pt-BR" sz="2000" dirty="0"/>
              <a:t>empresas especializadas no desenvolvimento de softwares para terceiros ou voltados a nichos específicos do mercado, atuando em todas as etapas do projeto à manutenção</a:t>
            </a:r>
            <a:r>
              <a:rPr lang="pt-BR" sz="2000" dirty="0" smtClean="0"/>
              <a:t>. </a:t>
            </a:r>
            <a:r>
              <a:rPr lang="pt-BR" sz="2000" b="1" dirty="0" smtClean="0"/>
              <a:t>A </a:t>
            </a:r>
            <a:r>
              <a:rPr lang="pt-BR" sz="2000" b="1" dirty="0"/>
              <a:t>dificuldade deste modelo de negócios está no ganho de escala</a:t>
            </a:r>
            <a:r>
              <a:rPr lang="pt-BR" sz="2000" dirty="0"/>
              <a:t>, uma vez que não há produtos de “prateleira”.</a:t>
            </a:r>
          </a:p>
          <a:p>
            <a:pPr marL="531813" indent="-265113" algn="just">
              <a:spcBef>
                <a:spcPts val="0"/>
              </a:spcBef>
            </a:pPr>
            <a:r>
              <a:rPr lang="pt-BR" sz="2000" b="1" dirty="0"/>
              <a:t>Vantagens: </a:t>
            </a:r>
            <a:r>
              <a:rPr lang="pt-BR" sz="2000" dirty="0"/>
              <a:t>Consegue entregar soluções personalizadas aos clientes</a:t>
            </a:r>
          </a:p>
          <a:p>
            <a:pPr marL="531813" indent="-265113" algn="just">
              <a:spcBef>
                <a:spcPts val="0"/>
              </a:spcBef>
            </a:pPr>
            <a:r>
              <a:rPr lang="pt-BR" sz="2000" b="1" dirty="0"/>
              <a:t>Desafios:</a:t>
            </a:r>
            <a:r>
              <a:rPr lang="pt-BR" sz="2000" b="1" i="1" dirty="0"/>
              <a:t> </a:t>
            </a:r>
            <a:r>
              <a:rPr lang="pt-BR" sz="2000" dirty="0"/>
              <a:t>A conquista de escala é muito difícil e os custos para aquisição de clientes também são mais altos</a:t>
            </a:r>
          </a:p>
          <a:p>
            <a:pPr marL="266700" indent="0" algn="just">
              <a:spcBef>
                <a:spcPts val="0"/>
              </a:spcBef>
              <a:buNone/>
            </a:pPr>
            <a:r>
              <a:rPr lang="pt-BR" sz="2000" i="1" dirty="0"/>
              <a:t>Exemplos:</a:t>
            </a:r>
            <a:r>
              <a:rPr lang="pt-BR" sz="2000" b="1" i="1" dirty="0"/>
              <a:t> </a:t>
            </a:r>
            <a:r>
              <a:rPr lang="pt-BR" sz="2000" dirty="0" err="1"/>
              <a:t>Linx</a:t>
            </a:r>
            <a:r>
              <a:rPr lang="pt-BR" sz="2000" dirty="0"/>
              <a:t>, </a:t>
            </a:r>
            <a:r>
              <a:rPr lang="pt-BR" sz="2000" dirty="0" err="1"/>
              <a:t>Totvs</a:t>
            </a:r>
            <a:r>
              <a:rPr lang="pt-BR" sz="2000" dirty="0"/>
              <a:t> e </a:t>
            </a:r>
            <a:r>
              <a:rPr lang="pt-BR" sz="2000" dirty="0" err="1"/>
              <a:t>Sankhya</a:t>
            </a:r>
            <a:endParaRPr lang="pt-BR" sz="2000" dirty="0"/>
          </a:p>
          <a:p>
            <a:pPr algn="just">
              <a:spcBef>
                <a:spcPts val="0"/>
              </a:spcBef>
            </a:pPr>
            <a:endParaRPr lang="pt-BR" sz="2000" dirty="0"/>
          </a:p>
        </p:txBody>
      </p:sp>
    </p:spTree>
    <p:extLst>
      <p:ext uri="{BB962C8B-B14F-4D97-AF65-F5344CB8AC3E}">
        <p14:creationId xmlns:p14="http://schemas.microsoft.com/office/powerpoint/2010/main" val="30992622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PERFIL DAS STARTUPS BRASILEIRAS</a:t>
            </a:r>
            <a:endParaRPr lang="pt-BR" dirty="0"/>
          </a:p>
        </p:txBody>
      </p:sp>
      <p:sp>
        <p:nvSpPr>
          <p:cNvPr id="3" name="Espaço Reservado para Conteúdo 2"/>
          <p:cNvSpPr>
            <a:spLocks noGrp="1"/>
          </p:cNvSpPr>
          <p:nvPr>
            <p:ph idx="1"/>
          </p:nvPr>
        </p:nvSpPr>
        <p:spPr/>
        <p:txBody>
          <a:bodyPr/>
          <a:lstStyle/>
          <a:p>
            <a:pPr algn="just"/>
            <a:r>
              <a:rPr lang="pt-BR" dirty="0" smtClean="0"/>
              <a:t>A partir da página 8 do documento</a:t>
            </a:r>
            <a:r>
              <a:rPr lang="pt-BR" dirty="0"/>
              <a:t>: O MOMENTO DA STARTUP BRASILEIRA E O FUTURO DO ECOSSISTEMA DE </a:t>
            </a:r>
            <a:r>
              <a:rPr lang="pt-BR" dirty="0" smtClean="0"/>
              <a:t>INOVAÇÃO, desenvolvido pela ABSTARTUP e ACCENTURE.</a:t>
            </a:r>
          </a:p>
          <a:p>
            <a:pPr algn="just"/>
            <a:endParaRPr lang="pt-BR" dirty="0"/>
          </a:p>
          <a:p>
            <a:pPr marL="0" indent="0" algn="just">
              <a:buNone/>
            </a:pPr>
            <a:r>
              <a:rPr lang="pt-BR" dirty="0">
                <a:hlinkClick r:id="rId2"/>
              </a:rPr>
              <a:t>https://abstartups.com.br/PDF/radiografia-startups-brasileiras.pdf</a:t>
            </a:r>
            <a:endParaRPr lang="pt-BR" dirty="0"/>
          </a:p>
        </p:txBody>
      </p:sp>
    </p:spTree>
    <p:extLst>
      <p:ext uri="{BB962C8B-B14F-4D97-AF65-F5344CB8AC3E}">
        <p14:creationId xmlns:p14="http://schemas.microsoft.com/office/powerpoint/2010/main" val="37815870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ACELERADORAS DE STARTUPS –</a:t>
            </a:r>
            <a:br>
              <a:rPr lang="pt-BR" dirty="0" smtClean="0"/>
            </a:br>
            <a:r>
              <a:rPr lang="pt-BR" dirty="0" smtClean="0"/>
              <a:t> O QUE É?</a:t>
            </a:r>
            <a:endParaRPr lang="pt-BR" dirty="0"/>
          </a:p>
        </p:txBody>
      </p:sp>
      <p:sp>
        <p:nvSpPr>
          <p:cNvPr id="3" name="Espaço Reservado para Conteúdo 2"/>
          <p:cNvSpPr>
            <a:spLocks noGrp="1"/>
          </p:cNvSpPr>
          <p:nvPr>
            <p:ph idx="1"/>
          </p:nvPr>
        </p:nvSpPr>
        <p:spPr/>
        <p:txBody>
          <a:bodyPr>
            <a:normAutofit fontScale="92500" lnSpcReduction="10000"/>
          </a:bodyPr>
          <a:lstStyle/>
          <a:p>
            <a:pPr algn="just"/>
            <a:r>
              <a:rPr lang="pt-BR" dirty="0"/>
              <a:t>é “</a:t>
            </a:r>
            <a:r>
              <a:rPr lang="pt-BR" dirty="0">
                <a:solidFill>
                  <a:srgbClr val="C00000"/>
                </a:solidFill>
              </a:rPr>
              <a:t>uma instituição que auxilia no desenvolvimento de micro e pequenas empresas nascentes e em operação. Também facilitam e agilizam o processo de inovação tecnológica nas mesmas</a:t>
            </a:r>
            <a:r>
              <a:rPr lang="pt-BR" dirty="0" smtClean="0"/>
              <a:t>.” (MONTEIRO, 2012</a:t>
            </a:r>
            <a:r>
              <a:rPr lang="pt-BR" dirty="0"/>
              <a:t>)</a:t>
            </a:r>
            <a:endParaRPr lang="pt-BR" dirty="0" smtClean="0"/>
          </a:p>
          <a:p>
            <a:pPr algn="just"/>
            <a:r>
              <a:rPr lang="pt-BR" dirty="0" smtClean="0"/>
              <a:t> </a:t>
            </a:r>
            <a:r>
              <a:rPr lang="pt-BR" dirty="0"/>
              <a:t>A aceleradora oferece suporte técnico, gerencial e formação complementar ao empreendedor, e também espaço físico especialmente construído ou adaptado para alojar temporariamente os participantes.</a:t>
            </a:r>
          </a:p>
        </p:txBody>
      </p:sp>
    </p:spTree>
    <p:extLst>
      <p:ext uri="{BB962C8B-B14F-4D97-AF65-F5344CB8AC3E}">
        <p14:creationId xmlns:p14="http://schemas.microsoft.com/office/powerpoint/2010/main" val="36727167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99392"/>
            <a:ext cx="8229600" cy="1143000"/>
          </a:xfrm>
        </p:spPr>
        <p:txBody>
          <a:bodyPr/>
          <a:lstStyle/>
          <a:p>
            <a:r>
              <a:rPr lang="pt-BR" dirty="0" smtClean="0"/>
              <a:t>ACELERADORAS DE STARTUPS</a:t>
            </a:r>
            <a:endParaRPr lang="pt-BR" dirty="0"/>
          </a:p>
        </p:txBody>
      </p:sp>
      <p:sp>
        <p:nvSpPr>
          <p:cNvPr id="3" name="Espaço Reservado para Conteúdo 2"/>
          <p:cNvSpPr>
            <a:spLocks noGrp="1"/>
          </p:cNvSpPr>
          <p:nvPr>
            <p:ph idx="1"/>
          </p:nvPr>
        </p:nvSpPr>
        <p:spPr>
          <a:xfrm>
            <a:off x="323528" y="836712"/>
            <a:ext cx="8568952" cy="5688632"/>
          </a:xfrm>
        </p:spPr>
        <p:txBody>
          <a:bodyPr>
            <a:noAutofit/>
          </a:bodyPr>
          <a:lstStyle/>
          <a:p>
            <a:pPr marL="0" indent="0" algn="just">
              <a:buNone/>
            </a:pPr>
            <a:r>
              <a:rPr lang="pt-BR" sz="2400" dirty="0" smtClean="0"/>
              <a:t>Algumas </a:t>
            </a:r>
            <a:r>
              <a:rPr lang="pt-BR" sz="2400" dirty="0"/>
              <a:t>das principais aceleradoras brasileiras </a:t>
            </a:r>
            <a:r>
              <a:rPr lang="pt-BR" sz="2400" dirty="0" smtClean="0"/>
              <a:t>de </a:t>
            </a:r>
            <a:r>
              <a:rPr lang="pt-BR" sz="2400" dirty="0"/>
              <a:t>startups de base </a:t>
            </a:r>
            <a:r>
              <a:rPr lang="pt-BR" sz="2400" dirty="0" smtClean="0"/>
              <a:t>tecnológica: </a:t>
            </a:r>
            <a:r>
              <a:rPr lang="pt-BR" sz="2400" b="1" dirty="0"/>
              <a:t>Aceleradora, </a:t>
            </a:r>
            <a:r>
              <a:rPr lang="pt-BR" sz="2400" b="1" dirty="0" err="1"/>
              <a:t>Artemisia</a:t>
            </a:r>
            <a:r>
              <a:rPr lang="pt-BR" sz="2400" b="1" dirty="0"/>
              <a:t>, Startup </a:t>
            </a:r>
            <a:r>
              <a:rPr lang="pt-BR" sz="2400" b="1" dirty="0" err="1"/>
              <a:t>Farm</a:t>
            </a:r>
            <a:r>
              <a:rPr lang="pt-BR" sz="2400" b="1" dirty="0"/>
              <a:t> e </a:t>
            </a:r>
            <a:r>
              <a:rPr lang="pt-BR" sz="2400" b="1" dirty="0" err="1"/>
              <a:t>Tree</a:t>
            </a:r>
            <a:r>
              <a:rPr lang="pt-BR" sz="2400" b="1" dirty="0"/>
              <a:t> </a:t>
            </a:r>
            <a:r>
              <a:rPr lang="pt-BR" sz="2400" b="1" dirty="0" err="1" smtClean="0"/>
              <a:t>Labs</a:t>
            </a:r>
            <a:endParaRPr lang="pt-BR" sz="2400" b="1" dirty="0" smtClean="0"/>
          </a:p>
          <a:p>
            <a:pPr marL="514350" indent="-514350" algn="just">
              <a:buFont typeface="+mj-lt"/>
              <a:buAutoNum type="arabicPeriod"/>
            </a:pPr>
            <a:r>
              <a:rPr lang="pt-BR" sz="2400" b="1" dirty="0" smtClean="0"/>
              <a:t>Aceleradora</a:t>
            </a:r>
            <a:r>
              <a:rPr lang="pt-BR" sz="2400" dirty="0" smtClean="0"/>
              <a:t>, </a:t>
            </a:r>
            <a:r>
              <a:rPr lang="pt-BR" sz="2400" dirty="0"/>
              <a:t>foi fundada em 2008 por Yuri </a:t>
            </a:r>
            <a:r>
              <a:rPr lang="pt-BR" sz="2400" dirty="0" err="1"/>
              <a:t>Gitahy</a:t>
            </a:r>
            <a:r>
              <a:rPr lang="pt-BR" sz="2400" dirty="0"/>
              <a:t> e situada em Belo Horizonte, busca por </a:t>
            </a:r>
            <a:r>
              <a:rPr lang="pt-BR" sz="2400" i="1" dirty="0"/>
              <a:t>startups</a:t>
            </a:r>
            <a:r>
              <a:rPr lang="pt-BR" sz="2400" dirty="0"/>
              <a:t> de tecnologia, </a:t>
            </a:r>
            <a:r>
              <a:rPr lang="pt-BR" sz="2400" i="1" dirty="0"/>
              <a:t>mobile</a:t>
            </a:r>
            <a:r>
              <a:rPr lang="pt-BR" sz="2400" dirty="0"/>
              <a:t> e serviços</a:t>
            </a:r>
            <a:r>
              <a:rPr lang="pt-BR" sz="2400" dirty="0" smtClean="0"/>
              <a:t>. </a:t>
            </a:r>
            <a:r>
              <a:rPr lang="pt-BR" sz="2400" dirty="0"/>
              <a:t>Após operar dois anos em projetos internos, passou a realizar programas abertos de aceleração a partir de março de 2010. </a:t>
            </a:r>
            <a:r>
              <a:rPr lang="pt-BR" sz="2400" dirty="0" smtClean="0"/>
              <a:t>O </a:t>
            </a:r>
            <a:r>
              <a:rPr lang="pt-BR" sz="2400" dirty="0"/>
              <a:t>investimento por startup é de até 50 mil reais, podendo chegar a valores maiores. O </a:t>
            </a:r>
            <a:r>
              <a:rPr lang="pt-BR" sz="2400" i="1" dirty="0" err="1"/>
              <a:t>equity</a:t>
            </a:r>
            <a:r>
              <a:rPr lang="pt-BR" sz="2400" dirty="0"/>
              <a:t> por empresa é de 5% a 15%, dependendo do estágio da </a:t>
            </a:r>
            <a:r>
              <a:rPr lang="pt-BR" sz="2400" i="1" dirty="0"/>
              <a:t>startup</a:t>
            </a:r>
            <a:r>
              <a:rPr lang="pt-BR" sz="2400" dirty="0"/>
              <a:t>. No time de mentores estão nomes como Gustavo Caetano, da </a:t>
            </a:r>
            <a:r>
              <a:rPr lang="pt-BR" sz="2400" dirty="0" err="1"/>
              <a:t>SambaTech</a:t>
            </a:r>
            <a:r>
              <a:rPr lang="pt-BR" sz="2400" dirty="0"/>
              <a:t>, Simon </a:t>
            </a:r>
            <a:r>
              <a:rPr lang="pt-BR" sz="2400" dirty="0" err="1"/>
              <a:t>Olson</a:t>
            </a:r>
            <a:r>
              <a:rPr lang="pt-BR" sz="2400" dirty="0"/>
              <a:t>, do Google, e Felipe Matos, da Startup Brasil. O processo de aceleração dura de três a seis meses e a seleção é feita a cada nove meses. </a:t>
            </a:r>
            <a:r>
              <a:rPr lang="pt-BR" sz="2400" dirty="0" err="1"/>
              <a:t>Sympla</a:t>
            </a:r>
            <a:r>
              <a:rPr lang="pt-BR" sz="2400" dirty="0"/>
              <a:t>, </a:t>
            </a:r>
            <a:r>
              <a:rPr lang="pt-BR" sz="2400" dirty="0" err="1"/>
              <a:t>Crowdtest</a:t>
            </a:r>
            <a:r>
              <a:rPr lang="pt-BR" sz="2400" dirty="0"/>
              <a:t>, Emotion.me e </a:t>
            </a:r>
            <a:r>
              <a:rPr lang="pt-BR" sz="2400" dirty="0" err="1"/>
              <a:t>Ledface</a:t>
            </a:r>
            <a:r>
              <a:rPr lang="pt-BR" sz="2400" dirty="0"/>
              <a:t> participaram do programa de aceleração</a:t>
            </a:r>
            <a:endParaRPr lang="pt-BR" sz="2400" dirty="0" smtClean="0"/>
          </a:p>
          <a:p>
            <a:pPr marL="0" indent="0" algn="just">
              <a:buNone/>
            </a:pPr>
            <a:endParaRPr lang="pt-BR" sz="2400" dirty="0"/>
          </a:p>
        </p:txBody>
      </p:sp>
    </p:spTree>
    <p:extLst>
      <p:ext uri="{BB962C8B-B14F-4D97-AF65-F5344CB8AC3E}">
        <p14:creationId xmlns:p14="http://schemas.microsoft.com/office/powerpoint/2010/main" val="42398622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75106"/>
            <a:ext cx="8820472" cy="656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79208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	</a:t>
            </a:r>
            <a:r>
              <a:rPr lang="pt-BR" dirty="0" smtClean="0"/>
              <a:t>STARTUP FARM</a:t>
            </a:r>
            <a:endParaRPr lang="pt-BR" dirty="0"/>
          </a:p>
        </p:txBody>
      </p:sp>
      <p:pic>
        <p:nvPicPr>
          <p:cNvPr id="6" name="Espaço Reservado para Conteúdo 5"/>
          <p:cNvPicPr>
            <a:picLocks noGrp="1" noChangeAspect="1"/>
          </p:cNvPicPr>
          <p:nvPr>
            <p:ph sz="half" idx="2"/>
          </p:nvPr>
        </p:nvPicPr>
        <p:blipFill>
          <a:blip r:embed="rId2"/>
          <a:stretch>
            <a:fillRect/>
          </a:stretch>
        </p:blipFill>
        <p:spPr>
          <a:xfrm>
            <a:off x="457200" y="1268761"/>
            <a:ext cx="4040188" cy="4845074"/>
          </a:xfrm>
          <a:prstGeom prst="rect">
            <a:avLst/>
          </a:prstGeom>
        </p:spPr>
      </p:pic>
      <p:sp>
        <p:nvSpPr>
          <p:cNvPr id="9" name="Espaço Reservado para Conteúdo 8"/>
          <p:cNvSpPr>
            <a:spLocks noGrp="1"/>
          </p:cNvSpPr>
          <p:nvPr>
            <p:ph sz="quarter" idx="4"/>
          </p:nvPr>
        </p:nvSpPr>
        <p:spPr>
          <a:xfrm>
            <a:off x="4645025" y="1417638"/>
            <a:ext cx="4041775" cy="4708525"/>
          </a:xfrm>
        </p:spPr>
        <p:txBody>
          <a:bodyPr>
            <a:normAutofit fontScale="85000" lnSpcReduction="20000"/>
          </a:bodyPr>
          <a:lstStyle/>
          <a:p>
            <a:pPr algn="just"/>
            <a:r>
              <a:rPr lang="pt-BR" dirty="0"/>
              <a:t>Reunimos mais de 230 startups no nosso portfólio, com valor agregado superior a R$ 3,3 bilhões</a:t>
            </a:r>
            <a:r>
              <a:rPr lang="pt-BR" dirty="0" smtClean="0"/>
              <a:t>.</a:t>
            </a:r>
            <a:r>
              <a:rPr lang="pt-BR" dirty="0"/>
              <a:t> </a:t>
            </a:r>
          </a:p>
          <a:p>
            <a:pPr algn="just"/>
            <a:r>
              <a:rPr lang="pt-BR" dirty="0"/>
              <a:t>Já captamos mais de US$ 100 milhões de investimentos, por meio da </a:t>
            </a:r>
            <a:r>
              <a:rPr lang="pt-BR" dirty="0" err="1"/>
              <a:t>Farm</a:t>
            </a:r>
            <a:r>
              <a:rPr lang="pt-BR" dirty="0"/>
              <a:t> Venture Capital, área responsável pelo acompanhamento e investimentos das startups.</a:t>
            </a:r>
          </a:p>
          <a:p>
            <a:pPr algn="just"/>
            <a:r>
              <a:rPr lang="pt-BR" dirty="0"/>
              <a:t> </a:t>
            </a:r>
            <a:r>
              <a:rPr lang="pt-BR" dirty="0" smtClean="0"/>
              <a:t>Para </a:t>
            </a:r>
            <a:r>
              <a:rPr lang="pt-BR" dirty="0"/>
              <a:t>fazer parte do portfólio, os empreendedores devem se inscrever nos </a:t>
            </a:r>
            <a:r>
              <a:rPr lang="pt-BR" dirty="0">
                <a:hlinkClick r:id="rId3"/>
              </a:rPr>
              <a:t>programas de aceleração</a:t>
            </a:r>
            <a:r>
              <a:rPr lang="pt-BR" dirty="0"/>
              <a:t> que oferecem acesso a uma ampla rede de mentores e investidores</a:t>
            </a:r>
          </a:p>
          <a:p>
            <a:pPr algn="just"/>
            <a:r>
              <a:rPr lang="pt-BR" dirty="0"/>
              <a:t>http://www.youblisher.com/p/1653594-Startup-Farm-2016/</a:t>
            </a:r>
          </a:p>
        </p:txBody>
      </p:sp>
    </p:spTree>
    <p:extLst>
      <p:ext uri="{BB962C8B-B14F-4D97-AF65-F5344CB8AC3E}">
        <p14:creationId xmlns:p14="http://schemas.microsoft.com/office/powerpoint/2010/main" val="19770842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ACELERADORAS DE IMPACTO SOCIAL;</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pt-BR" dirty="0"/>
              <a:t>A </a:t>
            </a:r>
            <a:r>
              <a:rPr lang="pt-BR" b="1" dirty="0" err="1"/>
              <a:t>Artemisia</a:t>
            </a:r>
            <a:r>
              <a:rPr lang="pt-BR" dirty="0"/>
              <a:t> foi fundada em 2004 pela Potencia Ventures e tem sua sede em São Paulo. O programa de aceleração tem como foco, não exclusivo, acelerar negócios nas áreas de saúde, educação, mecanismos financeiros e tecnologias para todos. Marcelo </a:t>
            </a:r>
            <a:r>
              <a:rPr lang="pt-BR" dirty="0" err="1"/>
              <a:t>Nakagawa</a:t>
            </a:r>
            <a:r>
              <a:rPr lang="pt-BR" dirty="0"/>
              <a:t>, do Centro de Empreendedorismo do </a:t>
            </a:r>
            <a:r>
              <a:rPr lang="pt-BR" dirty="0" err="1"/>
              <a:t>Insper</a:t>
            </a:r>
            <a:r>
              <a:rPr lang="pt-BR" dirty="0"/>
              <a:t>, Fernando Costa, da </a:t>
            </a:r>
            <a:r>
              <a:rPr lang="pt-BR" dirty="0" err="1"/>
              <a:t>EasyComp</a:t>
            </a:r>
            <a:r>
              <a:rPr lang="pt-BR" dirty="0"/>
              <a:t> e Ewaldo Russo, do São Paulo Anjos e Grupo Fleury, são alguns mentores. O programa tem duração de cinco meses e o </a:t>
            </a:r>
            <a:r>
              <a:rPr lang="pt-BR" dirty="0" err="1"/>
              <a:t>HandTalk</a:t>
            </a:r>
            <a:r>
              <a:rPr lang="pt-BR" dirty="0"/>
              <a:t>, </a:t>
            </a:r>
            <a:r>
              <a:rPr lang="pt-BR" dirty="0" err="1"/>
              <a:t>Kiduca</a:t>
            </a:r>
            <a:r>
              <a:rPr lang="pt-BR" dirty="0"/>
              <a:t>, </a:t>
            </a:r>
            <a:r>
              <a:rPr lang="pt-BR" dirty="0" err="1"/>
              <a:t>Konkero</a:t>
            </a:r>
            <a:r>
              <a:rPr lang="pt-BR" dirty="0"/>
              <a:t> e </a:t>
            </a:r>
            <a:r>
              <a:rPr lang="pt-BR" dirty="0" err="1"/>
              <a:t>QMágico</a:t>
            </a:r>
            <a:r>
              <a:rPr lang="pt-BR" dirty="0"/>
              <a:t> são algumas startups que passaram pelo </a:t>
            </a:r>
            <a:r>
              <a:rPr lang="pt-BR" dirty="0" smtClean="0"/>
              <a:t>processo.</a:t>
            </a:r>
            <a:endParaRPr lang="pt-BR" dirty="0" smtClean="0">
              <a:effectLst/>
            </a:endParaRPr>
          </a:p>
          <a:p>
            <a:pPr marL="0" indent="0" algn="just">
              <a:buNone/>
            </a:pPr>
            <a:endParaRPr lang="pt-BR" dirty="0"/>
          </a:p>
        </p:txBody>
      </p:sp>
    </p:spTree>
    <p:extLst>
      <p:ext uri="{BB962C8B-B14F-4D97-AF65-F5344CB8AC3E}">
        <p14:creationId xmlns:p14="http://schemas.microsoft.com/office/powerpoint/2010/main" val="14637729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Referências:</a:t>
            </a:r>
            <a:endParaRPr lang="pt-BR" dirty="0"/>
          </a:p>
        </p:txBody>
      </p:sp>
      <p:sp>
        <p:nvSpPr>
          <p:cNvPr id="3" name="Espaço Reservado para Conteúdo 2"/>
          <p:cNvSpPr>
            <a:spLocks noGrp="1"/>
          </p:cNvSpPr>
          <p:nvPr>
            <p:ph idx="1"/>
          </p:nvPr>
        </p:nvSpPr>
        <p:spPr>
          <a:xfrm>
            <a:off x="380919" y="1196752"/>
            <a:ext cx="8229600" cy="4525963"/>
          </a:xfrm>
        </p:spPr>
        <p:txBody>
          <a:bodyPr>
            <a:normAutofit fontScale="47500" lnSpcReduction="20000"/>
          </a:bodyPr>
          <a:lstStyle/>
          <a:p>
            <a:r>
              <a:rPr lang="pt-BR" dirty="0" smtClean="0"/>
              <a:t>LEITE</a:t>
            </a:r>
            <a:r>
              <a:rPr lang="pt-BR" dirty="0"/>
              <a:t>, Emanuel. </a:t>
            </a:r>
            <a:r>
              <a:rPr lang="pt-BR" b="1" dirty="0"/>
              <a:t>O fenômeno do empreendedorismo</a:t>
            </a:r>
            <a:r>
              <a:rPr lang="pt-BR" dirty="0"/>
              <a:t>. São Paulo – Saraiva, 2012</a:t>
            </a:r>
            <a:r>
              <a:rPr lang="pt-BR" dirty="0" smtClean="0"/>
              <a:t>.</a:t>
            </a:r>
          </a:p>
          <a:p>
            <a:r>
              <a:rPr lang="pt-BR" dirty="0"/>
              <a:t>RODRIGUES, MARINA TREVISAN . </a:t>
            </a:r>
            <a:r>
              <a:rPr lang="pt-BR" b="1" dirty="0"/>
              <a:t>EMPREENDEDORISMO DIGITAL NO BRASIL: AS </a:t>
            </a:r>
            <a:r>
              <a:rPr lang="pt-BR" b="1" i="1" dirty="0"/>
              <a:t>STARTUPS </a:t>
            </a:r>
            <a:r>
              <a:rPr lang="pt-BR" b="1" dirty="0"/>
              <a:t>DE BASE TECNOLÓGICA. </a:t>
            </a:r>
            <a:r>
              <a:rPr lang="pt-BR" dirty="0"/>
              <a:t>Monografia de Conclusão de Curso, </a:t>
            </a:r>
            <a:r>
              <a:rPr lang="pt-BR" dirty="0" err="1"/>
              <a:t>Unilus</a:t>
            </a:r>
            <a:r>
              <a:rPr lang="pt-BR" dirty="0"/>
              <a:t>, Santos, </a:t>
            </a:r>
            <a:r>
              <a:rPr lang="pt-BR" dirty="0" smtClean="0"/>
              <a:t>2013.</a:t>
            </a:r>
            <a:endParaRPr lang="pt-BR" dirty="0"/>
          </a:p>
          <a:p>
            <a:r>
              <a:rPr lang="pt-BR" dirty="0"/>
              <a:t> </a:t>
            </a:r>
            <a:r>
              <a:rPr lang="pt-BR" dirty="0" smtClean="0"/>
              <a:t>Manual de OSLO: </a:t>
            </a:r>
            <a:r>
              <a:rPr lang="pt-BR" dirty="0" smtClean="0">
                <a:hlinkClick r:id="rId2"/>
              </a:rPr>
              <a:t>http://www.mct.gov.br/upd_blob/0026/26032.pdf</a:t>
            </a:r>
            <a:endParaRPr lang="pt-BR" dirty="0" smtClean="0"/>
          </a:p>
          <a:p>
            <a:r>
              <a:rPr lang="pt-BR" dirty="0" smtClean="0"/>
              <a:t>REDE DE INOVAÇÃO: http://www.rededeinovacao.org.br/sobreinovacao/Paginas/Default.aspx</a:t>
            </a:r>
            <a:endParaRPr lang="pt-BR" b="1" dirty="0"/>
          </a:p>
          <a:p>
            <a:r>
              <a:rPr lang="pt-BR" dirty="0"/>
              <a:t>SEBRAE-SP. Serviço Brasileiro de Apoio às Micro e Pequenas Empresas. Empreendedorismo digital., São Paulo/SP, 2009. Disponível em: </a:t>
            </a:r>
            <a:r>
              <a:rPr lang="pt-BR" dirty="0" smtClean="0">
                <a:hlinkClick r:id="rId3"/>
              </a:rPr>
              <a:t>http</a:t>
            </a:r>
            <a:r>
              <a:rPr lang="pt-BR" dirty="0">
                <a:hlinkClick r:id="rId3"/>
              </a:rPr>
              <a:t>://bis.sebrae.com.br/GestorRepositorio/ARQUIVOS_CHRONUS/bds/bds.nsf/47D4BCB49B5EE0CB8325768F006C7FE0/$</a:t>
            </a:r>
            <a:r>
              <a:rPr lang="pt-BR" dirty="0" smtClean="0">
                <a:hlinkClick r:id="rId3"/>
              </a:rPr>
              <a:t>File/NT00042F1A.pdf</a:t>
            </a:r>
            <a:endParaRPr lang="pt-BR" dirty="0" smtClean="0"/>
          </a:p>
          <a:p>
            <a:r>
              <a:rPr lang="pt-BR" dirty="0" smtClean="0"/>
              <a:t>GITAHI, Yuri. O que </a:t>
            </a:r>
            <a:r>
              <a:rPr lang="pt-BR" dirty="0"/>
              <a:t>são startups. </a:t>
            </a:r>
            <a:r>
              <a:rPr lang="pt-BR" dirty="0">
                <a:hlinkClick r:id="rId4"/>
              </a:rPr>
              <a:t>http://exame.abril.com.br/pme/o-que-e-uma-startup</a:t>
            </a:r>
            <a:r>
              <a:rPr lang="pt-BR" dirty="0" smtClean="0">
                <a:hlinkClick r:id="rId4"/>
              </a:rPr>
              <a:t>/</a:t>
            </a:r>
            <a:r>
              <a:rPr lang="pt-BR" dirty="0" smtClean="0"/>
              <a:t>.</a:t>
            </a:r>
          </a:p>
          <a:p>
            <a:r>
              <a:rPr lang="pt-BR" dirty="0">
                <a:hlinkClick r:id="rId5"/>
              </a:rPr>
              <a:t>https://www.ecommercebrasil.com.br/noticias/e-commerce-fatura-2018-ebit-nielsen</a:t>
            </a:r>
            <a:r>
              <a:rPr lang="pt-BR" dirty="0" smtClean="0">
                <a:hlinkClick r:id="rId5"/>
              </a:rPr>
              <a:t>/</a:t>
            </a:r>
            <a:endParaRPr lang="pt-BR" dirty="0" smtClean="0"/>
          </a:p>
          <a:p>
            <a:r>
              <a:rPr lang="pt-BR" dirty="0"/>
              <a:t>https://www.ebit.com.br/webshoppers/webshoppersfree</a:t>
            </a:r>
          </a:p>
          <a:p>
            <a:r>
              <a:rPr lang="pt-BR" dirty="0" smtClean="0">
                <a:effectLst/>
              </a:rPr>
              <a:t>ABSTARTUPS. Fases de uma startup. </a:t>
            </a:r>
            <a:r>
              <a:rPr lang="pt-BR" dirty="0">
                <a:hlinkClick r:id="rId6"/>
              </a:rPr>
              <a:t>https://abstartups.com.br/fases-de-uma-startup-saiba-tudo-sobre-cada-etapa</a:t>
            </a:r>
            <a:r>
              <a:rPr lang="pt-BR" dirty="0" smtClean="0">
                <a:hlinkClick r:id="rId6"/>
              </a:rPr>
              <a:t>/</a:t>
            </a:r>
            <a:endParaRPr lang="pt-BR" dirty="0" smtClean="0"/>
          </a:p>
          <a:p>
            <a:r>
              <a:rPr lang="pt-BR" dirty="0" smtClean="0">
                <a:effectLst/>
              </a:rPr>
              <a:t>ABSTARTUPS; ACCENTURE. Perfil das startups brasileiras. </a:t>
            </a:r>
            <a:r>
              <a:rPr lang="pt-BR" dirty="0">
                <a:hlinkClick r:id="rId7"/>
              </a:rPr>
              <a:t>https://</a:t>
            </a:r>
            <a:r>
              <a:rPr lang="pt-BR" dirty="0" smtClean="0">
                <a:hlinkClick r:id="rId7"/>
              </a:rPr>
              <a:t>abstartups.com.br/PDF/radiografia-startups-brasileiras.pdf</a:t>
            </a:r>
            <a:endParaRPr lang="pt-BR" dirty="0" smtClean="0"/>
          </a:p>
          <a:p>
            <a:r>
              <a:rPr lang="pt-BR" dirty="0" smtClean="0">
                <a:effectLst/>
              </a:rPr>
              <a:t>FERREIRA, Gabriel. </a:t>
            </a:r>
            <a:r>
              <a:rPr lang="pt-BR" dirty="0" smtClean="0"/>
              <a:t>Tipos de modelos de negócio. 20/07/2017. </a:t>
            </a:r>
            <a:r>
              <a:rPr lang="pt-BR" dirty="0">
                <a:hlinkClick r:id="rId8"/>
              </a:rPr>
              <a:t>https://acestartups.com.br/tipos-modelo-negocio</a:t>
            </a:r>
            <a:r>
              <a:rPr lang="pt-BR" dirty="0" smtClean="0">
                <a:hlinkClick r:id="rId8"/>
              </a:rPr>
              <a:t>/</a:t>
            </a:r>
            <a:endParaRPr lang="pt-BR" dirty="0" smtClean="0"/>
          </a:p>
          <a:p>
            <a:r>
              <a:rPr lang="pt-BR" dirty="0" smtClean="0"/>
              <a:t> </a:t>
            </a:r>
            <a:endParaRPr lang="pt-BR" dirty="0" smtClean="0"/>
          </a:p>
          <a:p>
            <a:endParaRPr lang="pt-BR" dirty="0"/>
          </a:p>
        </p:txBody>
      </p:sp>
    </p:spTree>
    <p:extLst>
      <p:ext uri="{BB962C8B-B14F-4D97-AF65-F5344CB8AC3E}">
        <p14:creationId xmlns:p14="http://schemas.microsoft.com/office/powerpoint/2010/main" val="918951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INOVAÇÃO E EMPREENDEDORISMO DIGITAL</a:t>
            </a:r>
            <a:endParaRPr lang="pt-BR" dirty="0"/>
          </a:p>
        </p:txBody>
      </p:sp>
      <p:sp>
        <p:nvSpPr>
          <p:cNvPr id="3" name="Espaço Reservado para Conteúdo 2"/>
          <p:cNvSpPr>
            <a:spLocks noGrp="1"/>
          </p:cNvSpPr>
          <p:nvPr>
            <p:ph idx="1"/>
          </p:nvPr>
        </p:nvSpPr>
        <p:spPr>
          <a:xfrm>
            <a:off x="179512" y="1412776"/>
            <a:ext cx="8712968" cy="4525963"/>
          </a:xfrm>
        </p:spPr>
        <p:txBody>
          <a:bodyPr>
            <a:noAutofit/>
          </a:bodyPr>
          <a:lstStyle/>
          <a:p>
            <a:pPr algn="just"/>
            <a:r>
              <a:rPr lang="pt-BR" dirty="0"/>
              <a:t>A inovação está relacionada com o estágio de desenvolvimento econômico e tecnológico de um país e o empreendedorismo, acompanhado da inovação, está se transformando à medida que os modelos organizacionais avançam tecnologicamente, ou seja, </a:t>
            </a:r>
            <a:r>
              <a:rPr lang="pt-BR" dirty="0">
                <a:solidFill>
                  <a:srgbClr val="FF0000"/>
                </a:solidFill>
              </a:rPr>
              <a:t>tendo em vista as oportunidades oferecidas pela </a:t>
            </a:r>
            <a:r>
              <a:rPr lang="pt-BR" i="1" dirty="0">
                <a:solidFill>
                  <a:srgbClr val="FF0000"/>
                </a:solidFill>
              </a:rPr>
              <a:t>Internet</a:t>
            </a:r>
            <a:r>
              <a:rPr lang="pt-BR" dirty="0">
                <a:solidFill>
                  <a:srgbClr val="FF0000"/>
                </a:solidFill>
              </a:rPr>
              <a:t> e pelo crescimento das mídias sociais, o empreendedorismo Digital oferece mais chances de realizar o sonho de ser dono do próprio negócio </a:t>
            </a:r>
            <a:r>
              <a:rPr lang="pt-BR" dirty="0"/>
              <a:t>(TURCHI, 2012).</a:t>
            </a:r>
            <a:endParaRPr lang="pt-BR" dirty="0" smtClean="0">
              <a:effectLst/>
            </a:endParaRPr>
          </a:p>
          <a:p>
            <a:pPr marL="0" indent="0" algn="just">
              <a:buNone/>
            </a:pPr>
            <a:endParaRPr lang="pt-BR" dirty="0"/>
          </a:p>
        </p:txBody>
      </p:sp>
    </p:spTree>
    <p:extLst>
      <p:ext uri="{BB962C8B-B14F-4D97-AF65-F5344CB8AC3E}">
        <p14:creationId xmlns:p14="http://schemas.microsoft.com/office/powerpoint/2010/main" val="2122476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0"/>
            <a:ext cx="8229600" cy="836712"/>
          </a:xfrm>
        </p:spPr>
        <p:txBody>
          <a:bodyPr/>
          <a:lstStyle/>
          <a:p>
            <a:r>
              <a:rPr lang="pt-BR" dirty="0" smtClean="0"/>
              <a:t>EMPREENDEDORISMO DIGITAL</a:t>
            </a:r>
            <a:endParaRPr lang="pt-BR" dirty="0"/>
          </a:p>
        </p:txBody>
      </p:sp>
      <p:sp>
        <p:nvSpPr>
          <p:cNvPr id="3" name="Espaço Reservado para Conteúdo 2"/>
          <p:cNvSpPr>
            <a:spLocks noGrp="1"/>
          </p:cNvSpPr>
          <p:nvPr>
            <p:ph idx="1"/>
          </p:nvPr>
        </p:nvSpPr>
        <p:spPr>
          <a:xfrm>
            <a:off x="251520" y="775245"/>
            <a:ext cx="8496944" cy="5822107"/>
          </a:xfrm>
        </p:spPr>
        <p:txBody>
          <a:bodyPr>
            <a:noAutofit/>
          </a:bodyPr>
          <a:lstStyle/>
          <a:p>
            <a:pPr algn="just"/>
            <a:r>
              <a:rPr lang="pt-BR" sz="2600" dirty="0"/>
              <a:t>Sebrae (2009) define empreendedorismo digital como aquele que tem um </a:t>
            </a:r>
            <a:r>
              <a:rPr lang="pt-BR" sz="2600" dirty="0">
                <a:solidFill>
                  <a:srgbClr val="C00000"/>
                </a:solidFill>
              </a:rPr>
              <a:t>negócio cujos processos e relacionamentos com parceiros, clientes e funcionários são realizados, principalmente, por meio digital</a:t>
            </a:r>
            <a:r>
              <a:rPr lang="pt-BR" sz="2600" dirty="0" smtClean="0"/>
              <a:t>.</a:t>
            </a:r>
          </a:p>
          <a:p>
            <a:pPr algn="just"/>
            <a:r>
              <a:rPr lang="pt-BR" sz="2600" dirty="0" smtClean="0"/>
              <a:t>Os chamados negócios digitais crescem sem </a:t>
            </a:r>
            <a:r>
              <a:rPr lang="pt-BR" sz="2600" dirty="0" smtClean="0"/>
              <a:t>parar: 2007: 9,5 milhões; 2011 32 milhões; </a:t>
            </a:r>
            <a:r>
              <a:rPr lang="pt-BR" sz="2600" dirty="0" smtClean="0">
                <a:effectLst/>
              </a:rPr>
              <a:t>2014 </a:t>
            </a:r>
            <a:r>
              <a:rPr lang="pt-BR" sz="2600" dirty="0" smtClean="0">
                <a:effectLst/>
              </a:rPr>
              <a:t>51,3 </a:t>
            </a:r>
            <a:r>
              <a:rPr lang="pt-BR" sz="2600" dirty="0" smtClean="0">
                <a:effectLst/>
              </a:rPr>
              <a:t>milhões; </a:t>
            </a:r>
            <a:r>
              <a:rPr lang="pt-BR" sz="2600" dirty="0" smtClean="0">
                <a:solidFill>
                  <a:srgbClr val="FF0000"/>
                </a:solidFill>
                <a:effectLst/>
              </a:rPr>
              <a:t>2019 87 milhões de  </a:t>
            </a:r>
            <a:r>
              <a:rPr lang="pt-BR" sz="2600" dirty="0" smtClean="0">
                <a:solidFill>
                  <a:srgbClr val="FF0000"/>
                </a:solidFill>
                <a:effectLst/>
              </a:rPr>
              <a:t>consumidores </a:t>
            </a:r>
            <a:r>
              <a:rPr lang="pt-BR" sz="2600" dirty="0" smtClean="0">
                <a:solidFill>
                  <a:srgbClr val="FF0000"/>
                </a:solidFill>
                <a:effectLst/>
              </a:rPr>
              <a:t>digitais </a:t>
            </a:r>
            <a:r>
              <a:rPr lang="pt-BR" sz="2600" dirty="0" smtClean="0"/>
              <a:t>(</a:t>
            </a:r>
            <a:r>
              <a:rPr lang="pt-BR" sz="2600" dirty="0"/>
              <a:t>GROSS, </a:t>
            </a:r>
            <a:r>
              <a:rPr lang="pt-BR" sz="2600" dirty="0" smtClean="0"/>
              <a:t>2013; E-BIT, 2014, 2020). </a:t>
            </a:r>
            <a:endParaRPr lang="pt-BR" sz="2600" dirty="0" smtClean="0">
              <a:solidFill>
                <a:srgbClr val="FF0000"/>
              </a:solidFill>
              <a:effectLst/>
            </a:endParaRPr>
          </a:p>
          <a:p>
            <a:pPr algn="just"/>
            <a:r>
              <a:rPr lang="pt-BR" sz="2600" dirty="0"/>
              <a:t>“As </a:t>
            </a:r>
            <a:r>
              <a:rPr lang="pt-BR" sz="2600" dirty="0">
                <a:solidFill>
                  <a:srgbClr val="C00000"/>
                </a:solidFill>
              </a:rPr>
              <a:t>empresas de base tecnológica</a:t>
            </a:r>
            <a:r>
              <a:rPr lang="pt-BR" sz="2600" dirty="0"/>
              <a:t>, em sentido amplo, </a:t>
            </a:r>
            <a:r>
              <a:rPr lang="pt-BR" sz="2600" dirty="0">
                <a:solidFill>
                  <a:srgbClr val="C00000"/>
                </a:solidFill>
              </a:rPr>
              <a:t>são as que operam no nível do processo, produto ou serviço, em que a tecnologia, considerada inovadora, constitui o eixo central </a:t>
            </a:r>
            <a:r>
              <a:rPr lang="pt-BR" sz="2600" dirty="0"/>
              <a:t>da estratégia” (LEITE, 2012, p. 165</a:t>
            </a:r>
            <a:r>
              <a:rPr lang="pt-BR" sz="2600" dirty="0" smtClean="0"/>
              <a:t>).</a:t>
            </a:r>
            <a:endParaRPr lang="pt-BR" sz="2600" dirty="0"/>
          </a:p>
        </p:txBody>
      </p:sp>
    </p:spTree>
    <p:extLst>
      <p:ext uri="{BB962C8B-B14F-4D97-AF65-F5344CB8AC3E}">
        <p14:creationId xmlns:p14="http://schemas.microsoft.com/office/powerpoint/2010/main" val="859096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E-COMMERCE 2017</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dirty="0"/>
              <a:t>Em 2017 houve um crescimento de 12% em relação ao ano anterior e faturamento na ordem de 59,9 bilhões de Reais, segundo dados da Associação Brasileira de Comércio Eletrônico (</a:t>
            </a:r>
            <a:r>
              <a:rPr lang="pt-BR" dirty="0" err="1"/>
              <a:t>ABComm</a:t>
            </a:r>
            <a:r>
              <a:rPr lang="pt-BR" dirty="0"/>
              <a:t>).</a:t>
            </a:r>
            <a:r>
              <a:rPr lang="pt-BR" sz="2200" dirty="0"/>
              <a:t> </a:t>
            </a:r>
            <a:endParaRPr lang="pt-BR" sz="2200" dirty="0" smtClean="0"/>
          </a:p>
          <a:p>
            <a:r>
              <a:rPr lang="pt-BR" dirty="0"/>
              <a:t>Foram mais de 203 milhões de pacotes enviados pelas lojas virtuais brasileiras no ano que findou. O tíquete médio, no período, alcançou R$ 294, com destaque para as categorias Eletroeletrônicos (R$ 558,20), Óticas e Acessórios (R$ 454,40) e Acessórios Automotivos (R$ 418,20</a:t>
            </a:r>
            <a:r>
              <a:rPr lang="pt-BR" dirty="0" smtClean="0"/>
              <a:t>).</a:t>
            </a:r>
          </a:p>
        </p:txBody>
      </p:sp>
    </p:spTree>
    <p:extLst>
      <p:ext uri="{BB962C8B-B14F-4D97-AF65-F5344CB8AC3E}">
        <p14:creationId xmlns:p14="http://schemas.microsoft.com/office/powerpoint/2010/main" val="21239150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E-COMMERCE 2017</a:t>
            </a:r>
            <a:endParaRPr lang="pt-BR" dirty="0"/>
          </a:p>
        </p:txBody>
      </p:sp>
      <p:sp>
        <p:nvSpPr>
          <p:cNvPr id="3" name="Espaço Reservado para Conteúdo 2"/>
          <p:cNvSpPr>
            <a:spLocks noGrp="1"/>
          </p:cNvSpPr>
          <p:nvPr>
            <p:ph idx="1"/>
          </p:nvPr>
        </p:nvSpPr>
        <p:spPr>
          <a:xfrm>
            <a:off x="457200" y="1196752"/>
            <a:ext cx="8229600" cy="4929411"/>
          </a:xfrm>
        </p:spPr>
        <p:txBody>
          <a:bodyPr>
            <a:normAutofit fontScale="85000" lnSpcReduction="20000"/>
          </a:bodyPr>
          <a:lstStyle/>
          <a:p>
            <a:pPr algn="just"/>
            <a:r>
              <a:rPr lang="pt-BR" dirty="0" smtClean="0"/>
              <a:t>Para 2018 projeta-se um crescimento </a:t>
            </a:r>
            <a:r>
              <a:rPr lang="pt-BR" dirty="0"/>
              <a:t>de 15% e faturamento de mais de 69 bilhões de Reais. Com isso, o tíquete médio deve subir para R$ 310 e o setor logístico deverá gerenciar mais de 220 milhões de pedidos ao longo do ano</a:t>
            </a:r>
            <a:r>
              <a:rPr lang="pt-BR" dirty="0" smtClean="0"/>
              <a:t>.</a:t>
            </a:r>
          </a:p>
          <a:p>
            <a:pPr algn="just"/>
            <a:r>
              <a:rPr lang="pt-BR" dirty="0" smtClean="0"/>
              <a:t>As </a:t>
            </a:r>
            <a:r>
              <a:rPr lang="pt-BR" dirty="0"/>
              <a:t>classes C, D e </a:t>
            </a:r>
            <a:r>
              <a:rPr lang="pt-BR" dirty="0" err="1"/>
              <a:t>E</a:t>
            </a:r>
            <a:r>
              <a:rPr lang="pt-BR" dirty="0"/>
              <a:t> representam 73% dos consumidores digitais, sendo que a classe C abraça a maior fatia (35</a:t>
            </a:r>
            <a:r>
              <a:rPr lang="pt-BR" dirty="0" smtClean="0"/>
              <a:t>%). </a:t>
            </a:r>
            <a:r>
              <a:rPr lang="pt-BR" dirty="0"/>
              <a:t>O</a:t>
            </a:r>
            <a:r>
              <a:rPr lang="pt-BR" dirty="0" smtClean="0"/>
              <a:t> </a:t>
            </a:r>
            <a:r>
              <a:rPr lang="pt-BR" dirty="0"/>
              <a:t>Sudeste mantém a liderança no segmento de e-commerce, computando 51% das compras realizadas no país.</a:t>
            </a:r>
          </a:p>
          <a:p>
            <a:pPr algn="just"/>
            <a:r>
              <a:rPr lang="pt-BR" dirty="0"/>
              <a:t>As projeções também apontam para a consolidação das vendas através do celular. A expectativa é que as vendas mobile totalizem 33% do total de pedidos, contra 28% em 2017</a:t>
            </a:r>
            <a:r>
              <a:rPr lang="pt-BR" dirty="0" smtClean="0"/>
              <a:t>.</a:t>
            </a:r>
            <a:endParaRPr lang="pt-BR" dirty="0"/>
          </a:p>
        </p:txBody>
      </p:sp>
    </p:spTree>
    <p:extLst>
      <p:ext uri="{BB962C8B-B14F-4D97-AF65-F5344CB8AC3E}">
        <p14:creationId xmlns:p14="http://schemas.microsoft.com/office/powerpoint/2010/main" val="21239150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0956"/>
            <a:ext cx="8229600" cy="1143000"/>
          </a:xfrm>
        </p:spPr>
        <p:txBody>
          <a:bodyPr/>
          <a:lstStyle/>
          <a:p>
            <a:r>
              <a:rPr lang="pt-BR" dirty="0" smtClean="0"/>
              <a:t>E-COMMERCE 2018</a:t>
            </a:r>
            <a:endParaRPr lang="pt-BR" dirty="0"/>
          </a:p>
        </p:txBody>
      </p:sp>
      <p:sp>
        <p:nvSpPr>
          <p:cNvPr id="3" name="Espaço Reservado para Conteúdo 2"/>
          <p:cNvSpPr>
            <a:spLocks noGrp="1"/>
          </p:cNvSpPr>
          <p:nvPr>
            <p:ph idx="1"/>
          </p:nvPr>
        </p:nvSpPr>
        <p:spPr>
          <a:xfrm>
            <a:off x="457200" y="1052736"/>
            <a:ext cx="8229600" cy="5184576"/>
          </a:xfrm>
        </p:spPr>
        <p:txBody>
          <a:bodyPr>
            <a:normAutofit fontScale="92500" lnSpcReduction="20000"/>
          </a:bodyPr>
          <a:lstStyle/>
          <a:p>
            <a:pPr algn="just"/>
            <a:r>
              <a:rPr lang="pt-BR" dirty="0"/>
              <a:t>o faturamento do setor no Brasil atingiu </a:t>
            </a:r>
            <a:r>
              <a:rPr lang="pt-BR" dirty="0">
                <a:solidFill>
                  <a:srgbClr val="FF0000"/>
                </a:solidFill>
              </a:rPr>
              <a:t>R$ 53,2 bilhões</a:t>
            </a:r>
            <a:r>
              <a:rPr lang="pt-BR" dirty="0" smtClean="0">
                <a:solidFill>
                  <a:srgbClr val="FF0000"/>
                </a:solidFill>
              </a:rPr>
              <a:t> </a:t>
            </a:r>
            <a:r>
              <a:rPr lang="pt-BR" dirty="0" smtClean="0"/>
              <a:t>no ano de 2018, </a:t>
            </a:r>
            <a:r>
              <a:rPr lang="pt-BR" dirty="0"/>
              <a:t>sendo 31,3% (R$16,7 bilhões) resultante de vendas pelos dispositivos </a:t>
            </a:r>
            <a:r>
              <a:rPr lang="pt-BR" dirty="0" smtClean="0"/>
              <a:t>móveis. Crescimento de 12% referente ao ano de 2017. </a:t>
            </a:r>
          </a:p>
          <a:p>
            <a:pPr algn="just"/>
            <a:r>
              <a:rPr lang="pt-BR" dirty="0" smtClean="0"/>
              <a:t>Somando </a:t>
            </a:r>
            <a:r>
              <a:rPr lang="pt-BR" dirty="0">
                <a:solidFill>
                  <a:srgbClr val="FF0000"/>
                </a:solidFill>
              </a:rPr>
              <a:t>123 </a:t>
            </a:r>
            <a:r>
              <a:rPr lang="pt-BR" dirty="0" smtClean="0">
                <a:solidFill>
                  <a:srgbClr val="FF0000"/>
                </a:solidFill>
              </a:rPr>
              <a:t>milhões de </a:t>
            </a:r>
            <a:r>
              <a:rPr lang="pt-BR" dirty="0">
                <a:solidFill>
                  <a:srgbClr val="FF0000"/>
                </a:solidFill>
              </a:rPr>
              <a:t>pedidos </a:t>
            </a:r>
            <a:r>
              <a:rPr lang="pt-BR" dirty="0"/>
              <a:t>realizados pela </a:t>
            </a:r>
            <a:r>
              <a:rPr lang="pt-BR" dirty="0" smtClean="0"/>
              <a:t>Internet, </a:t>
            </a:r>
            <a:r>
              <a:rPr lang="pt-BR" dirty="0"/>
              <a:t>10% maior do que no ano </a:t>
            </a:r>
            <a:r>
              <a:rPr lang="pt-BR" dirty="0" smtClean="0"/>
              <a:t>anterior. Tíquete médio de </a:t>
            </a:r>
            <a:r>
              <a:rPr lang="pt-BR" dirty="0" smtClean="0">
                <a:solidFill>
                  <a:srgbClr val="FF0000"/>
                </a:solidFill>
              </a:rPr>
              <a:t>R$434,00 por compra</a:t>
            </a:r>
            <a:r>
              <a:rPr lang="pt-BR" dirty="0" smtClean="0"/>
              <a:t>.</a:t>
            </a:r>
          </a:p>
          <a:p>
            <a:pPr algn="just"/>
            <a:r>
              <a:rPr lang="pt-BR" dirty="0"/>
              <a:t>A alta foi bastante expressiva, considerando que, em maio, o comércio eletrônico no País </a:t>
            </a:r>
            <a:r>
              <a:rPr lang="pt-BR" dirty="0">
                <a:hlinkClick r:id="rId2"/>
              </a:rPr>
              <a:t>deixou de faturar cerca de R$ 400 </a:t>
            </a:r>
            <a:r>
              <a:rPr lang="pt-BR" dirty="0" smtClean="0">
                <a:hlinkClick r:id="rId2"/>
              </a:rPr>
              <a:t>milhões</a:t>
            </a:r>
            <a:r>
              <a:rPr lang="pt-BR" dirty="0" smtClean="0"/>
              <a:t> após </a:t>
            </a:r>
            <a:r>
              <a:rPr lang="pt-BR" dirty="0"/>
              <a:t>a greve dos caminhoneiros.</a:t>
            </a:r>
          </a:p>
        </p:txBody>
      </p:sp>
    </p:spTree>
    <p:extLst>
      <p:ext uri="{BB962C8B-B14F-4D97-AF65-F5344CB8AC3E}">
        <p14:creationId xmlns:p14="http://schemas.microsoft.com/office/powerpoint/2010/main" val="30826548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2041</TotalTime>
  <Words>3318</Words>
  <Application>Microsoft Office PowerPoint</Application>
  <PresentationFormat>Apresentação na tela (4:3)</PresentationFormat>
  <Paragraphs>203</Paragraphs>
  <Slides>47</Slides>
  <Notes>0</Notes>
  <HiddenSlides>8</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47</vt:i4>
      </vt:variant>
    </vt:vector>
  </HeadingPairs>
  <TitlesOfParts>
    <vt:vector size="50" baseType="lpstr">
      <vt:lpstr>Arial</vt:lpstr>
      <vt:lpstr>Calibri</vt:lpstr>
      <vt:lpstr>Tema do Office</vt:lpstr>
      <vt:lpstr>Empreendedorismo e PN – TPG GCE – ADS </vt:lpstr>
      <vt:lpstr>INOVAÇÃO: O QUE É?</vt:lpstr>
      <vt:lpstr>INOVAÇÃO</vt:lpstr>
      <vt:lpstr>Apresentação do PowerPoint</vt:lpstr>
      <vt:lpstr>INOVAÇÃO E EMPREENDEDORISMO DIGITAL</vt:lpstr>
      <vt:lpstr>EMPREENDEDORISMO DIGITAL</vt:lpstr>
      <vt:lpstr>E-COMMERCE 2017</vt:lpstr>
      <vt:lpstr>E-COMMERCE 2017</vt:lpstr>
      <vt:lpstr>E-COMMERCE 2018</vt:lpstr>
      <vt:lpstr>E-COMMERCE 2018</vt:lpstr>
      <vt:lpstr>E-COMMERCE 2018</vt:lpstr>
      <vt:lpstr>E-COMMERCE 2018</vt:lpstr>
      <vt:lpstr>E-COMMERCE 2018</vt:lpstr>
      <vt:lpstr>E-COMMERCE 2018</vt:lpstr>
      <vt:lpstr>E-COMMERCE 2019 Fonte: NuvemShop (2020)</vt:lpstr>
      <vt:lpstr>E-COMMERCE 2019 – BRASIL Fonte: NuvemShop (2020)</vt:lpstr>
      <vt:lpstr>Apresentação do PowerPoint</vt:lpstr>
      <vt:lpstr>E-COMMERCE 2019 – BRASIL Fonte: NuvemShop (2020)</vt:lpstr>
      <vt:lpstr>E-COMMERCE 2019 – BRASIL Fonte: NuvemShop (2020)</vt:lpstr>
      <vt:lpstr>E-COMMERCE 2019 – BRASIL Fonte: NuvemShop (2020)</vt:lpstr>
      <vt:lpstr>E-COMMERCE 2019 – BRASIL Fonte: NuvemShop (2020)</vt:lpstr>
      <vt:lpstr>E-COMMERCE 2019 – BRASIL Fonte: NuvemShop (2020)</vt:lpstr>
      <vt:lpstr>E-COMMERCE 2019 – BRASIL Fonte: NuvemShop (2020)</vt:lpstr>
      <vt:lpstr>Definição de STARTUPS</vt:lpstr>
      <vt:lpstr>STARTUPS DE BASE TECNOLÓGICA</vt:lpstr>
      <vt:lpstr>Ampliando o conceito de Startup:</vt:lpstr>
      <vt:lpstr>Ampliando o conceito de Startup:</vt:lpstr>
      <vt:lpstr>Ampliando o conceito de Startup:</vt:lpstr>
      <vt:lpstr>Resumindo as Startups de base tecnológica:</vt:lpstr>
      <vt:lpstr>FASES DE UMA STARTUP</vt:lpstr>
      <vt:lpstr>FASES DE UMA STARTUP</vt:lpstr>
      <vt:lpstr>FASES DE UMA STARTUP</vt:lpstr>
      <vt:lpstr>FASES DE UMA STARTUP</vt:lpstr>
      <vt:lpstr>MODELOS DE NEGÓCIOS PARA STARTUPS</vt:lpstr>
      <vt:lpstr>MODELOS DE NEGÓCIOS PARA STARTUPS</vt:lpstr>
      <vt:lpstr>MODELOS DE NEGÓCIOS PARA STARTUPS</vt:lpstr>
      <vt:lpstr>Apresentação do PowerPoint</vt:lpstr>
      <vt:lpstr>MODELOS DE NEGÓCIOS PARA STARTUPS</vt:lpstr>
      <vt:lpstr>MODELOS DE NEGÓCIOS PARA STARTUPS</vt:lpstr>
      <vt:lpstr>MODELOS DE NEGÓCIOS PARA STARTUPS</vt:lpstr>
      <vt:lpstr>PERFIL DAS STARTUPS BRASILEIRAS</vt:lpstr>
      <vt:lpstr>ACELERADORAS DE STARTUPS –  O QUE É?</vt:lpstr>
      <vt:lpstr>ACELERADORAS DE STARTUPS</vt:lpstr>
      <vt:lpstr>Apresentação do PowerPoint</vt:lpstr>
      <vt:lpstr> STARTUP FARM</vt:lpstr>
      <vt:lpstr>ACELERADORAS DE IMPACTO SOCIAL;</vt:lpstr>
      <vt:lpstr>Referências:</vt:lpstr>
    </vt:vector>
  </TitlesOfParts>
  <Company>MM SANTOS INFORMÁTICA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EMPREENDEDORISMO DIGITAL: STARTUPS EMPRESAS DE BASE TECNOLOGICAS</dc:title>
  <dc:creator>Fam Carvalho&amp;Moraes</dc:creator>
  <cp:lastModifiedBy>IFSP</cp:lastModifiedBy>
  <cp:revision>56</cp:revision>
  <dcterms:created xsi:type="dcterms:W3CDTF">2014-03-14T18:22:01Z</dcterms:created>
  <dcterms:modified xsi:type="dcterms:W3CDTF">2020-06-24T19:06:46Z</dcterms:modified>
</cp:coreProperties>
</file>