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315" r:id="rId3"/>
    <p:sldId id="312" r:id="rId4"/>
    <p:sldId id="314" r:id="rId5"/>
    <p:sldId id="286" r:id="rId6"/>
    <p:sldId id="298" r:id="rId7"/>
    <p:sldId id="292" r:id="rId8"/>
    <p:sldId id="295" r:id="rId9"/>
    <p:sldId id="311" r:id="rId10"/>
    <p:sldId id="300" r:id="rId11"/>
    <p:sldId id="289" r:id="rId12"/>
    <p:sldId id="299" r:id="rId13"/>
    <p:sldId id="262" r:id="rId14"/>
    <p:sldId id="301" r:id="rId15"/>
    <p:sldId id="258" r:id="rId16"/>
    <p:sldId id="264" r:id="rId17"/>
    <p:sldId id="266" r:id="rId18"/>
    <p:sldId id="268" r:id="rId19"/>
    <p:sldId id="303" r:id="rId20"/>
    <p:sldId id="313" r:id="rId21"/>
    <p:sldId id="306" r:id="rId22"/>
    <p:sldId id="272" r:id="rId23"/>
    <p:sldId id="280" r:id="rId24"/>
    <p:sldId id="307" r:id="rId25"/>
    <p:sldId id="281" r:id="rId26"/>
    <p:sldId id="276" r:id="rId27"/>
    <p:sldId id="308" r:id="rId28"/>
    <p:sldId id="310" r:id="rId29"/>
    <p:sldId id="278" r:id="rId3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25"/>
    <p:restoredTop sz="93097"/>
  </p:normalViewPr>
  <p:slideViewPr>
    <p:cSldViewPr>
      <p:cViewPr varScale="1">
        <p:scale>
          <a:sx n="90" d="100"/>
          <a:sy n="90" d="100"/>
        </p:scale>
        <p:origin x="204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7E848-800A-FC40-BF9D-127570E24F9E}" type="datetimeFigureOut">
              <a:rPr lang="en-US" smtClean="0"/>
              <a:t>9/24/18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BCAF8-1994-C445-A76A-136596CFC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31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02BC458-B377-A448-B367-094B08D3249C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d-ID" altLang="en-US" dirty="0"/>
          </a:p>
        </p:txBody>
      </p:sp>
    </p:spTree>
    <p:extLst>
      <p:ext uri="{BB962C8B-B14F-4D97-AF65-F5344CB8AC3E}">
        <p14:creationId xmlns:p14="http://schemas.microsoft.com/office/powerpoint/2010/main" val="1959840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02B75C9-CA59-194C-A767-7BEF8BA60C6E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2978010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B991568-56F2-8B43-BF51-BD60F5EB4075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939607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6BC3A21-79E5-FF43-921D-BC88AA1F3315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1430189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1867F1AF-3B7E-C845-A81F-E1AC7308FE2E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1349791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6BC3A21-79E5-FF43-921D-BC88AA1F3315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1706919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BCAF8-1994-C445-A76A-136596CFC4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86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6BC3A21-79E5-FF43-921D-BC88AA1F3315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1121784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6BC3A21-79E5-FF43-921D-BC88AA1F3315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860725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B094269-FDE4-C141-99D2-076BDF8B86AF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1944709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D48E734-E807-544B-8778-A8ED11FC2601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465640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2605-3126-4751-8B40-68E1A3056D8E}" type="datetimeFigureOut">
              <a:rPr lang="id-ID" smtClean="0"/>
              <a:t>24/09/18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B2951-5FC9-45F9-B11E-CA7DAC569FB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43583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2605-3126-4751-8B40-68E1A3056D8E}" type="datetimeFigureOut">
              <a:rPr lang="id-ID" smtClean="0"/>
              <a:t>24/09/18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B2951-5FC9-45F9-B11E-CA7DAC569FB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0085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2605-3126-4751-8B40-68E1A3056D8E}" type="datetimeFigureOut">
              <a:rPr lang="id-ID" smtClean="0"/>
              <a:t>24/09/18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B2951-5FC9-45F9-B11E-CA7DAC569FB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3608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E07D-3EC1-446A-85AE-686F0275F75C}" type="datetimeFigureOut">
              <a:rPr lang="id-ID" smtClean="0"/>
              <a:t>24/09/18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6BB7-B9AC-4BA5-91C8-2A17EE806B7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0430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2605-3126-4751-8B40-68E1A3056D8E}" type="datetimeFigureOut">
              <a:rPr lang="id-ID" smtClean="0"/>
              <a:t>24/09/18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B2951-5FC9-45F9-B11E-CA7DAC569FB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71461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2605-3126-4751-8B40-68E1A3056D8E}" type="datetimeFigureOut">
              <a:rPr lang="id-ID" smtClean="0"/>
              <a:t>24/09/18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B2951-5FC9-45F9-B11E-CA7DAC569FB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938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2605-3126-4751-8B40-68E1A3056D8E}" type="datetimeFigureOut">
              <a:rPr lang="id-ID" smtClean="0"/>
              <a:t>24/09/18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B2951-5FC9-45F9-B11E-CA7DAC569FB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64351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2605-3126-4751-8B40-68E1A3056D8E}" type="datetimeFigureOut">
              <a:rPr lang="id-ID" smtClean="0"/>
              <a:t>24/09/18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B2951-5FC9-45F9-B11E-CA7DAC569FB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0498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2605-3126-4751-8B40-68E1A3056D8E}" type="datetimeFigureOut">
              <a:rPr lang="id-ID" smtClean="0"/>
              <a:t>24/09/18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B2951-5FC9-45F9-B11E-CA7DAC569FB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7520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2605-3126-4751-8B40-68E1A3056D8E}" type="datetimeFigureOut">
              <a:rPr lang="id-ID" smtClean="0"/>
              <a:t>24/09/18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B2951-5FC9-45F9-B11E-CA7DAC569FB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4502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2605-3126-4751-8B40-68E1A3056D8E}" type="datetimeFigureOut">
              <a:rPr lang="id-ID" smtClean="0"/>
              <a:t>24/09/18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B2951-5FC9-45F9-B11E-CA7DAC569FB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6925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2605-3126-4751-8B40-68E1A3056D8E}" type="datetimeFigureOut">
              <a:rPr lang="id-ID" smtClean="0"/>
              <a:t>24/09/18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B2951-5FC9-45F9-B11E-CA7DAC569FB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17751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52605-3126-4751-8B40-68E1A3056D8E}" type="datetimeFigureOut">
              <a:rPr lang="id-ID" smtClean="0"/>
              <a:t>24/09/18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B2951-5FC9-45F9-B11E-CA7DAC569FB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2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4" Type="http://schemas.openxmlformats.org/officeDocument/2006/relationships/image" Target="../media/image17.jpeg"/><Relationship Id="rId5" Type="http://schemas.openxmlformats.org/officeDocument/2006/relationships/image" Target="../media/image18.jpeg"/><Relationship Id="rId6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Indonesian%20folk%20dance%20(tari%20kipas)%20@%20Surrey%20Fusion%20Festival%20(2011).flv" TargetMode="External"/><Relationship Id="rId4" Type="http://schemas.openxmlformats.org/officeDocument/2006/relationships/hyperlink" Target="Harlem%20Shake(Smansa).flv" TargetMode="External"/><Relationship Id="rId5" Type="http://schemas.openxmlformats.org/officeDocument/2006/relationships/image" Target="../media/image2.jpeg"/><Relationship Id="rId6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6" Type="http://schemas.openxmlformats.org/officeDocument/2006/relationships/image" Target="../media/image7.jpeg"/><Relationship Id="rId7" Type="http://schemas.openxmlformats.org/officeDocument/2006/relationships/image" Target="../media/image8.jpeg"/><Relationship Id="rId8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5" Type="http://schemas.openxmlformats.org/officeDocument/2006/relationships/image" Target="../media/image12.jpeg"/><Relationship Id="rId6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4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692697"/>
            <a:ext cx="7772400" cy="1728191"/>
          </a:xfrm>
        </p:spPr>
        <p:txBody>
          <a:bodyPr>
            <a:normAutofit/>
          </a:bodyPr>
          <a:lstStyle/>
          <a:p>
            <a:r>
              <a:rPr lang="id-ID" dirty="0" smtClean="0"/>
              <a:t>METAFISIKA 1</a:t>
            </a:r>
            <a:br>
              <a:rPr lang="id-ID" dirty="0" smtClean="0"/>
            </a:br>
            <a:r>
              <a:rPr lang="id-ID" sz="3200" dirty="0" smtClean="0"/>
              <a:t>Materi 2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2446218"/>
            <a:ext cx="2448272" cy="2293888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5301208"/>
            <a:ext cx="6800800" cy="936104"/>
          </a:xfrm>
          <a:noFill/>
        </p:spPr>
        <p:txBody>
          <a:bodyPr>
            <a:normAutofit/>
          </a:bodyPr>
          <a:lstStyle/>
          <a:p>
            <a:r>
              <a:rPr lang="id-ID" sz="2400" b="1" dirty="0" smtClean="0">
                <a:solidFill>
                  <a:schemeClr val="tx1"/>
                </a:solidFill>
              </a:rPr>
              <a:t>UNIVERSITAS PEMBANGUNAN PANCA BUDI</a:t>
            </a:r>
          </a:p>
          <a:p>
            <a:r>
              <a:rPr lang="id-ID" sz="2400" b="1" dirty="0" smtClean="0">
                <a:solidFill>
                  <a:schemeClr val="tx1"/>
                </a:solidFill>
              </a:rPr>
              <a:t>2017</a:t>
            </a:r>
            <a:endParaRPr lang="id-ID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689950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35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3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3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15462"/>
            <a:ext cx="8229600" cy="5303227"/>
          </a:xfrm>
        </p:spPr>
        <p:txBody>
          <a:bodyPr/>
          <a:lstStyle/>
          <a:p>
            <a:pPr marL="562722" indent="-562722" algn="ctr">
              <a:buNone/>
            </a:pPr>
            <a:r>
              <a:rPr lang="en-US" altLang="en-US" b="1" dirty="0" smtClean="0"/>
              <a:t>“ZAKAT  FITRAH</a:t>
            </a:r>
            <a:r>
              <a:rPr lang="en-US" altLang="en-US" b="1" dirty="0"/>
              <a:t>” </a:t>
            </a:r>
          </a:p>
          <a:p>
            <a:pPr marL="562722" indent="-562722" algn="ctr">
              <a:buNone/>
            </a:pPr>
            <a:r>
              <a:rPr lang="en-US" altLang="en-US" b="1" dirty="0"/>
              <a:t>= </a:t>
            </a:r>
          </a:p>
          <a:p>
            <a:pPr marL="562722" indent="-562722" algn="ctr">
              <a:buNone/>
            </a:pPr>
            <a:r>
              <a:rPr lang="en-US" altLang="en-US" b="1" dirty="0"/>
              <a:t>PENSUCIAN DIRI</a:t>
            </a:r>
          </a:p>
          <a:p>
            <a:pPr marL="562722" indent="-562722" algn="ctr">
              <a:buNone/>
            </a:pPr>
            <a:r>
              <a:rPr lang="en-US" altLang="en-US" b="1" dirty="0"/>
              <a:t>PERMOHONAN PENGAMPUNAN DOSA</a:t>
            </a:r>
          </a:p>
          <a:p>
            <a:pPr marL="562722" indent="-562722" algn="ctr">
              <a:buNone/>
            </a:pPr>
            <a:endParaRPr lang="en-US" altLang="en-US" b="1" dirty="0"/>
          </a:p>
          <a:p>
            <a:pPr marL="562722" indent="-562722" algn="ctr">
              <a:buNone/>
            </a:pPr>
            <a:endParaRPr lang="en-US" altLang="en-US" b="1" dirty="0"/>
          </a:p>
          <a:p>
            <a:pPr marL="562722" indent="-562722" algn="ctr">
              <a:buNone/>
            </a:pPr>
            <a:r>
              <a:rPr lang="en-US" altLang="en-US" b="1" dirty="0"/>
              <a:t>BAYAR  PAJAK PADA  ALLAH / TUHAN</a:t>
            </a:r>
          </a:p>
          <a:p>
            <a:pPr marL="562722" indent="-562722" algn="ctr">
              <a:buNone/>
            </a:pPr>
            <a:endParaRPr lang="en-US" altLang="en-US" b="1" dirty="0"/>
          </a:p>
          <a:p>
            <a:pPr marL="562722" indent="-562722" algn="ctr">
              <a:buNone/>
            </a:pPr>
            <a:r>
              <a:rPr lang="en-US" altLang="en-US" b="1" dirty="0"/>
              <a:t>		YANG MENIKMATI MANUSIA</a:t>
            </a:r>
            <a:endParaRPr lang="en-US" altLang="en-US" dirty="0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77">
                <a:solidFill>
                  <a:schemeClr val="tx1"/>
                </a:solidFill>
                <a:latin typeface="Arial" charset="0"/>
              </a:defRPr>
            </a:lvl1pPr>
            <a:lvl2pPr marL="685817" indent="-263776">
              <a:defRPr sz="1477">
                <a:solidFill>
                  <a:schemeClr val="tx1"/>
                </a:solidFill>
                <a:latin typeface="Arial" charset="0"/>
              </a:defRPr>
            </a:lvl2pPr>
            <a:lvl3pPr marL="1055103" indent="-211021">
              <a:defRPr sz="1477">
                <a:solidFill>
                  <a:schemeClr val="tx1"/>
                </a:solidFill>
                <a:latin typeface="Arial" charset="0"/>
              </a:defRPr>
            </a:lvl3pPr>
            <a:lvl4pPr marL="1477145" indent="-211021">
              <a:defRPr sz="1477">
                <a:solidFill>
                  <a:schemeClr val="tx1"/>
                </a:solidFill>
                <a:latin typeface="Arial" charset="0"/>
              </a:defRPr>
            </a:lvl4pPr>
            <a:lvl5pPr marL="1899186" indent="-211021">
              <a:defRPr sz="1477">
                <a:solidFill>
                  <a:schemeClr val="tx1"/>
                </a:solidFill>
                <a:latin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1477">
                <a:solidFill>
                  <a:schemeClr val="tx1"/>
                </a:solidFill>
                <a:latin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1477">
                <a:solidFill>
                  <a:schemeClr val="tx1"/>
                </a:solidFill>
                <a:latin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1477">
                <a:solidFill>
                  <a:schemeClr val="tx1"/>
                </a:solidFill>
                <a:latin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1477">
                <a:solidFill>
                  <a:schemeClr val="tx1"/>
                </a:solidFill>
                <a:latin typeface="Arial" charset="0"/>
              </a:defRPr>
            </a:lvl9pPr>
          </a:lstStyle>
          <a:p>
            <a:fld id="{8B7B74F7-941B-A147-9D50-4E799457FAF9}" type="slidenum">
              <a:rPr lang="en-US" altLang="en-US" sz="1292"/>
              <a:pPr/>
              <a:t>10</a:t>
            </a:fld>
            <a:endParaRPr lang="en-US" altLang="en-US" sz="1292"/>
          </a:p>
        </p:txBody>
      </p:sp>
      <p:cxnSp>
        <p:nvCxnSpPr>
          <p:cNvPr id="14340" name="Straight Arrow Connector 4"/>
          <p:cNvCxnSpPr>
            <a:cxnSpLocks noChangeShapeType="1"/>
          </p:cNvCxnSpPr>
          <p:nvPr/>
        </p:nvCxnSpPr>
        <p:spPr bwMode="auto">
          <a:xfrm rot="5400000">
            <a:off x="4220308" y="3288323"/>
            <a:ext cx="844062" cy="29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 rot="5400000">
            <a:off x="4360984" y="5005033"/>
            <a:ext cx="562708" cy="29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00361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20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Slide Number Placeholder 1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77">
                <a:solidFill>
                  <a:schemeClr val="tx1"/>
                </a:solidFill>
                <a:latin typeface="Arial" charset="0"/>
              </a:defRPr>
            </a:lvl1pPr>
            <a:lvl2pPr marL="685817" indent="-263776">
              <a:defRPr sz="1477">
                <a:solidFill>
                  <a:schemeClr val="tx1"/>
                </a:solidFill>
                <a:latin typeface="Arial" charset="0"/>
              </a:defRPr>
            </a:lvl2pPr>
            <a:lvl3pPr marL="1055103" indent="-211021">
              <a:defRPr sz="1477">
                <a:solidFill>
                  <a:schemeClr val="tx1"/>
                </a:solidFill>
                <a:latin typeface="Arial" charset="0"/>
              </a:defRPr>
            </a:lvl3pPr>
            <a:lvl4pPr marL="1477145" indent="-211021">
              <a:defRPr sz="1477">
                <a:solidFill>
                  <a:schemeClr val="tx1"/>
                </a:solidFill>
                <a:latin typeface="Arial" charset="0"/>
              </a:defRPr>
            </a:lvl4pPr>
            <a:lvl5pPr marL="1899186" indent="-211021">
              <a:defRPr sz="1477">
                <a:solidFill>
                  <a:schemeClr val="tx1"/>
                </a:solidFill>
                <a:latin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1477">
                <a:solidFill>
                  <a:schemeClr val="tx1"/>
                </a:solidFill>
                <a:latin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1477">
                <a:solidFill>
                  <a:schemeClr val="tx1"/>
                </a:solidFill>
                <a:latin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1477">
                <a:solidFill>
                  <a:schemeClr val="tx1"/>
                </a:solidFill>
                <a:latin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1477">
                <a:solidFill>
                  <a:schemeClr val="tx1"/>
                </a:solidFill>
                <a:latin typeface="Arial" charset="0"/>
              </a:defRPr>
            </a:lvl9pPr>
          </a:lstStyle>
          <a:p>
            <a:fld id="{D9A86A06-3DEF-2C4E-B4EE-050CBAFD461F}" type="slidenum">
              <a:rPr lang="en-US" altLang="en-US" sz="1292"/>
              <a:pPr/>
              <a:t>11</a:t>
            </a:fld>
            <a:endParaRPr lang="en-US" altLang="en-US" sz="1292"/>
          </a:p>
        </p:txBody>
      </p:sp>
      <p:pic>
        <p:nvPicPr>
          <p:cNvPr id="12290" name="Picture 2" descr="https://encrypted-tbn0.gstatic.com/images?q=tbn:ANd9GcTVm0HAwthluleyG1fxR_LeusIDUDmuKWgnzlRsIMiUnCPnEmk-XUiwuXz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59" y="116632"/>
            <a:ext cx="3332651" cy="2496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asil gambar untuk gambar manusia menyembah poh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430" y="262466"/>
            <a:ext cx="2512187" cy="2902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asil gambar untuk gambar manusia menyembah poh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59" y="3905116"/>
            <a:ext cx="3108995" cy="284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8" descr="asil gambar untuk gambar orang sholat"/>
          <p:cNvSpPr>
            <a:spLocks noChangeAspect="1" noChangeArrowheads="1"/>
          </p:cNvSpPr>
          <p:nvPr/>
        </p:nvSpPr>
        <p:spPr bwMode="auto">
          <a:xfrm>
            <a:off x="0" y="0"/>
            <a:ext cx="12382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300" name="Picture 12" descr="asil gambar untuk gambar orang shola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055" y="123350"/>
            <a:ext cx="3000375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59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>
          <a:xfrm>
            <a:off x="140677" y="404446"/>
            <a:ext cx="4079631" cy="1406769"/>
          </a:xfrm>
        </p:spPr>
        <p:txBody>
          <a:bodyPr>
            <a:normAutofit fontScale="92500" lnSpcReduction="20000"/>
          </a:bodyPr>
          <a:lstStyle/>
          <a:p>
            <a:pPr marL="562722" indent="-562722" algn="ctr">
              <a:buNone/>
            </a:pPr>
            <a:r>
              <a:rPr lang="en-US" altLang="en-US" sz="5539" b="1"/>
              <a:t>MUKJIZAT</a:t>
            </a:r>
          </a:p>
          <a:p>
            <a:pPr marL="562722" indent="-562722">
              <a:buNone/>
            </a:pPr>
            <a:endParaRPr lang="en-US" altLang="en-US" sz="1662" b="1"/>
          </a:p>
          <a:p>
            <a:pPr marL="562722" indent="-562722">
              <a:buNone/>
            </a:pPr>
            <a:r>
              <a:rPr lang="en-US" altLang="en-US" sz="1662" b="1"/>
              <a:t>         </a:t>
            </a:r>
          </a:p>
          <a:p>
            <a:pPr marL="562722" indent="-562722">
              <a:buNone/>
            </a:pPr>
            <a:r>
              <a:rPr lang="en-US" altLang="en-US" sz="1662" b="1"/>
              <a:t>      </a:t>
            </a:r>
          </a:p>
        </p:txBody>
      </p:sp>
      <p:sp>
        <p:nvSpPr>
          <p:cNvPr id="14339" name="Slide Number Placeholder 1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77">
                <a:solidFill>
                  <a:schemeClr val="tx1"/>
                </a:solidFill>
                <a:latin typeface="Arial" charset="0"/>
              </a:defRPr>
            </a:lvl1pPr>
            <a:lvl2pPr marL="685817" indent="-263776">
              <a:defRPr sz="1477">
                <a:solidFill>
                  <a:schemeClr val="tx1"/>
                </a:solidFill>
                <a:latin typeface="Arial" charset="0"/>
              </a:defRPr>
            </a:lvl2pPr>
            <a:lvl3pPr marL="1055103" indent="-211021">
              <a:defRPr sz="1477">
                <a:solidFill>
                  <a:schemeClr val="tx1"/>
                </a:solidFill>
                <a:latin typeface="Arial" charset="0"/>
              </a:defRPr>
            </a:lvl3pPr>
            <a:lvl4pPr marL="1477145" indent="-211021">
              <a:defRPr sz="1477">
                <a:solidFill>
                  <a:schemeClr val="tx1"/>
                </a:solidFill>
                <a:latin typeface="Arial" charset="0"/>
              </a:defRPr>
            </a:lvl4pPr>
            <a:lvl5pPr marL="1899186" indent="-211021">
              <a:defRPr sz="1477">
                <a:solidFill>
                  <a:schemeClr val="tx1"/>
                </a:solidFill>
                <a:latin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1477">
                <a:solidFill>
                  <a:schemeClr val="tx1"/>
                </a:solidFill>
                <a:latin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1477">
                <a:solidFill>
                  <a:schemeClr val="tx1"/>
                </a:solidFill>
                <a:latin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1477">
                <a:solidFill>
                  <a:schemeClr val="tx1"/>
                </a:solidFill>
                <a:latin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1477">
                <a:solidFill>
                  <a:schemeClr val="tx1"/>
                </a:solidFill>
                <a:latin typeface="Arial" charset="0"/>
              </a:defRPr>
            </a:lvl9pPr>
          </a:lstStyle>
          <a:p>
            <a:fld id="{450AF0DB-85EB-8541-85FE-EFC97B56FBBC}" type="slidenum">
              <a:rPr lang="en-US" altLang="en-US" sz="1292"/>
              <a:pPr/>
              <a:t>12</a:t>
            </a:fld>
            <a:endParaRPr lang="en-US" altLang="en-US" sz="1292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923693" y="3217985"/>
            <a:ext cx="3868615" cy="3094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62722" indent="-562722" algn="ctr">
              <a:spcBef>
                <a:spcPct val="20000"/>
              </a:spcBef>
              <a:defRPr/>
            </a:pPr>
            <a:r>
              <a:rPr lang="en-US" sz="1662" b="1" kern="0" dirty="0"/>
              <a:t>      </a:t>
            </a:r>
            <a:r>
              <a:rPr lang="en-US" sz="2585" b="1" kern="0" dirty="0"/>
              <a:t>MENGATASI  </a:t>
            </a:r>
          </a:p>
          <a:p>
            <a:pPr marL="562722" indent="-562722" algn="ctr">
              <a:spcBef>
                <a:spcPct val="20000"/>
              </a:spcBef>
              <a:defRPr/>
            </a:pPr>
            <a:r>
              <a:rPr lang="en-US" sz="2585" b="1" kern="0" dirty="0"/>
              <a:t>HAL-HAL  (METAFISIKA)  </a:t>
            </a:r>
          </a:p>
          <a:p>
            <a:pPr marL="562722" indent="-562722" algn="ctr">
              <a:spcBef>
                <a:spcPct val="20000"/>
              </a:spcBef>
              <a:defRPr/>
            </a:pPr>
            <a:r>
              <a:rPr lang="en-US" sz="2585" b="1" kern="0" dirty="0"/>
              <a:t>YANG  BURUK  (NEGATIF)  </a:t>
            </a:r>
          </a:p>
          <a:p>
            <a:pPr marL="562722" indent="-562722" algn="ctr">
              <a:spcBef>
                <a:spcPct val="20000"/>
              </a:spcBef>
              <a:defRPr/>
            </a:pPr>
            <a:r>
              <a:rPr lang="en-US" sz="2585" b="1" kern="0" dirty="0"/>
              <a:t>DALAM  KEHIDUPAN  MANUSIA</a:t>
            </a:r>
          </a:p>
          <a:p>
            <a:pPr marL="562722" indent="-562722" algn="ctr">
              <a:spcBef>
                <a:spcPct val="20000"/>
              </a:spcBef>
              <a:defRPr/>
            </a:pPr>
            <a:endParaRPr lang="en-US" sz="1662" b="1" kern="0" dirty="0"/>
          </a:p>
          <a:p>
            <a:pPr marL="562722" indent="-562722" algn="ctr">
              <a:spcBef>
                <a:spcPct val="20000"/>
              </a:spcBef>
              <a:defRPr/>
            </a:pPr>
            <a:r>
              <a:rPr lang="en-US" sz="1662" b="1" kern="0" dirty="0"/>
              <a:t>         </a:t>
            </a:r>
          </a:p>
          <a:p>
            <a:pPr marL="562722" indent="-562722" algn="ctr">
              <a:spcBef>
                <a:spcPct val="20000"/>
              </a:spcBef>
              <a:defRPr/>
            </a:pPr>
            <a:r>
              <a:rPr lang="en-US" sz="1662" b="1" kern="0" dirty="0"/>
              <a:t>      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5205046" y="404446"/>
            <a:ext cx="3516923" cy="2110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62722" indent="-562722" algn="ctr">
              <a:spcBef>
                <a:spcPct val="20000"/>
              </a:spcBef>
              <a:defRPr/>
            </a:pPr>
            <a:r>
              <a:rPr lang="en-US" sz="6092" b="1" kern="0" dirty="0"/>
              <a:t>ALLAH</a:t>
            </a:r>
          </a:p>
          <a:p>
            <a:pPr marL="562722" indent="-562722" algn="ctr">
              <a:spcBef>
                <a:spcPct val="20000"/>
              </a:spcBef>
              <a:defRPr/>
            </a:pPr>
            <a:r>
              <a:rPr lang="en-US" sz="6092" b="1" kern="0" dirty="0"/>
              <a:t>SWT</a:t>
            </a:r>
          </a:p>
          <a:p>
            <a:pPr marL="562722" indent="-562722">
              <a:spcBef>
                <a:spcPct val="20000"/>
              </a:spcBef>
              <a:defRPr/>
            </a:pPr>
            <a:endParaRPr lang="en-US" sz="1662" b="1" kern="0" dirty="0"/>
          </a:p>
          <a:p>
            <a:pPr marL="562722" indent="-562722">
              <a:spcBef>
                <a:spcPct val="20000"/>
              </a:spcBef>
              <a:defRPr/>
            </a:pPr>
            <a:r>
              <a:rPr lang="en-US" sz="1662" b="1" kern="0" dirty="0"/>
              <a:t>         </a:t>
            </a:r>
          </a:p>
          <a:p>
            <a:pPr marL="562722" indent="-562722">
              <a:spcBef>
                <a:spcPct val="20000"/>
              </a:spcBef>
              <a:defRPr/>
            </a:pPr>
            <a:r>
              <a:rPr lang="en-US" sz="1662" b="1" kern="0" dirty="0"/>
              <a:t>      </a:t>
            </a:r>
          </a:p>
        </p:txBody>
      </p:sp>
      <p:cxnSp>
        <p:nvCxnSpPr>
          <p:cNvPr id="12294" name="Straight Arrow Connector 21"/>
          <p:cNvCxnSpPr>
            <a:cxnSpLocks noChangeShapeType="1"/>
          </p:cNvCxnSpPr>
          <p:nvPr/>
        </p:nvCxnSpPr>
        <p:spPr bwMode="auto">
          <a:xfrm>
            <a:off x="4149969" y="896815"/>
            <a:ext cx="773723" cy="14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241891" y="3822300"/>
            <a:ext cx="3376246" cy="1547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62722" indent="-562722" algn="ctr">
              <a:spcBef>
                <a:spcPct val="20000"/>
              </a:spcBef>
              <a:defRPr/>
            </a:pPr>
            <a:r>
              <a:rPr lang="en-US" sz="6646" b="1" kern="0" dirty="0"/>
              <a:t>AGAMA</a:t>
            </a:r>
          </a:p>
          <a:p>
            <a:pPr marL="562722" indent="-562722">
              <a:spcBef>
                <a:spcPct val="20000"/>
              </a:spcBef>
              <a:defRPr/>
            </a:pPr>
            <a:endParaRPr lang="en-US" sz="1662" b="1" kern="0" dirty="0"/>
          </a:p>
          <a:p>
            <a:pPr marL="562722" indent="-562722">
              <a:spcBef>
                <a:spcPct val="20000"/>
              </a:spcBef>
              <a:defRPr/>
            </a:pPr>
            <a:r>
              <a:rPr lang="en-US" sz="1662" b="1" kern="0" dirty="0"/>
              <a:t>         </a:t>
            </a:r>
          </a:p>
          <a:p>
            <a:pPr marL="562722" indent="-562722">
              <a:spcBef>
                <a:spcPct val="20000"/>
              </a:spcBef>
              <a:defRPr/>
            </a:pPr>
            <a:r>
              <a:rPr lang="en-US" sz="1662" b="1" kern="0" dirty="0"/>
              <a:t>      </a:t>
            </a:r>
          </a:p>
        </p:txBody>
      </p:sp>
      <p:cxnSp>
        <p:nvCxnSpPr>
          <p:cNvPr id="12296" name="Straight Arrow Connector 28"/>
          <p:cNvCxnSpPr>
            <a:cxnSpLocks noChangeShapeType="1"/>
            <a:stCxn id="14" idx="2"/>
          </p:cNvCxnSpPr>
          <p:nvPr/>
        </p:nvCxnSpPr>
        <p:spPr bwMode="auto">
          <a:xfrm rot="5400000">
            <a:off x="6682155" y="2795954"/>
            <a:ext cx="562708" cy="29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7" name="Left Arrow 31"/>
          <p:cNvSpPr>
            <a:spLocks noChangeArrowheads="1"/>
          </p:cNvSpPr>
          <p:nvPr/>
        </p:nvSpPr>
        <p:spPr bwMode="auto">
          <a:xfrm>
            <a:off x="3593123" y="4149080"/>
            <a:ext cx="1254369" cy="446943"/>
          </a:xfrm>
          <a:prstGeom prst="leftArrow">
            <a:avLst>
              <a:gd name="adj1" fmla="val 50000"/>
              <a:gd name="adj2" fmla="val 5002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1477"/>
          </a:p>
        </p:txBody>
      </p:sp>
    </p:spTree>
    <p:extLst>
      <p:ext uri="{BB962C8B-B14F-4D97-AF65-F5344CB8AC3E}">
        <p14:creationId xmlns:p14="http://schemas.microsoft.com/office/powerpoint/2010/main" val="24137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2000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2000"/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20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20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20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build="p"/>
      <p:bldP spid="8" grpId="0"/>
      <p:bldP spid="14" grpId="0"/>
      <p:bldP spid="27" grpId="0"/>
      <p:bldP spid="1229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0052" y="1308919"/>
            <a:ext cx="7992888" cy="1804392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dirty="0" err="1" smtClean="0"/>
              <a:t>Substansi</a:t>
            </a:r>
            <a:r>
              <a:rPr lang="en-US" dirty="0" smtClean="0"/>
              <a:t>  </a:t>
            </a:r>
            <a:r>
              <a:rPr lang="en-US" dirty="0" err="1"/>
              <a:t>M</a:t>
            </a:r>
            <a:r>
              <a:rPr lang="en-US" dirty="0" err="1" smtClean="0"/>
              <a:t>anusia</a:t>
            </a:r>
            <a:r>
              <a:rPr lang="en-US" dirty="0" smtClean="0"/>
              <a:t>            SCIENCE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                                          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FISIK</a:t>
            </a:r>
            <a:r>
              <a:rPr lang="en-US" dirty="0" smtClean="0"/>
              <a:t>                    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PSIKIS 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(</a:t>
            </a:r>
            <a:r>
              <a:rPr lang="en-US" dirty="0" err="1"/>
              <a:t>tubuh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kejiwaan</a:t>
            </a:r>
            <a:r>
              <a:rPr lang="en-US" dirty="0"/>
              <a:t>) </a:t>
            </a:r>
            <a:endParaRPr lang="en-US" dirty="0" smtClean="0"/>
          </a:p>
          <a:p>
            <a:pPr marL="0" indent="0" algn="just">
              <a:buNone/>
            </a:pPr>
            <a:endParaRPr lang="en-US" b="1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Tim Teaching Metafisika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4928-D51C-417B-8B20-AA3F16AFC8C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5246" y="3515198"/>
            <a:ext cx="873350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/>
              <a:t>AGAMA/KEPERCAYAAN        </a:t>
            </a:r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Jasad</a:t>
            </a:r>
            <a:r>
              <a:rPr lang="en-US" sz="3200" dirty="0" smtClean="0"/>
              <a:t>       Air, </a:t>
            </a:r>
            <a:r>
              <a:rPr lang="en-US" sz="3200" dirty="0" err="1" smtClean="0"/>
              <a:t>Api</a:t>
            </a:r>
            <a:r>
              <a:rPr lang="en-US" sz="3200" dirty="0" smtClean="0"/>
              <a:t>, </a:t>
            </a:r>
          </a:p>
          <a:p>
            <a:pPr algn="just"/>
            <a:r>
              <a:rPr lang="en-US" sz="3200" dirty="0"/>
              <a:t> </a:t>
            </a:r>
            <a:r>
              <a:rPr lang="en-US" sz="3200" dirty="0" smtClean="0"/>
              <a:t>                                                                 Tanah,  </a:t>
            </a:r>
            <a:r>
              <a:rPr lang="en-US" sz="3200" dirty="0" err="1" smtClean="0"/>
              <a:t>Udara</a:t>
            </a:r>
            <a:endParaRPr lang="en-US" sz="3200" dirty="0" smtClean="0"/>
          </a:p>
          <a:p>
            <a:pPr algn="just"/>
            <a:endParaRPr lang="en-US" sz="3200" b="1" dirty="0"/>
          </a:p>
          <a:p>
            <a:pPr algn="just"/>
            <a:r>
              <a:rPr lang="en-US" sz="3200" b="1" dirty="0" smtClean="0"/>
              <a:t>                                                 </a:t>
            </a:r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Ruh</a:t>
            </a:r>
            <a:r>
              <a:rPr lang="en-US" sz="3200" dirty="0" smtClean="0"/>
              <a:t>         </a:t>
            </a:r>
            <a:r>
              <a:rPr lang="en-US" sz="3200" dirty="0" err="1" smtClean="0"/>
              <a:t>tidak</a:t>
            </a:r>
            <a:r>
              <a:rPr lang="en-US" sz="3200" dirty="0" smtClean="0"/>
              <a:t> </a:t>
            </a:r>
            <a:r>
              <a:rPr lang="en-US" sz="3200" dirty="0" err="1" smtClean="0"/>
              <a:t>tersusun</a:t>
            </a:r>
            <a:r>
              <a:rPr lang="en-US" sz="3200" dirty="0" smtClean="0"/>
              <a:t>      </a:t>
            </a:r>
          </a:p>
          <a:p>
            <a:pPr algn="just"/>
            <a:r>
              <a:rPr lang="en-US" sz="3200" dirty="0"/>
              <a:t> </a:t>
            </a:r>
            <a:r>
              <a:rPr lang="en-US" sz="3200" dirty="0" smtClean="0"/>
              <a:t>                                                                </a:t>
            </a:r>
            <a:r>
              <a:rPr lang="en-US" sz="3200" dirty="0" err="1" smtClean="0"/>
              <a:t>dari</a:t>
            </a:r>
            <a:r>
              <a:rPr lang="en-US" sz="3200" dirty="0" smtClean="0"/>
              <a:t> </a:t>
            </a:r>
            <a:r>
              <a:rPr lang="en-US" sz="3200" dirty="0" err="1" smtClean="0"/>
              <a:t>anasir</a:t>
            </a:r>
            <a:r>
              <a:rPr lang="id-ID" sz="3200" dirty="0" smtClean="0"/>
              <a:t>    </a:t>
            </a:r>
          </a:p>
          <a:p>
            <a:pPr algn="just"/>
            <a:r>
              <a:rPr lang="id-ID" sz="3200" dirty="0"/>
              <a:t> </a:t>
            </a:r>
            <a:r>
              <a:rPr lang="id-ID" sz="3200" dirty="0" smtClean="0"/>
              <a:t>                                                                (</a:t>
            </a:r>
            <a:r>
              <a:rPr lang="en-US" sz="3200" dirty="0" err="1" smtClean="0"/>
              <a:t>unsur</a:t>
            </a:r>
            <a:r>
              <a:rPr lang="id-ID" sz="3200" dirty="0" smtClean="0"/>
              <a:t>)</a:t>
            </a:r>
            <a:endParaRPr lang="en-US" sz="3200" dirty="0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115616" y="457200"/>
            <a:ext cx="7647384" cy="1089025"/>
          </a:xfrm>
        </p:spPr>
        <p:txBody>
          <a:bodyPr>
            <a:normAutofit fontScale="90000"/>
          </a:bodyPr>
          <a:lstStyle/>
          <a:p>
            <a:pPr algn="l"/>
            <a:r>
              <a:rPr lang="id-ID" dirty="0"/>
              <a:t> </a:t>
            </a:r>
            <a:r>
              <a:rPr lang="id-ID" dirty="0" smtClean="0"/>
              <a:t>   </a:t>
            </a:r>
            <a:r>
              <a:rPr lang="en-US" dirty="0" err="1" smtClean="0"/>
              <a:t>Eksistensi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Substansi</a:t>
            </a:r>
            <a:r>
              <a:rPr lang="id-ID" dirty="0" smtClean="0"/>
              <a:t> Manusia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10800000" flipV="1">
            <a:off x="1524000" y="1043433"/>
            <a:ext cx="7239000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518682" y="1698819"/>
            <a:ext cx="339559" cy="4280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841445" y="1718406"/>
            <a:ext cx="1458747" cy="594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61817" y="1546225"/>
            <a:ext cx="6453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011871" y="1546225"/>
            <a:ext cx="1549946" cy="1894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207136" y="3861048"/>
            <a:ext cx="5386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207136" y="3861048"/>
            <a:ext cx="538684" cy="1152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796484" y="3861048"/>
            <a:ext cx="5037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570818" y="5301208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996019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9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34790" y="404664"/>
            <a:ext cx="1547446" cy="6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846" b="1"/>
              <a:t>AGAMA</a:t>
            </a:r>
          </a:p>
          <a:p>
            <a:pPr algn="ctr"/>
            <a:r>
              <a:rPr lang="en-US" altLang="en-US" sz="1846" b="1" dirty="0"/>
              <a:t> SAMAWI</a:t>
            </a:r>
            <a:endParaRPr lang="en-US" altLang="en-US" sz="1846" dirty="0"/>
          </a:p>
        </p:txBody>
      </p:sp>
      <p:cxnSp>
        <p:nvCxnSpPr>
          <p:cNvPr id="6" name="Straight Arrow Connector 5"/>
          <p:cNvCxnSpPr>
            <a:cxnSpLocks noChangeShapeType="1"/>
          </p:cNvCxnSpPr>
          <p:nvPr/>
        </p:nvCxnSpPr>
        <p:spPr bwMode="auto">
          <a:xfrm>
            <a:off x="2180493" y="713378"/>
            <a:ext cx="633046" cy="14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921566" y="499066"/>
            <a:ext cx="1406769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77" b="1" dirty="0"/>
              <a:t> </a:t>
            </a:r>
            <a:r>
              <a:rPr lang="en-US" altLang="en-US" sz="1846" b="1" dirty="0"/>
              <a:t>MANUSIA</a:t>
            </a:r>
            <a:endParaRPr lang="en-US" altLang="en-US" sz="1846" dirty="0"/>
          </a:p>
        </p:txBody>
      </p: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 flipV="1">
            <a:off x="4389120" y="464104"/>
            <a:ext cx="562708" cy="2110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167665" y="240947"/>
            <a:ext cx="2602523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846" b="1" dirty="0"/>
              <a:t>TANAH / ZAT   (FISIK)</a:t>
            </a:r>
            <a:endParaRPr lang="en-US" altLang="en-US" sz="1846" dirty="0"/>
          </a:p>
        </p:txBody>
      </p: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>
            <a:off x="4417255" y="675119"/>
            <a:ext cx="562708" cy="3516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972821" y="850965"/>
            <a:ext cx="3516923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846" b="1"/>
              <a:t> RUH / NYAWA  (METAFISIK)</a:t>
            </a:r>
            <a:endParaRPr lang="en-US" altLang="en-US" sz="1846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372654" y="1639940"/>
            <a:ext cx="4501662" cy="859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en-US" sz="1846" b="1"/>
              <a:t>SESEMPURNA   MAKHLUK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en-US" sz="1846" b="1" dirty="0"/>
              <a:t>=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en-US" sz="1846" b="1" dirty="0"/>
              <a:t>MAKHLUK   PALING   SEMPURNA 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79512" y="3056102"/>
            <a:ext cx="7732510" cy="296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en-US" sz="1477" b="1" dirty="0" smtClean="0"/>
              <a:t>MENGAPA PADA KENYATAAN SAAT INI KELAKUAN LEBIH  </a:t>
            </a:r>
            <a:r>
              <a:rPr lang="en-US" altLang="en-US" sz="1477" b="1" dirty="0"/>
              <a:t>RENDAH  DARI  HEWAN  </a:t>
            </a:r>
          </a:p>
        </p:txBody>
      </p:sp>
      <p:cxnSp>
        <p:nvCxnSpPr>
          <p:cNvPr id="26" name="Straight Arrow Connector 25"/>
          <p:cNvCxnSpPr>
            <a:cxnSpLocks noChangeShapeType="1"/>
          </p:cNvCxnSpPr>
          <p:nvPr/>
        </p:nvCxnSpPr>
        <p:spPr bwMode="auto">
          <a:xfrm rot="5400000">
            <a:off x="3378766" y="1259354"/>
            <a:ext cx="492369" cy="29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Straight Arrow Connector 29"/>
          <p:cNvCxnSpPr>
            <a:cxnSpLocks noChangeShapeType="1"/>
            <a:stCxn id="17" idx="2"/>
          </p:cNvCxnSpPr>
          <p:nvPr/>
        </p:nvCxnSpPr>
        <p:spPr bwMode="auto">
          <a:xfrm flipH="1">
            <a:off x="3622021" y="2499214"/>
            <a:ext cx="1464" cy="4786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25"/>
          <p:cNvSpPr>
            <a:spLocks noChangeArrowheads="1"/>
          </p:cNvSpPr>
          <p:nvPr/>
        </p:nvSpPr>
        <p:spPr bwMode="auto">
          <a:xfrm>
            <a:off x="296778" y="4253180"/>
            <a:ext cx="2250831" cy="745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585" b="1" dirty="0"/>
              <a:t>TUHAN</a:t>
            </a:r>
          </a:p>
          <a:p>
            <a:pPr algn="ctr"/>
            <a:r>
              <a:rPr lang="en-US" altLang="en-US" sz="1662" b="1" dirty="0"/>
              <a:t>(AGAMA  SAMAWI)</a:t>
            </a:r>
            <a:endParaRPr lang="en-US" altLang="en-US" sz="1662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298036" y="4342488"/>
            <a:ext cx="1336431" cy="1001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77" b="1" dirty="0"/>
              <a:t>TAURAT </a:t>
            </a:r>
          </a:p>
          <a:p>
            <a:r>
              <a:rPr lang="en-US" altLang="en-US" sz="1477" b="1" dirty="0"/>
              <a:t> ZABUR </a:t>
            </a:r>
          </a:p>
          <a:p>
            <a:r>
              <a:rPr lang="en-US" altLang="en-US" sz="1477" b="1" dirty="0"/>
              <a:t>INJIL </a:t>
            </a:r>
          </a:p>
          <a:p>
            <a:r>
              <a:rPr lang="en-US" altLang="en-US" sz="1477" b="1" dirty="0"/>
              <a:t>AL-QUR’AN</a:t>
            </a:r>
            <a:endParaRPr lang="en-US" altLang="en-US" sz="1477" dirty="0"/>
          </a:p>
        </p:txBody>
      </p: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>
            <a:off x="2710550" y="4626135"/>
            <a:ext cx="422031" cy="14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5747490" y="4436848"/>
            <a:ext cx="2748022" cy="603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62" b="1"/>
              <a:t> MENJAMIN  KEHIDUPAN </a:t>
            </a:r>
            <a:endParaRPr lang="en-US" altLang="en-US" sz="1662" b="1" smtClean="0"/>
          </a:p>
          <a:p>
            <a:r>
              <a:rPr lang="en-US" altLang="en-US" sz="1662" b="1" dirty="0" smtClean="0"/>
              <a:t> </a:t>
            </a:r>
            <a:r>
              <a:rPr lang="en-US" altLang="en-US" sz="1662" b="1" dirty="0"/>
              <a:t>YANG  BAIK</a:t>
            </a:r>
            <a:endParaRPr lang="en-US" altLang="en-US" sz="1662" dirty="0"/>
          </a:p>
        </p:txBody>
      </p:sp>
      <p:cxnSp>
        <p:nvCxnSpPr>
          <p:cNvPr id="21" name="Straight Arrow Connector 20"/>
          <p:cNvCxnSpPr>
            <a:cxnSpLocks noChangeShapeType="1"/>
          </p:cNvCxnSpPr>
          <p:nvPr/>
        </p:nvCxnSpPr>
        <p:spPr bwMode="auto">
          <a:xfrm>
            <a:off x="4979963" y="4626135"/>
            <a:ext cx="422031" cy="14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4365770" y="5831941"/>
            <a:ext cx="4731023" cy="501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1477" b="1" dirty="0"/>
              <a:t> </a:t>
            </a:r>
            <a:r>
              <a:rPr lang="en-US" altLang="en-US" sz="1477" b="1" dirty="0" smtClean="0"/>
              <a:t>    KENAPA  </a:t>
            </a:r>
            <a:r>
              <a:rPr lang="en-US" altLang="en-US" sz="1477" b="1" dirty="0"/>
              <a:t>KEHIDUPAN  </a:t>
            </a:r>
            <a:r>
              <a:rPr lang="en-US" altLang="en-US" sz="1477" b="1"/>
              <a:t>MANUSIA  </a:t>
            </a:r>
            <a:r>
              <a:rPr lang="en-US" altLang="en-US" sz="1477" b="1" smtClean="0"/>
              <a:t>SUSAH???</a:t>
            </a:r>
            <a:endParaRPr lang="en-US" altLang="en-US" sz="1477" b="1" dirty="0"/>
          </a:p>
          <a:p>
            <a:pPr eaLnBrk="1" hangingPunct="1">
              <a:lnSpc>
                <a:spcPct val="90000"/>
              </a:lnSpc>
            </a:pPr>
            <a:endParaRPr lang="en-US" altLang="en-US" sz="1477" b="1" dirty="0"/>
          </a:p>
        </p:txBody>
      </p:sp>
      <p:cxnSp>
        <p:nvCxnSpPr>
          <p:cNvPr id="23" name="Straight Arrow Connector 22"/>
          <p:cNvCxnSpPr>
            <a:cxnSpLocks noChangeShapeType="1"/>
          </p:cNvCxnSpPr>
          <p:nvPr/>
        </p:nvCxnSpPr>
        <p:spPr bwMode="auto">
          <a:xfrm flipH="1">
            <a:off x="6738207" y="5172338"/>
            <a:ext cx="1464" cy="4786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0013317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5" grpId="0"/>
      <p:bldP spid="17" grpId="0"/>
      <p:bldP spid="25" grpId="0"/>
      <p:bldP spid="16" grpId="0"/>
      <p:bldP spid="18" grpId="0"/>
      <p:bldP spid="20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Tim Teaching Metafisika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4928-D51C-417B-8B20-AA3F16AFC8C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1520" y="1268760"/>
            <a:ext cx="843528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000" dirty="0"/>
              <a:t>	</a:t>
            </a:r>
            <a:r>
              <a:rPr lang="en-US" sz="3000" dirty="0" smtClean="0"/>
              <a:t>	</a:t>
            </a:r>
            <a:r>
              <a:rPr lang="en-US" sz="3000" dirty="0" err="1" smtClean="0"/>
              <a:t>Berasal</a:t>
            </a:r>
            <a:r>
              <a:rPr lang="en-US" sz="3000" dirty="0" smtClean="0"/>
              <a:t> </a:t>
            </a:r>
            <a:r>
              <a:rPr lang="en-US" sz="3000" dirty="0" err="1" smtClean="0"/>
              <a:t>dari</a:t>
            </a:r>
            <a:r>
              <a:rPr lang="en-US" sz="3000" dirty="0" smtClean="0"/>
              <a:t>  TUHAN Yang </a:t>
            </a:r>
            <a:r>
              <a:rPr lang="en-US" sz="3000" dirty="0" err="1" smtClean="0"/>
              <a:t>Maha</a:t>
            </a:r>
            <a:r>
              <a:rPr lang="en-US" sz="3000" dirty="0" smtClean="0"/>
              <a:t> </a:t>
            </a:r>
            <a:r>
              <a:rPr lang="en-US" sz="3000" dirty="0" err="1" smtClean="0"/>
              <a:t>Kuasa</a:t>
            </a:r>
            <a:r>
              <a:rPr lang="en-US" sz="3000" dirty="0" smtClean="0"/>
              <a:t> 	</a:t>
            </a:r>
          </a:p>
          <a:p>
            <a:pPr algn="just"/>
            <a:endParaRPr lang="en-US" sz="3000" b="1" dirty="0"/>
          </a:p>
          <a:p>
            <a:pPr algn="just"/>
            <a:r>
              <a:rPr lang="en-US" sz="3200" b="1" dirty="0" smtClean="0"/>
              <a:t> </a:t>
            </a:r>
            <a:r>
              <a:rPr lang="en-US" sz="3200" b="1" dirty="0"/>
              <a:t>RUH</a:t>
            </a:r>
            <a:r>
              <a:rPr lang="en-US" sz="3000" dirty="0" smtClean="0"/>
              <a:t>           	</a:t>
            </a:r>
            <a:r>
              <a:rPr lang="en-US" sz="3000" dirty="0" err="1" smtClean="0"/>
              <a:t>Mutlak</a:t>
            </a:r>
            <a:r>
              <a:rPr lang="en-US" sz="3000" dirty="0" smtClean="0"/>
              <a:t> DIA </a:t>
            </a:r>
            <a:r>
              <a:rPr lang="id-ID" sz="3000" dirty="0" smtClean="0"/>
              <a:t>yang</a:t>
            </a:r>
            <a:r>
              <a:rPr lang="en-US" sz="3000" dirty="0" smtClean="0"/>
              <a:t> </a:t>
            </a:r>
            <a:r>
              <a:rPr lang="id-ID" sz="3000" dirty="0" smtClean="0"/>
              <a:t>m</a:t>
            </a:r>
            <a:r>
              <a:rPr lang="en-US" sz="3000" dirty="0" err="1" smtClean="0"/>
              <a:t>emilik</a:t>
            </a:r>
            <a:r>
              <a:rPr lang="id-ID" sz="3000" dirty="0" smtClean="0"/>
              <a:t>i</a:t>
            </a:r>
            <a:r>
              <a:rPr lang="en-US" sz="3000" dirty="0" err="1" smtClean="0"/>
              <a:t>nya</a:t>
            </a:r>
            <a:endParaRPr lang="en-US" sz="3000" dirty="0" smtClean="0"/>
          </a:p>
          <a:p>
            <a:pPr algn="just"/>
            <a:endParaRPr lang="id-ID" sz="3000" dirty="0" smtClean="0"/>
          </a:p>
          <a:p>
            <a:pPr algn="just"/>
            <a:r>
              <a:rPr lang="id-ID" sz="3000" dirty="0" smtClean="0"/>
              <a:t>		Bersifat GHAIB, META</a:t>
            </a:r>
            <a:endParaRPr lang="id-ID" sz="3000" dirty="0"/>
          </a:p>
          <a:p>
            <a:pPr algn="just"/>
            <a:endParaRPr lang="id-ID" sz="3000" dirty="0" smtClean="0"/>
          </a:p>
          <a:p>
            <a:pPr algn="just"/>
            <a:r>
              <a:rPr lang="id-ID" sz="3000" dirty="0" smtClean="0"/>
              <a:t>SCIENCE / Ilmu Pengetahuan tidak dapat mendeteksi keberadaannya </a:t>
            </a:r>
          </a:p>
          <a:p>
            <a:pPr algn="just"/>
            <a:r>
              <a:rPr lang="id-ID" sz="3000" dirty="0"/>
              <a:t>	</a:t>
            </a:r>
            <a:r>
              <a:rPr lang="id-ID" sz="3000" dirty="0" smtClean="0"/>
              <a:t>	</a:t>
            </a:r>
            <a:endParaRPr lang="en-US" sz="3000" dirty="0" smtClean="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1403648" y="1700808"/>
            <a:ext cx="576064" cy="720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403648" y="2420888"/>
            <a:ext cx="648072" cy="72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403648" y="2420888"/>
            <a:ext cx="648072" cy="7920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27584" y="2780928"/>
            <a:ext cx="72008" cy="1224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490660"/>
      </p:ext>
    </p:extLst>
  </p:cSld>
  <p:clrMapOvr>
    <a:masterClrMapping/>
  </p:clrMapOvr>
  <p:transition spd="med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Tim Teaching Metafisika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9691" y="117693"/>
            <a:ext cx="870262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UNSUR ROHANI / RUH </a:t>
            </a:r>
          </a:p>
          <a:p>
            <a:pPr algn="just"/>
            <a:endParaRPr lang="en-US" sz="2400" dirty="0" smtClean="0"/>
          </a:p>
          <a:p>
            <a:pPr algn="ctr"/>
            <a:endParaRPr lang="id-ID" sz="2400" dirty="0" smtClean="0"/>
          </a:p>
          <a:p>
            <a:pPr algn="ctr"/>
            <a:r>
              <a:rPr lang="id-ID" sz="2400" dirty="0" smtClean="0"/>
              <a:t>sangat berperan dalam kehidupan manusia maka </a:t>
            </a:r>
          </a:p>
          <a:p>
            <a:pPr algn="ctr"/>
            <a:r>
              <a:rPr lang="id-ID" sz="2400" dirty="0" smtClean="0"/>
              <a:t>pada hakikatnya dialah (ruh) yang hidup dan sangat menentukan eksistensi manusia</a:t>
            </a:r>
          </a:p>
          <a:p>
            <a:pPr algn="just"/>
            <a:endParaRPr lang="id-ID" sz="2400" dirty="0" smtClean="0"/>
          </a:p>
          <a:p>
            <a:pPr algn="just"/>
            <a:endParaRPr lang="id-ID" sz="2400" dirty="0" smtClean="0"/>
          </a:p>
          <a:p>
            <a:pPr algn="ctr"/>
            <a:r>
              <a:rPr lang="id-ID" sz="2400" dirty="0" smtClean="0"/>
              <a:t>MANUSIA ditunjuk </a:t>
            </a:r>
            <a:r>
              <a:rPr lang="id-ID" sz="2400" dirty="0" err="1" smtClean="0"/>
              <a:t>T</a:t>
            </a:r>
            <a:r>
              <a:rPr lang="en-US" sz="2400" dirty="0" err="1" smtClean="0"/>
              <a:t>uhan</a:t>
            </a:r>
            <a:r>
              <a:rPr lang="id-ID" sz="2400" dirty="0" smtClean="0"/>
              <a:t> SWT </a:t>
            </a:r>
          </a:p>
          <a:p>
            <a:pPr algn="ctr"/>
            <a:r>
              <a:rPr lang="id-ID" sz="2400" dirty="0" smtClean="0"/>
              <a:t>sebagai </a:t>
            </a:r>
          </a:p>
          <a:p>
            <a:pPr algn="ctr"/>
            <a:r>
              <a:rPr lang="id-ID" sz="2400" dirty="0" smtClean="0"/>
              <a:t>KHALIFAH </a:t>
            </a:r>
          </a:p>
          <a:p>
            <a:pPr algn="ctr"/>
            <a:r>
              <a:rPr lang="id-ID" sz="2400" dirty="0" smtClean="0"/>
              <a:t>(wakil/pemimpin) di muka bumi ini</a:t>
            </a:r>
            <a:r>
              <a:rPr lang="en-US" sz="2400" b="1" dirty="0" smtClean="0"/>
              <a:t> </a:t>
            </a:r>
          </a:p>
          <a:p>
            <a:pPr algn="ctr"/>
            <a:r>
              <a:rPr lang="en-US" sz="2400" dirty="0" smtClean="0"/>
              <a:t>PENGEMBANGAN  </a:t>
            </a:r>
            <a:r>
              <a:rPr lang="en-US" sz="2400" dirty="0"/>
              <a:t>MISI  TUHAN  </a:t>
            </a:r>
            <a:endParaRPr lang="en-US" sz="2400" dirty="0" smtClean="0"/>
          </a:p>
          <a:p>
            <a:pPr algn="ctr"/>
            <a:r>
              <a:rPr lang="en-US" sz="2400" dirty="0" smtClean="0"/>
              <a:t>(</a:t>
            </a:r>
            <a:r>
              <a:rPr lang="en-US" sz="2400" dirty="0" err="1" smtClean="0"/>
              <a:t>mengatur</a:t>
            </a:r>
            <a:r>
              <a:rPr lang="en-US" sz="2400" dirty="0" smtClean="0"/>
              <a:t> &amp; </a:t>
            </a:r>
            <a:r>
              <a:rPr lang="en-US" sz="2400" dirty="0" err="1" smtClean="0"/>
              <a:t>memimpin</a:t>
            </a:r>
            <a:r>
              <a:rPr lang="en-US" sz="2400" dirty="0" smtClean="0"/>
              <a:t> </a:t>
            </a:r>
            <a:r>
              <a:rPr lang="en-US" sz="2400" dirty="0" err="1" smtClean="0"/>
              <a:t>serta</a:t>
            </a:r>
            <a:r>
              <a:rPr lang="en-US" sz="2400" dirty="0" smtClean="0"/>
              <a:t> </a:t>
            </a:r>
            <a:r>
              <a:rPr lang="en-US" sz="2400" dirty="0" err="1" smtClean="0"/>
              <a:t>memanfaatkan</a:t>
            </a:r>
            <a:r>
              <a:rPr lang="en-US" sz="2400" dirty="0" smtClean="0"/>
              <a:t> </a:t>
            </a:r>
            <a:r>
              <a:rPr lang="en-US" sz="2400" dirty="0" err="1" smtClean="0"/>
              <a:t>alam</a:t>
            </a:r>
            <a:r>
              <a:rPr lang="en-US" sz="2400" dirty="0" smtClean="0"/>
              <a:t> </a:t>
            </a:r>
            <a:r>
              <a:rPr lang="en-US" sz="2400" dirty="0" err="1" smtClean="0"/>
              <a:t>semesta</a:t>
            </a:r>
            <a:r>
              <a:rPr lang="en-US" sz="2400" dirty="0" smtClean="0"/>
              <a:t> </a:t>
            </a:r>
            <a:r>
              <a:rPr lang="en-US" sz="2400" dirty="0" err="1" smtClean="0"/>
              <a:t>seefektif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seefisien</a:t>
            </a:r>
            <a:r>
              <a:rPr lang="en-US" sz="2400" dirty="0" smtClean="0"/>
              <a:t> </a:t>
            </a:r>
            <a:r>
              <a:rPr lang="en-US" sz="2400" dirty="0" err="1" smtClean="0"/>
              <a:t>mungkin</a:t>
            </a:r>
            <a:r>
              <a:rPr lang="en-US" sz="2400" dirty="0" smtClean="0"/>
              <a:t>)</a:t>
            </a:r>
          </a:p>
          <a:p>
            <a:pPr algn="ctr"/>
            <a:endParaRPr lang="en-US" sz="2400" dirty="0"/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MANUSIA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diminta</a:t>
            </a:r>
            <a:r>
              <a:rPr lang="en-US" sz="2400" dirty="0" smtClean="0"/>
              <a:t> PERTANGGUNG-JAWABANNYA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355976" y="548680"/>
            <a:ext cx="6678" cy="648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362654" y="2348880"/>
            <a:ext cx="0" cy="7920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4461231" y="5734742"/>
            <a:ext cx="19113" cy="609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489315"/>
      </p:ext>
    </p:extLst>
  </p:cSld>
  <p:clrMapOvr>
    <a:masterClrMapping/>
  </p:clrMapOvr>
  <p:transition spd="med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Tim Teaching Metafisika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4928-D51C-417B-8B20-AA3F16AFC8C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5527" y="1349960"/>
            <a:ext cx="8717973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000" dirty="0" err="1" smtClean="0"/>
              <a:t>Kehidupan</a:t>
            </a:r>
            <a:r>
              <a:rPr lang="en-US" sz="3000" dirty="0" smtClean="0"/>
              <a:t> </a:t>
            </a:r>
            <a:r>
              <a:rPr lang="en-US" sz="3000" dirty="0" err="1"/>
              <a:t>M</a:t>
            </a:r>
            <a:r>
              <a:rPr lang="en-US" sz="3000" dirty="0" err="1" smtClean="0"/>
              <a:t>anusia</a:t>
            </a:r>
            <a:r>
              <a:rPr lang="en-US" sz="3000" dirty="0" smtClean="0"/>
              <a:t>          	</a:t>
            </a:r>
            <a:r>
              <a:rPr lang="en-US" sz="3000" dirty="0" err="1" smtClean="0"/>
              <a:t>Hampir</a:t>
            </a:r>
            <a:r>
              <a:rPr lang="en-US" sz="3000" dirty="0" smtClean="0"/>
              <a:t> 90% </a:t>
            </a:r>
            <a:r>
              <a:rPr lang="en-US" sz="3000" dirty="0" err="1" smtClean="0"/>
              <a:t>diliputi</a:t>
            </a:r>
            <a:r>
              <a:rPr lang="en-US" sz="3000" dirty="0" smtClean="0"/>
              <a:t> </a:t>
            </a:r>
          </a:p>
          <a:p>
            <a:pPr algn="just"/>
            <a:r>
              <a:rPr lang="en-US" sz="3000" dirty="0"/>
              <a:t>	</a:t>
            </a:r>
            <a:r>
              <a:rPr lang="en-US" sz="3000" dirty="0" smtClean="0"/>
              <a:t>				</a:t>
            </a:r>
            <a:r>
              <a:rPr lang="en-US" sz="3000" dirty="0" err="1" smtClean="0"/>
              <a:t>hal-hal</a:t>
            </a:r>
            <a:r>
              <a:rPr lang="en-US" sz="3000" dirty="0" smtClean="0"/>
              <a:t> </a:t>
            </a:r>
            <a:r>
              <a:rPr lang="en-US" sz="3000" dirty="0" err="1" smtClean="0"/>
              <a:t>metafisika</a:t>
            </a:r>
            <a:r>
              <a:rPr lang="en-US" sz="3000" dirty="0" smtClean="0"/>
              <a:t> </a:t>
            </a:r>
          </a:p>
          <a:p>
            <a:pPr algn="just"/>
            <a:r>
              <a:rPr lang="en-US" sz="3000" dirty="0"/>
              <a:t>	</a:t>
            </a:r>
            <a:r>
              <a:rPr lang="en-US" sz="3000" dirty="0" smtClean="0"/>
              <a:t>			    	</a:t>
            </a:r>
            <a:r>
              <a:rPr lang="en-US" sz="2000" dirty="0" err="1" smtClean="0"/>
              <a:t>Contoh</a:t>
            </a:r>
            <a:r>
              <a:rPr lang="en-US" sz="2000" dirty="0" smtClean="0"/>
              <a:t> : </a:t>
            </a:r>
          </a:p>
          <a:p>
            <a:pPr algn="just"/>
            <a:r>
              <a:rPr lang="en-US" sz="2000" dirty="0"/>
              <a:t>	</a:t>
            </a:r>
            <a:r>
              <a:rPr lang="en-US" sz="2000" dirty="0" smtClean="0"/>
              <a:t>				</a:t>
            </a:r>
            <a:r>
              <a:rPr lang="en-US" sz="2000" dirty="0" err="1" smtClean="0"/>
              <a:t>rizki</a:t>
            </a:r>
            <a:r>
              <a:rPr lang="en-US" sz="2000" dirty="0" smtClean="0"/>
              <a:t>, </a:t>
            </a:r>
            <a:r>
              <a:rPr lang="en-US" sz="2000" dirty="0" err="1" smtClean="0"/>
              <a:t>usia</a:t>
            </a:r>
            <a:r>
              <a:rPr lang="en-US" sz="2000" dirty="0" smtClean="0"/>
              <a:t> (</a:t>
            </a:r>
            <a:r>
              <a:rPr lang="en-US" sz="2000" dirty="0" err="1" smtClean="0"/>
              <a:t>umur</a:t>
            </a:r>
            <a:r>
              <a:rPr lang="en-US" sz="2000" dirty="0" smtClean="0"/>
              <a:t>), </a:t>
            </a:r>
            <a:r>
              <a:rPr lang="en-US" sz="2000" dirty="0" err="1" smtClean="0"/>
              <a:t>pertemuan</a:t>
            </a:r>
            <a:r>
              <a:rPr lang="en-US" sz="2000" dirty="0" smtClean="0"/>
              <a:t> (</a:t>
            </a:r>
            <a:r>
              <a:rPr lang="en-US" sz="2000" dirty="0" err="1" smtClean="0"/>
              <a:t>jodoh</a:t>
            </a:r>
            <a:r>
              <a:rPr lang="en-US" sz="2000" dirty="0" smtClean="0"/>
              <a:t>), 					</a:t>
            </a:r>
            <a:r>
              <a:rPr lang="en-US" sz="2000" dirty="0" err="1" smtClean="0"/>
              <a:t>keselamatan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amal</a:t>
            </a:r>
            <a:r>
              <a:rPr lang="en-US" sz="2000" dirty="0" smtClean="0"/>
              <a:t> </a:t>
            </a:r>
            <a:r>
              <a:rPr lang="en-US" sz="2000" dirty="0" err="1" smtClean="0"/>
              <a:t>perbuatan</a:t>
            </a:r>
            <a:r>
              <a:rPr lang="en-US" sz="2000" dirty="0" smtClean="0"/>
              <a:t> 						</a:t>
            </a:r>
            <a:r>
              <a:rPr lang="en-US" sz="2000" dirty="0" err="1" smtClean="0"/>
              <a:t>semuanya</a:t>
            </a:r>
            <a:r>
              <a:rPr lang="en-US" sz="2000" dirty="0" smtClean="0"/>
              <a:t> di </a:t>
            </a:r>
            <a:r>
              <a:rPr lang="en-US" sz="2000" dirty="0" err="1" smtClean="0"/>
              <a:t>rahasiakan</a:t>
            </a:r>
            <a:r>
              <a:rPr lang="en-US" sz="2000" dirty="0" smtClean="0"/>
              <a:t> </a:t>
            </a:r>
            <a:r>
              <a:rPr lang="en-US" sz="2000" dirty="0" err="1" smtClean="0"/>
              <a:t>Tuhan</a:t>
            </a:r>
            <a:r>
              <a:rPr lang="en-US" sz="2000" dirty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						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ada</a:t>
            </a:r>
            <a:r>
              <a:rPr lang="en-US" sz="2000" dirty="0" smtClean="0"/>
              <a:t> </a:t>
            </a:r>
            <a:r>
              <a:rPr lang="en-US" sz="2000" dirty="0" err="1" smtClean="0"/>
              <a:t>satu</a:t>
            </a:r>
            <a:r>
              <a:rPr lang="en-US" sz="2000" dirty="0" smtClean="0"/>
              <a:t> </a:t>
            </a:r>
            <a:r>
              <a:rPr lang="en-US" sz="2000" dirty="0" err="1" smtClean="0"/>
              <a:t>orangpun</a:t>
            </a:r>
            <a:r>
              <a:rPr lang="en-US" sz="2000" dirty="0" smtClean="0"/>
              <a:t> yang </a:t>
            </a:r>
            <a:r>
              <a:rPr lang="en-US" sz="2000" dirty="0" err="1" smtClean="0"/>
              <a:t>mampu</a:t>
            </a:r>
            <a:r>
              <a:rPr lang="en-US" sz="2000" dirty="0" smtClean="0"/>
              <a:t> 					</a:t>
            </a:r>
            <a:r>
              <a:rPr lang="en-US" sz="2000" dirty="0" err="1" smtClean="0"/>
              <a:t>mengetahuinya</a:t>
            </a:r>
            <a:r>
              <a:rPr lang="en-US" sz="2000" dirty="0" smtClean="0"/>
              <a:t> </a:t>
            </a:r>
            <a:r>
              <a:rPr lang="id-ID" sz="2000" dirty="0" smtClean="0"/>
              <a:t> dengan pasti</a:t>
            </a:r>
            <a:r>
              <a:rPr lang="en-US" sz="2000" dirty="0" smtClean="0"/>
              <a:t>.</a:t>
            </a:r>
          </a:p>
          <a:p>
            <a:pPr algn="just"/>
            <a:endParaRPr lang="en-US" sz="3000" dirty="0" smtClean="0"/>
          </a:p>
          <a:p>
            <a:pPr algn="just"/>
            <a:r>
              <a:rPr lang="en-US" sz="2800" dirty="0" err="1" smtClean="0"/>
              <a:t>Namun</a:t>
            </a:r>
            <a:r>
              <a:rPr lang="en-US" sz="2800" dirty="0" smtClean="0"/>
              <a:t> </a:t>
            </a:r>
            <a:r>
              <a:rPr lang="en-US" sz="2800" dirty="0" err="1" smtClean="0"/>
              <a:t>walaupun</a:t>
            </a:r>
            <a:r>
              <a:rPr lang="en-US" sz="2800" dirty="0" smtClean="0"/>
              <a:t> </a:t>
            </a:r>
            <a:r>
              <a:rPr lang="en-US" sz="2800" dirty="0" err="1" smtClean="0"/>
              <a:t>dirahasiakan</a:t>
            </a:r>
            <a:r>
              <a:rPr lang="en-US" sz="2800" dirty="0" smtClean="0"/>
              <a:t>,</a:t>
            </a:r>
            <a:r>
              <a:rPr lang="id-ID" sz="2800" dirty="0" smtClean="0"/>
              <a:t> </a:t>
            </a:r>
          </a:p>
          <a:p>
            <a:pPr algn="just"/>
            <a:r>
              <a:rPr lang="en-US" sz="2800" dirty="0" err="1" smtClean="0"/>
              <a:t>manusia</a:t>
            </a:r>
            <a:r>
              <a:rPr lang="en-US" sz="2800" dirty="0" smtClean="0"/>
              <a:t> </a:t>
            </a:r>
            <a:r>
              <a:rPr lang="en-US" sz="2800" dirty="0" err="1" smtClean="0"/>
              <a:t>wajib</a:t>
            </a:r>
            <a:r>
              <a:rPr lang="en-US" sz="2800" dirty="0" smtClean="0"/>
              <a:t> </a:t>
            </a:r>
            <a:r>
              <a:rPr lang="en-US" sz="2800" dirty="0" err="1" smtClean="0"/>
              <a:t>berusaha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maksimal</a:t>
            </a:r>
            <a:r>
              <a:rPr lang="en-US" sz="2800" dirty="0" smtClean="0"/>
              <a:t> </a:t>
            </a:r>
          </a:p>
          <a:p>
            <a:pPr algn="just"/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sungguh-sungguh</a:t>
            </a:r>
            <a:r>
              <a:rPr lang="en-US" sz="2800" dirty="0" smtClean="0"/>
              <a:t>,</a:t>
            </a:r>
          </a:p>
          <a:p>
            <a:pPr algn="just"/>
            <a:r>
              <a:rPr lang="en-US" sz="2800" dirty="0" smtClean="0"/>
              <a:t>agar </a:t>
            </a:r>
            <a:r>
              <a:rPr lang="en-US" sz="2800" dirty="0" err="1" smtClean="0"/>
              <a:t>terwujud</a:t>
            </a:r>
            <a:r>
              <a:rPr lang="en-US" sz="2800" dirty="0" smtClean="0"/>
              <a:t> </a:t>
            </a:r>
            <a:r>
              <a:rPr lang="en-US" sz="2800" dirty="0" err="1" smtClean="0"/>
              <a:t>hasil</a:t>
            </a:r>
            <a:r>
              <a:rPr lang="en-US" sz="2800" dirty="0" smtClean="0"/>
              <a:t> yang </a:t>
            </a:r>
            <a:r>
              <a:rPr lang="en-US" sz="2800" dirty="0" err="1" smtClean="0"/>
              <a:t>maksimal</a:t>
            </a:r>
            <a:r>
              <a:rPr lang="en-US" sz="2800" dirty="0" smtClean="0"/>
              <a:t> pula.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971600" y="980728"/>
            <a:ext cx="78560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213013" y="31123"/>
            <a:ext cx="8717973" cy="1089025"/>
          </a:xfrm>
        </p:spPr>
        <p:txBody>
          <a:bodyPr>
            <a:normAutofit fontScale="90000"/>
          </a:bodyPr>
          <a:lstStyle/>
          <a:p>
            <a:pPr marL="514350" indent="-514350" algn="r"/>
            <a:r>
              <a:rPr lang="en-US" dirty="0" err="1" smtClean="0"/>
              <a:t>Eksistensi</a:t>
            </a:r>
            <a:r>
              <a:rPr lang="en-US" dirty="0" smtClean="0"/>
              <a:t> </a:t>
            </a:r>
            <a:r>
              <a:rPr lang="en-US" dirty="0" err="1" smtClean="0"/>
              <a:t>Metafisika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/>
              <a:t> </a:t>
            </a:r>
            <a:r>
              <a:rPr lang="en-US" dirty="0" err="1" smtClean="0"/>
              <a:t>Kehidupan</a:t>
            </a:r>
            <a:endParaRPr lang="en-US" dirty="0" smtClean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635896" y="1700808"/>
            <a:ext cx="11521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835696" y="1988840"/>
            <a:ext cx="0" cy="2592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962816"/>
      </p:ext>
    </p:extLst>
  </p:cSld>
  <p:clrMapOvr>
    <a:masterClrMapping/>
  </p:clrMapOvr>
  <p:transition spd="med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1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Tim Teaching Metafisika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4928-D51C-417B-8B20-AA3F16AFC8C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3528" y="692696"/>
            <a:ext cx="855102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 err="1" smtClean="0"/>
              <a:t>Lingkungan</a:t>
            </a:r>
            <a:r>
              <a:rPr lang="en-US" sz="3000" dirty="0" smtClean="0"/>
              <a:t> </a:t>
            </a:r>
            <a:r>
              <a:rPr lang="en-US" sz="3000" dirty="0" err="1" smtClean="0"/>
              <a:t>Hidup</a:t>
            </a:r>
            <a:r>
              <a:rPr lang="en-US" sz="3000" dirty="0" smtClean="0"/>
              <a:t> </a:t>
            </a:r>
            <a:r>
              <a:rPr lang="en-US" sz="3000" dirty="0" err="1"/>
              <a:t>M</a:t>
            </a:r>
            <a:r>
              <a:rPr lang="en-US" sz="3000" dirty="0" err="1" smtClean="0"/>
              <a:t>anusia</a:t>
            </a:r>
            <a:r>
              <a:rPr lang="en-US" sz="3000" dirty="0" smtClean="0"/>
              <a:t> </a:t>
            </a:r>
          </a:p>
          <a:p>
            <a:pPr algn="ctr"/>
            <a:endParaRPr lang="en-US" sz="3000" dirty="0"/>
          </a:p>
          <a:p>
            <a:pPr algn="ctr"/>
            <a:r>
              <a:rPr lang="en-US" sz="3000" dirty="0" smtClean="0"/>
              <a:t>			</a:t>
            </a:r>
          </a:p>
          <a:p>
            <a:pPr algn="ctr"/>
            <a:r>
              <a:rPr lang="en-US" sz="3000" dirty="0" err="1"/>
              <a:t>P</a:t>
            </a:r>
            <a:r>
              <a:rPr lang="en-US" sz="3000" dirty="0" err="1" smtClean="0"/>
              <a:t>enuh</a:t>
            </a:r>
            <a:r>
              <a:rPr lang="en-US" sz="3000" dirty="0" smtClean="0"/>
              <a:t> </a:t>
            </a:r>
            <a:r>
              <a:rPr lang="en-US" sz="3000" dirty="0" err="1" smtClean="0"/>
              <a:t>dengan</a:t>
            </a:r>
            <a:r>
              <a:rPr lang="en-US" sz="3000" dirty="0" smtClean="0"/>
              <a:t> </a:t>
            </a:r>
            <a:r>
              <a:rPr lang="en-US" sz="3000" dirty="0" err="1" smtClean="0"/>
              <a:t>kekuatan-kekuatan</a:t>
            </a:r>
            <a:r>
              <a:rPr lang="en-US" sz="3000" dirty="0" smtClean="0"/>
              <a:t> </a:t>
            </a:r>
            <a:r>
              <a:rPr lang="en-US" sz="3000" dirty="0" err="1" smtClean="0"/>
              <a:t>metafisik</a:t>
            </a:r>
            <a:r>
              <a:rPr lang="en-US" sz="3000" dirty="0" smtClean="0"/>
              <a:t>, </a:t>
            </a:r>
            <a:r>
              <a:rPr lang="en-US" sz="3000" dirty="0" err="1" smtClean="0"/>
              <a:t>baik</a:t>
            </a:r>
            <a:r>
              <a:rPr lang="en-US" sz="3000" dirty="0" smtClean="0"/>
              <a:t> yang </a:t>
            </a:r>
            <a:r>
              <a:rPr lang="en-US" sz="3000" dirty="0" err="1" smtClean="0"/>
              <a:t>datangnya</a:t>
            </a:r>
            <a:r>
              <a:rPr lang="en-US" sz="3000" dirty="0" smtClean="0"/>
              <a:t> </a:t>
            </a:r>
            <a:r>
              <a:rPr lang="en-US" sz="3000" dirty="0" err="1" smtClean="0"/>
              <a:t>dari</a:t>
            </a:r>
            <a:r>
              <a:rPr lang="en-US" sz="3000" dirty="0" smtClean="0"/>
              <a:t> </a:t>
            </a:r>
            <a:r>
              <a:rPr lang="en-US" sz="3000" dirty="0" err="1" smtClean="0"/>
              <a:t>manusia</a:t>
            </a:r>
            <a:r>
              <a:rPr lang="en-US" sz="3000" dirty="0" smtClean="0"/>
              <a:t> </a:t>
            </a:r>
            <a:r>
              <a:rPr lang="en-US" sz="3000" dirty="0" err="1" smtClean="0"/>
              <a:t>maupun</a:t>
            </a:r>
            <a:r>
              <a:rPr lang="en-US" sz="3000" dirty="0" smtClean="0"/>
              <a:t>  </a:t>
            </a:r>
            <a:r>
              <a:rPr lang="en-US" sz="3000" dirty="0" err="1" smtClean="0"/>
              <a:t>dari</a:t>
            </a:r>
            <a:r>
              <a:rPr lang="en-US" sz="3000" dirty="0" smtClean="0"/>
              <a:t> </a:t>
            </a:r>
            <a:r>
              <a:rPr lang="en-US" sz="3000" dirty="0" err="1" smtClean="0"/>
              <a:t>makhluk</a:t>
            </a:r>
            <a:r>
              <a:rPr lang="en-US" sz="3000" dirty="0" smtClean="0"/>
              <a:t> </a:t>
            </a:r>
            <a:r>
              <a:rPr lang="id-ID" sz="3000" dirty="0" smtClean="0"/>
              <a:t>halus</a:t>
            </a:r>
            <a:r>
              <a:rPr lang="en-US" sz="3000" dirty="0" smtClean="0"/>
              <a:t> yang </a:t>
            </a:r>
            <a:r>
              <a:rPr lang="en-US" sz="3000" dirty="0" err="1" smtClean="0"/>
              <a:t>berada</a:t>
            </a:r>
            <a:r>
              <a:rPr lang="en-US" sz="3000" dirty="0" smtClean="0"/>
              <a:t> di </a:t>
            </a:r>
            <a:r>
              <a:rPr lang="en-US" sz="3000" dirty="0" err="1" smtClean="0"/>
              <a:t>sekitar</a:t>
            </a:r>
            <a:r>
              <a:rPr lang="en-US" sz="3000" dirty="0" smtClean="0"/>
              <a:t> </a:t>
            </a:r>
            <a:r>
              <a:rPr lang="en-US" sz="3000" dirty="0" err="1" smtClean="0"/>
              <a:t>manusia</a:t>
            </a:r>
            <a:r>
              <a:rPr lang="en-US" sz="3000" dirty="0" smtClean="0"/>
              <a:t>  </a:t>
            </a:r>
          </a:p>
          <a:p>
            <a:pPr algn="ctr"/>
            <a:endParaRPr lang="en-US" sz="3000" dirty="0"/>
          </a:p>
          <a:p>
            <a:pPr algn="ctr"/>
            <a:endParaRPr lang="en-US" sz="3000" dirty="0" smtClean="0"/>
          </a:p>
          <a:p>
            <a:pPr algn="ctr"/>
            <a:r>
              <a:rPr lang="en-US" sz="3000" dirty="0" err="1"/>
              <a:t>M</a:t>
            </a:r>
            <a:r>
              <a:rPr lang="en-US" sz="3000" dirty="0" err="1" smtClean="0"/>
              <a:t>anusia</a:t>
            </a:r>
            <a:r>
              <a:rPr lang="en-US" sz="3000" dirty="0" smtClean="0"/>
              <a:t> </a:t>
            </a:r>
            <a:r>
              <a:rPr lang="en-US" sz="3000" dirty="0" err="1" smtClean="0"/>
              <a:t>pada</a:t>
            </a:r>
            <a:r>
              <a:rPr lang="en-US" sz="3000" dirty="0" smtClean="0"/>
              <a:t> </a:t>
            </a:r>
            <a:r>
              <a:rPr lang="en-US" sz="3000" dirty="0" err="1" smtClean="0"/>
              <a:t>dasarnya</a:t>
            </a:r>
            <a:r>
              <a:rPr lang="en-US" sz="3000" dirty="0" smtClean="0"/>
              <a:t> </a:t>
            </a:r>
            <a:r>
              <a:rPr lang="en-US" sz="3000" dirty="0" err="1" smtClean="0"/>
              <a:t>membutuhkan</a:t>
            </a:r>
            <a:r>
              <a:rPr lang="en-US" sz="3000" dirty="0" smtClean="0"/>
              <a:t> </a:t>
            </a:r>
            <a:r>
              <a:rPr lang="en-US" sz="3000" dirty="0" err="1" smtClean="0"/>
              <a:t>kekuatan</a:t>
            </a:r>
            <a:r>
              <a:rPr lang="en-US" sz="3000" dirty="0" smtClean="0"/>
              <a:t> / </a:t>
            </a:r>
            <a:r>
              <a:rPr lang="en-US" sz="3000" dirty="0" err="1" smtClean="0"/>
              <a:t>kemampuan</a:t>
            </a:r>
            <a:r>
              <a:rPr lang="en-US" sz="3000" dirty="0" smtClean="0"/>
              <a:t> </a:t>
            </a:r>
            <a:r>
              <a:rPr lang="en-US" sz="3000" dirty="0" err="1" smtClean="0"/>
              <a:t>untuk</a:t>
            </a:r>
            <a:r>
              <a:rPr lang="en-US" sz="3000" dirty="0" smtClean="0"/>
              <a:t> </a:t>
            </a:r>
            <a:r>
              <a:rPr lang="en-US" sz="3000" dirty="0" err="1" smtClean="0"/>
              <a:t>menghadapi</a:t>
            </a:r>
            <a:r>
              <a:rPr lang="en-US" sz="3000" dirty="0" smtClean="0"/>
              <a:t> </a:t>
            </a:r>
            <a:r>
              <a:rPr lang="en-US" sz="3000" dirty="0" err="1" smtClean="0"/>
              <a:t>atau</a:t>
            </a:r>
            <a:r>
              <a:rPr lang="en-US" sz="3000" dirty="0" smtClean="0"/>
              <a:t> </a:t>
            </a:r>
            <a:r>
              <a:rPr lang="en-US" sz="3000" dirty="0" err="1" smtClean="0"/>
              <a:t>menolak</a:t>
            </a:r>
            <a:r>
              <a:rPr lang="en-US" sz="3000" dirty="0" smtClean="0"/>
              <a:t> </a:t>
            </a:r>
            <a:r>
              <a:rPr lang="en-US" sz="3000" dirty="0" err="1" smtClean="0"/>
              <a:t>kekuatan-kekuatan</a:t>
            </a:r>
            <a:r>
              <a:rPr lang="en-US" sz="3000" dirty="0" smtClean="0"/>
              <a:t> </a:t>
            </a:r>
            <a:r>
              <a:rPr lang="en-US" sz="3000" dirty="0" err="1" smtClean="0"/>
              <a:t>metafisik</a:t>
            </a:r>
            <a:r>
              <a:rPr lang="en-US" sz="3000" dirty="0" smtClean="0"/>
              <a:t> </a:t>
            </a:r>
            <a:r>
              <a:rPr lang="en-US" sz="3000" dirty="0" err="1" smtClean="0"/>
              <a:t>tersebut</a:t>
            </a:r>
            <a:r>
              <a:rPr lang="en-US" sz="3000" dirty="0" smtClean="0"/>
              <a:t>, agar </a:t>
            </a:r>
            <a:r>
              <a:rPr lang="en-US" sz="3000" dirty="0" err="1" smtClean="0"/>
              <a:t>mereka</a:t>
            </a:r>
            <a:r>
              <a:rPr lang="en-US" sz="3000" dirty="0" smtClean="0"/>
              <a:t> </a:t>
            </a:r>
            <a:r>
              <a:rPr lang="en-US" sz="3000" dirty="0" err="1" smtClean="0"/>
              <a:t>sukses</a:t>
            </a:r>
            <a:r>
              <a:rPr lang="en-US" sz="3000" dirty="0" smtClean="0"/>
              <a:t> d</a:t>
            </a:r>
            <a:r>
              <a:rPr lang="id-ID" sz="3000" dirty="0" smtClean="0"/>
              <a:t>a</a:t>
            </a:r>
            <a:r>
              <a:rPr lang="en-US" sz="3000" dirty="0" smtClean="0"/>
              <a:t>l</a:t>
            </a:r>
            <a:r>
              <a:rPr lang="id-ID" sz="3000" dirty="0" smtClean="0"/>
              <a:t>a</a:t>
            </a:r>
            <a:r>
              <a:rPr lang="en-US" sz="3000" dirty="0" smtClean="0"/>
              <a:t>m </a:t>
            </a:r>
            <a:r>
              <a:rPr lang="en-US" sz="3000" dirty="0" err="1" smtClean="0"/>
              <a:t>menggapai</a:t>
            </a:r>
            <a:r>
              <a:rPr lang="en-US" sz="3000" dirty="0" smtClean="0"/>
              <a:t> </a:t>
            </a:r>
            <a:r>
              <a:rPr lang="en-US" sz="3000" dirty="0" err="1" smtClean="0"/>
              <a:t>kehidupan</a:t>
            </a:r>
            <a:r>
              <a:rPr lang="en-US" sz="3000" dirty="0" smtClean="0"/>
              <a:t>. 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572000" y="1268760"/>
            <a:ext cx="0" cy="7920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72000" y="3573016"/>
            <a:ext cx="0" cy="7920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31232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>
          <a:xfrm>
            <a:off x="1403648" y="260649"/>
            <a:ext cx="5976664" cy="54006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en-US" sz="1662" b="1" dirty="0"/>
              <a:t>            			</a:t>
            </a:r>
          </a:p>
          <a:p>
            <a:pPr eaLnBrk="1" hangingPunct="1">
              <a:buFontTx/>
              <a:buNone/>
            </a:pPr>
            <a:endParaRPr lang="en-US" altLang="en-US" sz="1662" b="1" dirty="0"/>
          </a:p>
          <a:p>
            <a:pPr eaLnBrk="1" hangingPunct="1">
              <a:buFontTx/>
              <a:buNone/>
            </a:pPr>
            <a:endParaRPr lang="en-US" altLang="en-US" sz="1662" b="1" dirty="0"/>
          </a:p>
          <a:p>
            <a:pPr algn="ctr" eaLnBrk="1" hangingPunct="1">
              <a:buFontTx/>
              <a:buNone/>
            </a:pPr>
            <a:r>
              <a:rPr lang="en-US" altLang="en-US" sz="2585" b="1" dirty="0"/>
              <a:t>KONSEP  HUMANIORA   </a:t>
            </a:r>
          </a:p>
          <a:p>
            <a:pPr eaLnBrk="1" hangingPunct="1">
              <a:buFontTx/>
              <a:buNone/>
            </a:pPr>
            <a:r>
              <a:rPr lang="en-US" altLang="en-US" sz="2585" b="1" dirty="0"/>
              <a:t>						</a:t>
            </a:r>
          </a:p>
          <a:p>
            <a:pPr eaLnBrk="1" hangingPunct="1">
              <a:buFontTx/>
              <a:buNone/>
            </a:pPr>
            <a:endParaRPr lang="en-US" altLang="en-US" sz="2585" b="1" dirty="0"/>
          </a:p>
          <a:p>
            <a:pPr algn="ctr" eaLnBrk="1" hangingPunct="1">
              <a:buFontTx/>
              <a:buNone/>
            </a:pPr>
            <a:r>
              <a:rPr lang="en-US" altLang="en-US" sz="2585" b="1" dirty="0"/>
              <a:t>NILAI-NILAI   INSANIAH   </a:t>
            </a:r>
          </a:p>
          <a:p>
            <a:pPr algn="ctr" eaLnBrk="1" hangingPunct="1">
              <a:buFontTx/>
              <a:buNone/>
            </a:pPr>
            <a:r>
              <a:rPr lang="en-US" altLang="en-US" sz="2585" b="1" dirty="0"/>
              <a:t>= </a:t>
            </a:r>
          </a:p>
          <a:p>
            <a:pPr algn="ctr" eaLnBrk="1" hangingPunct="1">
              <a:buFontTx/>
              <a:buNone/>
            </a:pPr>
            <a:r>
              <a:rPr lang="en-US" altLang="en-US" sz="2585" b="1" dirty="0"/>
              <a:t>NILAI-NILAI  ILLAHIAH</a:t>
            </a:r>
          </a:p>
          <a:p>
            <a:pPr eaLnBrk="1" hangingPunct="1">
              <a:buFontTx/>
              <a:buNone/>
            </a:pPr>
            <a:r>
              <a:rPr lang="en-US" altLang="en-US" sz="2585" b="1" dirty="0"/>
              <a:t>						</a:t>
            </a:r>
          </a:p>
          <a:p>
            <a:pPr eaLnBrk="1" hangingPunct="1">
              <a:buFontTx/>
              <a:buNone/>
            </a:pPr>
            <a:r>
              <a:rPr lang="en-US" altLang="en-US" sz="2585" b="1" dirty="0"/>
              <a:t>		                    </a:t>
            </a:r>
          </a:p>
          <a:p>
            <a:pPr algn="ctr" eaLnBrk="1" hangingPunct="1">
              <a:buFontTx/>
              <a:buNone/>
            </a:pPr>
            <a:r>
              <a:rPr lang="en-US" altLang="en-US" sz="2585" b="1" dirty="0"/>
              <a:t>FITRAH  DARI  EKSISTENSI  MANUSIA</a:t>
            </a:r>
          </a:p>
          <a:p>
            <a:pPr eaLnBrk="1" hangingPunct="1">
              <a:buFontTx/>
              <a:buNone/>
            </a:pPr>
            <a:endParaRPr lang="en-US" altLang="en-US" sz="1662" b="1" dirty="0"/>
          </a:p>
          <a:p>
            <a:pPr eaLnBrk="1" hangingPunct="1">
              <a:buFontTx/>
              <a:buNone/>
            </a:pPr>
            <a:endParaRPr lang="en-US" altLang="en-US" sz="1662" b="1" dirty="0"/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77">
                <a:solidFill>
                  <a:schemeClr val="tx1"/>
                </a:solidFill>
                <a:latin typeface="Arial" charset="0"/>
              </a:defRPr>
            </a:lvl1pPr>
            <a:lvl2pPr marL="685817" indent="-263776">
              <a:defRPr sz="1477">
                <a:solidFill>
                  <a:schemeClr val="tx1"/>
                </a:solidFill>
                <a:latin typeface="Arial" charset="0"/>
              </a:defRPr>
            </a:lvl2pPr>
            <a:lvl3pPr marL="1055103" indent="-211021">
              <a:defRPr sz="1477">
                <a:solidFill>
                  <a:schemeClr val="tx1"/>
                </a:solidFill>
                <a:latin typeface="Arial" charset="0"/>
              </a:defRPr>
            </a:lvl3pPr>
            <a:lvl4pPr marL="1477145" indent="-211021">
              <a:defRPr sz="1477">
                <a:solidFill>
                  <a:schemeClr val="tx1"/>
                </a:solidFill>
                <a:latin typeface="Arial" charset="0"/>
              </a:defRPr>
            </a:lvl4pPr>
            <a:lvl5pPr marL="1899186" indent="-211021">
              <a:defRPr sz="1477">
                <a:solidFill>
                  <a:schemeClr val="tx1"/>
                </a:solidFill>
                <a:latin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1477">
                <a:solidFill>
                  <a:schemeClr val="tx1"/>
                </a:solidFill>
                <a:latin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1477">
                <a:solidFill>
                  <a:schemeClr val="tx1"/>
                </a:solidFill>
                <a:latin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1477">
                <a:solidFill>
                  <a:schemeClr val="tx1"/>
                </a:solidFill>
                <a:latin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1477">
                <a:solidFill>
                  <a:schemeClr val="tx1"/>
                </a:solidFill>
                <a:latin typeface="Arial" charset="0"/>
              </a:defRPr>
            </a:lvl9pPr>
          </a:lstStyle>
          <a:p>
            <a:fld id="{CF6ADA03-B3F1-BE4D-A4E8-23CC1B498279}" type="slidenum">
              <a:rPr lang="en-US" altLang="en-US" sz="1292"/>
              <a:pPr/>
              <a:t>19</a:t>
            </a:fld>
            <a:endParaRPr lang="en-US" altLang="en-US" sz="1292"/>
          </a:p>
        </p:txBody>
      </p: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 rot="5400000">
            <a:off x="4149970" y="2092570"/>
            <a:ext cx="562708" cy="29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Arrow Connector 12"/>
          <p:cNvCxnSpPr>
            <a:cxnSpLocks noChangeShapeType="1"/>
          </p:cNvCxnSpPr>
          <p:nvPr/>
        </p:nvCxnSpPr>
        <p:spPr bwMode="auto">
          <a:xfrm rot="5400000">
            <a:off x="4009293" y="4413739"/>
            <a:ext cx="703385" cy="29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613547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2000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2000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2000"/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2000"/>
                                        <p:tgtEl>
                                          <p:spTgt spid="133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Tim Teaching Metafisika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4928-D51C-417B-8B20-AA3F16AFC8C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7446" y="620688"/>
            <a:ext cx="885698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3000" dirty="0" smtClean="0"/>
              <a:t>METAFISIKA 		MK WAJIB UNIVERSITAS </a:t>
            </a:r>
          </a:p>
          <a:p>
            <a:endParaRPr lang="id-ID" sz="3000" dirty="0" smtClean="0"/>
          </a:p>
          <a:p>
            <a:endParaRPr lang="id-ID" sz="3000" dirty="0" smtClean="0"/>
          </a:p>
          <a:p>
            <a:r>
              <a:rPr lang="en-US" sz="3000" dirty="0" smtClean="0"/>
              <a:t>                                                    M1, M2, M3</a:t>
            </a:r>
            <a:endParaRPr lang="id-ID" sz="3000" dirty="0" smtClean="0"/>
          </a:p>
          <a:p>
            <a:pPr algn="ctr"/>
            <a:endParaRPr lang="id-ID" sz="3000" dirty="0" smtClean="0"/>
          </a:p>
          <a:p>
            <a:pPr algn="ctr"/>
            <a:endParaRPr lang="id-ID" sz="3000" dirty="0" smtClean="0"/>
          </a:p>
          <a:p>
            <a:pPr algn="ctr"/>
            <a:r>
              <a:rPr lang="id-ID" sz="3000" dirty="0" smtClean="0"/>
              <a:t>		MANUSIA </a:t>
            </a:r>
          </a:p>
          <a:p>
            <a:pPr algn="ctr"/>
            <a:r>
              <a:rPr lang="id-ID" sz="3000" dirty="0" smtClean="0"/>
              <a:t>		BERAKHLAK</a:t>
            </a:r>
          </a:p>
          <a:p>
            <a:pPr algn="ctr"/>
            <a:r>
              <a:rPr lang="id-ID" sz="3000" dirty="0" smtClean="0"/>
              <a:t>		TAMADUN MANDIRI</a:t>
            </a:r>
          </a:p>
          <a:p>
            <a:pPr lvl="4" algn="ctr"/>
            <a:r>
              <a:rPr lang="id-ID" sz="3000" dirty="0" smtClean="0"/>
              <a:t>RAHMATAN LIL ALAMIN</a:t>
            </a:r>
            <a:endParaRPr lang="en-US" sz="3000" dirty="0" smtClean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407936" y="908720"/>
            <a:ext cx="1432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587073" y="1268760"/>
            <a:ext cx="0" cy="7920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631475" y="2579134"/>
            <a:ext cx="0" cy="7920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53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>
          <a:xfrm>
            <a:off x="0" y="263769"/>
            <a:ext cx="9144000" cy="63304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1662" b="1" dirty="0"/>
          </a:p>
          <a:p>
            <a:pPr algn="ctr" eaLnBrk="1" hangingPunct="1">
              <a:lnSpc>
                <a:spcPct val="90000"/>
              </a:lnSpc>
              <a:buFontTx/>
              <a:buNone/>
              <a:defRPr/>
            </a:pPr>
            <a:endParaRPr lang="en-US" sz="1662" b="1" dirty="0"/>
          </a:p>
          <a:p>
            <a:pPr algn="ctr" eaLnBrk="1" hangingPunct="1">
              <a:lnSpc>
                <a:spcPct val="90000"/>
              </a:lnSpc>
              <a:buFontTx/>
              <a:buNone/>
              <a:defRPr/>
            </a:pPr>
            <a:endParaRPr lang="en-US" sz="1662" b="1" dirty="0"/>
          </a:p>
          <a:p>
            <a:pPr algn="ctr" eaLnBrk="1" hangingPunct="1">
              <a:lnSpc>
                <a:spcPct val="90000"/>
              </a:lnSpc>
              <a:buFontTx/>
              <a:buNone/>
              <a:defRPr/>
            </a:pPr>
            <a:endParaRPr lang="en-US" sz="1662" b="1" dirty="0"/>
          </a:p>
          <a:p>
            <a:pPr algn="ctr" eaLnBrk="1" hangingPunct="1">
              <a:lnSpc>
                <a:spcPct val="90000"/>
              </a:lnSpc>
              <a:buFontTx/>
              <a:buNone/>
              <a:defRPr/>
            </a:pPr>
            <a:endParaRPr lang="en-US" sz="1662" b="1" dirty="0"/>
          </a:p>
          <a:p>
            <a:pPr algn="ctr" eaLnBrk="1" hangingPunct="1">
              <a:lnSpc>
                <a:spcPct val="90000"/>
              </a:lnSpc>
              <a:buFontTx/>
              <a:buNone/>
              <a:defRPr/>
            </a:pPr>
            <a:r>
              <a:rPr lang="en-US" sz="2585" b="1" dirty="0"/>
              <a:t>FENOMENA  KEMAJUAN  KEHIDUPAN  MODERN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662" b="1" dirty="0"/>
              <a:t>	</a:t>
            </a:r>
          </a:p>
          <a:p>
            <a:pPr marL="0" indent="0" algn="ctr">
              <a:lnSpc>
                <a:spcPct val="90000"/>
              </a:lnSpc>
              <a:buNone/>
              <a:defRPr/>
            </a:pPr>
            <a:r>
              <a:rPr lang="en-US" sz="1662" b="1" dirty="0"/>
              <a:t>						          </a:t>
            </a:r>
          </a:p>
          <a:p>
            <a:pPr marL="0" indent="0" algn="ctr">
              <a:lnSpc>
                <a:spcPct val="90000"/>
              </a:lnSpc>
              <a:buNone/>
              <a:defRPr/>
            </a:pPr>
            <a:endParaRPr lang="en-US" sz="1662" b="1" dirty="0"/>
          </a:p>
          <a:p>
            <a:pPr marL="0" indent="0" algn="ctr">
              <a:lnSpc>
                <a:spcPct val="90000"/>
              </a:lnSpc>
              <a:buNone/>
              <a:defRPr/>
            </a:pPr>
            <a:r>
              <a:rPr lang="en-US" sz="1662" b="1" dirty="0"/>
              <a:t>SEKULER  /  DUNIAWI          	JAUH  DARI  NILAI-NILAI  ILLAHIAH </a:t>
            </a:r>
          </a:p>
          <a:p>
            <a:pPr algn="ctr" eaLnBrk="1" hangingPunct="1">
              <a:lnSpc>
                <a:spcPct val="90000"/>
              </a:lnSpc>
              <a:buFontTx/>
              <a:buNone/>
              <a:defRPr/>
            </a:pPr>
            <a:r>
              <a:rPr lang="en-US" sz="1662" b="1" dirty="0"/>
              <a:t>  </a:t>
            </a:r>
          </a:p>
        </p:txBody>
      </p:sp>
      <p:cxnSp>
        <p:nvCxnSpPr>
          <p:cNvPr id="22531" name="Straight Arrow Connector 10"/>
          <p:cNvCxnSpPr>
            <a:cxnSpLocks noChangeShapeType="1"/>
          </p:cNvCxnSpPr>
          <p:nvPr/>
        </p:nvCxnSpPr>
        <p:spPr bwMode="auto">
          <a:xfrm>
            <a:off x="3516923" y="3077308"/>
            <a:ext cx="844062" cy="14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828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2000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2000"/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2000"/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263769"/>
            <a:ext cx="8568952" cy="63304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662" b="1" dirty="0"/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en-US" sz="3692" b="1" dirty="0"/>
              <a:t>  KEMAJUAN  IPTEK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en-US" sz="1846" b="1" dirty="0"/>
              <a:t>DALAM  KEHIDUPAN  MANUSIA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662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662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662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62" b="1" dirty="0"/>
              <a:t>				KONTRIBUSI  (+)      &amp;	KONTRIBUSI  (-)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62" b="1" dirty="0"/>
              <a:t>				(KOMUNIKASI) 		 (</a:t>
            </a:r>
            <a:r>
              <a:rPr lang="en-US" altLang="en-US" sz="1662" b="1" i="1" dirty="0"/>
              <a:t>CYBER  CRIME</a:t>
            </a:r>
            <a:r>
              <a:rPr lang="en-US" altLang="en-US" sz="1662" b="1" dirty="0"/>
              <a:t>) 		   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62" b="1" dirty="0"/>
              <a:t>	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62" b="1" dirty="0"/>
              <a:t>							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62" b="1" dirty="0"/>
              <a:t>                                                    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62" b="1" dirty="0"/>
              <a:t>KEHIDUPAN  MANUSIA  DI  DUNIA	</a:t>
            </a:r>
            <a:r>
              <a:rPr lang="en-US" altLang="en-US" sz="1662" b="1" dirty="0" smtClean="0"/>
              <a:t>	KEHIDUPAN  </a:t>
            </a:r>
            <a:r>
              <a:rPr lang="en-US" altLang="en-US" sz="1662" b="1" dirty="0"/>
              <a:t>MONO-DUALISME  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en-US" sz="1662" b="1" dirty="0"/>
              <a:t>						</a:t>
            </a:r>
            <a:r>
              <a:rPr lang="en-US" altLang="en-US" sz="1662" b="1" dirty="0" smtClean="0"/>
              <a:t> (</a:t>
            </a:r>
            <a:r>
              <a:rPr lang="en-US" altLang="en-US" sz="1662" b="1" dirty="0"/>
              <a:t>HIDUP  DI  DUNIA  UNTUK  							 KEPENTINGAN  DUNIA – AKHIRAT) 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en-US" sz="1662" b="1" i="1" dirty="0"/>
              <a:t>					 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altLang="en-US" sz="1662" b="1" i="1" dirty="0"/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en-US" sz="1662" b="1" i="1" dirty="0"/>
              <a:t>							</a:t>
            </a:r>
            <a:r>
              <a:rPr lang="en-US" altLang="en-US" sz="1662" b="1" i="1" dirty="0" smtClean="0"/>
              <a:t>TO </a:t>
            </a:r>
            <a:r>
              <a:rPr lang="en-US" altLang="en-US" sz="1662" b="1" i="1" dirty="0"/>
              <a:t>BE OR NOT TO BE  </a:t>
            </a:r>
            <a:endParaRPr lang="en-US" altLang="en-US" sz="1662" dirty="0"/>
          </a:p>
        </p:txBody>
      </p:sp>
      <p:cxnSp>
        <p:nvCxnSpPr>
          <p:cNvPr id="23555" name="Straight Arrow Connector 12"/>
          <p:cNvCxnSpPr>
            <a:cxnSpLocks noChangeShapeType="1"/>
          </p:cNvCxnSpPr>
          <p:nvPr/>
        </p:nvCxnSpPr>
        <p:spPr bwMode="auto">
          <a:xfrm>
            <a:off x="3419872" y="4077072"/>
            <a:ext cx="984738" cy="14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56" name="Straight Arrow Connector 15"/>
          <p:cNvCxnSpPr>
            <a:cxnSpLocks noChangeShapeType="1"/>
          </p:cNvCxnSpPr>
          <p:nvPr/>
        </p:nvCxnSpPr>
        <p:spPr bwMode="auto">
          <a:xfrm rot="5400000">
            <a:off x="6260124" y="4976447"/>
            <a:ext cx="422031" cy="29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Down Arrow 16"/>
          <p:cNvSpPr>
            <a:spLocks noChangeArrowheads="1"/>
          </p:cNvSpPr>
          <p:nvPr/>
        </p:nvSpPr>
        <p:spPr bwMode="auto">
          <a:xfrm>
            <a:off x="4501661" y="1529861"/>
            <a:ext cx="422031" cy="70338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1477"/>
          </a:p>
        </p:txBody>
      </p:sp>
    </p:spTree>
    <p:extLst>
      <p:ext uri="{BB962C8B-B14F-4D97-AF65-F5344CB8AC3E}">
        <p14:creationId xmlns:p14="http://schemas.microsoft.com/office/powerpoint/2010/main" val="38644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2000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2000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2000"/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2000"/>
                                        <p:tgtEl>
                                          <p:spTgt spid="14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2000"/>
                                        <p:tgtEl>
                                          <p:spTgt spid="14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2000"/>
                                        <p:tgtEl>
                                          <p:spTgt spid="14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2000"/>
                                        <p:tgtEl>
                                          <p:spTgt spid="143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Tim Teaching Metafisika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4928-D51C-417B-8B20-AA3F16AFC8C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9512" y="1242060"/>
            <a:ext cx="8856984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3000" dirty="0" smtClean="0"/>
              <a:t>AGAMA SAMAWI </a:t>
            </a:r>
          </a:p>
          <a:p>
            <a:pPr algn="just"/>
            <a:endParaRPr lang="id-ID" sz="3000" dirty="0"/>
          </a:p>
          <a:p>
            <a:pPr algn="ctr"/>
            <a:r>
              <a:rPr lang="id-ID" sz="3000" dirty="0" smtClean="0"/>
              <a:t>Membicarakan tentang ENERGI METAFISIKA</a:t>
            </a:r>
          </a:p>
          <a:p>
            <a:pPr algn="ctr"/>
            <a:r>
              <a:rPr lang="id-ID" sz="3000" dirty="0" smtClean="0"/>
              <a:t>yang tersimpan di dalam setiap kitab sucinya</a:t>
            </a:r>
          </a:p>
          <a:p>
            <a:endParaRPr lang="id-ID" sz="3000" dirty="0"/>
          </a:p>
          <a:p>
            <a:r>
              <a:rPr lang="id-ID" sz="3000" dirty="0" smtClean="0"/>
              <a:t>Kekuatan / Energi                         berasal dari </a:t>
            </a:r>
          </a:p>
          <a:p>
            <a:r>
              <a:rPr lang="id-ID" sz="3000" dirty="0"/>
              <a:t> </a:t>
            </a:r>
            <a:r>
              <a:rPr lang="id-ID" sz="3000" dirty="0" smtClean="0"/>
              <a:t>       Metafisika                              </a:t>
            </a:r>
            <a:r>
              <a:rPr lang="id-ID" sz="3000" dirty="0" err="1" smtClean="0"/>
              <a:t>T</a:t>
            </a:r>
            <a:r>
              <a:rPr lang="en-US" sz="3000" dirty="0" err="1" smtClean="0"/>
              <a:t>uhan</a:t>
            </a:r>
            <a:r>
              <a:rPr lang="id-ID" sz="3000" dirty="0" smtClean="0"/>
              <a:t>  Yang Maha Kuasa </a:t>
            </a:r>
          </a:p>
          <a:p>
            <a:pPr algn="ctr"/>
            <a:endParaRPr lang="id-ID" sz="3000" dirty="0" smtClean="0"/>
          </a:p>
          <a:p>
            <a:pPr algn="ctr"/>
            <a:endParaRPr lang="id-ID" sz="3000" dirty="0"/>
          </a:p>
          <a:p>
            <a:r>
              <a:rPr lang="id-ID" sz="3000" dirty="0"/>
              <a:t>D</a:t>
            </a:r>
            <a:r>
              <a:rPr lang="id-ID" sz="3000" dirty="0" smtClean="0"/>
              <a:t>ipergunakan oleh para Nabi dan Rasul dalam mengembangkan Agama sepanjang sejarah </a:t>
            </a:r>
            <a:endParaRPr lang="en-US" sz="3000" dirty="0" smtClean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4067944" y="908720"/>
            <a:ext cx="4695056" cy="212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990600" y="33002"/>
            <a:ext cx="7772400" cy="1089025"/>
          </a:xfrm>
        </p:spPr>
        <p:txBody>
          <a:bodyPr>
            <a:normAutofit/>
          </a:bodyPr>
          <a:lstStyle/>
          <a:p>
            <a:pPr marL="514350" indent="-514350" algn="r"/>
            <a:r>
              <a:rPr lang="en-US" sz="4000" smtClean="0"/>
              <a:t>Metafisika</a:t>
            </a:r>
            <a:r>
              <a:rPr lang="en-US" sz="4000" dirty="0" smtClean="0"/>
              <a:t> </a:t>
            </a:r>
            <a:r>
              <a:rPr lang="en-US" sz="4000" dirty="0" err="1" smtClean="0"/>
              <a:t>dan</a:t>
            </a:r>
            <a:r>
              <a:rPr lang="en-US" sz="4000" dirty="0" smtClean="0"/>
              <a:t> Agama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499992" y="1772816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124200" y="4221088"/>
            <a:ext cx="16638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907704" y="4581128"/>
            <a:ext cx="0" cy="7920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36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35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Tim Teaching Metafisika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4928-D51C-417B-8B20-AA3F16AFC8C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SEJARAH</a:t>
            </a:r>
          </a:p>
          <a:p>
            <a:pPr algn="ctr"/>
            <a:endParaRPr lang="en-US" sz="2800" dirty="0" smtClean="0"/>
          </a:p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 </a:t>
            </a:r>
            <a:r>
              <a:rPr lang="en-US" sz="2800" dirty="0" err="1" smtClean="0"/>
              <a:t>membuktikan</a:t>
            </a:r>
            <a:r>
              <a:rPr lang="en-US" sz="2800" dirty="0" smtClean="0"/>
              <a:t> </a:t>
            </a:r>
            <a:r>
              <a:rPr lang="en-US" sz="2800" dirty="0" err="1" smtClean="0"/>
              <a:t>seluruh</a:t>
            </a:r>
            <a:r>
              <a:rPr lang="en-US" sz="2800" dirty="0" smtClean="0"/>
              <a:t> </a:t>
            </a:r>
            <a:r>
              <a:rPr lang="en-US" sz="2800" dirty="0" err="1" smtClean="0"/>
              <a:t>Nabi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Rasul</a:t>
            </a:r>
            <a:r>
              <a:rPr lang="en-US" sz="2800" dirty="0" smtClean="0"/>
              <a:t> </a:t>
            </a:r>
            <a:r>
              <a:rPr lang="en-US" sz="2800" dirty="0" err="1" smtClean="0"/>
              <a:t>dilengkapi</a:t>
            </a:r>
            <a:r>
              <a:rPr lang="en-US" sz="2800" dirty="0" smtClean="0"/>
              <a:t> </a:t>
            </a:r>
            <a:r>
              <a:rPr lang="en-US" sz="2800" dirty="0" err="1" smtClean="0"/>
              <a:t>oleh</a:t>
            </a:r>
            <a:r>
              <a:rPr lang="en-US" sz="2800" dirty="0" smtClean="0"/>
              <a:t> </a:t>
            </a:r>
            <a:r>
              <a:rPr lang="en-US" sz="2800" dirty="0" err="1" smtClean="0"/>
              <a:t>Tuhan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kekuatan</a:t>
            </a:r>
            <a:r>
              <a:rPr lang="en-US" sz="2800" dirty="0" smtClean="0"/>
              <a:t> </a:t>
            </a:r>
            <a:r>
              <a:rPr lang="en-US" sz="2800" dirty="0" err="1" smtClean="0"/>
              <a:t>metafisika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disebut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b="1" dirty="0" err="1" smtClean="0"/>
              <a:t>Mukjizat</a:t>
            </a:r>
            <a:r>
              <a:rPr lang="en-US" sz="2800" dirty="0" smtClean="0"/>
              <a:t>. </a:t>
            </a:r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err="1" smtClean="0"/>
              <a:t>Tujuannya</a:t>
            </a:r>
            <a:r>
              <a:rPr lang="en-US" sz="2800" dirty="0" smtClean="0"/>
              <a:t> : 1. </a:t>
            </a:r>
            <a:r>
              <a:rPr lang="en-US" sz="2800" dirty="0" err="1" smtClean="0"/>
              <a:t>Mengatasi</a:t>
            </a:r>
            <a:r>
              <a:rPr lang="en-US" sz="2800" dirty="0" smtClean="0"/>
              <a:t> </a:t>
            </a:r>
            <a:r>
              <a:rPr lang="en-US" sz="2800" dirty="0" err="1" smtClean="0"/>
              <a:t>hal-hal</a:t>
            </a:r>
            <a:r>
              <a:rPr lang="en-US" sz="2800" dirty="0" smtClean="0"/>
              <a:t> </a:t>
            </a:r>
            <a:r>
              <a:rPr lang="en-US" sz="2800" dirty="0" err="1" smtClean="0"/>
              <a:t>metafisika</a:t>
            </a:r>
            <a:r>
              <a:rPr lang="en-US" sz="2800" dirty="0" smtClean="0"/>
              <a:t> yang </a:t>
            </a:r>
            <a:r>
              <a:rPr lang="en-US" sz="2800" dirty="0" err="1" smtClean="0"/>
              <a:t>buruk</a:t>
            </a:r>
            <a:r>
              <a:rPr lang="en-US" sz="2800" dirty="0" smtClean="0"/>
              <a:t>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                  (</a:t>
            </a:r>
            <a:r>
              <a:rPr lang="en-US" sz="2800" dirty="0" err="1" smtClean="0"/>
              <a:t>negatif</a:t>
            </a:r>
            <a:r>
              <a:rPr lang="en-US" sz="2800" dirty="0" smtClean="0"/>
              <a:t>) di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tugasnya</a:t>
            </a:r>
            <a:r>
              <a:rPr lang="en-US" sz="2800" dirty="0" smtClean="0"/>
              <a:t> </a:t>
            </a:r>
            <a:r>
              <a:rPr lang="en-US" sz="2800" dirty="0" err="1" smtClean="0"/>
              <a:t>sebagai</a:t>
            </a:r>
            <a:r>
              <a:rPr lang="en-US" sz="2800" dirty="0" smtClean="0"/>
              <a:t> </a:t>
            </a:r>
            <a:r>
              <a:rPr lang="en-US" sz="2800" dirty="0" err="1" smtClean="0"/>
              <a:t>Nabi</a:t>
            </a:r>
            <a:r>
              <a:rPr lang="en-US" sz="2800" dirty="0" smtClean="0"/>
              <a:t>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                 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Rasul</a:t>
            </a:r>
            <a:r>
              <a:rPr lang="en-US" sz="2800" dirty="0" smtClean="0"/>
              <a:t>;</a:t>
            </a:r>
          </a:p>
          <a:p>
            <a:r>
              <a:rPr lang="en-US" sz="2800" dirty="0"/>
              <a:t>	 </a:t>
            </a:r>
            <a:r>
              <a:rPr lang="en-US" sz="2800" dirty="0" smtClean="0"/>
              <a:t>          2. </a:t>
            </a:r>
            <a:r>
              <a:rPr lang="en-US" sz="2800" dirty="0" err="1" smtClean="0"/>
              <a:t>Mengajak</a:t>
            </a:r>
            <a:r>
              <a:rPr lang="en-US" sz="2800" dirty="0" smtClean="0"/>
              <a:t> </a:t>
            </a:r>
            <a:r>
              <a:rPr lang="en-US" sz="2800" dirty="0" err="1" smtClean="0"/>
              <a:t>ummat</a:t>
            </a:r>
            <a:r>
              <a:rPr lang="en-US" sz="2800" dirty="0" smtClean="0"/>
              <a:t> </a:t>
            </a:r>
            <a:r>
              <a:rPr lang="en-US" sz="2800" dirty="0" err="1" smtClean="0"/>
              <a:t>beriman</a:t>
            </a:r>
            <a:r>
              <a:rPr lang="en-US" sz="2800" dirty="0" smtClean="0"/>
              <a:t> </a:t>
            </a:r>
            <a:r>
              <a:rPr lang="en-US" sz="2800" dirty="0" err="1" smtClean="0"/>
              <a:t>kepada</a:t>
            </a:r>
            <a:r>
              <a:rPr lang="en-US" sz="2800" dirty="0" smtClean="0"/>
              <a:t> </a:t>
            </a:r>
            <a:r>
              <a:rPr lang="en-US" sz="2800" dirty="0" err="1" smtClean="0"/>
              <a:t>Tuhan</a:t>
            </a:r>
            <a:r>
              <a:rPr lang="en-US" sz="2800" dirty="0" smtClean="0"/>
              <a:t>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                   Yang </a:t>
            </a:r>
            <a:r>
              <a:rPr lang="en-US" sz="2800" dirty="0" err="1" smtClean="0"/>
              <a:t>Esa</a:t>
            </a:r>
            <a:r>
              <a:rPr lang="en-US" sz="2800" dirty="0" smtClean="0"/>
              <a:t>, </a:t>
            </a:r>
            <a:r>
              <a:rPr lang="en-US" sz="2800" dirty="0" err="1" smtClean="0"/>
              <a:t>sehingga</a:t>
            </a:r>
            <a:r>
              <a:rPr lang="en-US" sz="2800" dirty="0" smtClean="0"/>
              <a:t> MANUSIA </a:t>
            </a:r>
            <a:r>
              <a:rPr lang="en-US" sz="2800" dirty="0" err="1" smtClean="0"/>
              <a:t>memperoleh</a:t>
            </a:r>
            <a:r>
              <a:rPr lang="en-US" sz="2800" dirty="0" smtClean="0"/>
              <a:t>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                   </a:t>
            </a:r>
            <a:r>
              <a:rPr lang="en-US" sz="2800" dirty="0" err="1" smtClean="0"/>
              <a:t>keselamatan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kehidupan</a:t>
            </a:r>
            <a:r>
              <a:rPr lang="en-US" sz="2800" dirty="0" smtClean="0"/>
              <a:t> </a:t>
            </a:r>
            <a:r>
              <a:rPr lang="en-US" sz="2800" dirty="0" err="1" smtClean="0"/>
              <a:t>didunia</a:t>
            </a:r>
            <a:r>
              <a:rPr lang="en-US" sz="2800" dirty="0" smtClean="0"/>
              <a:t>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                  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akhirat</a:t>
            </a:r>
            <a:r>
              <a:rPr lang="en-US" sz="2800" dirty="0" smtClean="0"/>
              <a:t>. </a:t>
            </a:r>
          </a:p>
          <a:p>
            <a:pPr algn="just"/>
            <a:endParaRPr lang="en-US" sz="2800" dirty="0"/>
          </a:p>
        </p:txBody>
      </p:sp>
      <p:sp>
        <p:nvSpPr>
          <p:cNvPr id="4" name="Down Arrow 3"/>
          <p:cNvSpPr/>
          <p:nvPr/>
        </p:nvSpPr>
        <p:spPr>
          <a:xfrm>
            <a:off x="4329684" y="476672"/>
            <a:ext cx="484632" cy="864096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4405884" y="2204864"/>
            <a:ext cx="332232" cy="800472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640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77">
                <a:solidFill>
                  <a:schemeClr val="tx1"/>
                </a:solidFill>
                <a:latin typeface="Arial" charset="0"/>
              </a:defRPr>
            </a:lvl1pPr>
            <a:lvl2pPr marL="685817" indent="-263776">
              <a:defRPr sz="1477">
                <a:solidFill>
                  <a:schemeClr val="tx1"/>
                </a:solidFill>
                <a:latin typeface="Arial" charset="0"/>
              </a:defRPr>
            </a:lvl2pPr>
            <a:lvl3pPr marL="1055103" indent="-211021">
              <a:defRPr sz="1477">
                <a:solidFill>
                  <a:schemeClr val="tx1"/>
                </a:solidFill>
                <a:latin typeface="Arial" charset="0"/>
              </a:defRPr>
            </a:lvl3pPr>
            <a:lvl4pPr marL="1477145" indent="-211021">
              <a:defRPr sz="1477">
                <a:solidFill>
                  <a:schemeClr val="tx1"/>
                </a:solidFill>
                <a:latin typeface="Arial" charset="0"/>
              </a:defRPr>
            </a:lvl4pPr>
            <a:lvl5pPr marL="1899186" indent="-211021">
              <a:defRPr sz="1477">
                <a:solidFill>
                  <a:schemeClr val="tx1"/>
                </a:solidFill>
                <a:latin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1477">
                <a:solidFill>
                  <a:schemeClr val="tx1"/>
                </a:solidFill>
                <a:latin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1477">
                <a:solidFill>
                  <a:schemeClr val="tx1"/>
                </a:solidFill>
                <a:latin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1477">
                <a:solidFill>
                  <a:schemeClr val="tx1"/>
                </a:solidFill>
                <a:latin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1477">
                <a:solidFill>
                  <a:schemeClr val="tx1"/>
                </a:solidFill>
                <a:latin typeface="Arial" charset="0"/>
              </a:defRPr>
            </a:lvl9pPr>
          </a:lstStyle>
          <a:p>
            <a:fld id="{45B89587-867B-174F-BEE6-B4A3D198895D}" type="slidenum">
              <a:rPr lang="en-US" altLang="en-US" sz="1292"/>
              <a:pPr/>
              <a:t>24</a:t>
            </a:fld>
            <a:endParaRPr lang="en-US" altLang="en-US" sz="1292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23528" y="474785"/>
            <a:ext cx="7976410" cy="60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sz="1477" b="1" dirty="0"/>
          </a:p>
          <a:p>
            <a:pPr algn="ctr" eaLnBrk="1" hangingPunct="1"/>
            <a:r>
              <a:rPr lang="en-US" altLang="en-US" sz="1846" b="1" dirty="0" smtClean="0"/>
              <a:t>DUNIA  </a:t>
            </a:r>
            <a:r>
              <a:rPr lang="en-US" altLang="en-US" sz="1846" b="1" dirty="0"/>
              <a:t>BARAT  SAAT  INI  BERANGGAPAN  AGAMA  =  FILSAFAT</a:t>
            </a:r>
            <a:endParaRPr lang="en-US" altLang="en-US" sz="1846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43200" y="1459524"/>
            <a:ext cx="2813538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77" b="1"/>
              <a:t>JIWA  /  PIKIRAN  =  ROHANI</a:t>
            </a:r>
            <a:endParaRPr lang="en-US" altLang="en-US" sz="1477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2369" y="2233247"/>
            <a:ext cx="4220308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77" b="1"/>
              <a:t>ABAD  16,  17,  18  (TAURAT,  ZABUR,  INJIL) </a:t>
            </a:r>
            <a:endParaRPr lang="en-US" altLang="en-US" sz="1477"/>
          </a:p>
        </p:txBody>
      </p: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>
            <a:off x="4783016" y="2373923"/>
            <a:ext cx="492369" cy="14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486400" y="2233247"/>
            <a:ext cx="2954215" cy="77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477" b="1"/>
              <a:t>AGAMA  INTI  KEROHANIAN</a:t>
            </a:r>
          </a:p>
          <a:p>
            <a:pPr algn="ctr" eaLnBrk="1" hangingPunct="1"/>
            <a:r>
              <a:rPr lang="en-US" altLang="en-US" sz="1477" b="1"/>
              <a:t>=   </a:t>
            </a:r>
          </a:p>
          <a:p>
            <a:pPr algn="ctr" eaLnBrk="1" hangingPunct="1"/>
            <a:r>
              <a:rPr lang="en-US" altLang="en-US" sz="1477" b="1"/>
              <a:t>KODRAT  MANUSIA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92369" y="3429001"/>
            <a:ext cx="2532185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77" b="1"/>
              <a:t>PEMERINTAH  /  NEGARA </a:t>
            </a:r>
            <a:endParaRPr lang="en-US" altLang="en-US" sz="1477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587261" y="3429001"/>
            <a:ext cx="1652954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77" b="1"/>
              <a:t> BERFALSAFAH</a:t>
            </a:r>
            <a:endParaRPr lang="en-US" altLang="en-US" sz="1477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838092" y="3499339"/>
            <a:ext cx="2321169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77" b="1"/>
              <a:t>KETUHANAN  YME</a:t>
            </a:r>
            <a:endParaRPr lang="en-US" altLang="en-US" sz="1477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33046" y="4438651"/>
            <a:ext cx="1758462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477" b="1"/>
              <a:t>MANUSIA	</a:t>
            </a:r>
            <a:endParaRPr lang="en-US" altLang="en-US" sz="1477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587261" y="4484078"/>
            <a:ext cx="1617785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77" b="1"/>
              <a:t>BERAKIDAH</a:t>
            </a:r>
            <a:endParaRPr lang="en-US" altLang="en-US" sz="1477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486400" y="4484078"/>
            <a:ext cx="2813538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77" b="1"/>
              <a:t> SHOLAT / KEBAKTIAN</a:t>
            </a:r>
            <a:endParaRPr lang="en-US" altLang="en-US" sz="1477"/>
          </a:p>
        </p:txBody>
      </p: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>
            <a:off x="3094892" y="3569677"/>
            <a:ext cx="351692" cy="14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>
            <a:off x="5345723" y="3569677"/>
            <a:ext cx="351692" cy="14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Arrow Connector 21"/>
          <p:cNvCxnSpPr>
            <a:cxnSpLocks noChangeShapeType="1"/>
          </p:cNvCxnSpPr>
          <p:nvPr/>
        </p:nvCxnSpPr>
        <p:spPr bwMode="auto">
          <a:xfrm flipV="1">
            <a:off x="2532185" y="4554415"/>
            <a:ext cx="773723" cy="14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Arrow Connector 23"/>
          <p:cNvCxnSpPr>
            <a:cxnSpLocks noChangeShapeType="1"/>
          </p:cNvCxnSpPr>
          <p:nvPr/>
        </p:nvCxnSpPr>
        <p:spPr bwMode="auto">
          <a:xfrm>
            <a:off x="4994031" y="4624754"/>
            <a:ext cx="351692" cy="14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33046" y="5398478"/>
            <a:ext cx="8159262" cy="546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77" b="1"/>
              <a:t>TERNYATA  </a:t>
            </a:r>
          </a:p>
          <a:p>
            <a:r>
              <a:rPr lang="en-US" altLang="en-US" sz="1477" b="1"/>
              <a:t>KEMAJUAN  TEKHNOLOGI / MODERNISASI  MENJADIKAN  MANUSIA  SEKULER</a:t>
            </a:r>
            <a:endParaRPr lang="en-US" altLang="en-US" sz="1477"/>
          </a:p>
        </p:txBody>
      </p:sp>
    </p:spTree>
    <p:extLst>
      <p:ext uri="{BB962C8B-B14F-4D97-AF65-F5344CB8AC3E}">
        <p14:creationId xmlns:p14="http://schemas.microsoft.com/office/powerpoint/2010/main" val="39297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Tim Teaching Metafisika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4928-D51C-417B-8B20-AA3F16AFC8C8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1520" y="332656"/>
            <a:ext cx="8511480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800" dirty="0"/>
          </a:p>
          <a:p>
            <a:pPr algn="ctr"/>
            <a:r>
              <a:rPr lang="en-US" sz="6000" dirty="0" err="1" smtClean="0"/>
              <a:t>Bagaimana</a:t>
            </a:r>
            <a:r>
              <a:rPr lang="en-US" sz="6000" dirty="0" smtClean="0"/>
              <a:t>  </a:t>
            </a:r>
            <a:r>
              <a:rPr lang="en-US" sz="6000" dirty="0" err="1" smtClean="0"/>
              <a:t>ummat</a:t>
            </a:r>
            <a:r>
              <a:rPr lang="en-US" sz="6000" dirty="0" smtClean="0"/>
              <a:t> </a:t>
            </a:r>
            <a:r>
              <a:rPr lang="en-US" sz="6000" dirty="0" err="1" smtClean="0"/>
              <a:t>akhir</a:t>
            </a:r>
            <a:r>
              <a:rPr lang="en-US" sz="6000" dirty="0" smtClean="0"/>
              <a:t> zaman </a:t>
            </a:r>
            <a:r>
              <a:rPr lang="en-US" sz="6000" dirty="0" err="1" smtClean="0"/>
              <a:t>ini</a:t>
            </a:r>
            <a:r>
              <a:rPr lang="en-US" sz="6000" dirty="0" smtClean="0"/>
              <a:t> </a:t>
            </a:r>
            <a:r>
              <a:rPr lang="en-US" sz="6000" dirty="0" err="1" smtClean="0"/>
              <a:t>untuk</a:t>
            </a:r>
            <a:r>
              <a:rPr lang="en-US" sz="6000" dirty="0" smtClean="0"/>
              <a:t> </a:t>
            </a:r>
            <a:r>
              <a:rPr lang="en-US" sz="6000" dirty="0" err="1" smtClean="0"/>
              <a:t>mendapatkan</a:t>
            </a:r>
            <a:r>
              <a:rPr lang="en-US" sz="6000" dirty="0" smtClean="0"/>
              <a:t> </a:t>
            </a:r>
            <a:r>
              <a:rPr lang="en-US" sz="6000" dirty="0" err="1" smtClean="0"/>
              <a:t>perlindungan</a:t>
            </a:r>
            <a:r>
              <a:rPr lang="en-US" sz="6000" dirty="0" smtClean="0"/>
              <a:t> </a:t>
            </a:r>
            <a:r>
              <a:rPr lang="en-US" sz="6000" dirty="0" err="1" smtClean="0"/>
              <a:t>metafisika</a:t>
            </a:r>
            <a:r>
              <a:rPr lang="en-US" sz="6000" dirty="0" smtClean="0"/>
              <a:t> </a:t>
            </a:r>
            <a:r>
              <a:rPr lang="en-US" sz="6000" dirty="0" err="1" smtClean="0"/>
              <a:t>yg</a:t>
            </a:r>
            <a:r>
              <a:rPr lang="en-US" sz="6000" dirty="0" smtClean="0"/>
              <a:t> </a:t>
            </a:r>
            <a:r>
              <a:rPr lang="en-US" sz="6000" dirty="0" err="1" smtClean="0"/>
              <a:t>berma</a:t>
            </a:r>
            <a:r>
              <a:rPr lang="id-ID" sz="6000" dirty="0" smtClean="0"/>
              <a:t>n</a:t>
            </a:r>
            <a:r>
              <a:rPr lang="en-US" sz="6000" dirty="0" err="1" smtClean="0"/>
              <a:t>faat</a:t>
            </a:r>
            <a:r>
              <a:rPr lang="en-US" sz="6000" dirty="0" smtClean="0"/>
              <a:t> </a:t>
            </a:r>
            <a:r>
              <a:rPr lang="en-US" sz="6000" dirty="0" err="1" smtClean="0"/>
              <a:t>bagi</a:t>
            </a:r>
            <a:r>
              <a:rPr lang="en-US" sz="6000" dirty="0" smtClean="0"/>
              <a:t> </a:t>
            </a:r>
            <a:r>
              <a:rPr lang="en-US" sz="6000" dirty="0" err="1" smtClean="0"/>
              <a:t>dirinya</a:t>
            </a:r>
            <a:endParaRPr lang="en-US" sz="6000" dirty="0" smtClean="0"/>
          </a:p>
          <a:p>
            <a:pPr algn="ctr"/>
            <a:r>
              <a:rPr lang="en-US" sz="6000" dirty="0" smtClean="0"/>
              <a:t>???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4568937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Tim Teaching Metafisika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4928-D51C-417B-8B20-AA3F16AFC8C8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3528" y="548680"/>
            <a:ext cx="843947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err="1" smtClean="0"/>
              <a:t>Saat</a:t>
            </a:r>
            <a:r>
              <a:rPr lang="en-US" sz="3200" dirty="0" smtClean="0"/>
              <a:t> </a:t>
            </a:r>
            <a:r>
              <a:rPr lang="en-US" sz="3200" dirty="0" err="1" smtClean="0"/>
              <a:t>ini</a:t>
            </a:r>
            <a:r>
              <a:rPr lang="en-US" sz="3200" dirty="0" smtClean="0"/>
              <a:t> </a:t>
            </a:r>
          </a:p>
          <a:p>
            <a:pPr algn="ctr"/>
            <a:r>
              <a:rPr lang="en-US" sz="3200" dirty="0" err="1" smtClean="0"/>
              <a:t>rahasia</a:t>
            </a:r>
            <a:r>
              <a:rPr lang="en-US" sz="3200" dirty="0" smtClean="0"/>
              <a:t> </a:t>
            </a:r>
            <a:r>
              <a:rPr lang="en-US" sz="3200" dirty="0" err="1" smtClean="0"/>
              <a:t>kekuatan</a:t>
            </a:r>
            <a:r>
              <a:rPr lang="id-ID" sz="3200" dirty="0" smtClean="0"/>
              <a:t> energi</a:t>
            </a:r>
            <a:r>
              <a:rPr lang="en-US" sz="3200" dirty="0" smtClean="0"/>
              <a:t> </a:t>
            </a:r>
            <a:r>
              <a:rPr lang="id-ID" sz="3200" dirty="0" smtClean="0"/>
              <a:t>Metafisika </a:t>
            </a:r>
          </a:p>
          <a:p>
            <a:pPr algn="ctr"/>
            <a:r>
              <a:rPr lang="id-ID" sz="3200" dirty="0" smtClean="0"/>
              <a:t>yang bersumber dari Tuhan Yang Maha Kuasa </a:t>
            </a:r>
            <a:endParaRPr lang="en-US" sz="3200" dirty="0" smtClean="0"/>
          </a:p>
          <a:p>
            <a:pPr algn="ctr"/>
            <a:r>
              <a:rPr lang="en-US" sz="3200" dirty="0" err="1" smtClean="0"/>
              <a:t>sudah</a:t>
            </a:r>
            <a:r>
              <a:rPr lang="en-US" sz="3200" dirty="0" smtClean="0"/>
              <a:t> </a:t>
            </a:r>
            <a:r>
              <a:rPr lang="en-US" sz="3200" dirty="0" err="1" smtClean="0"/>
              <a:t>mulai</a:t>
            </a:r>
            <a:r>
              <a:rPr lang="en-US" sz="3200" dirty="0" smtClean="0"/>
              <a:t> </a:t>
            </a:r>
            <a:r>
              <a:rPr lang="en-US" sz="3200" dirty="0" err="1" smtClean="0"/>
              <a:t>dilupakan</a:t>
            </a:r>
            <a:r>
              <a:rPr lang="en-US" sz="3200" dirty="0" smtClean="0"/>
              <a:t> </a:t>
            </a:r>
            <a:r>
              <a:rPr lang="en-US" sz="3200" dirty="0" err="1" smtClean="0"/>
              <a:t>atau</a:t>
            </a:r>
            <a:r>
              <a:rPr lang="en-US" sz="3200" dirty="0" smtClean="0"/>
              <a:t> </a:t>
            </a:r>
            <a:r>
              <a:rPr lang="en-US" sz="3200" dirty="0" err="1" smtClean="0"/>
              <a:t>pudar</a:t>
            </a:r>
            <a:r>
              <a:rPr lang="en-US" sz="3200" dirty="0" smtClean="0"/>
              <a:t> </a:t>
            </a:r>
          </a:p>
          <a:p>
            <a:pPr algn="ctr"/>
            <a:r>
              <a:rPr lang="en-US" sz="3200" dirty="0" err="1" smtClean="0"/>
              <a:t>karena</a:t>
            </a:r>
            <a:r>
              <a:rPr lang="en-US" sz="3200" dirty="0" smtClean="0"/>
              <a:t> </a:t>
            </a:r>
          </a:p>
          <a:p>
            <a:pPr algn="ctr"/>
            <a:r>
              <a:rPr lang="en-US" sz="3200" dirty="0" err="1" smtClean="0"/>
              <a:t>kebanyakan</a:t>
            </a:r>
            <a:r>
              <a:rPr lang="en-US" sz="3200" dirty="0" smtClean="0"/>
              <a:t> </a:t>
            </a:r>
            <a:r>
              <a:rPr lang="en-US" sz="3200" dirty="0" err="1" smtClean="0"/>
              <a:t>penganutnya</a:t>
            </a:r>
            <a:r>
              <a:rPr lang="en-US" sz="3200" dirty="0" smtClean="0"/>
              <a:t> </a:t>
            </a:r>
          </a:p>
          <a:p>
            <a:pPr algn="ctr"/>
            <a:r>
              <a:rPr lang="en-US" sz="3200" dirty="0" err="1" smtClean="0"/>
              <a:t>terjebak</a:t>
            </a:r>
            <a:r>
              <a:rPr lang="en-US" sz="3200" dirty="0" smtClean="0"/>
              <a:t> di </a:t>
            </a:r>
            <a:r>
              <a:rPr lang="en-US" sz="3200" dirty="0" err="1" smtClean="0"/>
              <a:t>dalam</a:t>
            </a:r>
            <a:r>
              <a:rPr lang="en-US" sz="3200" dirty="0" smtClean="0"/>
              <a:t> </a:t>
            </a:r>
            <a:r>
              <a:rPr lang="en-US" sz="3200" dirty="0" err="1" smtClean="0"/>
              <a:t>pengamalan</a:t>
            </a:r>
            <a:r>
              <a:rPr lang="en-US" sz="3200" dirty="0" smtClean="0"/>
              <a:t> </a:t>
            </a:r>
            <a:r>
              <a:rPr lang="id-ID" sz="3200" dirty="0" smtClean="0"/>
              <a:t>ibadah fisik</a:t>
            </a:r>
            <a:r>
              <a:rPr lang="en-US" sz="3200" dirty="0" smtClean="0"/>
              <a:t> </a:t>
            </a:r>
            <a:r>
              <a:rPr lang="en-US" sz="3200" dirty="0" err="1" smtClean="0"/>
              <a:t>saja</a:t>
            </a:r>
            <a:r>
              <a:rPr lang="en-US" sz="3200" dirty="0" smtClean="0"/>
              <a:t>,</a:t>
            </a:r>
            <a:r>
              <a:rPr lang="id-ID" sz="3200" dirty="0" smtClean="0"/>
              <a:t> </a:t>
            </a:r>
            <a:r>
              <a:rPr lang="en-US" sz="3200" dirty="0" err="1" smtClean="0"/>
              <a:t>atau</a:t>
            </a:r>
            <a:r>
              <a:rPr lang="en-US" sz="3200" dirty="0" smtClean="0"/>
              <a:t> </a:t>
            </a:r>
            <a:r>
              <a:rPr lang="en-US" sz="3200" dirty="0" err="1" smtClean="0"/>
              <a:t>amalan</a:t>
            </a:r>
            <a:r>
              <a:rPr lang="en-US" sz="3200" dirty="0" smtClean="0"/>
              <a:t> </a:t>
            </a:r>
            <a:r>
              <a:rPr lang="en-US" sz="3200" dirty="0" err="1" smtClean="0"/>
              <a:t>badaniah</a:t>
            </a:r>
            <a:r>
              <a:rPr lang="en-US" sz="3200" dirty="0" smtClean="0"/>
              <a:t> </a:t>
            </a:r>
            <a:r>
              <a:rPr lang="en-US" sz="3200" dirty="0" err="1" smtClean="0"/>
              <a:t>semata</a:t>
            </a:r>
            <a:r>
              <a:rPr lang="en-US" sz="3200" dirty="0" smtClean="0"/>
              <a:t>, </a:t>
            </a:r>
          </a:p>
          <a:p>
            <a:pPr algn="ctr"/>
            <a:r>
              <a:rPr lang="en-US" sz="3200" dirty="0" err="1" smtClean="0"/>
              <a:t>tanpa</a:t>
            </a:r>
            <a:r>
              <a:rPr lang="en-US" sz="3200" dirty="0" smtClean="0"/>
              <a:t> </a:t>
            </a:r>
            <a:r>
              <a:rPr lang="en-US" sz="3200" dirty="0" err="1" smtClean="0"/>
              <a:t>mengenal</a:t>
            </a:r>
            <a:r>
              <a:rPr lang="en-US" sz="3200" dirty="0" smtClean="0"/>
              <a:t> </a:t>
            </a:r>
            <a:r>
              <a:rPr lang="en-US" sz="3200" dirty="0" err="1" smtClean="0"/>
              <a:t>isinya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hakikatnya</a:t>
            </a:r>
            <a:r>
              <a:rPr lang="en-US" sz="3200" dirty="0" smtClean="0"/>
              <a:t>.  </a:t>
            </a:r>
          </a:p>
          <a:p>
            <a:pPr algn="ctr"/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06471165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77">
                <a:solidFill>
                  <a:schemeClr val="tx1"/>
                </a:solidFill>
                <a:latin typeface="Arial" charset="0"/>
              </a:defRPr>
            </a:lvl1pPr>
            <a:lvl2pPr marL="685817" indent="-263776">
              <a:defRPr sz="1477">
                <a:solidFill>
                  <a:schemeClr val="tx1"/>
                </a:solidFill>
                <a:latin typeface="Arial" charset="0"/>
              </a:defRPr>
            </a:lvl2pPr>
            <a:lvl3pPr marL="1055103" indent="-211021">
              <a:defRPr sz="1477">
                <a:solidFill>
                  <a:schemeClr val="tx1"/>
                </a:solidFill>
                <a:latin typeface="Arial" charset="0"/>
              </a:defRPr>
            </a:lvl3pPr>
            <a:lvl4pPr marL="1477145" indent="-211021">
              <a:defRPr sz="1477">
                <a:solidFill>
                  <a:schemeClr val="tx1"/>
                </a:solidFill>
                <a:latin typeface="Arial" charset="0"/>
              </a:defRPr>
            </a:lvl4pPr>
            <a:lvl5pPr marL="1899186" indent="-211021">
              <a:defRPr sz="1477">
                <a:solidFill>
                  <a:schemeClr val="tx1"/>
                </a:solidFill>
                <a:latin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1477">
                <a:solidFill>
                  <a:schemeClr val="tx1"/>
                </a:solidFill>
                <a:latin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1477">
                <a:solidFill>
                  <a:schemeClr val="tx1"/>
                </a:solidFill>
                <a:latin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1477">
                <a:solidFill>
                  <a:schemeClr val="tx1"/>
                </a:solidFill>
                <a:latin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1477">
                <a:solidFill>
                  <a:schemeClr val="tx1"/>
                </a:solidFill>
                <a:latin typeface="Arial" charset="0"/>
              </a:defRPr>
            </a:lvl9pPr>
          </a:lstStyle>
          <a:p>
            <a:fld id="{F26AC2B8-A492-5448-BC84-65C84C71C922}" type="slidenum">
              <a:rPr lang="en-US" altLang="en-US" sz="1292"/>
              <a:pPr/>
              <a:t>27</a:t>
            </a:fld>
            <a:endParaRPr lang="en-US" altLang="en-US" sz="1292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78958" y="1204493"/>
            <a:ext cx="7460668" cy="774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/>
            <a:r>
              <a:rPr lang="en-US" altLang="en-US" sz="2215" b="1" dirty="0" smtClean="0"/>
              <a:t>TEKHNOKRAT   </a:t>
            </a:r>
            <a:r>
              <a:rPr lang="en-US" altLang="en-US" sz="2215" b="1" dirty="0"/>
              <a:t>LULUSAN  UNPAB  TIDAK  KELUAR  DARI  KODRAT  MANUSIA </a:t>
            </a:r>
            <a:endParaRPr lang="en-US" altLang="en-US" sz="2215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51693" y="2303585"/>
            <a:ext cx="4783015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846" b="1"/>
              <a:t>SESUAI  DENGAN  VISI  &amp;  MISI UNPAB</a:t>
            </a:r>
            <a:endParaRPr lang="en-US" altLang="en-US" sz="1846"/>
          </a:p>
        </p:txBody>
      </p:sp>
      <p:cxnSp>
        <p:nvCxnSpPr>
          <p:cNvPr id="16" name="Straight Arrow Connector 15"/>
          <p:cNvCxnSpPr>
            <a:cxnSpLocks noChangeShapeType="1"/>
          </p:cNvCxnSpPr>
          <p:nvPr/>
        </p:nvCxnSpPr>
        <p:spPr bwMode="auto">
          <a:xfrm>
            <a:off x="5275385" y="2444261"/>
            <a:ext cx="422031" cy="14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767754" y="2233247"/>
            <a:ext cx="2461846" cy="6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846" b="1"/>
              <a:t>TAMATAN  UNPAB </a:t>
            </a:r>
          </a:p>
          <a:p>
            <a:pPr algn="ctr"/>
            <a:r>
              <a:rPr lang="en-US" altLang="en-US" sz="1846" b="1"/>
              <a:t>TIDAK SEKULER</a:t>
            </a:r>
            <a:endParaRPr lang="en-US" altLang="en-US" sz="1846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51692" y="3640016"/>
            <a:ext cx="3657600" cy="6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846" b="1"/>
              <a:t>TEKHNOKRAT  :  </a:t>
            </a:r>
          </a:p>
          <a:p>
            <a:pPr algn="ctr"/>
            <a:r>
              <a:rPr lang="en-US" altLang="en-US" sz="1846" b="1"/>
              <a:t>DAPAT  MENGUBAH  DUNIA</a:t>
            </a:r>
            <a:endParaRPr lang="en-US" altLang="en-US" sz="1846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06769" y="5117124"/>
            <a:ext cx="7033846" cy="6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846" b="1"/>
              <a:t>HAYAL  :  IDE  (+)  =  MENJADI  ILMU PENGETAHUAN</a:t>
            </a:r>
          </a:p>
          <a:p>
            <a:pPr eaLnBrk="1" hangingPunct="1"/>
            <a:r>
              <a:rPr lang="en-US" altLang="en-US" sz="1846" b="1"/>
              <a:t>	            (-)   = NIHIL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4783015" y="3640016"/>
            <a:ext cx="3657600" cy="6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846" b="1"/>
              <a:t>BICARA  BERDASARKAN </a:t>
            </a:r>
          </a:p>
          <a:p>
            <a:pPr algn="ctr"/>
            <a:r>
              <a:rPr lang="en-US" altLang="en-US" sz="1846" b="1"/>
              <a:t> ILMU  PENGETAHUAN</a:t>
            </a:r>
            <a:endParaRPr lang="en-US" altLang="en-US" sz="1846"/>
          </a:p>
        </p:txBody>
      </p:sp>
      <p:cxnSp>
        <p:nvCxnSpPr>
          <p:cNvPr id="30" name="Straight Arrow Connector 29"/>
          <p:cNvCxnSpPr>
            <a:cxnSpLocks noChangeShapeType="1"/>
          </p:cNvCxnSpPr>
          <p:nvPr/>
        </p:nvCxnSpPr>
        <p:spPr bwMode="auto">
          <a:xfrm>
            <a:off x="4220308" y="3921369"/>
            <a:ext cx="281354" cy="14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itle 1"/>
          <p:cNvSpPr txBox="1">
            <a:spLocks/>
          </p:cNvSpPr>
          <p:nvPr/>
        </p:nvSpPr>
        <p:spPr>
          <a:xfrm>
            <a:off x="30734" y="270647"/>
            <a:ext cx="3686944" cy="79153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r"/>
            <a:r>
              <a:rPr lang="en-US" sz="4000" smtClean="0"/>
              <a:t>Ciri</a:t>
            </a:r>
            <a:r>
              <a:rPr lang="en-US" sz="4000" dirty="0" smtClean="0"/>
              <a:t> </a:t>
            </a:r>
            <a:r>
              <a:rPr lang="en-US" sz="4000" dirty="0" err="1" smtClean="0"/>
              <a:t>Khas</a:t>
            </a:r>
            <a:r>
              <a:rPr lang="en-US" sz="4000" dirty="0" smtClean="0"/>
              <a:t> UNPAB</a:t>
            </a:r>
          </a:p>
        </p:txBody>
      </p:sp>
    </p:spTree>
    <p:extLst>
      <p:ext uri="{BB962C8B-B14F-4D97-AF65-F5344CB8AC3E}">
        <p14:creationId xmlns:p14="http://schemas.microsoft.com/office/powerpoint/2010/main" val="79726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7" grpId="0"/>
      <p:bldP spid="18" grpId="0"/>
      <p:bldP spid="21" grpId="0"/>
      <p:bldP spid="28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>
          <a:xfrm>
            <a:off x="140677" y="404446"/>
            <a:ext cx="8862646" cy="5978769"/>
          </a:xfrm>
        </p:spPr>
        <p:txBody>
          <a:bodyPr/>
          <a:lstStyle/>
          <a:p>
            <a:pPr algn="ctr" eaLnBrk="1" hangingPunct="1">
              <a:buFontTx/>
              <a:buNone/>
            </a:pPr>
            <a:endParaRPr lang="en-US" altLang="en-US" sz="1662" b="1" dirty="0"/>
          </a:p>
          <a:p>
            <a:pPr algn="ctr" eaLnBrk="1" hangingPunct="1">
              <a:buFontTx/>
              <a:buNone/>
            </a:pPr>
            <a:endParaRPr lang="en-US" altLang="en-US" sz="1662" b="1" dirty="0"/>
          </a:p>
          <a:p>
            <a:pPr algn="ctr" eaLnBrk="1" hangingPunct="1">
              <a:buFontTx/>
              <a:buNone/>
            </a:pPr>
            <a:endParaRPr lang="en-US" altLang="en-US" sz="1662" b="1" dirty="0"/>
          </a:p>
          <a:p>
            <a:pPr algn="ctr" eaLnBrk="1" hangingPunct="1">
              <a:buFontTx/>
              <a:buNone/>
            </a:pPr>
            <a:r>
              <a:rPr lang="en-US" altLang="en-US" sz="1662" b="1" dirty="0"/>
              <a:t>DIMANAPUN  MANUSIA  ITU  TINGGAL  </a:t>
            </a:r>
          </a:p>
          <a:p>
            <a:pPr algn="ctr" eaLnBrk="1" hangingPunct="1">
              <a:buFontTx/>
              <a:buNone/>
            </a:pPr>
            <a:r>
              <a:rPr lang="en-US" altLang="en-US" sz="1662" b="1" dirty="0"/>
              <a:t>&amp;  </a:t>
            </a:r>
          </a:p>
          <a:p>
            <a:pPr algn="ctr" eaLnBrk="1" hangingPunct="1">
              <a:buFontTx/>
              <a:buNone/>
            </a:pPr>
            <a:r>
              <a:rPr lang="en-US" altLang="en-US" sz="1662" b="1" dirty="0"/>
              <a:t>DARI  MANA  ASALNYA</a:t>
            </a:r>
          </a:p>
          <a:p>
            <a:pPr algn="ctr" eaLnBrk="1" hangingPunct="1">
              <a:buFontTx/>
              <a:buNone/>
            </a:pPr>
            <a:endParaRPr lang="en-US" altLang="en-US" sz="1662" b="1" dirty="0"/>
          </a:p>
          <a:p>
            <a:pPr algn="ctr" eaLnBrk="1" hangingPunct="1">
              <a:buFontTx/>
              <a:buNone/>
            </a:pPr>
            <a:endParaRPr lang="en-US" altLang="en-US" sz="1662" b="1" dirty="0"/>
          </a:p>
          <a:p>
            <a:pPr algn="just" eaLnBrk="1" hangingPunct="1">
              <a:buFontTx/>
              <a:buNone/>
            </a:pPr>
            <a:r>
              <a:rPr lang="en-US" altLang="en-US" sz="1662" b="1" dirty="0"/>
              <a:t>                           JANGAN   LUPA  KODRAT / FITRAH  SEBAGAI  MANUSIA</a:t>
            </a:r>
          </a:p>
          <a:p>
            <a:pPr eaLnBrk="1" hangingPunct="1">
              <a:buFontTx/>
              <a:buNone/>
            </a:pPr>
            <a:endParaRPr lang="en-US" altLang="en-US" sz="1662" b="1" dirty="0"/>
          </a:p>
          <a:p>
            <a:pPr eaLnBrk="1" hangingPunct="1">
              <a:buFontTx/>
              <a:buNone/>
            </a:pPr>
            <a:endParaRPr lang="en-US" altLang="en-US" sz="1662" b="1" dirty="0"/>
          </a:p>
          <a:p>
            <a:pPr eaLnBrk="1" hangingPunct="1">
              <a:buFontTx/>
              <a:buNone/>
            </a:pPr>
            <a:endParaRPr lang="en-US" altLang="en-US" sz="1662" b="1" dirty="0"/>
          </a:p>
          <a:p>
            <a:pPr algn="ctr" eaLnBrk="1" hangingPunct="1">
              <a:buFontTx/>
              <a:buNone/>
            </a:pPr>
            <a:r>
              <a:rPr lang="en-US" altLang="en-US" sz="1662" b="1" dirty="0"/>
              <a:t>	DALAM  HIDUP  JADILAH  MANUSIA  SESUAI  DENGAN  KODRAT</a:t>
            </a:r>
          </a:p>
        </p:txBody>
      </p:sp>
      <p:sp>
        <p:nvSpPr>
          <p:cNvPr id="30723" name="Slide Number Placeholder 1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77">
                <a:solidFill>
                  <a:schemeClr val="tx1"/>
                </a:solidFill>
                <a:latin typeface="Arial" charset="0"/>
              </a:defRPr>
            </a:lvl1pPr>
            <a:lvl2pPr marL="685817" indent="-263776">
              <a:defRPr sz="1477">
                <a:solidFill>
                  <a:schemeClr val="tx1"/>
                </a:solidFill>
                <a:latin typeface="Arial" charset="0"/>
              </a:defRPr>
            </a:lvl2pPr>
            <a:lvl3pPr marL="1055103" indent="-211021">
              <a:defRPr sz="1477">
                <a:solidFill>
                  <a:schemeClr val="tx1"/>
                </a:solidFill>
                <a:latin typeface="Arial" charset="0"/>
              </a:defRPr>
            </a:lvl3pPr>
            <a:lvl4pPr marL="1477145" indent="-211021">
              <a:defRPr sz="1477">
                <a:solidFill>
                  <a:schemeClr val="tx1"/>
                </a:solidFill>
                <a:latin typeface="Arial" charset="0"/>
              </a:defRPr>
            </a:lvl4pPr>
            <a:lvl5pPr marL="1899186" indent="-211021">
              <a:defRPr sz="1477">
                <a:solidFill>
                  <a:schemeClr val="tx1"/>
                </a:solidFill>
                <a:latin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1477">
                <a:solidFill>
                  <a:schemeClr val="tx1"/>
                </a:solidFill>
                <a:latin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1477">
                <a:solidFill>
                  <a:schemeClr val="tx1"/>
                </a:solidFill>
                <a:latin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1477">
                <a:solidFill>
                  <a:schemeClr val="tx1"/>
                </a:solidFill>
                <a:latin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1477">
                <a:solidFill>
                  <a:schemeClr val="tx1"/>
                </a:solidFill>
                <a:latin typeface="Arial" charset="0"/>
              </a:defRPr>
            </a:lvl9pPr>
          </a:lstStyle>
          <a:p>
            <a:fld id="{2CA1F214-34BE-6D44-9C59-4AA730FCBF34}" type="slidenum">
              <a:rPr lang="en-US" altLang="en-US" sz="1292"/>
              <a:pPr/>
              <a:t>28</a:t>
            </a:fld>
            <a:endParaRPr lang="en-US" altLang="en-US" sz="1292"/>
          </a:p>
        </p:txBody>
      </p: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 rot="5400000">
            <a:off x="4326548" y="2619375"/>
            <a:ext cx="492369" cy="14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 rot="5400000">
            <a:off x="4115533" y="3604113"/>
            <a:ext cx="914400" cy="14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52898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2000"/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184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184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5400" dirty="0" smtClean="0">
                <a:latin typeface="Amiri" pitchFamily="2" charset="-78"/>
                <a:cs typeface="Amiri" pitchFamily="2" charset="-78"/>
              </a:rPr>
              <a:t>Terima Kasih</a:t>
            </a:r>
            <a:endParaRPr lang="en-US" sz="5400" dirty="0">
              <a:latin typeface="Amiri" pitchFamily="2" charset="-78"/>
              <a:cs typeface="Amiri" pitchFamily="2" charset="-7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869" y="2119313"/>
            <a:ext cx="3603625" cy="3603625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905000"/>
            <a:ext cx="3603625" cy="360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27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>
            <a:noAutofit/>
          </a:bodyPr>
          <a:lstStyle/>
          <a:p>
            <a:r>
              <a:rPr lang="en-US" sz="4800" dirty="0" err="1" smtClean="0"/>
              <a:t>Latar</a:t>
            </a:r>
            <a:r>
              <a:rPr lang="en-US" sz="4800" dirty="0" smtClean="0"/>
              <a:t> </a:t>
            </a:r>
            <a:r>
              <a:rPr lang="en-US" sz="4800" dirty="0" err="1" smtClean="0"/>
              <a:t>Belakang</a:t>
            </a:r>
            <a:r>
              <a:rPr lang="en-US" sz="4800" dirty="0" smtClean="0"/>
              <a:t> Mata </a:t>
            </a:r>
            <a:r>
              <a:rPr lang="en-US" sz="4800" dirty="0" err="1" smtClean="0"/>
              <a:t>Kuliah</a:t>
            </a:r>
            <a:r>
              <a:rPr lang="en-US" sz="4800" dirty="0" smtClean="0"/>
              <a:t> </a:t>
            </a:r>
            <a:r>
              <a:rPr lang="en-US" sz="4800" dirty="0" err="1" smtClean="0"/>
              <a:t>Metafisika</a:t>
            </a:r>
            <a:r>
              <a:rPr lang="en-US" sz="4800" dirty="0" smtClean="0"/>
              <a:t> </a:t>
            </a:r>
            <a:r>
              <a:rPr lang="en-US" sz="4800" dirty="0" err="1" smtClean="0"/>
              <a:t>di</a:t>
            </a:r>
            <a:r>
              <a:rPr lang="en-US" sz="4800" dirty="0" smtClean="0"/>
              <a:t> UNPAB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2438400"/>
            <a:ext cx="8280920" cy="3276600"/>
          </a:xfrm>
        </p:spPr>
        <p:txBody>
          <a:bodyPr>
            <a:noAutofit/>
          </a:bodyPr>
          <a:lstStyle/>
          <a:p>
            <a:pPr marL="514350" indent="-514350" algn="l">
              <a:buAutoNum type="arabicPeriod"/>
            </a:pPr>
            <a:r>
              <a:rPr lang="en-US" sz="3600" dirty="0" err="1" smtClean="0"/>
              <a:t>Eksistensi</a:t>
            </a:r>
            <a:r>
              <a:rPr lang="en-US" sz="3600" dirty="0" smtClean="0"/>
              <a:t>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 err="1" smtClean="0"/>
              <a:t>Substansi</a:t>
            </a:r>
            <a:r>
              <a:rPr lang="en-US" sz="3600" dirty="0" smtClean="0"/>
              <a:t> </a:t>
            </a:r>
            <a:r>
              <a:rPr lang="en-US" sz="3600" dirty="0" err="1" smtClean="0"/>
              <a:t>Manusia</a:t>
            </a:r>
            <a:endParaRPr lang="en-US" sz="3600" dirty="0" smtClean="0"/>
          </a:p>
          <a:p>
            <a:pPr marL="514350" indent="-514350" algn="l">
              <a:buAutoNum type="arabicPeriod"/>
            </a:pPr>
            <a:r>
              <a:rPr lang="en-US" sz="3600" dirty="0" err="1" smtClean="0"/>
              <a:t>Eksistensi</a:t>
            </a:r>
            <a:r>
              <a:rPr lang="en-US" sz="3600" dirty="0" smtClean="0"/>
              <a:t> </a:t>
            </a:r>
            <a:r>
              <a:rPr lang="en-US" sz="3600" dirty="0" err="1" smtClean="0"/>
              <a:t>Metafisika</a:t>
            </a:r>
            <a:r>
              <a:rPr lang="en-US" sz="3600" dirty="0" smtClean="0"/>
              <a:t> </a:t>
            </a:r>
            <a:r>
              <a:rPr lang="id-ID" sz="3600" dirty="0" err="1"/>
              <a:t>D</a:t>
            </a:r>
            <a:r>
              <a:rPr lang="en-US" sz="3600" dirty="0" err="1" smtClean="0"/>
              <a:t>alam</a:t>
            </a:r>
            <a:r>
              <a:rPr lang="en-US" sz="3600" dirty="0" smtClean="0"/>
              <a:t> </a:t>
            </a:r>
            <a:r>
              <a:rPr lang="en-US" sz="3600" dirty="0" err="1" smtClean="0"/>
              <a:t>Kehidupan</a:t>
            </a:r>
            <a:endParaRPr lang="en-US" sz="3600" dirty="0" smtClean="0"/>
          </a:p>
          <a:p>
            <a:pPr marL="514350" indent="-514350" algn="l">
              <a:buAutoNum type="arabicPeriod"/>
            </a:pPr>
            <a:r>
              <a:rPr lang="en-US" sz="3600" dirty="0" err="1" smtClean="0"/>
              <a:t>Metafisika</a:t>
            </a:r>
            <a:r>
              <a:rPr lang="en-US" sz="3600" dirty="0" smtClean="0"/>
              <a:t> </a:t>
            </a:r>
            <a:r>
              <a:rPr lang="en-US" sz="3600" dirty="0" err="1" smtClean="0"/>
              <a:t>dan</a:t>
            </a:r>
            <a:r>
              <a:rPr lang="en-US" sz="3600" dirty="0" smtClean="0"/>
              <a:t> Agama</a:t>
            </a:r>
          </a:p>
          <a:p>
            <a:pPr marL="514350" indent="-514350" algn="l">
              <a:buAutoNum type="arabicPeriod"/>
            </a:pPr>
            <a:r>
              <a:rPr lang="en-US" sz="3600" dirty="0" err="1" smtClean="0"/>
              <a:t>Ciri</a:t>
            </a:r>
            <a:r>
              <a:rPr lang="en-US" sz="3600" dirty="0" smtClean="0"/>
              <a:t> </a:t>
            </a:r>
            <a:r>
              <a:rPr lang="en-US" sz="3600" dirty="0" err="1" smtClean="0"/>
              <a:t>Khas</a:t>
            </a:r>
            <a:r>
              <a:rPr lang="en-US" sz="3600" dirty="0" smtClean="0"/>
              <a:t> UNPAB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4928-D51C-417B-8B20-AA3F16AFC8C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09738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>
          <a:xfrm>
            <a:off x="0" y="263769"/>
            <a:ext cx="9144000" cy="63304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1662" b="1" dirty="0"/>
          </a:p>
          <a:p>
            <a:pPr algn="ctr" eaLnBrk="1" hangingPunct="1">
              <a:lnSpc>
                <a:spcPct val="90000"/>
              </a:lnSpc>
              <a:buFontTx/>
              <a:buNone/>
              <a:defRPr/>
            </a:pPr>
            <a:r>
              <a:rPr lang="en-US" b="1" dirty="0" smtClean="0"/>
              <a:t>DAMPAK  TAK  TERLIHAT SAINS  MODERN  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1662" b="1" dirty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1662" b="1" dirty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1662" b="1" dirty="0"/>
          </a:p>
          <a:p>
            <a:pPr algn="ctr" eaLnBrk="1" hangingPunct="1">
              <a:lnSpc>
                <a:spcPct val="90000"/>
              </a:lnSpc>
              <a:buFontTx/>
              <a:buNone/>
              <a:defRPr/>
            </a:pPr>
            <a:r>
              <a:rPr lang="en-US" sz="2585" b="1" dirty="0"/>
              <a:t> </a:t>
            </a:r>
          </a:p>
          <a:p>
            <a:pPr algn="ctr" eaLnBrk="1" hangingPunct="1">
              <a:lnSpc>
                <a:spcPct val="90000"/>
              </a:lnSpc>
              <a:buFontTx/>
              <a:buNone/>
              <a:defRPr/>
            </a:pPr>
            <a:r>
              <a:rPr lang="en-US" sz="2585" b="1" dirty="0"/>
              <a:t>PERUBAHAN  POLA  </a:t>
            </a:r>
            <a:r>
              <a:rPr lang="en-US" sz="2585" b="1" dirty="0">
                <a:hlinkClick r:id="rId3"/>
              </a:rPr>
              <a:t>PIKIR</a:t>
            </a:r>
            <a:r>
              <a:rPr lang="en-US" sz="2585" b="1" dirty="0"/>
              <a:t>  &amp;  </a:t>
            </a:r>
            <a:r>
              <a:rPr lang="en-US" sz="2585" b="1" dirty="0">
                <a:hlinkClick r:id="rId4" action="ppaction://hlinkfile"/>
              </a:rPr>
              <a:t>PRILAKU</a:t>
            </a:r>
            <a:endParaRPr lang="en-US" sz="2585" b="1" dirty="0"/>
          </a:p>
          <a:p>
            <a:pPr algn="ctr" eaLnBrk="1" hangingPunct="1">
              <a:lnSpc>
                <a:spcPct val="90000"/>
              </a:lnSpc>
              <a:buFontTx/>
              <a:buNone/>
              <a:defRPr/>
            </a:pPr>
            <a:endParaRPr lang="en-US" sz="1662" b="1" dirty="0"/>
          </a:p>
          <a:p>
            <a:pPr algn="ctr" eaLnBrk="1" hangingPunct="1">
              <a:lnSpc>
                <a:spcPct val="90000"/>
              </a:lnSpc>
              <a:buFontTx/>
              <a:buNone/>
              <a:defRPr/>
            </a:pPr>
            <a:endParaRPr lang="en-US" sz="1662" b="1" dirty="0"/>
          </a:p>
          <a:p>
            <a:pPr algn="ctr" eaLnBrk="1" hangingPunct="1">
              <a:lnSpc>
                <a:spcPct val="90000"/>
              </a:lnSpc>
              <a:buFontTx/>
              <a:buNone/>
              <a:defRPr/>
            </a:pPr>
            <a:endParaRPr lang="en-US" sz="1662" b="1" dirty="0"/>
          </a:p>
          <a:p>
            <a:pPr algn="ctr" eaLnBrk="1" hangingPunct="1">
              <a:lnSpc>
                <a:spcPct val="90000"/>
              </a:lnSpc>
              <a:buFontTx/>
              <a:buNone/>
              <a:defRPr/>
            </a:pPr>
            <a:endParaRPr lang="en-US" sz="1662" b="1" dirty="0"/>
          </a:p>
          <a:p>
            <a:pPr marL="0" indent="0" algn="ctr">
              <a:lnSpc>
                <a:spcPct val="90000"/>
              </a:lnSpc>
              <a:buNone/>
              <a:defRPr/>
            </a:pPr>
            <a:r>
              <a:rPr lang="en-US" sz="1662" b="1" dirty="0"/>
              <a:t>						          </a:t>
            </a:r>
          </a:p>
        </p:txBody>
      </p:sp>
      <p:sp>
        <p:nvSpPr>
          <p:cNvPr id="8" name="Down Arrow 7"/>
          <p:cNvSpPr>
            <a:spLocks noChangeArrowheads="1"/>
          </p:cNvSpPr>
          <p:nvPr/>
        </p:nvSpPr>
        <p:spPr bwMode="auto">
          <a:xfrm>
            <a:off x="4220308" y="1318846"/>
            <a:ext cx="446943" cy="902677"/>
          </a:xfrm>
          <a:prstGeom prst="downArrow">
            <a:avLst>
              <a:gd name="adj1" fmla="val 50000"/>
              <a:gd name="adj2" fmla="val 5002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1477"/>
          </a:p>
        </p:txBody>
      </p:sp>
      <p:pic>
        <p:nvPicPr>
          <p:cNvPr id="15366" name="Picture 6" descr="D:\my doc\BAHAN  KULIAH\METAFISIKA\METAFISIKA  1\E-LEARNING\index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754" y="3077307"/>
            <a:ext cx="3094892" cy="267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7" descr="D:\my doc\BAHAN  KULIAH\METAFISIKA\METAFISIKA  1\E-LEARNING\kebaya-tubuh-gemuk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354" y="3077308"/>
            <a:ext cx="3024554" cy="2690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144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2000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20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20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242882"/>
            <a:ext cx="8792308" cy="6120898"/>
          </a:xfrm>
        </p:spPr>
        <p:txBody>
          <a:bodyPr>
            <a:normAutofit fontScale="85000" lnSpcReduction="20000"/>
          </a:bodyPr>
          <a:lstStyle/>
          <a:p>
            <a:pPr marL="562722" indent="-562722" algn="ctr">
              <a:buNone/>
            </a:pPr>
            <a:endParaRPr lang="en-US" altLang="en-US" sz="1662" b="1" dirty="0"/>
          </a:p>
          <a:p>
            <a:pPr marL="562722" indent="-562722" algn="ctr">
              <a:buNone/>
            </a:pPr>
            <a:r>
              <a:rPr lang="en-US" altLang="en-US" sz="1662" b="1" dirty="0"/>
              <a:t>   </a:t>
            </a:r>
          </a:p>
          <a:p>
            <a:pPr marL="562722" indent="-562722" algn="ctr">
              <a:buNone/>
            </a:pPr>
            <a:r>
              <a:rPr lang="en-US" altLang="en-US" sz="8800" b="1" dirty="0" smtClean="0"/>
              <a:t>KEHIDUPAN MANUSIA </a:t>
            </a:r>
          </a:p>
          <a:p>
            <a:pPr marL="562722" indent="-562722" algn="ctr">
              <a:buNone/>
            </a:pPr>
            <a:r>
              <a:rPr lang="en-US" altLang="en-US" sz="8800" b="1" dirty="0" smtClean="0"/>
              <a:t>DIPENGARUHI </a:t>
            </a:r>
          </a:p>
          <a:p>
            <a:pPr marL="562722" indent="-562722" algn="ctr">
              <a:buNone/>
            </a:pPr>
            <a:r>
              <a:rPr lang="en-US" altLang="en-US" sz="8800" b="1" dirty="0" smtClean="0"/>
              <a:t>METAFISIKA</a:t>
            </a:r>
            <a:endParaRPr lang="en-US" altLang="en-US" sz="8800" b="1" dirty="0"/>
          </a:p>
          <a:p>
            <a:pPr marL="562722" indent="-562722" algn="ctr">
              <a:buNone/>
            </a:pPr>
            <a:r>
              <a:rPr lang="en-US" altLang="en-US" sz="8800" b="1" dirty="0"/>
              <a:t>			</a:t>
            </a:r>
            <a:r>
              <a:rPr lang="en-US" altLang="en-US" sz="1662" b="1" dirty="0"/>
              <a:t>	</a:t>
            </a:r>
          </a:p>
        </p:txBody>
      </p:sp>
      <p:sp>
        <p:nvSpPr>
          <p:cNvPr id="8197" name="Slide Number Placeholder 1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77">
                <a:solidFill>
                  <a:schemeClr val="tx1"/>
                </a:solidFill>
                <a:latin typeface="Arial" charset="0"/>
              </a:defRPr>
            </a:lvl1pPr>
            <a:lvl2pPr marL="685817" indent="-263776">
              <a:defRPr sz="1477">
                <a:solidFill>
                  <a:schemeClr val="tx1"/>
                </a:solidFill>
                <a:latin typeface="Arial" charset="0"/>
              </a:defRPr>
            </a:lvl2pPr>
            <a:lvl3pPr marL="1055103" indent="-211021">
              <a:defRPr sz="1477">
                <a:solidFill>
                  <a:schemeClr val="tx1"/>
                </a:solidFill>
                <a:latin typeface="Arial" charset="0"/>
              </a:defRPr>
            </a:lvl3pPr>
            <a:lvl4pPr marL="1477145" indent="-211021">
              <a:defRPr sz="1477">
                <a:solidFill>
                  <a:schemeClr val="tx1"/>
                </a:solidFill>
                <a:latin typeface="Arial" charset="0"/>
              </a:defRPr>
            </a:lvl4pPr>
            <a:lvl5pPr marL="1899186" indent="-211021">
              <a:defRPr sz="1477">
                <a:solidFill>
                  <a:schemeClr val="tx1"/>
                </a:solidFill>
                <a:latin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1477">
                <a:solidFill>
                  <a:schemeClr val="tx1"/>
                </a:solidFill>
                <a:latin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1477">
                <a:solidFill>
                  <a:schemeClr val="tx1"/>
                </a:solidFill>
                <a:latin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1477">
                <a:solidFill>
                  <a:schemeClr val="tx1"/>
                </a:solidFill>
                <a:latin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1477">
                <a:solidFill>
                  <a:schemeClr val="tx1"/>
                </a:solidFill>
                <a:latin typeface="Arial" charset="0"/>
              </a:defRPr>
            </a:lvl9pPr>
          </a:lstStyle>
          <a:p>
            <a:fld id="{D9A86A06-3DEF-2C4E-B4EE-050CBAFD461F}" type="slidenum">
              <a:rPr lang="en-US" altLang="en-US" sz="1292"/>
              <a:pPr/>
              <a:t>5</a:t>
            </a:fld>
            <a:endParaRPr lang="en-US" altLang="en-US" sz="1292"/>
          </a:p>
        </p:txBody>
      </p:sp>
    </p:spTree>
    <p:extLst>
      <p:ext uri="{BB962C8B-B14F-4D97-AF65-F5344CB8AC3E}">
        <p14:creationId xmlns:p14="http://schemas.microsoft.com/office/powerpoint/2010/main" val="34545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92369" y="404446"/>
            <a:ext cx="8229600" cy="1266092"/>
          </a:xfrm>
        </p:spPr>
        <p:txBody>
          <a:bodyPr/>
          <a:lstStyle/>
          <a:p>
            <a:pPr eaLnBrk="1" hangingPunct="1"/>
            <a:r>
              <a:rPr lang="en-US" altLang="en-US" sz="3692" b="1"/>
              <a:t> METAFISIKA  </a:t>
            </a:r>
            <a:br>
              <a:rPr lang="en-US" altLang="en-US" sz="3692" b="1"/>
            </a:br>
            <a:r>
              <a:rPr lang="en-US" altLang="en-US" sz="3692" b="1"/>
              <a:t>DALAM  KEHIDUPAN  MANUSIA</a:t>
            </a:r>
          </a:p>
        </p:txBody>
      </p:sp>
      <p:sp>
        <p:nvSpPr>
          <p:cNvPr id="13315" name="Slide Number Placeholder 1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77">
                <a:solidFill>
                  <a:schemeClr val="tx1"/>
                </a:solidFill>
                <a:latin typeface="Arial" charset="0"/>
              </a:defRPr>
            </a:lvl1pPr>
            <a:lvl2pPr marL="685817" indent="-263776">
              <a:defRPr sz="1477">
                <a:solidFill>
                  <a:schemeClr val="tx1"/>
                </a:solidFill>
                <a:latin typeface="Arial" charset="0"/>
              </a:defRPr>
            </a:lvl2pPr>
            <a:lvl3pPr marL="1055103" indent="-211021">
              <a:defRPr sz="1477">
                <a:solidFill>
                  <a:schemeClr val="tx1"/>
                </a:solidFill>
                <a:latin typeface="Arial" charset="0"/>
              </a:defRPr>
            </a:lvl3pPr>
            <a:lvl4pPr marL="1477145" indent="-211021">
              <a:defRPr sz="1477">
                <a:solidFill>
                  <a:schemeClr val="tx1"/>
                </a:solidFill>
                <a:latin typeface="Arial" charset="0"/>
              </a:defRPr>
            </a:lvl4pPr>
            <a:lvl5pPr marL="1899186" indent="-211021">
              <a:defRPr sz="1477">
                <a:solidFill>
                  <a:schemeClr val="tx1"/>
                </a:solidFill>
                <a:latin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1477">
                <a:solidFill>
                  <a:schemeClr val="tx1"/>
                </a:solidFill>
                <a:latin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1477">
                <a:solidFill>
                  <a:schemeClr val="tx1"/>
                </a:solidFill>
                <a:latin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1477">
                <a:solidFill>
                  <a:schemeClr val="tx1"/>
                </a:solidFill>
                <a:latin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1477">
                <a:solidFill>
                  <a:schemeClr val="tx1"/>
                </a:solidFill>
                <a:latin typeface="Arial" charset="0"/>
              </a:defRPr>
            </a:lvl9pPr>
          </a:lstStyle>
          <a:p>
            <a:fld id="{803351D0-4EC4-4A43-AB31-610EF285DC2D}" type="slidenum">
              <a:rPr lang="en-US" altLang="en-US" sz="1292"/>
              <a:pPr/>
              <a:t>6</a:t>
            </a:fld>
            <a:endParaRPr lang="en-US" altLang="en-US" sz="1292"/>
          </a:p>
        </p:txBody>
      </p:sp>
      <p:pic>
        <p:nvPicPr>
          <p:cNvPr id="11268" name="Picture 6" descr="D:\my doc\BAHAN  KULIAH\METAFISIKA\METAFISIKA  1\E-LEARNING\kerasukan 1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2031" y="4343401"/>
            <a:ext cx="2417885" cy="1608992"/>
          </a:xfrm>
          <a:noFill/>
        </p:spPr>
      </p:pic>
      <p:pic>
        <p:nvPicPr>
          <p:cNvPr id="11269" name="Picture 7" descr="D:\my doc\BAHAN  KULIAH\METAFISIKA\METAFISIKA  1\E-LEARNING\kerasukan 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446" y="4413739"/>
            <a:ext cx="2778369" cy="1723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8" descr="D:\my doc\BAHAN  KULIAH\METAFISIKA\METAFISIKA  1\E-LEARNING\saki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31" y="1951893"/>
            <a:ext cx="3024554" cy="1978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9" descr="D:\my doc\BAHAN  KULIAH\METAFISIKA\METAFISIKA  1\E-LEARNING\stress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277" y="1811216"/>
            <a:ext cx="2883877" cy="2180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10" descr="D:\my doc\BAHAN  KULIAH\METAFISIKA\METAFISIKA  1\E-LEARNING\gila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508" y="1951892"/>
            <a:ext cx="1943100" cy="2004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Picture 11" descr="D:\my doc\BAHAN  KULIAH\METAFISIKA\METAFISIKA  1\E-LEARNING\images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585" y="4273062"/>
            <a:ext cx="2022231" cy="1925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943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20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20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20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20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20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20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91733" y="235452"/>
            <a:ext cx="8792308" cy="6120898"/>
          </a:xfrm>
        </p:spPr>
        <p:txBody>
          <a:bodyPr/>
          <a:lstStyle/>
          <a:p>
            <a:pPr marL="562722" indent="-562722">
              <a:buNone/>
            </a:pPr>
            <a:endParaRPr lang="en-US" altLang="en-US" sz="1662" b="1" dirty="0"/>
          </a:p>
          <a:p>
            <a:pPr marL="562722" indent="-562722">
              <a:buNone/>
            </a:pPr>
            <a:r>
              <a:rPr lang="en-US" altLang="en-US" sz="1662" b="1" dirty="0"/>
              <a:t>   </a:t>
            </a:r>
          </a:p>
          <a:p>
            <a:pPr marL="562722" indent="-562722">
              <a:buNone/>
            </a:pPr>
            <a:r>
              <a:rPr lang="en-US" altLang="en-US" sz="1662" b="1" dirty="0"/>
              <a:t>       </a:t>
            </a:r>
            <a:r>
              <a:rPr lang="en-US" altLang="en-US" sz="1662" b="1" dirty="0" smtClean="0"/>
              <a:t>                                                     </a:t>
            </a:r>
            <a:endParaRPr lang="en-US" altLang="en-US" sz="1662" b="1" dirty="0"/>
          </a:p>
        </p:txBody>
      </p:sp>
      <p:sp>
        <p:nvSpPr>
          <p:cNvPr id="8197" name="Slide Number Placeholder 1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77">
                <a:solidFill>
                  <a:schemeClr val="tx1"/>
                </a:solidFill>
                <a:latin typeface="Arial" charset="0"/>
              </a:defRPr>
            </a:lvl1pPr>
            <a:lvl2pPr marL="685817" indent="-263776">
              <a:defRPr sz="1477">
                <a:solidFill>
                  <a:schemeClr val="tx1"/>
                </a:solidFill>
                <a:latin typeface="Arial" charset="0"/>
              </a:defRPr>
            </a:lvl2pPr>
            <a:lvl3pPr marL="1055103" indent="-211021">
              <a:defRPr sz="1477">
                <a:solidFill>
                  <a:schemeClr val="tx1"/>
                </a:solidFill>
                <a:latin typeface="Arial" charset="0"/>
              </a:defRPr>
            </a:lvl3pPr>
            <a:lvl4pPr marL="1477145" indent="-211021">
              <a:defRPr sz="1477">
                <a:solidFill>
                  <a:schemeClr val="tx1"/>
                </a:solidFill>
                <a:latin typeface="Arial" charset="0"/>
              </a:defRPr>
            </a:lvl4pPr>
            <a:lvl5pPr marL="1899186" indent="-211021">
              <a:defRPr sz="1477">
                <a:solidFill>
                  <a:schemeClr val="tx1"/>
                </a:solidFill>
                <a:latin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1477">
                <a:solidFill>
                  <a:schemeClr val="tx1"/>
                </a:solidFill>
                <a:latin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1477">
                <a:solidFill>
                  <a:schemeClr val="tx1"/>
                </a:solidFill>
                <a:latin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1477">
                <a:solidFill>
                  <a:schemeClr val="tx1"/>
                </a:solidFill>
                <a:latin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1477">
                <a:solidFill>
                  <a:schemeClr val="tx1"/>
                </a:solidFill>
                <a:latin typeface="Arial" charset="0"/>
              </a:defRPr>
            </a:lvl9pPr>
          </a:lstStyle>
          <a:p>
            <a:fld id="{D9A86A06-3DEF-2C4E-B4EE-050CBAFD461F}" type="slidenum">
              <a:rPr lang="en-US" altLang="en-US" sz="1292"/>
              <a:pPr/>
              <a:t>7</a:t>
            </a:fld>
            <a:endParaRPr lang="en-US" altLang="en-US" sz="1292"/>
          </a:p>
        </p:txBody>
      </p:sp>
      <p:pic>
        <p:nvPicPr>
          <p:cNvPr id="3078" name="Picture 6" descr="ktor ganteng indonesia terbaru, aktor ganteng indonesia 2016-2017, aktor ganteng indonesia jombl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3" y="24412"/>
            <a:ext cx="445770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ktor indonesia muda ganteng, aktor indonesia muda dan tampan, aktor muda indonesia paling tampan,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856" y="2668"/>
            <a:ext cx="44196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4.bp.blogspot.com/-17kMVkUzttk/VQ4jIGdXu2I/AAAAAAAAJTU/2tGaHNDGJYc/s1600/Raline-Shah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06" y="2710462"/>
            <a:ext cx="3106333" cy="414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s://encrypted-tbn0.gstatic.com/images?q=tbn:ANd9GcSeLqaZjtY5VF5lOTa4DNPW6hc0-tHOjIQGnPnW1cy4YIfDwTID3k7khQGw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906" y="4108450"/>
            <a:ext cx="28575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11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asil gambar untuk gambar manusia moder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04664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 descr="asil gambar untuk gambar manusia moder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664"/>
            <a:ext cx="3743325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61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242882"/>
            <a:ext cx="8792308" cy="6120898"/>
          </a:xfrm>
        </p:spPr>
        <p:txBody>
          <a:bodyPr>
            <a:normAutofit fontScale="92500" lnSpcReduction="10000"/>
          </a:bodyPr>
          <a:lstStyle/>
          <a:p>
            <a:pPr marL="562722" indent="-562722" algn="ctr">
              <a:buNone/>
            </a:pPr>
            <a:endParaRPr lang="en-US" altLang="en-US" sz="1662" b="1" dirty="0"/>
          </a:p>
          <a:p>
            <a:pPr marL="562722" indent="-562722" algn="ctr">
              <a:buNone/>
            </a:pPr>
            <a:endParaRPr lang="en-US" altLang="en-US" sz="8800" b="1" dirty="0" smtClean="0"/>
          </a:p>
          <a:p>
            <a:pPr marL="562722" indent="-562722" algn="ctr">
              <a:buNone/>
            </a:pPr>
            <a:r>
              <a:rPr lang="en-US" altLang="en-US" sz="10400" b="1" dirty="0" smtClean="0"/>
              <a:t>NAMA / NAME </a:t>
            </a:r>
          </a:p>
          <a:p>
            <a:pPr marL="562722" indent="-562722" algn="ctr">
              <a:buNone/>
            </a:pPr>
            <a:endParaRPr lang="en-US" altLang="en-US" sz="8800" b="1" dirty="0"/>
          </a:p>
          <a:p>
            <a:pPr marL="562722" indent="-562722" algn="ctr">
              <a:buNone/>
            </a:pPr>
            <a:r>
              <a:rPr lang="en-US" altLang="en-US" sz="8800" b="1" dirty="0"/>
              <a:t>			</a:t>
            </a:r>
            <a:r>
              <a:rPr lang="en-US" altLang="en-US" sz="1662" b="1" dirty="0"/>
              <a:t>	</a:t>
            </a:r>
          </a:p>
        </p:txBody>
      </p:sp>
      <p:sp>
        <p:nvSpPr>
          <p:cNvPr id="8197" name="Slide Number Placeholder 1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77">
                <a:solidFill>
                  <a:schemeClr val="tx1"/>
                </a:solidFill>
                <a:latin typeface="Arial" charset="0"/>
              </a:defRPr>
            </a:lvl1pPr>
            <a:lvl2pPr marL="685817" indent="-263776">
              <a:defRPr sz="1477">
                <a:solidFill>
                  <a:schemeClr val="tx1"/>
                </a:solidFill>
                <a:latin typeface="Arial" charset="0"/>
              </a:defRPr>
            </a:lvl2pPr>
            <a:lvl3pPr marL="1055103" indent="-211021">
              <a:defRPr sz="1477">
                <a:solidFill>
                  <a:schemeClr val="tx1"/>
                </a:solidFill>
                <a:latin typeface="Arial" charset="0"/>
              </a:defRPr>
            </a:lvl3pPr>
            <a:lvl4pPr marL="1477145" indent="-211021">
              <a:defRPr sz="1477">
                <a:solidFill>
                  <a:schemeClr val="tx1"/>
                </a:solidFill>
                <a:latin typeface="Arial" charset="0"/>
              </a:defRPr>
            </a:lvl4pPr>
            <a:lvl5pPr marL="1899186" indent="-211021">
              <a:defRPr sz="1477">
                <a:solidFill>
                  <a:schemeClr val="tx1"/>
                </a:solidFill>
                <a:latin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1477">
                <a:solidFill>
                  <a:schemeClr val="tx1"/>
                </a:solidFill>
                <a:latin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1477">
                <a:solidFill>
                  <a:schemeClr val="tx1"/>
                </a:solidFill>
                <a:latin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1477">
                <a:solidFill>
                  <a:schemeClr val="tx1"/>
                </a:solidFill>
                <a:latin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1477">
                <a:solidFill>
                  <a:schemeClr val="tx1"/>
                </a:solidFill>
                <a:latin typeface="Arial" charset="0"/>
              </a:defRPr>
            </a:lvl9pPr>
          </a:lstStyle>
          <a:p>
            <a:fld id="{D9A86A06-3DEF-2C4E-B4EE-050CBAFD461F}" type="slidenum">
              <a:rPr lang="en-US" altLang="en-US" sz="1292"/>
              <a:pPr/>
              <a:t>9</a:t>
            </a:fld>
            <a:endParaRPr lang="en-US" altLang="en-US" sz="1292"/>
          </a:p>
        </p:txBody>
      </p:sp>
    </p:spTree>
    <p:extLst>
      <p:ext uri="{BB962C8B-B14F-4D97-AF65-F5344CB8AC3E}">
        <p14:creationId xmlns:p14="http://schemas.microsoft.com/office/powerpoint/2010/main" val="91850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573</Words>
  <Application>Microsoft Macintosh PowerPoint</Application>
  <PresentationFormat>On-screen Show (4:3)</PresentationFormat>
  <Paragraphs>300</Paragraphs>
  <Slides>29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Amiri</vt:lpstr>
      <vt:lpstr>Arial</vt:lpstr>
      <vt:lpstr>Calibri</vt:lpstr>
      <vt:lpstr>Office Theme</vt:lpstr>
      <vt:lpstr>METAFISIKA 1 Materi 2</vt:lpstr>
      <vt:lpstr>PowerPoint Presentation</vt:lpstr>
      <vt:lpstr>Latar Belakang Mata Kuliah Metafisika di UNPAB</vt:lpstr>
      <vt:lpstr>PowerPoint Presentation</vt:lpstr>
      <vt:lpstr>PowerPoint Presentation</vt:lpstr>
      <vt:lpstr> METAFISIKA   DALAM  KEHIDUPAN  MANUSIA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Eksistensi dan Substansi Manusia </vt:lpstr>
      <vt:lpstr>PowerPoint Presentation</vt:lpstr>
      <vt:lpstr>PowerPoint Presentation</vt:lpstr>
      <vt:lpstr>PowerPoint Presentation</vt:lpstr>
      <vt:lpstr>Eksistensi Metafisika dalam Kehidupan</vt:lpstr>
      <vt:lpstr>PowerPoint Presentation</vt:lpstr>
      <vt:lpstr>PowerPoint Presentation</vt:lpstr>
      <vt:lpstr>PowerPoint Presentation</vt:lpstr>
      <vt:lpstr>PowerPoint Presentation</vt:lpstr>
      <vt:lpstr>Metafisika dan Agama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 Kasih</vt:lpstr>
    </vt:vector>
  </TitlesOfParts>
  <Company>diakov.net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METAFISIKA I Materi ke-1</dc:title>
  <dc:creator>Mukhlis Malik</dc:creator>
  <cp:lastModifiedBy>Microsoft Office User</cp:lastModifiedBy>
  <cp:revision>46</cp:revision>
  <dcterms:created xsi:type="dcterms:W3CDTF">2015-09-15T12:09:32Z</dcterms:created>
  <dcterms:modified xsi:type="dcterms:W3CDTF">2018-09-24T11:10:27Z</dcterms:modified>
</cp:coreProperties>
</file>