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80" r:id="rId3"/>
    <p:sldId id="257" r:id="rId4"/>
    <p:sldId id="287" r:id="rId5"/>
    <p:sldId id="282" r:id="rId6"/>
    <p:sldId id="283" r:id="rId7"/>
    <p:sldId id="281" r:id="rId8"/>
    <p:sldId id="284" r:id="rId9"/>
    <p:sldId id="285" r:id="rId10"/>
    <p:sldId id="288" r:id="rId11"/>
    <p:sldId id="262" r:id="rId12"/>
    <p:sldId id="278" r:id="rId13"/>
    <p:sldId id="264" r:id="rId14"/>
    <p:sldId id="266" r:id="rId15"/>
    <p:sldId id="301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3097"/>
  </p:normalViewPr>
  <p:slideViewPr>
    <p:cSldViewPr>
      <p:cViewPr varScale="1">
        <p:scale>
          <a:sx n="90" d="100"/>
          <a:sy n="90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F17B-C681-42EB-B130-EEDA51ED112A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1DE03-A039-4498-9490-8E3F53A09F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650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0441-3735-4ABE-A591-1A031A0916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6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347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92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0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98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50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92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279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64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48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78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204C-F5CD-4AA1-833A-89431635C5F6}" type="datetimeFigureOut">
              <a:rPr lang="id-ID" smtClean="0"/>
              <a:t>24/09/18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A52A-C7B3-4246-8D2A-176DC1C615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1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7"/>
            <a:ext cx="7772400" cy="2520279"/>
          </a:xfrm>
        </p:spPr>
        <p:txBody>
          <a:bodyPr>
            <a:normAutofit/>
          </a:bodyPr>
          <a:lstStyle/>
          <a:p>
            <a:r>
              <a:rPr lang="id-ID" smtClean="0"/>
              <a:t>METAFISIKA 1</a:t>
            </a:r>
            <a:br>
              <a:rPr lang="id-ID" smtClean="0"/>
            </a:br>
            <a:r>
              <a:rPr lang="id-ID" sz="3200" smtClean="0"/>
              <a:t>Materi </a:t>
            </a:r>
            <a:r>
              <a:rPr lang="id-ID" sz="3200" dirty="0" smtClean="0"/>
              <a:t>3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573016"/>
            <a:ext cx="738482" cy="75747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7084368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PANCA BUDI</a:t>
            </a:r>
          </a:p>
          <a:p>
            <a:r>
              <a:rPr lang="id-ID" sz="2400" b="1" dirty="0" smtClean="0">
                <a:solidFill>
                  <a:schemeClr val="tx1"/>
                </a:solidFill>
              </a:rPr>
              <a:t>2017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5418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354570"/>
            <a:ext cx="8857695" cy="6336704"/>
          </a:xfrm>
        </p:spPr>
        <p:txBody>
          <a:bodyPr>
            <a:normAutofit fontScale="47500" lnSpcReduction="20000"/>
          </a:bodyPr>
          <a:lstStyle/>
          <a:p>
            <a:pPr marL="422041" indent="-422041">
              <a:lnSpc>
                <a:spcPct val="80000"/>
              </a:lnSpc>
              <a:buNone/>
            </a:pPr>
            <a:r>
              <a:rPr lang="en-US" altLang="en-US" sz="646" b="1" dirty="0"/>
              <a:t>	</a:t>
            </a:r>
            <a:endParaRPr lang="en-US" altLang="en-US" sz="1292" b="1" dirty="0"/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7000" b="1" dirty="0" smtClean="0"/>
              <a:t>SECARA  TERMINOLOGI  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7000" b="1" dirty="0" smtClean="0"/>
              <a:t>(</a:t>
            </a:r>
            <a:r>
              <a:rPr lang="en-US" altLang="en-US" sz="7000" b="1" dirty="0"/>
              <a:t>ARTI  SUKU  KATA</a:t>
            </a:r>
            <a:r>
              <a:rPr lang="en-US" altLang="en-US" sz="7000" b="1" dirty="0" smtClean="0"/>
              <a:t>)</a:t>
            </a:r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3500" b="1" dirty="0"/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1662" b="1" dirty="0"/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1662" b="1" dirty="0"/>
              <a:t>     	</a:t>
            </a:r>
            <a:r>
              <a:rPr lang="en-US" altLang="en-US" sz="4500" b="1" dirty="0"/>
              <a:t>TA            	=  YANG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META       	=  SESUDAH  /  SETELAH  /  DIBALIK  /  MELAMPAUI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TA 	          	=  YANG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PHISICA  	=  FISIK  / TUBUH  /  BENDA  / ALAM</a:t>
            </a:r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4500" b="1" dirty="0"/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 		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						 	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WEBSTERN – DICTIONARY	       METAPHISIC   : </a:t>
            </a:r>
            <a:r>
              <a:rPr lang="en-US" altLang="en-US" sz="4500" b="1" dirty="0" smtClean="0"/>
              <a:t>  a</a:t>
            </a:r>
            <a:r>
              <a:rPr lang="en-US" altLang="en-US" sz="4500" b="1" dirty="0"/>
              <a:t>.  OVER &amp;  OVER	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						      b.  AFTER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						      c.  BEYOND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						      d.  BEHIND</a:t>
            </a:r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4500" b="1" dirty="0"/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4500" b="1" dirty="0"/>
          </a:p>
          <a:p>
            <a:pPr marL="422041" indent="-422041" algn="ctr">
              <a:lnSpc>
                <a:spcPct val="80000"/>
              </a:lnSpc>
              <a:buNone/>
            </a:pPr>
            <a:r>
              <a:rPr lang="en-US" altLang="en-US" sz="4500" b="1" dirty="0"/>
              <a:t> </a:t>
            </a:r>
            <a:r>
              <a:rPr lang="en-US" altLang="en-US" sz="4500" b="1" dirty="0" smtClean="0"/>
              <a:t>METAFISIKA  </a:t>
            </a:r>
            <a:r>
              <a:rPr lang="en-US" altLang="en-US" sz="4500" b="1" dirty="0"/>
              <a:t>:  SEGALA  SESUATU  SETELAH  FISIKA  (=  BUKAN  FISIKA)                                       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	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				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4500" b="1" dirty="0"/>
              <a:t>    </a:t>
            </a:r>
            <a:r>
              <a:rPr lang="en-US" altLang="en-US" sz="4500" b="1" dirty="0" smtClean="0"/>
              <a:t>* </a:t>
            </a:r>
            <a:r>
              <a:rPr lang="en-US" altLang="en-US" sz="4500" b="1" dirty="0"/>
              <a:t>BUKAN  FISIKA  =  ABSTRAK  /  GAIB  /  TRANSENDEN     	 </a:t>
            </a:r>
          </a:p>
          <a:p>
            <a:pPr marL="422041" indent="-422041">
              <a:lnSpc>
                <a:spcPct val="80000"/>
              </a:lnSpc>
              <a:buNone/>
            </a:pPr>
            <a:r>
              <a:rPr lang="en-US" altLang="en-US" sz="3300" b="1" dirty="0"/>
              <a:t>           </a:t>
            </a:r>
            <a:r>
              <a:rPr lang="en-US" altLang="en-US" sz="3300" b="1" dirty="0" smtClean="0"/>
              <a:t>AL-BAQARAH  </a:t>
            </a:r>
            <a:r>
              <a:rPr lang="en-US" altLang="en-US" sz="3300" b="1" dirty="0"/>
              <a:t>34  (KUCIPTAKAN  AL-QURAN  UNTUK  YANG  PERCAYA  PADA  HAL  YANG  GAIB)   </a:t>
            </a:r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2100" b="1" dirty="0"/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1662" b="1" dirty="0"/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1662" dirty="0"/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1662" dirty="0"/>
          </a:p>
          <a:p>
            <a:pPr marL="422041" indent="-422041">
              <a:lnSpc>
                <a:spcPct val="80000"/>
              </a:lnSpc>
              <a:buNone/>
            </a:pPr>
            <a:endParaRPr lang="en-US" altLang="en-US" sz="1662" dirty="0"/>
          </a:p>
        </p:txBody>
      </p:sp>
      <p:sp>
        <p:nvSpPr>
          <p:cNvPr id="36867" name="Line 20"/>
          <p:cNvSpPr>
            <a:spLocks noChangeShapeType="1"/>
          </p:cNvSpPr>
          <p:nvPr/>
        </p:nvSpPr>
        <p:spPr bwMode="auto">
          <a:xfrm>
            <a:off x="3851920" y="350100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17527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235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2000"/>
                                        <p:tgtEl>
                                          <p:spTgt spid="2355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2000"/>
                                        <p:tgtEl>
                                          <p:spTgt spid="2355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993775"/>
          </a:xfrm>
        </p:spPr>
        <p:txBody>
          <a:bodyPr/>
          <a:lstStyle/>
          <a:p>
            <a:pPr algn="r"/>
            <a:r>
              <a:rPr lang="en-US" dirty="0" smtClean="0"/>
              <a:t>MENURUT PARA AHLI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84783"/>
            <a:ext cx="8928992" cy="5236691"/>
          </a:xfrm>
        </p:spPr>
        <p:txBody>
          <a:bodyPr>
            <a:noAutofit/>
          </a:bodyPr>
          <a:lstStyle/>
          <a:p>
            <a:pPr lvl="0"/>
            <a:r>
              <a:rPr lang="id-ID" dirty="0"/>
              <a:t>Van </a:t>
            </a:r>
            <a:r>
              <a:rPr lang="id-ID" dirty="0" err="1" smtClean="0"/>
              <a:t>Peursen</a:t>
            </a:r>
            <a:r>
              <a:rPr lang="id-ID" dirty="0" smtClean="0"/>
              <a:t>,                                                           Metafisika </a:t>
            </a:r>
            <a:r>
              <a:rPr lang="id-ID" dirty="0"/>
              <a:t>itu bagian Filsafat yang memusatkan perhatian kepada pertanyaan mengenai akar terdalam yang mendasari segala yang ada</a:t>
            </a:r>
            <a:r>
              <a:rPr lang="id-ID" dirty="0" smtClean="0"/>
              <a:t>.</a:t>
            </a:r>
          </a:p>
          <a:p>
            <a:pPr lvl="0"/>
            <a:endParaRPr lang="id-ID" dirty="0"/>
          </a:p>
          <a:p>
            <a:pPr lvl="0"/>
            <a:r>
              <a:rPr lang="id-ID" dirty="0"/>
              <a:t>Anton </a:t>
            </a:r>
            <a:r>
              <a:rPr lang="id-ID" dirty="0" err="1" smtClean="0"/>
              <a:t>Bekker</a:t>
            </a:r>
            <a:r>
              <a:rPr lang="id-ID" dirty="0" smtClean="0"/>
              <a:t>,                                                     Metafisika </a:t>
            </a:r>
            <a:r>
              <a:rPr lang="id-ID" dirty="0"/>
              <a:t>itu menyelidiki dan menggelar gambaran umum tentang struktur realitas yang berlaku mutlak untuk umum.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914400" y="1124744"/>
            <a:ext cx="7696200" cy="77788"/>
            <a:chOff x="914400" y="1295400"/>
            <a:chExt cx="7696200" cy="777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295400"/>
              <a:ext cx="7696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14400" y="1371600"/>
              <a:ext cx="769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 txBox="1">
            <a:spLocks/>
          </p:cNvSpPr>
          <p:nvPr/>
        </p:nvSpPr>
        <p:spPr>
          <a:xfrm>
            <a:off x="-7854" y="6512175"/>
            <a:ext cx="183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/>
              <a:t>Tim Teaching </a:t>
            </a:r>
            <a:r>
              <a:rPr lang="en-US" i="1" dirty="0" err="1" smtClean="0"/>
              <a:t>Metafisika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37104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98072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d-ID" sz="3200" dirty="0"/>
              <a:t>Endang Syaifuddin Anshari</a:t>
            </a:r>
            <a:r>
              <a:rPr lang="id-ID" sz="3200" dirty="0" smtClean="0"/>
              <a:t>,                        Metafisika </a:t>
            </a:r>
            <a:r>
              <a:rPr lang="id-ID" sz="3200" dirty="0"/>
              <a:t>adalah yang ada di balik fisika yang bersifat transenden</a:t>
            </a:r>
            <a:r>
              <a:rPr lang="id-ID" sz="3200" dirty="0" smtClean="0"/>
              <a:t>, di </a:t>
            </a:r>
            <a:r>
              <a:rPr lang="id-ID" sz="3200" dirty="0"/>
              <a:t>luar atau di atas jangkauan pengalaman </a:t>
            </a:r>
            <a:r>
              <a:rPr lang="id-ID" sz="3200" dirty="0" smtClean="0"/>
              <a:t>manusia.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d-ID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d-ID" sz="3200" dirty="0" smtClean="0"/>
              <a:t>Lorens </a:t>
            </a:r>
            <a:r>
              <a:rPr lang="id-ID" sz="3200" dirty="0"/>
              <a:t>Bagus</a:t>
            </a:r>
            <a:r>
              <a:rPr lang="id-ID" sz="3200" dirty="0" smtClean="0"/>
              <a:t>,                                   Metafisika </a:t>
            </a:r>
            <a:r>
              <a:rPr lang="id-ID" sz="3200" dirty="0"/>
              <a:t>adalah </a:t>
            </a:r>
            <a:r>
              <a:rPr lang="id-ID" sz="3200" i="1" dirty="0"/>
              <a:t>Post Physicum et Supra </a:t>
            </a:r>
            <a:r>
              <a:rPr lang="id-ID" sz="3200" i="1" dirty="0" err="1"/>
              <a:t>Physicum</a:t>
            </a:r>
            <a:r>
              <a:rPr lang="id-ID" sz="3200" dirty="0" smtClean="0"/>
              <a:t>, yang </a:t>
            </a:r>
            <a:r>
              <a:rPr lang="id-ID" sz="3200" dirty="0"/>
              <a:t>mengikuti fisika atau yang datang sesudah fisika.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62493"/>
            <a:ext cx="1835696" cy="365125"/>
          </a:xfrm>
        </p:spPr>
        <p:txBody>
          <a:bodyPr/>
          <a:lstStyle/>
          <a:p>
            <a:r>
              <a:rPr lang="en-US" i="1" dirty="0" smtClean="0"/>
              <a:t>Tim Teaching </a:t>
            </a:r>
            <a:r>
              <a:rPr lang="en-US" i="1" dirty="0" err="1" smtClean="0"/>
              <a:t>Metafisika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3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99377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    MENURUT METAFISIKA FILSAFAT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789228"/>
            <a:ext cx="8077200" cy="167640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Metafisika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sesuatu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dibalik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setelah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sesudah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melampaui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nyata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bersifat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transenden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gaib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Tim Teaching </a:t>
            </a:r>
            <a:r>
              <a:rPr lang="en-US" dirty="0" err="1" smtClean="0"/>
              <a:t>Metafisika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914400" y="1295400"/>
            <a:ext cx="7696200" cy="77788"/>
            <a:chOff x="914400" y="1295400"/>
            <a:chExt cx="7696200" cy="777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295400"/>
              <a:ext cx="7696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14400" y="1371600"/>
              <a:ext cx="769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2"/>
          <p:cNvSpPr txBox="1">
            <a:spLocks/>
          </p:cNvSpPr>
          <p:nvPr/>
        </p:nvSpPr>
        <p:spPr>
          <a:xfrm>
            <a:off x="997634" y="4283117"/>
            <a:ext cx="8077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Ilmu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Metafisika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ilmu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membahas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menganalisa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hal-hal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balik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sesudah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fisika</a:t>
            </a:r>
            <a:r>
              <a:rPr lang="en-US" sz="3200" dirty="0"/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10196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993775"/>
          </a:xfrm>
        </p:spPr>
        <p:txBody>
          <a:bodyPr/>
          <a:lstStyle/>
          <a:p>
            <a:pPr algn="r"/>
            <a:r>
              <a:rPr lang="en-US" dirty="0" smtClean="0"/>
              <a:t>DEFINISI FILSAFAT METAFISIKA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Tim Teaching </a:t>
            </a:r>
            <a:r>
              <a:rPr lang="en-US" dirty="0" err="1" smtClean="0"/>
              <a:t>Metafisika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914400" y="1295400"/>
            <a:ext cx="7696200" cy="77788"/>
            <a:chOff x="914400" y="1295400"/>
            <a:chExt cx="7696200" cy="777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295400"/>
              <a:ext cx="7696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14400" y="1371600"/>
              <a:ext cx="769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2"/>
          <p:cNvSpPr txBox="1">
            <a:spLocks/>
          </p:cNvSpPr>
          <p:nvPr/>
        </p:nvSpPr>
        <p:spPr>
          <a:xfrm>
            <a:off x="838200" y="2286000"/>
            <a:ext cx="80772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Filsafat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Metafisika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filsafat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menganalisa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membahas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tentang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hakikat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balik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sesudah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fisika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96235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420888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dirty="0" smtClean="0"/>
              <a:t>PENGERTIAN   METAFISIKA</a:t>
            </a:r>
            <a:endParaRPr lang="id-ID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62493"/>
            <a:ext cx="1835696" cy="365125"/>
          </a:xfrm>
        </p:spPr>
        <p:txBody>
          <a:bodyPr/>
          <a:lstStyle/>
          <a:p>
            <a:r>
              <a:rPr lang="en-US" i="1" dirty="0" smtClean="0"/>
              <a:t>Tim Teaching </a:t>
            </a:r>
            <a:r>
              <a:rPr lang="en-US" i="1" dirty="0" err="1" smtClean="0"/>
              <a:t>Metafisika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51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548680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>
              <a:buFont typeface="+mj-lt"/>
              <a:buAutoNum type="arabicPeriod"/>
            </a:pPr>
            <a:r>
              <a:rPr lang="id-ID" sz="4000" dirty="0" smtClean="0"/>
              <a:t>Secara Etimologi (asal usul istilah)</a:t>
            </a:r>
          </a:p>
          <a:p>
            <a:pPr marL="540000" indent="-540000">
              <a:buFont typeface="+mj-lt"/>
              <a:buAutoNum type="arabicPeriod"/>
            </a:pPr>
            <a:endParaRPr lang="id-ID" sz="4000" dirty="0" smtClean="0"/>
          </a:p>
          <a:p>
            <a:pPr marL="540000" indent="-540000">
              <a:buFont typeface="+mj-lt"/>
              <a:buAutoNum type="arabicPeriod"/>
            </a:pPr>
            <a:r>
              <a:rPr lang="id-ID" sz="4000" dirty="0" smtClean="0"/>
              <a:t>Secara Terminologi</a:t>
            </a:r>
          </a:p>
          <a:p>
            <a:pPr marL="540000" indent="-540000">
              <a:buFont typeface="+mj-lt"/>
              <a:buAutoNum type="arabicPeriod"/>
            </a:pPr>
            <a:endParaRPr lang="id-ID" sz="4000" dirty="0" smtClean="0"/>
          </a:p>
          <a:p>
            <a:pPr marL="540000" indent="-540000">
              <a:buFont typeface="+mj-lt"/>
              <a:buAutoNum type="arabicPeriod"/>
            </a:pPr>
            <a:r>
              <a:rPr lang="id-ID" sz="4000" dirty="0" smtClean="0"/>
              <a:t>Pandangan Beberapa Ahli</a:t>
            </a:r>
          </a:p>
          <a:p>
            <a:pPr marL="540000" indent="-540000">
              <a:buFont typeface="+mj-lt"/>
              <a:buAutoNum type="arabicPeriod"/>
            </a:pPr>
            <a:endParaRPr lang="id-ID" sz="4000" dirty="0" smtClean="0"/>
          </a:p>
          <a:p>
            <a:pPr marL="540000" indent="-540000">
              <a:buFont typeface="+mj-lt"/>
              <a:buAutoNum type="arabicPeriod"/>
            </a:pPr>
            <a:r>
              <a:rPr lang="id-ID" sz="4000" dirty="0" smtClean="0"/>
              <a:t>Definisi Metafisika</a:t>
            </a:r>
          </a:p>
          <a:p>
            <a:pPr marL="540000" indent="-540000">
              <a:buFont typeface="+mj-lt"/>
              <a:buAutoNum type="arabicPeriod"/>
            </a:pPr>
            <a:endParaRPr lang="id-ID" sz="4000" dirty="0" smtClean="0"/>
          </a:p>
          <a:p>
            <a:pPr marL="540000" indent="-540000">
              <a:buFont typeface="+mj-lt"/>
              <a:buAutoNum type="arabicPeriod"/>
            </a:pPr>
            <a:r>
              <a:rPr lang="id-ID" sz="4000" dirty="0" smtClean="0"/>
              <a:t>Ruang Lingkup</a:t>
            </a:r>
            <a:endParaRPr lang="id-ID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62493"/>
            <a:ext cx="1835696" cy="365125"/>
          </a:xfrm>
        </p:spPr>
        <p:txBody>
          <a:bodyPr/>
          <a:lstStyle/>
          <a:p>
            <a:r>
              <a:rPr lang="en-US" i="1" dirty="0" smtClean="0"/>
              <a:t>Tim Teaching </a:t>
            </a:r>
            <a:r>
              <a:rPr lang="en-US" i="1" dirty="0" err="1" smtClean="0"/>
              <a:t>Metafisika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93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8862646" cy="604910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sz="4400" b="1" dirty="0" smtClean="0"/>
              <a:t>SECARA  ETIMOLOGI </a:t>
            </a:r>
          </a:p>
          <a:p>
            <a:pPr eaLnBrk="1" hangingPunct="1">
              <a:buFontTx/>
              <a:buNone/>
              <a:defRPr/>
            </a:pPr>
            <a:r>
              <a:rPr lang="id-ID" sz="4000" dirty="0" smtClean="0"/>
              <a:t>(</a:t>
            </a:r>
            <a:r>
              <a:rPr lang="id-ID" sz="4000" dirty="0"/>
              <a:t>Asal Usul Perubahan Nama dan Bentuk)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46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46" b="1" dirty="0"/>
              <a:t>	</a:t>
            </a:r>
            <a:r>
              <a:rPr lang="en-US" sz="1846" b="1" dirty="0" smtClean="0"/>
              <a:t>	1</a:t>
            </a:r>
            <a:r>
              <a:rPr lang="en-US" sz="1846" b="1" dirty="0"/>
              <a:t>.  YUNANI	         META – PHISICA (PENEMU)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1846" b="1" dirty="0"/>
          </a:p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1846" b="1" dirty="0" smtClean="0"/>
              <a:t>	2</a:t>
            </a:r>
            <a:r>
              <a:rPr lang="en-US" sz="1846" b="1" dirty="0"/>
              <a:t>.  ROMAWI	         META – PHISICA (POPULER) </a:t>
            </a:r>
          </a:p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1846" b="1" dirty="0"/>
              <a:t>				</a:t>
            </a:r>
          </a:p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1846" b="1" dirty="0" smtClean="0"/>
              <a:t>	3</a:t>
            </a:r>
            <a:r>
              <a:rPr lang="en-US" sz="1846" b="1" dirty="0"/>
              <a:t>.  EROPA    		</a:t>
            </a:r>
            <a:endParaRPr lang="en-US" sz="1846" b="1" dirty="0" smtClean="0"/>
          </a:p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1846" b="1" dirty="0" smtClean="0"/>
              <a:t>		a</a:t>
            </a:r>
            <a:r>
              <a:rPr lang="en-US" sz="1846" b="1" dirty="0"/>
              <a:t>.  INGGRIS	      </a:t>
            </a:r>
            <a:r>
              <a:rPr lang="en-US" sz="1846" b="1" dirty="0" smtClean="0"/>
              <a:t>    METAPHISIC</a:t>
            </a:r>
            <a:endParaRPr lang="en-US" sz="1846" b="1" dirty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46" b="1" dirty="0" smtClean="0"/>
              <a:t>			b</a:t>
            </a:r>
            <a:r>
              <a:rPr lang="en-US" sz="1846" b="1" dirty="0"/>
              <a:t>.  PRANCIS	      </a:t>
            </a:r>
            <a:r>
              <a:rPr lang="en-US" sz="1846" b="1" dirty="0" smtClean="0"/>
              <a:t>    METAPHISIQUE</a:t>
            </a:r>
            <a:endParaRPr lang="en-US" sz="1846" b="1" dirty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46" b="1" dirty="0"/>
              <a:t>	</a:t>
            </a:r>
            <a:r>
              <a:rPr lang="en-US" sz="1846" b="1" dirty="0" smtClean="0"/>
              <a:t>		c</a:t>
            </a:r>
            <a:r>
              <a:rPr lang="en-US" sz="1846" b="1" dirty="0"/>
              <a:t>.  JERMAN	      </a:t>
            </a:r>
            <a:r>
              <a:rPr lang="en-US" sz="1846" b="1" dirty="0" smtClean="0"/>
              <a:t>    METAPHISIQUE</a:t>
            </a:r>
            <a:endParaRPr lang="en-US" sz="1846" b="1" dirty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46" b="1" dirty="0"/>
              <a:t>	</a:t>
            </a:r>
            <a:r>
              <a:rPr lang="en-US" sz="1846" b="1" dirty="0" smtClean="0"/>
              <a:t>		d</a:t>
            </a:r>
            <a:r>
              <a:rPr lang="en-US" sz="1846" b="1" dirty="0"/>
              <a:t>.  BELANDA	      </a:t>
            </a:r>
            <a:r>
              <a:rPr lang="en-US" sz="1846" b="1" dirty="0" smtClean="0"/>
              <a:t>    METAPHISIQUE</a:t>
            </a:r>
            <a:endParaRPr lang="en-US" sz="1846" b="1" dirty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46" b="1" dirty="0"/>
              <a:t>			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46" b="1" dirty="0" smtClean="0"/>
              <a:t>		4</a:t>
            </a:r>
            <a:r>
              <a:rPr lang="en-US" sz="1846" b="1" dirty="0"/>
              <a:t>.  INDONESIA	         METAFISIKA</a:t>
            </a:r>
          </a:p>
        </p:txBody>
      </p:sp>
    </p:spTree>
    <p:extLst>
      <p:ext uri="{BB962C8B-B14F-4D97-AF65-F5344CB8AC3E}">
        <p14:creationId xmlns:p14="http://schemas.microsoft.com/office/powerpoint/2010/main" val="1557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22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24744"/>
            <a:ext cx="86540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Metafisika berasal dari bahasa Yunani Kuno.</a:t>
            </a:r>
          </a:p>
          <a:p>
            <a:pPr algn="just"/>
            <a:r>
              <a:rPr lang="id-ID" sz="3200" dirty="0" smtClean="0"/>
              <a:t> </a:t>
            </a:r>
          </a:p>
          <a:p>
            <a:pPr algn="just"/>
            <a:r>
              <a:rPr lang="id-ID" sz="3200" dirty="0" smtClean="0"/>
              <a:t>Bermula dari karya ARISTOTELES yang diterima oleh salah seorang muridnya TEOPRATOS kemudian jatuh kepada ANDRONICUS. </a:t>
            </a:r>
          </a:p>
          <a:p>
            <a:pPr algn="just"/>
            <a:endParaRPr lang="id-ID" sz="3200" dirty="0" smtClean="0"/>
          </a:p>
          <a:p>
            <a:pPr algn="just"/>
            <a:r>
              <a:rPr lang="id-ID" sz="3200" dirty="0" smtClean="0"/>
              <a:t>Di dalam karya tulis tersebut ada 14 naskah tanpa judul yang membicarakan tentang realitas, wujud, kesempurnaan, dsb.</a:t>
            </a:r>
            <a:endParaRPr lang="id-ID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8304" y="6402263"/>
            <a:ext cx="1835696" cy="365125"/>
          </a:xfrm>
        </p:spPr>
        <p:txBody>
          <a:bodyPr/>
          <a:lstStyle/>
          <a:p>
            <a:r>
              <a:rPr lang="en-US" i="1" dirty="0" smtClean="0"/>
              <a:t>Tim Teaching </a:t>
            </a:r>
            <a:r>
              <a:rPr lang="en-US" i="1" dirty="0" err="1" smtClean="0"/>
              <a:t>Metafisika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74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600" dirty="0" smtClean="0"/>
              <a:t>ANDRONICUS (</a:t>
            </a:r>
            <a:r>
              <a:rPr lang="id-ID" sz="3600" u="sng" dirty="0" smtClean="0"/>
              <a:t>+</a:t>
            </a:r>
            <a:r>
              <a:rPr lang="id-ID" sz="3600" dirty="0" smtClean="0"/>
              <a:t>70 SM) mempelajarinya maka lahir istilah </a:t>
            </a:r>
          </a:p>
          <a:p>
            <a:pPr algn="ctr"/>
            <a:r>
              <a:rPr lang="id-ID" sz="3600" dirty="0" smtClean="0"/>
              <a:t>“TA- META-TA-PHYSICA’’</a:t>
            </a:r>
          </a:p>
          <a:p>
            <a:pPr algn="ctr"/>
            <a:r>
              <a:rPr lang="id-ID" sz="3600" dirty="0" smtClean="0"/>
              <a:t>=</a:t>
            </a:r>
          </a:p>
          <a:p>
            <a:pPr algn="ctr"/>
            <a:r>
              <a:rPr lang="id-ID" sz="3600" dirty="0" smtClean="0"/>
              <a:t>Sesuatu yang datang setelah/sesudah fisika</a:t>
            </a:r>
          </a:p>
          <a:p>
            <a:pPr algn="just"/>
            <a:endParaRPr lang="id-ID" sz="3600" dirty="0" smtClean="0"/>
          </a:p>
          <a:p>
            <a:pPr algn="just"/>
            <a:r>
              <a:rPr lang="id-ID" sz="3600" dirty="0"/>
              <a:t>P</a:t>
            </a:r>
            <a:r>
              <a:rPr lang="id-ID" sz="3600" dirty="0" smtClean="0"/>
              <a:t>erkembangan Bahasa, istilah menjadi </a:t>
            </a:r>
          </a:p>
          <a:p>
            <a:pPr algn="ctr"/>
            <a:r>
              <a:rPr lang="id-ID" sz="3600" dirty="0" smtClean="0"/>
              <a:t>METAFISIKA </a:t>
            </a:r>
          </a:p>
          <a:p>
            <a:pPr algn="ctr"/>
            <a:r>
              <a:rPr lang="id-ID" sz="3600" dirty="0" smtClean="0"/>
              <a:t>=</a:t>
            </a:r>
          </a:p>
          <a:p>
            <a:pPr algn="ctr"/>
            <a:r>
              <a:rPr lang="id-ID" sz="3600" dirty="0" smtClean="0"/>
              <a:t>“</a:t>
            </a:r>
            <a:r>
              <a:rPr lang="id-ID" sz="3600" i="1" dirty="0" smtClean="0"/>
              <a:t>Sesuatu yang ada  setelah atau sesudah fisika/alam nyata“</a:t>
            </a:r>
            <a:endParaRPr lang="id-ID" sz="360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62493"/>
            <a:ext cx="1835696" cy="365125"/>
          </a:xfrm>
        </p:spPr>
        <p:txBody>
          <a:bodyPr/>
          <a:lstStyle/>
          <a:p>
            <a:r>
              <a:rPr lang="en-US" i="1" dirty="0" smtClean="0"/>
              <a:t>Tim Teaching </a:t>
            </a:r>
            <a:r>
              <a:rPr lang="en-US" i="1" dirty="0" err="1" smtClean="0"/>
              <a:t>Metafisika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163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257980" y="404664"/>
            <a:ext cx="8562492" cy="5406916"/>
          </a:xfrm>
        </p:spPr>
        <p:txBody>
          <a:bodyPr/>
          <a:lstStyle/>
          <a:p>
            <a:pPr marL="562722" indent="-562722">
              <a:buNone/>
            </a:pPr>
            <a:endParaRPr lang="en-US" altLang="en-US" sz="1662" b="1" dirty="0"/>
          </a:p>
          <a:p>
            <a:pPr marL="562722" indent="-562722" algn="ctr">
              <a:buNone/>
            </a:pPr>
            <a:r>
              <a:rPr lang="en-US" altLang="en-US" sz="1846" b="1" u="sng" dirty="0"/>
              <a:t>TINGKAT  PERKEMBANGAN  PERADABAN  DI  DUNIA</a:t>
            </a:r>
          </a:p>
          <a:p>
            <a:pPr marL="562722" indent="-562722">
              <a:buNone/>
            </a:pPr>
            <a:r>
              <a:rPr lang="en-US" altLang="en-US" sz="1662" b="1" dirty="0"/>
              <a:t>			</a:t>
            </a:r>
          </a:p>
          <a:p>
            <a:pPr marL="562722" indent="-562722">
              <a:buNone/>
            </a:pPr>
            <a:r>
              <a:rPr lang="en-US" altLang="en-US" sz="1662" b="1" dirty="0"/>
              <a:t>		TAHAP  I</a:t>
            </a:r>
          </a:p>
          <a:p>
            <a:pPr marL="562722" indent="-562722">
              <a:buNone/>
            </a:pPr>
            <a:r>
              <a:rPr lang="en-US" altLang="en-US" sz="1662" b="1" dirty="0"/>
              <a:t>		1) MESIR  KUNO  (3000 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)	:  PIRAMID  &amp;  MUMI</a:t>
            </a:r>
          </a:p>
          <a:p>
            <a:pPr marL="562722" indent="-562722">
              <a:buNone/>
            </a:pPr>
            <a:r>
              <a:rPr lang="en-US" altLang="en-US" sz="1662" b="1" dirty="0"/>
              <a:t>		2) INCA  MAYA  (3000 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)	:  PIRAMID  &amp;  MUMI  YANG  LEBIH  HALUS</a:t>
            </a:r>
          </a:p>
          <a:p>
            <a:pPr marL="562722" indent="-562722">
              <a:buNone/>
            </a:pPr>
            <a:r>
              <a:rPr lang="en-US" altLang="en-US" sz="1662" b="1" dirty="0"/>
              <a:t>       ------------------------------------------------------------------------------------------------------------</a:t>
            </a:r>
          </a:p>
          <a:p>
            <a:pPr marL="562722" indent="-562722">
              <a:buNone/>
            </a:pPr>
            <a:r>
              <a:rPr lang="en-US" altLang="en-US" sz="1662" b="1" dirty="0"/>
              <a:t>		TAHAP II</a:t>
            </a:r>
          </a:p>
          <a:p>
            <a:pPr marL="562722" indent="-562722">
              <a:buNone/>
            </a:pPr>
            <a:r>
              <a:rPr lang="en-US" altLang="en-US" sz="1662" b="1" dirty="0"/>
              <a:t>		3) BABILONIA  (2500 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)	 :  TAMAN  GANTUNG  (ASIA  BARAT)</a:t>
            </a:r>
          </a:p>
          <a:p>
            <a:pPr marL="562722" indent="-562722">
              <a:buNone/>
            </a:pPr>
            <a:r>
              <a:rPr lang="en-US" altLang="en-US" sz="1662" b="1" dirty="0"/>
              <a:t>		4) INDIA  (2000 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)</a:t>
            </a:r>
          </a:p>
          <a:p>
            <a:pPr marL="562722" indent="-562722">
              <a:buNone/>
            </a:pPr>
            <a:r>
              <a:rPr lang="en-US" altLang="en-US" sz="1662" b="1" dirty="0"/>
              <a:t>		5) CHINA  (2000 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)</a:t>
            </a:r>
          </a:p>
          <a:p>
            <a:pPr marL="562722" indent="-562722">
              <a:buNone/>
            </a:pPr>
            <a:r>
              <a:rPr lang="en-US" altLang="en-US" sz="1662" b="1" dirty="0"/>
              <a:t>		6) YUNANI  (1000 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)</a:t>
            </a:r>
          </a:p>
          <a:p>
            <a:pPr marL="562722" indent="-562722">
              <a:buNone/>
            </a:pPr>
            <a:r>
              <a:rPr lang="en-US" altLang="en-US" sz="1662" b="1" dirty="0"/>
              <a:t>		7) JEPANG  (1000 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)</a:t>
            </a:r>
          </a:p>
          <a:p>
            <a:pPr marL="562722" indent="-562722">
              <a:buNone/>
            </a:pPr>
            <a:r>
              <a:rPr lang="en-US" altLang="en-US" sz="1662" b="1" dirty="0"/>
              <a:t>       -------------------------------------------------------------------------------------------------------------</a:t>
            </a:r>
          </a:p>
          <a:p>
            <a:pPr marL="562722" indent="-562722">
              <a:buNone/>
            </a:pPr>
            <a:endParaRPr lang="en-US" altLang="en-US" sz="1662" b="1" dirty="0"/>
          </a:p>
          <a:p>
            <a:pPr marL="562722" indent="-562722">
              <a:buNone/>
            </a:pPr>
            <a:r>
              <a:rPr lang="en-US" altLang="en-US" sz="1662" b="1" dirty="0"/>
              <a:t>		TAHAP  I  &amp;  II  TIDAK  DITEMUKAN  BUKTI  TERTULIS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38AE5264-1335-F549-BF85-5CA3E7A4B413}" type="slidenum">
              <a:rPr lang="en-US" altLang="en-US" sz="1292"/>
              <a:pPr/>
              <a:t>7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8703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0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2000"/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2000"/>
                                        <p:tgtEl>
                                          <p:spTgt spid="20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8862646" cy="604910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77" b="1"/>
              <a:t>		</a:t>
            </a:r>
            <a:r>
              <a:rPr lang="en-US" altLang="en-US" sz="1846" b="1"/>
              <a:t>TAHAP  III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8)  ABAD  500 bc        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                   PHYTAGORAS  :  MEDITASI      (RUMUS : a2 = b2 + c2)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		      PENEMUAN  METAFISIKA  :  FISIKA   a      c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				                                               b</a:t>
            </a:r>
          </a:p>
          <a:p>
            <a:pPr eaLnBrk="1" hangingPunct="1">
              <a:buFontTx/>
              <a:buNone/>
            </a:pPr>
            <a:endParaRPr lang="en-US" altLang="en-US" sz="1662" b="1"/>
          </a:p>
          <a:p>
            <a:pPr eaLnBrk="1" hangingPunct="1">
              <a:buFontTx/>
              <a:buNone/>
            </a:pPr>
            <a:endParaRPr lang="en-US" altLang="en-US" sz="1662" b="1"/>
          </a:p>
          <a:p>
            <a:pPr eaLnBrk="1" hangingPunct="1">
              <a:buFontTx/>
              <a:buNone/>
            </a:pPr>
            <a:r>
              <a:rPr lang="en-US" altLang="en-US" sz="1662" b="1"/>
              <a:t>		9)  ABAD  400 bc         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	a.  SOCRATES			     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       	              	b.  PLATO  (MURID  SOCRATES)  :  AKADEMIKA  (IDE)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	c.  ARISTOTELES  (MURID  PLATO)  :  ZAT-ZAT  JIWA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											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		NASKAH  SUBSTANSI  KEHIDUPAN	 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				(1  FISIKA  &amp; 14   </a:t>
            </a:r>
            <a:r>
              <a:rPr lang="en-US" altLang="en-US" sz="1662" b="1" i="1"/>
              <a:t>NO  NAME)</a:t>
            </a:r>
            <a:r>
              <a:rPr lang="en-US" altLang="en-US" sz="1662" b="1"/>
              <a:t>	</a:t>
            </a:r>
          </a:p>
          <a:p>
            <a:pPr eaLnBrk="1" hangingPunct="1">
              <a:buFontTx/>
              <a:buNone/>
            </a:pPr>
            <a:r>
              <a:rPr lang="en-US" altLang="en-US" sz="1662" b="1"/>
              <a:t>                                                                                                            </a:t>
            </a:r>
          </a:p>
          <a:p>
            <a:pPr eaLnBrk="1" hangingPunct="1">
              <a:buFontTx/>
              <a:buNone/>
            </a:pPr>
            <a:endParaRPr lang="en-US" altLang="en-US" sz="1662" b="1"/>
          </a:p>
          <a:p>
            <a:pPr eaLnBrk="1" hangingPunct="1">
              <a:buFontTx/>
              <a:buNone/>
            </a:pPr>
            <a:r>
              <a:rPr lang="en-US" altLang="en-US" sz="1662" b="1"/>
              <a:t>			d. TEOFRATOS  (MURID  ARISTOTELES)								   </a:t>
            </a:r>
          </a:p>
        </p:txBody>
      </p:sp>
      <p:sp>
        <p:nvSpPr>
          <p:cNvPr id="33795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824355-45AB-454F-8D08-E02A4E090206}" type="slidenum">
              <a:rPr lang="en-US" altLang="en-US" sz="1292"/>
              <a:pPr/>
              <a:t>8</a:t>
            </a:fld>
            <a:endParaRPr lang="en-US" altLang="en-US" sz="1292"/>
          </a:p>
        </p:txBody>
      </p:sp>
      <p:sp>
        <p:nvSpPr>
          <p:cNvPr id="23" name="Down Arrow 22"/>
          <p:cNvSpPr>
            <a:spLocks noChangeArrowheads="1"/>
          </p:cNvSpPr>
          <p:nvPr/>
        </p:nvSpPr>
        <p:spPr bwMode="auto">
          <a:xfrm flipH="1">
            <a:off x="3657600" y="3991708"/>
            <a:ext cx="309197" cy="351692"/>
          </a:xfrm>
          <a:prstGeom prst="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77"/>
          </a:p>
        </p:txBody>
      </p:sp>
      <p:sp>
        <p:nvSpPr>
          <p:cNvPr id="24" name="Down Arrow 23"/>
          <p:cNvSpPr>
            <a:spLocks noChangeArrowheads="1"/>
          </p:cNvSpPr>
          <p:nvPr/>
        </p:nvSpPr>
        <p:spPr bwMode="auto">
          <a:xfrm flipH="1">
            <a:off x="3657600" y="5117123"/>
            <a:ext cx="281354" cy="42203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77"/>
          </a:p>
        </p:txBody>
      </p:sp>
      <p:sp>
        <p:nvSpPr>
          <p:cNvPr id="25" name="Isosceles Triangle 24"/>
          <p:cNvSpPr>
            <a:spLocks noChangeArrowheads="1"/>
          </p:cNvSpPr>
          <p:nvPr/>
        </p:nvSpPr>
        <p:spPr bwMode="auto">
          <a:xfrm>
            <a:off x="6963508" y="1318846"/>
            <a:ext cx="492369" cy="42203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77"/>
          </a:p>
        </p:txBody>
      </p:sp>
    </p:spTree>
    <p:extLst>
      <p:ext uri="{BB962C8B-B14F-4D97-AF65-F5344CB8AC3E}">
        <p14:creationId xmlns:p14="http://schemas.microsoft.com/office/powerpoint/2010/main" val="7914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20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2000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40677" y="404446"/>
            <a:ext cx="8862646" cy="604910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77" b="1" dirty="0"/>
              <a:t>	</a:t>
            </a:r>
            <a:r>
              <a:rPr lang="en-US" altLang="en-US" sz="1662" b="1" dirty="0"/>
              <a:t>100  ABAD 70 </a:t>
            </a:r>
            <a:r>
              <a:rPr lang="en-US" altLang="en-US" sz="1662" b="1" dirty="0" err="1"/>
              <a:t>bc</a:t>
            </a:r>
            <a:r>
              <a:rPr lang="en-US" altLang="en-US" sz="1662" b="1" dirty="0"/>
              <a:t>           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	       ANDRONICUS  (P. RODESIA  /  LAUT  TENGAH)</a:t>
            </a:r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r>
              <a:rPr lang="en-US" altLang="en-US" sz="1662" b="1" dirty="0"/>
              <a:t>		 MENEMUKAN  NASKAH  “</a:t>
            </a:r>
            <a:r>
              <a:rPr lang="en-US" altLang="en-US" sz="1662" b="1" i="1" dirty="0"/>
              <a:t>NO  NAME”  </a:t>
            </a:r>
            <a:r>
              <a:rPr lang="en-US" altLang="en-US" sz="1662" b="1" dirty="0"/>
              <a:t>PENINGGALAN  ARISTOTELES</a:t>
            </a:r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r>
              <a:rPr lang="en-US" altLang="en-US" sz="1662" b="1" dirty="0"/>
              <a:t>			      “PRIMA-PHILOSOPHIA”  =  FILSAFAT  I 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                      (TENTANG  METAFISIKA  YANG  LEBIH  LUAS  DARI FISIKA)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		</a:t>
            </a:r>
          </a:p>
          <a:p>
            <a:pPr eaLnBrk="1" hangingPunct="1">
              <a:buFontTx/>
              <a:buNone/>
            </a:pPr>
            <a:endParaRPr lang="en-US" altLang="en-US" sz="1662" b="1" dirty="0"/>
          </a:p>
          <a:p>
            <a:pPr eaLnBrk="1" hangingPunct="1">
              <a:buFontTx/>
              <a:buNone/>
            </a:pPr>
            <a:r>
              <a:rPr lang="en-US" altLang="en-US" sz="1662" b="1" dirty="0"/>
              <a:t>		           MUNCUL    :   TA – META – TA – PHISICA / PHUSICA			                 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                         DIKENAL    :   META – PHISICA  (PERKEMBANGAN  BAHASA  YUNANI)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		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		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		BAPAK   METAFISIKA   </a:t>
            </a:r>
            <a:r>
              <a:rPr lang="en-US" altLang="en-US" sz="1662" b="1" dirty="0" smtClean="0"/>
              <a:t>: ARISTOTELES</a:t>
            </a:r>
            <a:endParaRPr lang="en-US" altLang="en-US" sz="1662" b="1" dirty="0"/>
          </a:p>
          <a:p>
            <a:pPr eaLnBrk="1" hangingPunct="1">
              <a:buFontTx/>
              <a:buNone/>
            </a:pPr>
            <a:r>
              <a:rPr lang="en-US" altLang="en-US" sz="1662" b="1" dirty="0"/>
              <a:t>		PENCETUS  ISTILAH     :  ANDRONICUS</a:t>
            </a:r>
          </a:p>
          <a:p>
            <a:pPr eaLnBrk="1" hangingPunct="1">
              <a:buFontTx/>
              <a:buNone/>
            </a:pPr>
            <a:r>
              <a:rPr lang="en-US" altLang="en-US" sz="1662" b="1" dirty="0"/>
              <a:t>		BAPAK  METAFISIKA  EKSAKTA  (INDONESIA)  :  PROF. DR. H. KY</a:t>
            </a:r>
          </a:p>
          <a:p>
            <a:pPr eaLnBrk="1" hangingPunct="1">
              <a:buFontTx/>
              <a:buNone/>
            </a:pPr>
            <a:endParaRPr lang="en-US" altLang="en-US" sz="1662" b="1" dirty="0"/>
          </a:p>
        </p:txBody>
      </p:sp>
    </p:spTree>
    <p:extLst>
      <p:ext uri="{BB962C8B-B14F-4D97-AF65-F5344CB8AC3E}">
        <p14:creationId xmlns:p14="http://schemas.microsoft.com/office/powerpoint/2010/main" val="1654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0"/>
                                        <p:tgtEl>
                                          <p:spTgt spid="225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225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2000"/>
                                        <p:tgtEl>
                                          <p:spTgt spid="225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317</Words>
  <Application>Microsoft Macintosh PowerPoint</Application>
  <PresentationFormat>On-screen Show (4:3)</PresentationFormat>
  <Paragraphs>145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Amiri</vt:lpstr>
      <vt:lpstr>Arial</vt:lpstr>
      <vt:lpstr>Calibri</vt:lpstr>
      <vt:lpstr>Office Theme</vt:lpstr>
      <vt:lpstr>METAFISIKA 1 Materi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MENURUT PARA AHLI</vt:lpstr>
      <vt:lpstr>PowerPoint Presentation</vt:lpstr>
      <vt:lpstr>    MENURUT METAFISIKA FILSAFAT                 </vt:lpstr>
      <vt:lpstr>DEFINISI FILSAFAT METAFISIKA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ke-3</dc:title>
  <dc:creator>Mukhlis Malik</dc:creator>
  <cp:lastModifiedBy>Microsoft Office User</cp:lastModifiedBy>
  <cp:revision>30</cp:revision>
  <dcterms:created xsi:type="dcterms:W3CDTF">2015-09-15T15:36:29Z</dcterms:created>
  <dcterms:modified xsi:type="dcterms:W3CDTF">2018-09-24T11:11:05Z</dcterms:modified>
</cp:coreProperties>
</file>