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11" r:id="rId3"/>
    <p:sldId id="313" r:id="rId4"/>
    <p:sldId id="312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10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63A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>
      <p:cViewPr varScale="1"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F6283-0461-0D41-AA24-F2DB437919E5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7F79C-A794-4547-90AE-1F9BD57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79F4A-7BD4-284C-B6AC-DDF634B7D1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60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69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792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21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82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216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55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36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0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72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84E6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9632-4826-429E-ADA0-4385AF0645F9}" type="datetimeFigureOut">
              <a:rPr lang="id-ID" smtClean="0"/>
              <a:t>02/10/17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17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7772400" cy="1728191"/>
          </a:xfrm>
        </p:spPr>
        <p:txBody>
          <a:bodyPr>
            <a:normAutofit/>
          </a:bodyPr>
          <a:lstStyle/>
          <a:p>
            <a:r>
              <a:rPr lang="id-ID" dirty="0" smtClean="0"/>
              <a:t>METAFISIKA 1</a:t>
            </a:r>
            <a:br>
              <a:rPr lang="id-ID" dirty="0" smtClean="0"/>
            </a:br>
            <a:r>
              <a:rPr lang="id-ID" sz="3200" dirty="0" smtClean="0"/>
              <a:t>Materi 5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8" y="2276872"/>
            <a:ext cx="2520280" cy="222188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3568" y="5301208"/>
            <a:ext cx="7772400" cy="936104"/>
          </a:xfrm>
          <a:noFill/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UNIVERSITAS PEMBANGUNAN PANCA BUDI</a:t>
            </a:r>
          </a:p>
          <a:p>
            <a:r>
              <a:rPr lang="id-ID" sz="2400" b="1" dirty="0" smtClean="0">
                <a:solidFill>
                  <a:schemeClr val="tx1"/>
                </a:solidFill>
              </a:rPr>
              <a:t>2017</a:t>
            </a:r>
            <a:endParaRPr lang="id-ID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7676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000" dirty="0" smtClean="0"/>
              <a:t>1. Charles Darwin</a:t>
            </a:r>
          </a:p>
          <a:p>
            <a:pPr algn="just"/>
            <a:r>
              <a:rPr lang="id-ID" sz="3000" dirty="0" smtClean="0"/>
              <a:t>     Aliran Evolusionisme            </a:t>
            </a:r>
            <a:r>
              <a:rPr lang="id-ID" sz="2400" dirty="0" smtClean="0"/>
              <a:t>Evolusi Darwin dan Arkeologi</a:t>
            </a:r>
          </a:p>
          <a:p>
            <a:pPr algn="just">
              <a:buNone/>
            </a:pPr>
            <a:endParaRPr lang="id-ID" sz="3000" u="sng" dirty="0" smtClean="0"/>
          </a:p>
          <a:p>
            <a:pPr algn="just">
              <a:buNone/>
            </a:pPr>
            <a:r>
              <a:rPr lang="id-ID" sz="3000" dirty="0" smtClean="0"/>
              <a:t>     Teori </a:t>
            </a:r>
            <a:r>
              <a:rPr lang="id-ID" sz="3000" dirty="0"/>
              <a:t>Charles Darwin (abad </a:t>
            </a:r>
            <a:r>
              <a:rPr lang="id-ID" sz="3000" dirty="0" smtClean="0"/>
              <a:t>19)</a:t>
            </a:r>
          </a:p>
          <a:p>
            <a:pPr algn="just">
              <a:buNone/>
            </a:pPr>
            <a:r>
              <a:rPr lang="id-ID" sz="3000" dirty="0"/>
              <a:t>	</a:t>
            </a:r>
            <a:r>
              <a:rPr lang="id-ID" sz="3000" dirty="0" smtClean="0"/>
              <a:t>Teori </a:t>
            </a:r>
            <a:r>
              <a:rPr lang="id-ID" sz="3000" dirty="0"/>
              <a:t>E</a:t>
            </a:r>
            <a:r>
              <a:rPr lang="id-ID" sz="3000" dirty="0" smtClean="0"/>
              <a:t>volusi dalam </a:t>
            </a:r>
            <a:r>
              <a:rPr lang="id-ID" sz="3000" dirty="0"/>
              <a:t>buku </a:t>
            </a:r>
            <a:r>
              <a:rPr lang="id-ID" sz="3000" i="1" dirty="0"/>
              <a:t>The Descent of Man </a:t>
            </a:r>
            <a:r>
              <a:rPr lang="id-ID" sz="3000" i="1" dirty="0" smtClean="0"/>
              <a:t>		</a:t>
            </a:r>
            <a:r>
              <a:rPr lang="id-ID" sz="2400" i="1" dirty="0" smtClean="0"/>
              <a:t>* </a:t>
            </a:r>
            <a:r>
              <a:rPr lang="id-ID" sz="2400" dirty="0"/>
              <a:t>M</a:t>
            </a:r>
            <a:r>
              <a:rPr lang="id-ID" sz="2400" dirty="0" smtClean="0"/>
              <a:t>anusia </a:t>
            </a:r>
            <a:r>
              <a:rPr lang="id-ID" sz="2400" dirty="0"/>
              <a:t>(hominid) dan kera memiliki </a:t>
            </a:r>
            <a:r>
              <a:rPr lang="id-ID" sz="2400" dirty="0" smtClean="0"/>
              <a:t>leluhur jauh </a:t>
            </a:r>
            <a:r>
              <a:rPr lang="id-ID" sz="2400" dirty="0"/>
              <a:t>yang </a:t>
            </a:r>
            <a:endParaRPr lang="id-ID" sz="2400" dirty="0" smtClean="0"/>
          </a:p>
          <a:p>
            <a:pPr algn="just">
              <a:buNone/>
            </a:pPr>
            <a:r>
              <a:rPr lang="id-ID" sz="2400" dirty="0"/>
              <a:t> </a:t>
            </a:r>
            <a:r>
              <a:rPr lang="id-ID" sz="2400" dirty="0" smtClean="0"/>
              <a:t>                sama; </a:t>
            </a:r>
          </a:p>
          <a:p>
            <a:pPr algn="just">
              <a:buNone/>
            </a:pPr>
            <a:r>
              <a:rPr lang="id-ID" sz="2400" dirty="0"/>
              <a:t>	</a:t>
            </a:r>
            <a:r>
              <a:rPr lang="id-ID" sz="2400" dirty="0" smtClean="0"/>
              <a:t>* Terdapat hubungan yang signifikan antara manusia </a:t>
            </a:r>
          </a:p>
          <a:p>
            <a:pPr algn="just">
              <a:buNone/>
            </a:pPr>
            <a:r>
              <a:rPr lang="id-ID" sz="2400" dirty="0"/>
              <a:t> </a:t>
            </a:r>
            <a:r>
              <a:rPr lang="id-ID" sz="2400" dirty="0" smtClean="0"/>
              <a:t>                (purba/</a:t>
            </a:r>
            <a:r>
              <a:rPr lang="id-ID" sz="2400" dirty="0" err="1" smtClean="0"/>
              <a:t>pra</a:t>
            </a:r>
            <a:r>
              <a:rPr lang="id-ID" sz="2400" dirty="0" smtClean="0"/>
              <a:t>-manusia dengan spesies primata);</a:t>
            </a:r>
          </a:p>
          <a:p>
            <a:pPr marL="562722" indent="-562722">
              <a:buNone/>
            </a:pPr>
            <a:r>
              <a:rPr lang="id-ID" altLang="en-US" sz="2400" dirty="0"/>
              <a:t>	</a:t>
            </a:r>
            <a:r>
              <a:rPr lang="id-ID" altLang="en-US" sz="2400" dirty="0" smtClean="0"/>
              <a:t>	* Adanya “The </a:t>
            </a:r>
            <a:r>
              <a:rPr lang="id-ID" altLang="en-US" sz="2400" dirty="0" err="1" smtClean="0"/>
              <a:t>Missing</a:t>
            </a:r>
            <a:r>
              <a:rPr lang="id-ID" altLang="en-US" sz="2400" dirty="0" smtClean="0"/>
              <a:t> Link” (mata rantai yang hilang) antara </a:t>
            </a:r>
          </a:p>
          <a:p>
            <a:pPr marL="562722" indent="-562722">
              <a:buNone/>
            </a:pPr>
            <a:r>
              <a:rPr lang="id-ID" altLang="en-US" sz="2400" dirty="0"/>
              <a:t> </a:t>
            </a:r>
            <a:r>
              <a:rPr lang="id-ID" altLang="en-US" sz="2400" dirty="0" smtClean="0"/>
              <a:t>               manusia dan spesies primata;</a:t>
            </a:r>
            <a:endParaRPr lang="en-US" altLang="en-US" sz="2400" dirty="0"/>
          </a:p>
          <a:p>
            <a:pPr algn="just"/>
            <a:r>
              <a:rPr lang="en-US" altLang="en-US" sz="2400" dirty="0"/>
              <a:t>	</a:t>
            </a:r>
            <a:r>
              <a:rPr lang="id-ID" sz="2400" dirty="0" smtClean="0"/>
              <a:t>* Semua </a:t>
            </a:r>
            <a:r>
              <a:rPr lang="id-ID" sz="2400" dirty="0"/>
              <a:t>ciri manusia telah berevolusi </a:t>
            </a:r>
            <a:r>
              <a:rPr lang="id-ID" sz="2400" dirty="0" smtClean="0"/>
              <a:t>melalui </a:t>
            </a:r>
            <a:r>
              <a:rPr lang="id-ID" sz="2400" dirty="0" err="1" smtClean="0"/>
              <a:t>serangkaian</a:t>
            </a:r>
            <a:r>
              <a:rPr lang="id-ID" sz="2400" dirty="0" smtClean="0"/>
              <a:t> </a:t>
            </a:r>
          </a:p>
          <a:p>
            <a:pPr algn="just"/>
            <a:r>
              <a:rPr lang="id-ID" sz="2400" dirty="0"/>
              <a:t> </a:t>
            </a:r>
            <a:r>
              <a:rPr lang="id-ID" sz="2400" dirty="0" smtClean="0"/>
              <a:t>                langkah </a:t>
            </a:r>
            <a:r>
              <a:rPr lang="id-ID" sz="2400" dirty="0"/>
              <a:t>yang </a:t>
            </a:r>
            <a:r>
              <a:rPr lang="id-ID" sz="2400" dirty="0" smtClean="0"/>
              <a:t>bertahap atau berkerabat </a:t>
            </a:r>
            <a:r>
              <a:rPr lang="id-ID" sz="2400" dirty="0"/>
              <a:t>secara ordo </a:t>
            </a:r>
            <a:r>
              <a:rPr lang="id-ID" sz="2400" dirty="0" smtClean="0"/>
              <a:t>dengan </a:t>
            </a:r>
          </a:p>
          <a:p>
            <a:pPr algn="just"/>
            <a:r>
              <a:rPr lang="id-ID" sz="2400" dirty="0"/>
              <a:t> </a:t>
            </a:r>
            <a:r>
              <a:rPr lang="id-ID" sz="2400" dirty="0" smtClean="0"/>
              <a:t>                kera </a:t>
            </a:r>
            <a:r>
              <a:rPr lang="id-ID" sz="2400" dirty="0"/>
              <a:t>(primata) </a:t>
            </a:r>
            <a:r>
              <a:rPr lang="id-ID" sz="2400" dirty="0" smtClean="0"/>
              <a:t>namun berbeda </a:t>
            </a:r>
            <a:r>
              <a:rPr lang="id-ID" sz="2400" dirty="0"/>
              <a:t>genus. </a:t>
            </a:r>
          </a:p>
          <a:p>
            <a:pPr algn="just"/>
            <a:r>
              <a:rPr lang="id-ID" sz="2400" dirty="0"/>
              <a:t>	</a:t>
            </a:r>
            <a:r>
              <a:rPr lang="id-ID" sz="2400" dirty="0" smtClean="0"/>
              <a:t>   Kera </a:t>
            </a:r>
            <a:r>
              <a:rPr lang="id-ID" sz="2400" dirty="0"/>
              <a:t>banyak bulunya, sementara 	</a:t>
            </a:r>
            <a:r>
              <a:rPr lang="id-ID" sz="2400" dirty="0" err="1" smtClean="0"/>
              <a:t>hominidae</a:t>
            </a:r>
            <a:r>
              <a:rPr lang="id-ID" sz="2400" dirty="0" smtClean="0"/>
              <a:t> </a:t>
            </a:r>
            <a:r>
              <a:rPr lang="id-ID" sz="2400" dirty="0"/>
              <a:t>tidak sebab ia </a:t>
            </a:r>
            <a:endParaRPr lang="id-ID" sz="2400" dirty="0" smtClean="0"/>
          </a:p>
          <a:p>
            <a:pPr algn="just"/>
            <a:r>
              <a:rPr lang="id-ID" sz="2400" dirty="0"/>
              <a:t> </a:t>
            </a:r>
            <a:r>
              <a:rPr lang="id-ID" sz="2400" dirty="0" smtClean="0"/>
              <a:t>               menuju bentuk </a:t>
            </a:r>
            <a:r>
              <a:rPr lang="id-ID" sz="2400" dirty="0"/>
              <a:t>manusia.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95936" y="908720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908720"/>
            <a:ext cx="8784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200" dirty="0" smtClean="0"/>
              <a:t>1889 (17 tahun kemudian) </a:t>
            </a:r>
            <a:r>
              <a:rPr lang="id-ID" sz="3200" dirty="0" err="1" smtClean="0"/>
              <a:t>Eugene</a:t>
            </a:r>
            <a:r>
              <a:rPr lang="id-ID" sz="3200" dirty="0" smtClean="0"/>
              <a:t> </a:t>
            </a:r>
            <a:r>
              <a:rPr lang="id-ID" sz="3200" dirty="0" err="1" smtClean="0"/>
              <a:t>Dubois</a:t>
            </a:r>
            <a:r>
              <a:rPr lang="id-ID" sz="3200" dirty="0" smtClean="0"/>
              <a:t> (dokter </a:t>
            </a:r>
            <a:r>
              <a:rPr lang="id-ID" sz="3200" dirty="0"/>
              <a:t>ahli </a:t>
            </a:r>
            <a:r>
              <a:rPr lang="id-ID" sz="3200" dirty="0" smtClean="0"/>
              <a:t>anatomi) </a:t>
            </a:r>
            <a:r>
              <a:rPr lang="id-ID" sz="3200" dirty="0"/>
              <a:t>dari Belanda yang terobsesi teori evolusi Darwin datang ke </a:t>
            </a:r>
            <a:r>
              <a:rPr lang="id-ID" sz="3200" dirty="0" smtClean="0"/>
              <a:t>Indonesia </a:t>
            </a:r>
          </a:p>
          <a:p>
            <a:pPr algn="just"/>
            <a:endParaRPr lang="id-ID" sz="3200" dirty="0" smtClean="0"/>
          </a:p>
          <a:p>
            <a:pPr algn="ctr"/>
            <a:r>
              <a:rPr lang="id-ID" sz="3200" dirty="0" smtClean="0"/>
              <a:t>mencari </a:t>
            </a:r>
            <a:r>
              <a:rPr lang="id-ID" sz="3200" dirty="0"/>
              <a:t>hominid yang belum pernah dilihat </a:t>
            </a:r>
            <a:r>
              <a:rPr lang="id-ID" sz="3200" dirty="0" smtClean="0"/>
              <a:t>oleh Darwin </a:t>
            </a:r>
            <a:r>
              <a:rPr lang="id-ID" sz="3200" dirty="0"/>
              <a:t>sendiri, yang hanya ada di pikirannya dan di </a:t>
            </a:r>
            <a:r>
              <a:rPr lang="id-ID" sz="3200" dirty="0" smtClean="0"/>
              <a:t>tulisannya </a:t>
            </a:r>
          </a:p>
          <a:p>
            <a:pPr algn="ctr"/>
            <a:endParaRPr lang="id-ID" sz="3200" dirty="0" smtClean="0"/>
          </a:p>
          <a:p>
            <a:pPr algn="ctr"/>
            <a:r>
              <a:rPr lang="id-ID" sz="3200" dirty="0" err="1" smtClean="0"/>
              <a:t>Dubois</a:t>
            </a:r>
            <a:r>
              <a:rPr lang="id-ID" sz="3200" dirty="0" smtClean="0"/>
              <a:t> </a:t>
            </a:r>
            <a:r>
              <a:rPr lang="id-ID" sz="3200" dirty="0"/>
              <a:t>memulai pencariannya </a:t>
            </a:r>
            <a:r>
              <a:rPr lang="id-ID" sz="3200" dirty="0" smtClean="0"/>
              <a:t>ke Padang dan Kediri</a:t>
            </a:r>
            <a:r>
              <a:rPr lang="id-ID" sz="3200" dirty="0"/>
              <a:t>, gagal. </a:t>
            </a:r>
            <a:endParaRPr lang="id-ID" sz="3200" dirty="0" smtClean="0"/>
          </a:p>
        </p:txBody>
      </p:sp>
    </p:spTree>
    <p:extLst>
      <p:ext uri="{BB962C8B-B14F-4D97-AF65-F5344CB8AC3E}">
        <p14:creationId xmlns:p14="http://schemas.microsoft.com/office/powerpoint/2010/main" val="18577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04664"/>
            <a:ext cx="83529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3600" dirty="0"/>
              <a:t>Tahun 1891 di Trinil, di wilayah Pegunungan </a:t>
            </a:r>
            <a:r>
              <a:rPr lang="id-ID" sz="3600" dirty="0" smtClean="0"/>
              <a:t>Kendeng</a:t>
            </a:r>
            <a:r>
              <a:rPr lang="id-ID" sz="4000" dirty="0" smtClean="0"/>
              <a:t> (</a:t>
            </a:r>
            <a:r>
              <a:rPr lang="id-ID" sz="3600" dirty="0" smtClean="0"/>
              <a:t>aliran </a:t>
            </a:r>
            <a:r>
              <a:rPr lang="id-ID" sz="3600" dirty="0"/>
              <a:t>hilir Bengawan </a:t>
            </a:r>
            <a:r>
              <a:rPr lang="id-ID" sz="3600" dirty="0" smtClean="0"/>
              <a:t>Solo),  </a:t>
            </a:r>
            <a:r>
              <a:rPr lang="id-ID" sz="3600" dirty="0" err="1" smtClean="0"/>
              <a:t>Eugene</a:t>
            </a:r>
            <a:r>
              <a:rPr lang="id-ID" sz="3600" dirty="0" smtClean="0"/>
              <a:t> </a:t>
            </a:r>
            <a:r>
              <a:rPr lang="id-ID" sz="3600" dirty="0" err="1" smtClean="0"/>
              <a:t>Dubois</a:t>
            </a:r>
            <a:r>
              <a:rPr lang="id-ID" sz="3600" dirty="0" smtClean="0"/>
              <a:t> menemukan </a:t>
            </a:r>
            <a:r>
              <a:rPr lang="id-ID" sz="3600" dirty="0"/>
              <a:t>tulang-tulang yang sudah memfosil dari hominid, yang dinamakannya </a:t>
            </a:r>
            <a:r>
              <a:rPr lang="id-ID" sz="3600" dirty="0" err="1"/>
              <a:t>Pithecanthropus</a:t>
            </a:r>
            <a:r>
              <a:rPr lang="id-ID" sz="3600" dirty="0"/>
              <a:t> </a:t>
            </a:r>
            <a:r>
              <a:rPr lang="id-ID" sz="3600" dirty="0" err="1" smtClean="0"/>
              <a:t>Erectus</a:t>
            </a:r>
            <a:r>
              <a:rPr lang="id-ID" sz="3600" dirty="0" smtClean="0"/>
              <a:t> </a:t>
            </a:r>
            <a:r>
              <a:rPr lang="id-ID" sz="3600" dirty="0"/>
              <a:t>- manusia seperti kera yang tegak. </a:t>
            </a:r>
            <a:endParaRPr lang="id-ID" sz="3600" dirty="0" smtClean="0"/>
          </a:p>
          <a:p>
            <a:pPr algn="just"/>
            <a:endParaRPr lang="id-ID" sz="3600" dirty="0"/>
          </a:p>
          <a:p>
            <a:pPr algn="just"/>
            <a:r>
              <a:rPr lang="id-ID" sz="3600" dirty="0" smtClean="0"/>
              <a:t>Sebagai </a:t>
            </a:r>
            <a:r>
              <a:rPr lang="id-ID" sz="3600" dirty="0"/>
              <a:t>seorang dokter ahli anatomi, walaupun hanya dari tulang femur dan batok kepala, Dubois tahu bahwa ini hominid yang dicarinya.</a:t>
            </a:r>
          </a:p>
        </p:txBody>
      </p:sp>
    </p:spTree>
    <p:extLst>
      <p:ext uri="{BB962C8B-B14F-4D97-AF65-F5344CB8AC3E}">
        <p14:creationId xmlns:p14="http://schemas.microsoft.com/office/powerpoint/2010/main" val="4894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556792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Persamaan </a:t>
            </a:r>
            <a:r>
              <a:rPr lang="id-ID" sz="3200" dirty="0"/>
              <a:t>manusia </a:t>
            </a:r>
            <a:r>
              <a:rPr lang="id-ID" sz="3200" dirty="0" smtClean="0"/>
              <a:t>dan </a:t>
            </a:r>
            <a:r>
              <a:rPr lang="id-ID" sz="3200" dirty="0"/>
              <a:t>primata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id-ID" sz="3200" dirty="0" smtClean="0"/>
              <a:t>Mata menghadap ke depan;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id-ID" sz="3200" dirty="0" smtClean="0"/>
              <a:t>Ibu jari pada tungkai depan dapat digerakkan ke segala jurusan;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id-ID" sz="3200" dirty="0" smtClean="0"/>
              <a:t>Letak kelenjar susu di dada;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id-ID" sz="3200" dirty="0" smtClean="0"/>
              <a:t>Bentuk </a:t>
            </a:r>
            <a:r>
              <a:rPr lang="id-ID" sz="3200" dirty="0"/>
              <a:t>rahim yang simplex (satu ruang</a:t>
            </a:r>
            <a:r>
              <a:rPr lang="id-ID" sz="3200" dirty="0" smtClean="0"/>
              <a:t>).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0239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268760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3200" dirty="0"/>
              <a:t>Perbedaan manusia dan primata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id-ID" sz="3200" dirty="0"/>
              <a:t>Manusia termasuk </a:t>
            </a:r>
            <a:r>
              <a:rPr lang="id-ID" sz="3200" i="1" dirty="0"/>
              <a:t>Genus </a:t>
            </a:r>
            <a:r>
              <a:rPr lang="id-ID" sz="3200" i="1" dirty="0" err="1" smtClean="0"/>
              <a:t>Homonidae</a:t>
            </a:r>
            <a:r>
              <a:rPr lang="id-ID" sz="3200" i="1" dirty="0" smtClean="0"/>
              <a:t>;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id-ID" sz="3200" dirty="0" smtClean="0"/>
              <a:t>Kera </a:t>
            </a:r>
            <a:r>
              <a:rPr lang="id-ID" sz="3200" dirty="0"/>
              <a:t>/ primata termasuk genus </a:t>
            </a:r>
            <a:r>
              <a:rPr lang="id-ID" sz="3200" i="1" dirty="0" err="1" smtClean="0"/>
              <a:t>Pongidae</a:t>
            </a:r>
            <a:r>
              <a:rPr lang="id-ID" sz="3200" i="1" dirty="0"/>
              <a:t>;</a:t>
            </a:r>
            <a:endParaRPr lang="id-ID" sz="3200" dirty="0" smtClean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id-ID" sz="3200" dirty="0" smtClean="0"/>
              <a:t>Volume </a:t>
            </a:r>
            <a:r>
              <a:rPr lang="id-ID" sz="3200" dirty="0"/>
              <a:t>otak kera lebih kecil dari </a:t>
            </a:r>
            <a:r>
              <a:rPr lang="id-ID" sz="3200" dirty="0" smtClean="0"/>
              <a:t>manusia;</a:t>
            </a:r>
            <a:endParaRPr lang="id-ID" sz="3200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id-ID" sz="3200" dirty="0"/>
              <a:t> Anggota tubuh </a:t>
            </a:r>
            <a:r>
              <a:rPr lang="id-ID" sz="3200" dirty="0" smtClean="0"/>
              <a:t>belakang manusia </a:t>
            </a:r>
            <a:r>
              <a:rPr lang="id-ID" sz="3200" dirty="0"/>
              <a:t>berfungsi untuk berjalan, sedangkan pada kera berfungsi untuk </a:t>
            </a:r>
            <a:r>
              <a:rPr lang="id-ID" sz="3200" dirty="0" smtClean="0"/>
              <a:t>memegang</a:t>
            </a:r>
            <a:r>
              <a:rPr lang="id-ID" sz="3200" dirty="0"/>
              <a:t>;</a:t>
            </a:r>
            <a:endParaRPr lang="id-ID" sz="3200" dirty="0" smtClean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id-ID" sz="3200" dirty="0" smtClean="0"/>
              <a:t>Susunan </a:t>
            </a:r>
            <a:r>
              <a:rPr lang="id-ID" sz="3200" dirty="0"/>
              <a:t>haemoglobine darah berbeda.</a:t>
            </a:r>
          </a:p>
        </p:txBody>
      </p:sp>
    </p:spTree>
    <p:extLst>
      <p:ext uri="{BB962C8B-B14F-4D97-AF65-F5344CB8AC3E}">
        <p14:creationId xmlns:p14="http://schemas.microsoft.com/office/powerpoint/2010/main" val="20462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latin typeface="Amiri" pitchFamily="2" charset="-78"/>
                <a:cs typeface="Amiri" pitchFamily="2" charset="-78"/>
              </a:rPr>
              <a:t>Terima Kasih</a:t>
            </a:r>
            <a:endParaRPr lang="en-US" sz="5400" dirty="0">
              <a:latin typeface="Amiri" pitchFamily="2" charset="-78"/>
              <a:cs typeface="Amiri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2119313"/>
            <a:ext cx="3603625" cy="3603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60362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340768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b="1" dirty="0" smtClean="0"/>
              <a:t>Hakekat (substansi) Manusia</a:t>
            </a:r>
          </a:p>
        </p:txBody>
      </p:sp>
    </p:spTree>
    <p:extLst>
      <p:ext uri="{BB962C8B-B14F-4D97-AF65-F5344CB8AC3E}">
        <p14:creationId xmlns:p14="http://schemas.microsoft.com/office/powerpoint/2010/main" val="6423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600" dirty="0" smtClean="0"/>
              <a:t>Hakekat berarti kebenaran atau sesuatu yang sebenar-benarnya atau asal segala sesuatu. </a:t>
            </a:r>
          </a:p>
          <a:p>
            <a:pPr algn="just"/>
            <a:endParaRPr lang="id-ID" sz="3600" dirty="0" smtClean="0"/>
          </a:p>
          <a:p>
            <a:pPr algn="just"/>
            <a:r>
              <a:rPr lang="id-ID" sz="3600" dirty="0" smtClean="0"/>
              <a:t>Dapat juga dikatakan hakekat itu adalah inti dari segala sesuatu atau yang menjadi jiwa sesuatu. </a:t>
            </a:r>
          </a:p>
          <a:p>
            <a:pPr algn="just"/>
            <a:endParaRPr lang="id-ID" sz="3600" dirty="0" smtClean="0"/>
          </a:p>
          <a:p>
            <a:pPr algn="just"/>
            <a:r>
              <a:rPr lang="id-ID" sz="3600" dirty="0" smtClean="0"/>
              <a:t>Jadi hakekat manusia adalah kebenaran atas diri manusia itu sendiri.</a:t>
            </a:r>
          </a:p>
        </p:txBody>
      </p:sp>
    </p:spTree>
    <p:extLst>
      <p:ext uri="{BB962C8B-B14F-4D97-AF65-F5344CB8AC3E}">
        <p14:creationId xmlns:p14="http://schemas.microsoft.com/office/powerpoint/2010/main" val="13648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2696"/>
            <a:ext cx="8539118" cy="5486400"/>
          </a:xfrm>
        </p:spPr>
        <p:txBody>
          <a:bodyPr>
            <a:normAutofit fontScale="47500" lnSpcReduction="20000"/>
          </a:bodyPr>
          <a:lstStyle/>
          <a:p>
            <a:pPr marL="562722" indent="-562722">
              <a:buNone/>
            </a:pPr>
            <a:r>
              <a:rPr lang="en-US" altLang="en-US" sz="1477" b="1" dirty="0"/>
              <a:t>		           </a:t>
            </a:r>
          </a:p>
          <a:p>
            <a:pPr marL="562722" indent="-562722">
              <a:buNone/>
            </a:pPr>
            <a:r>
              <a:rPr lang="en-US" altLang="en-US" sz="1477" b="1" dirty="0"/>
              <a:t>		</a:t>
            </a:r>
            <a:r>
              <a:rPr lang="en-US" altLang="en-US" sz="4400" b="1" dirty="0"/>
              <a:t>            </a:t>
            </a:r>
            <a:r>
              <a:rPr lang="en-US" altLang="en-US" sz="4400" b="1" dirty="0" smtClean="0"/>
              <a:t>PARIPURNA</a:t>
            </a:r>
            <a:r>
              <a:rPr lang="en-US" altLang="en-US" sz="4400" b="1" dirty="0"/>
              <a:t>	        </a:t>
            </a:r>
            <a:r>
              <a:rPr lang="en-US" altLang="en-US" sz="4400" b="1" dirty="0" smtClean="0"/>
              <a:t>	SAINS </a:t>
            </a:r>
            <a:r>
              <a:rPr lang="en-US" altLang="en-US" sz="4400" b="1" dirty="0"/>
              <a:t>/ ILMU </a:t>
            </a:r>
            <a:r>
              <a:rPr lang="en-US" altLang="en-US" sz="4400" b="1" dirty="0" smtClean="0"/>
              <a:t>PENGETAHUAN</a:t>
            </a:r>
            <a:endParaRPr lang="en-US" altLang="en-US" sz="4400" b="1" dirty="0"/>
          </a:p>
          <a:p>
            <a:pPr marL="562722" indent="-562722">
              <a:buNone/>
            </a:pPr>
            <a:r>
              <a:rPr lang="en-US" altLang="en-US" sz="4400" b="1" dirty="0"/>
              <a:t>MANUSIA  </a:t>
            </a:r>
            <a:r>
              <a:rPr lang="en-US" altLang="en-US" sz="4400" b="1" dirty="0" smtClean="0"/>
              <a:t>----------------------------</a:t>
            </a:r>
            <a:endParaRPr lang="en-US" altLang="en-US" sz="4400" b="1" dirty="0"/>
          </a:p>
          <a:p>
            <a:pPr marL="562722" indent="-562722">
              <a:buNone/>
            </a:pPr>
            <a:r>
              <a:rPr lang="en-US" altLang="en-US" sz="4400" b="1" dirty="0"/>
              <a:t>		            SEMPURNA	        </a:t>
            </a:r>
            <a:r>
              <a:rPr lang="en-US" altLang="en-US" sz="4400" b="1" dirty="0" smtClean="0"/>
              <a:t>	AGAMA </a:t>
            </a:r>
            <a:r>
              <a:rPr lang="en-US" altLang="en-US" sz="4400" b="1" dirty="0"/>
              <a:t>/ KEPERCAYAAN</a:t>
            </a:r>
          </a:p>
          <a:p>
            <a:pPr marL="562722" indent="-562722">
              <a:buNone/>
            </a:pPr>
            <a:endParaRPr lang="en-US" altLang="en-US" sz="2200" b="1" dirty="0"/>
          </a:p>
          <a:p>
            <a:pPr marL="562722" indent="-562722">
              <a:buNone/>
            </a:pPr>
            <a:endParaRPr lang="en-US" altLang="en-US" sz="2200" b="1" dirty="0"/>
          </a:p>
          <a:p>
            <a:pPr marL="562722" indent="-562722">
              <a:buNone/>
            </a:pPr>
            <a:endParaRPr lang="en-US" altLang="en-US" sz="2200" b="1" dirty="0" smtClean="0"/>
          </a:p>
          <a:p>
            <a:pPr marL="562722" indent="-562722">
              <a:buNone/>
            </a:pPr>
            <a:endParaRPr lang="en-US" altLang="en-US" sz="2200" b="1" dirty="0"/>
          </a:p>
          <a:p>
            <a:pPr marL="562722" indent="-562722">
              <a:buNone/>
            </a:pPr>
            <a:endParaRPr lang="en-US" altLang="en-US" sz="2200" b="1" dirty="0" smtClean="0"/>
          </a:p>
          <a:p>
            <a:pPr marL="562722" indent="-562722">
              <a:buNone/>
            </a:pPr>
            <a:endParaRPr lang="en-US" altLang="en-US" sz="2200" b="1" dirty="0"/>
          </a:p>
          <a:p>
            <a:pPr marL="562722" indent="-562722">
              <a:buNone/>
            </a:pPr>
            <a:r>
              <a:rPr lang="en-US" altLang="en-US" sz="3400" b="1" dirty="0" smtClean="0"/>
              <a:t> A. ILMU  PENGETAHUAN	   </a:t>
            </a:r>
          </a:p>
          <a:p>
            <a:pPr marL="562722" indent="-562722">
              <a:buNone/>
            </a:pPr>
            <a:r>
              <a:rPr lang="en-US" altLang="en-US" sz="3400" b="1" dirty="0" smtClean="0"/>
              <a:t>      ILMU  PENGETAHUAN  MENJAWABNYA   SECARA   “</a:t>
            </a:r>
            <a:r>
              <a:rPr lang="en-US" altLang="en-US" sz="3400" b="1" i="1" dirty="0" smtClean="0"/>
              <a:t>MIRACLE</a:t>
            </a:r>
            <a:r>
              <a:rPr lang="en-US" altLang="en-US" sz="3400" b="1" dirty="0" smtClean="0"/>
              <a:t>” / KEAJAIBAN</a:t>
            </a:r>
          </a:p>
          <a:p>
            <a:pPr marL="562722" indent="-562722">
              <a:buNone/>
            </a:pPr>
            <a:r>
              <a:rPr lang="en-US" altLang="en-US" sz="3400" b="1" dirty="0" smtClean="0"/>
              <a:t>     </a:t>
            </a:r>
          </a:p>
          <a:p>
            <a:pPr marL="562722" indent="-562722">
              <a:buNone/>
            </a:pPr>
            <a:endParaRPr lang="en-US" altLang="en-US" sz="3400" b="1" dirty="0" smtClean="0"/>
          </a:p>
          <a:p>
            <a:pPr marL="562722" indent="-562722">
              <a:buNone/>
            </a:pPr>
            <a:r>
              <a:rPr lang="en-US" altLang="en-US" sz="3400" b="1" dirty="0" smtClean="0"/>
              <a:t>      NAMUN   </a:t>
            </a:r>
            <a:r>
              <a:rPr lang="en-GB" altLang="en-US" sz="3400" b="1" dirty="0" smtClean="0"/>
              <a:t>CENDERUNG  :   DARI  SATU  SUDUT  PANDANG  TERTENTU  </a:t>
            </a:r>
          </a:p>
          <a:p>
            <a:pPr marL="562722" indent="-562722">
              <a:buNone/>
            </a:pPr>
            <a:r>
              <a:rPr lang="en-GB" altLang="en-US" sz="3400" b="1" dirty="0" smtClean="0"/>
              <a:t>				  DENGAN  BATASAN  SPESIFIK  	</a:t>
            </a:r>
          </a:p>
          <a:p>
            <a:pPr marL="562722" indent="-562722">
              <a:buNone/>
            </a:pPr>
            <a:r>
              <a:rPr lang="en-GB" altLang="en-US" sz="3400" b="1" dirty="0" smtClean="0"/>
              <a:t>				  TERGANTUNG  BIDANG  ILMU  PENGETAHUAN  TERSEBUT</a:t>
            </a:r>
          </a:p>
          <a:p>
            <a:pPr marL="562722" indent="-562722">
              <a:buNone/>
            </a:pPr>
            <a:r>
              <a:rPr lang="en-GB" altLang="en-US" sz="3400" b="1" dirty="0" smtClean="0"/>
              <a:t>     </a:t>
            </a:r>
          </a:p>
          <a:p>
            <a:pPr marL="562722" indent="-562722">
              <a:buNone/>
            </a:pPr>
            <a:endParaRPr lang="en-GB" altLang="en-US" sz="3400" b="1" dirty="0" smtClean="0"/>
          </a:p>
          <a:p>
            <a:pPr marL="562722" indent="-562722">
              <a:buNone/>
            </a:pPr>
            <a:r>
              <a:rPr lang="en-GB" altLang="en-US" sz="3400" b="1" dirty="0" smtClean="0"/>
              <a:t>      SEHINGGA   CENDERUNG   :  MENGABURKAN  SUBSTANSI  DAN  EKSISTENSI  MANUSIA  				    SECARA  UTUH  DENGAN  BENAR.</a:t>
            </a:r>
            <a:r>
              <a:rPr lang="en-US" altLang="en-US" sz="3400" b="1" dirty="0" smtClean="0"/>
              <a:t>    </a:t>
            </a:r>
          </a:p>
          <a:p>
            <a:pPr marL="562722" indent="-562722">
              <a:buNone/>
            </a:pPr>
            <a:endParaRPr lang="en-US" altLang="en-US" sz="1477" b="1" dirty="0" smtClean="0"/>
          </a:p>
          <a:p>
            <a:pPr marL="562722" indent="-562722">
              <a:buNone/>
            </a:pPr>
            <a:endParaRPr lang="en-US" altLang="en-US" sz="1477" b="1" dirty="0"/>
          </a:p>
          <a:p>
            <a:pPr marL="562722" indent="-562722">
              <a:buNone/>
            </a:pPr>
            <a:r>
              <a:rPr lang="en-US" altLang="en-US" sz="1477" b="1" dirty="0"/>
              <a:t>    			</a:t>
            </a:r>
          </a:p>
          <a:p>
            <a:pPr marL="562722" indent="-562722">
              <a:lnSpc>
                <a:spcPct val="90000"/>
              </a:lnSpc>
              <a:buNone/>
            </a:pPr>
            <a:endParaRPr lang="en-US" altLang="en-US" sz="1477" b="1" dirty="0"/>
          </a:p>
          <a:p>
            <a:pPr marL="562722" indent="-562722">
              <a:lnSpc>
                <a:spcPct val="90000"/>
              </a:lnSpc>
              <a:buNone/>
            </a:pPr>
            <a:r>
              <a:rPr lang="en-US" altLang="en-US" sz="1477" b="1" dirty="0"/>
              <a:t>	</a:t>
            </a:r>
          </a:p>
          <a:p>
            <a:pPr marL="562722" indent="-562722">
              <a:buNone/>
            </a:pPr>
            <a:r>
              <a:rPr lang="en-US" altLang="en-US" sz="1477" b="1" dirty="0"/>
              <a:t>       </a:t>
            </a:r>
          </a:p>
          <a:p>
            <a:pPr marL="562722" indent="-562722">
              <a:buNone/>
            </a:pPr>
            <a:r>
              <a:rPr lang="en-US" altLang="en-US" sz="1477" b="1" dirty="0"/>
              <a:t>    </a:t>
            </a:r>
          </a:p>
        </p:txBody>
      </p:sp>
      <p:sp>
        <p:nvSpPr>
          <p:cNvPr id="58372" name="Line 14"/>
          <p:cNvSpPr>
            <a:spLocks noChangeShapeType="1"/>
          </p:cNvSpPr>
          <p:nvPr/>
        </p:nvSpPr>
        <p:spPr bwMode="auto">
          <a:xfrm flipV="1">
            <a:off x="3811140" y="1024597"/>
            <a:ext cx="1008112" cy="277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58373" name="Line 15"/>
          <p:cNvSpPr>
            <a:spLocks noChangeShapeType="1"/>
          </p:cNvSpPr>
          <p:nvPr/>
        </p:nvSpPr>
        <p:spPr bwMode="auto">
          <a:xfrm>
            <a:off x="3811140" y="1340768"/>
            <a:ext cx="1029816" cy="2982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  <p:sp>
        <p:nvSpPr>
          <p:cNvPr id="5837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2A6B4E17-C8D8-E548-84A3-E22EADB15C0E}" type="slidenum">
              <a:rPr lang="en-US" altLang="en-US" sz="1292"/>
              <a:pPr/>
              <a:t>4</a:t>
            </a:fld>
            <a:endParaRPr lang="en-US" altLang="en-US" sz="1292"/>
          </a:p>
        </p:txBody>
      </p:sp>
    </p:spTree>
    <p:extLst>
      <p:ext uri="{BB962C8B-B14F-4D97-AF65-F5344CB8AC3E}">
        <p14:creationId xmlns:p14="http://schemas.microsoft.com/office/powerpoint/2010/main" val="10842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/>
              <a:t>Hakikat Manusia Dalam Tinjauan Sains</a:t>
            </a:r>
          </a:p>
          <a:p>
            <a:pPr algn="just"/>
            <a:r>
              <a:rPr lang="id-ID" sz="3600" dirty="0"/>
              <a:t> </a:t>
            </a:r>
            <a:r>
              <a:rPr lang="id-ID" sz="3600" dirty="0" smtClean="0"/>
              <a:t>     Manusia      makhluk yang berpikir</a:t>
            </a:r>
          </a:p>
          <a:p>
            <a:pPr algn="just"/>
            <a:endParaRPr lang="id-ID" sz="3600" dirty="0" smtClean="0">
              <a:cs typeface="Amiri Quran" panose="00000500000000000000" pitchFamily="2" charset="-78"/>
            </a:endParaRPr>
          </a:p>
          <a:p>
            <a:r>
              <a:rPr lang="id-ID" sz="3600" dirty="0">
                <a:cs typeface="Amiri Quran" panose="00000500000000000000" pitchFamily="2" charset="-78"/>
              </a:rPr>
              <a:t>	</a:t>
            </a:r>
            <a:r>
              <a:rPr lang="id-ID" sz="3600" dirty="0" smtClean="0">
                <a:cs typeface="Amiri Quran" panose="00000500000000000000" pitchFamily="2" charset="-78"/>
              </a:rPr>
              <a:t>		  memiliki nalar intelektual </a:t>
            </a:r>
          </a:p>
          <a:p>
            <a:endParaRPr lang="id-ID" sz="3600" dirty="0">
              <a:cs typeface="Amiri Quran" panose="00000500000000000000" pitchFamily="2" charset="-78"/>
            </a:endParaRPr>
          </a:p>
          <a:p>
            <a:r>
              <a:rPr lang="id-ID" sz="3600" dirty="0" smtClean="0">
                <a:cs typeface="Amiri Quran" panose="00000500000000000000" pitchFamily="2" charset="-78"/>
              </a:rPr>
              <a:t>			manusia dapat </a:t>
            </a:r>
            <a:r>
              <a:rPr lang="id-ID" sz="3600" dirty="0" err="1" smtClean="0">
                <a:cs typeface="Amiri Quran" panose="00000500000000000000" pitchFamily="2" charset="-78"/>
              </a:rPr>
              <a:t>berfikir</a:t>
            </a:r>
            <a:r>
              <a:rPr lang="id-ID" sz="3600" dirty="0" smtClean="0">
                <a:cs typeface="Amiri Quran" panose="00000500000000000000" pitchFamily="2" charset="-78"/>
              </a:rPr>
              <a:t>, 				         menganalisis, memperkirakan, 		         menyimpulkan, 				                  membandingkan,  dsb.</a:t>
            </a:r>
          </a:p>
          <a:p>
            <a:endParaRPr lang="id-ID" sz="3600" dirty="0" smtClean="0">
              <a:cs typeface="Amiri Quran" panose="00000500000000000000" pitchFamily="2" charset="-78"/>
            </a:endParaRPr>
          </a:p>
          <a:p>
            <a:r>
              <a:rPr lang="id-ID" sz="2800" dirty="0" smtClean="0">
                <a:cs typeface="Amiri Quran" panose="00000500000000000000" pitchFamily="2" charset="-78"/>
              </a:rPr>
              <a:t>Nalar intelektual membuat manusia dapat membedakan antara baik </a:t>
            </a:r>
            <a:r>
              <a:rPr lang="id-ID" sz="2800" dirty="0" smtClean="0"/>
              <a:t>dan </a:t>
            </a:r>
            <a:r>
              <a:rPr lang="id-ID" sz="2800" dirty="0"/>
              <a:t>jelek, </a:t>
            </a:r>
            <a:r>
              <a:rPr lang="id-ID" sz="2800" dirty="0" smtClean="0"/>
              <a:t>salah </a:t>
            </a:r>
            <a:r>
              <a:rPr lang="id-ID" sz="2800" dirty="0"/>
              <a:t>dan yang benar</a:t>
            </a:r>
            <a:r>
              <a:rPr lang="id-ID" sz="2800" dirty="0" smtClean="0"/>
              <a:t>.</a:t>
            </a:r>
            <a:endParaRPr lang="id-ID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99792" y="119675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rge 4"/>
          <p:cNvSpPr/>
          <p:nvPr/>
        </p:nvSpPr>
        <p:spPr>
          <a:xfrm>
            <a:off x="4642818" y="1484784"/>
            <a:ext cx="685800" cy="43204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rge 5"/>
          <p:cNvSpPr/>
          <p:nvPr/>
        </p:nvSpPr>
        <p:spPr>
          <a:xfrm>
            <a:off x="4608004" y="1484784"/>
            <a:ext cx="685800" cy="43204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rge 6"/>
          <p:cNvSpPr/>
          <p:nvPr/>
        </p:nvSpPr>
        <p:spPr>
          <a:xfrm>
            <a:off x="4608004" y="2564904"/>
            <a:ext cx="685800" cy="43204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8749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/>
              <a:t>Manusia 	</a:t>
            </a:r>
          </a:p>
          <a:p>
            <a:pPr algn="ctr"/>
            <a:r>
              <a:rPr lang="id-ID" sz="3600" dirty="0" smtClean="0"/>
              <a:t>	</a:t>
            </a:r>
          </a:p>
          <a:p>
            <a:pPr algn="ctr"/>
            <a:r>
              <a:rPr lang="id-ID" sz="3600" dirty="0" smtClean="0"/>
              <a:t>mempertanyakan </a:t>
            </a:r>
          </a:p>
          <a:p>
            <a:pPr algn="just"/>
            <a:endParaRPr lang="id-ID" sz="3600" dirty="0"/>
          </a:p>
          <a:p>
            <a:pPr algn="just"/>
            <a:r>
              <a:rPr lang="id-ID" sz="3600" dirty="0" smtClean="0"/>
              <a:t>	1. Asal-usul alam semesta 				2. Asal-usul keberadaan dirinya sendiri</a:t>
            </a:r>
          </a:p>
          <a:p>
            <a:pPr algn="just"/>
            <a:endParaRPr lang="id-ID" sz="3600" dirty="0" smtClean="0"/>
          </a:p>
          <a:p>
            <a:pPr algn="just"/>
            <a:r>
              <a:rPr lang="id-ID" sz="3600" dirty="0"/>
              <a:t>2</a:t>
            </a:r>
            <a:r>
              <a:rPr lang="id-ID" sz="3600" dirty="0" smtClean="0"/>
              <a:t> aliran pokok yang memberikan jawaban atas ke-2 pertanyaan </a:t>
            </a:r>
            <a:r>
              <a:rPr lang="id-ID" sz="3600" dirty="0" err="1" smtClean="0"/>
              <a:t>tsb</a:t>
            </a:r>
            <a:r>
              <a:rPr lang="id-ID" sz="3600" dirty="0" smtClean="0"/>
              <a:t>:</a:t>
            </a:r>
          </a:p>
          <a:p>
            <a:pPr marL="742950" indent="-742950" algn="just">
              <a:buAutoNum type="alphaLcPeriod"/>
            </a:pPr>
            <a:r>
              <a:rPr lang="id-ID" sz="3600" dirty="0" smtClean="0"/>
              <a:t>Aliran Evolusionisme</a:t>
            </a:r>
          </a:p>
          <a:p>
            <a:pPr marL="742950" indent="-742950" algn="just">
              <a:buAutoNum type="alphaLcPeriod"/>
            </a:pPr>
            <a:r>
              <a:rPr lang="id-ID" sz="3600" dirty="0" smtClean="0"/>
              <a:t>Aliran </a:t>
            </a:r>
            <a:r>
              <a:rPr lang="id-ID" sz="3600" dirty="0" err="1" smtClean="0"/>
              <a:t>Kreasionisme</a:t>
            </a:r>
            <a:endParaRPr lang="id-ID" sz="36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63687" y="90872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99792" y="2060848"/>
            <a:ext cx="936104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2696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400" dirty="0"/>
              <a:t>a</a:t>
            </a:r>
            <a:r>
              <a:rPr lang="id-ID" sz="3400" dirty="0" smtClean="0"/>
              <a:t>. Aliran Evolusionisme </a:t>
            </a:r>
          </a:p>
          <a:p>
            <a:pPr algn="just"/>
            <a:r>
              <a:rPr lang="id-ID" sz="3400" dirty="0"/>
              <a:t>	M</a:t>
            </a:r>
            <a:r>
              <a:rPr lang="id-ID" sz="3400" dirty="0" smtClean="0"/>
              <a:t>anusia adalah hasil puncak dari mata 	rantai evolusi yang terjadi di alam 	semesta. </a:t>
            </a:r>
          </a:p>
          <a:p>
            <a:pPr algn="just"/>
            <a:endParaRPr lang="id-ID" sz="3400" dirty="0"/>
          </a:p>
          <a:p>
            <a:pPr algn="just"/>
            <a:r>
              <a:rPr lang="id-ID" sz="3400" dirty="0" smtClean="0"/>
              <a:t>Manusia sebagaimana alam semesta ada dengan sendirinya berkembang dari alam itu sendiri, tanpa Pencipta. </a:t>
            </a:r>
          </a:p>
          <a:p>
            <a:pPr algn="just"/>
            <a:endParaRPr lang="id-ID" sz="3400" dirty="0"/>
          </a:p>
          <a:p>
            <a:pPr algn="just"/>
            <a:r>
              <a:rPr lang="id-ID" sz="3400" dirty="0" smtClean="0"/>
              <a:t>Penganut aliran ini : Charles Darwin</a:t>
            </a:r>
          </a:p>
        </p:txBody>
      </p:sp>
    </p:spTree>
    <p:extLst>
      <p:ext uri="{BB962C8B-B14F-4D97-AF65-F5344CB8AC3E}">
        <p14:creationId xmlns:p14="http://schemas.microsoft.com/office/powerpoint/2010/main" val="15234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81369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400" dirty="0"/>
              <a:t>b</a:t>
            </a:r>
            <a:r>
              <a:rPr lang="id-ID" sz="3400" dirty="0" smtClean="0"/>
              <a:t>. Aliran </a:t>
            </a:r>
            <a:r>
              <a:rPr lang="id-ID" sz="3400" dirty="0" err="1" smtClean="0"/>
              <a:t>Kreasionisme</a:t>
            </a:r>
            <a:r>
              <a:rPr lang="id-ID" sz="3400" dirty="0" smtClean="0"/>
              <a:t> </a:t>
            </a:r>
            <a:endParaRPr lang="id-ID" sz="3400" dirty="0"/>
          </a:p>
          <a:p>
            <a:pPr algn="just"/>
            <a:r>
              <a:rPr lang="id-ID" sz="3400" dirty="0" smtClean="0"/>
              <a:t>	Asal-usul manusia sebagaimana halnya 	alam semesta adalah ciptaan suatu 	</a:t>
            </a:r>
            <a:r>
              <a:rPr lang="id-ID" sz="3400" i="1" dirty="0" err="1" smtClean="0"/>
              <a:t>Creative</a:t>
            </a:r>
            <a:r>
              <a:rPr lang="id-ID" sz="3400" i="1" dirty="0" smtClean="0"/>
              <a:t> Cause </a:t>
            </a:r>
            <a:r>
              <a:rPr lang="id-ID" sz="3400" dirty="0" smtClean="0"/>
              <a:t>atau </a:t>
            </a:r>
            <a:r>
              <a:rPr lang="id-ID" sz="3400" i="1" dirty="0" err="1" smtClean="0"/>
              <a:t>Personality</a:t>
            </a:r>
            <a:r>
              <a:rPr lang="id-ID" sz="3400" i="1" dirty="0" smtClean="0"/>
              <a:t>, </a:t>
            </a:r>
            <a:r>
              <a:rPr lang="id-ID" sz="3400" i="1" dirty="0" err="1" smtClean="0"/>
              <a:t>Causa</a:t>
            </a:r>
            <a:r>
              <a:rPr lang="id-ID" sz="3400" i="1" dirty="0" smtClean="0"/>
              <a:t> 	Prima</a:t>
            </a:r>
            <a:r>
              <a:rPr lang="id-ID" sz="3400" dirty="0" smtClean="0"/>
              <a:t> yaitu Tuhan Yang Maha Esa</a:t>
            </a:r>
            <a:endParaRPr lang="id-ID" sz="3400" dirty="0"/>
          </a:p>
        </p:txBody>
      </p:sp>
    </p:spTree>
    <p:extLst>
      <p:ext uri="{BB962C8B-B14F-4D97-AF65-F5344CB8AC3E}">
        <p14:creationId xmlns:p14="http://schemas.microsoft.com/office/powerpoint/2010/main" val="5950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404446"/>
            <a:ext cx="8862646" cy="6049108"/>
          </a:xfrm>
        </p:spPr>
        <p:txBody>
          <a:bodyPr/>
          <a:lstStyle/>
          <a:p>
            <a:pPr marL="562722" indent="-562722">
              <a:buNone/>
            </a:pPr>
            <a:r>
              <a:rPr lang="en-US" altLang="en-US" sz="1846" b="1" dirty="0"/>
              <a:t>1. CHARLES  A. DARWIN</a:t>
            </a:r>
          </a:p>
          <a:p>
            <a:pPr marL="562722" indent="-562722">
              <a:buNone/>
            </a:pPr>
            <a:r>
              <a:rPr lang="en-US" altLang="en-US" sz="1477" b="1" dirty="0"/>
              <a:t>	   </a:t>
            </a:r>
          </a:p>
          <a:p>
            <a:pPr marL="562722" indent="-562722">
              <a:buNone/>
            </a:pPr>
            <a:r>
              <a:rPr lang="en-US" altLang="en-US" sz="1477" b="1" dirty="0"/>
              <a:t>	TEORI  EVOLUSI  (</a:t>
            </a:r>
            <a:r>
              <a:rPr lang="en-US" altLang="en-US" sz="1477" b="1" dirty="0" err="1"/>
              <a:t>bk</a:t>
            </a:r>
            <a:r>
              <a:rPr lang="en-US" altLang="en-US" sz="1477" b="1" dirty="0"/>
              <a:t> : “</a:t>
            </a:r>
            <a:r>
              <a:rPr lang="en-US" altLang="en-US" sz="1477" b="1" i="1" dirty="0"/>
              <a:t>THE DESCENT OF MAN”</a:t>
            </a:r>
            <a:r>
              <a:rPr lang="en-US" altLang="en-US" sz="1477" b="1" dirty="0"/>
              <a:t>) </a:t>
            </a:r>
          </a:p>
          <a:p>
            <a:pPr marL="562722" indent="-562722">
              <a:buNone/>
            </a:pPr>
            <a:endParaRPr lang="en-US" altLang="en-US" sz="1477" b="1" dirty="0"/>
          </a:p>
          <a:p>
            <a:pPr marL="562722" indent="-562722">
              <a:buNone/>
            </a:pPr>
            <a:r>
              <a:rPr lang="en-US" altLang="en-US" sz="1477" b="1" dirty="0"/>
              <a:t>	a.  TERDAPAT  HUBUNGAN  YANG  SIGNIFIKAN  ANTARA  MANUSIA  (PURBA / PRA </a:t>
            </a:r>
          </a:p>
          <a:p>
            <a:pPr marL="562722" indent="-562722">
              <a:buNone/>
            </a:pPr>
            <a:r>
              <a:rPr lang="en-US" altLang="en-US" sz="1477" b="1" dirty="0"/>
              <a:t>	     MANUSIA)  DENGAN  SPESIES  PRIMATA. </a:t>
            </a:r>
          </a:p>
          <a:p>
            <a:pPr marL="562722" indent="-562722">
              <a:buNone/>
            </a:pPr>
            <a:endParaRPr lang="en-US" altLang="en-US" sz="1477" b="1" dirty="0"/>
          </a:p>
          <a:p>
            <a:pPr marL="562722" indent="-562722">
              <a:buNone/>
            </a:pPr>
            <a:r>
              <a:rPr lang="en-US" altLang="en-US" sz="1477" b="1" dirty="0"/>
              <a:t>	b.  ADANYA  </a:t>
            </a:r>
            <a:r>
              <a:rPr lang="en-GB" altLang="en-US" sz="1477" b="1" dirty="0"/>
              <a:t>“</a:t>
            </a:r>
            <a:r>
              <a:rPr lang="en-GB" altLang="en-US" sz="1477" b="1" i="1" dirty="0"/>
              <a:t>THE  MISSING  LINK</a:t>
            </a:r>
            <a:r>
              <a:rPr lang="en-GB" altLang="en-US" sz="1477" b="1" dirty="0"/>
              <a:t>” (MATA  RANTAI  YANG  HILANG)   ANTARA  MANUSIA  </a:t>
            </a:r>
          </a:p>
          <a:p>
            <a:pPr marL="562722" indent="-562722">
              <a:buNone/>
            </a:pPr>
            <a:r>
              <a:rPr lang="en-GB" altLang="en-US" sz="1477" b="1" dirty="0"/>
              <a:t>                DAN  SPECIES  PRIMATA.  </a:t>
            </a:r>
          </a:p>
          <a:p>
            <a:pPr marL="562722" indent="-562722">
              <a:buNone/>
            </a:pPr>
            <a:endParaRPr lang="en-US" altLang="en-US" sz="1477" b="1" dirty="0"/>
          </a:p>
          <a:p>
            <a:pPr marL="562722" indent="-562722">
              <a:buNone/>
            </a:pPr>
            <a:r>
              <a:rPr lang="en-GB" altLang="en-US" sz="1477" b="1" dirty="0"/>
              <a:t>	OBESERVASI  DARWIN  HANYA  MENGANALISA  UNSUR  BIO-FISIS. </a:t>
            </a:r>
          </a:p>
          <a:p>
            <a:pPr marL="562722" indent="-562722">
              <a:buNone/>
            </a:pPr>
            <a:r>
              <a:rPr lang="en-GB" altLang="en-US" sz="1477" b="1" dirty="0"/>
              <a:t>	PRA  MANUSIA  YANG  MIRIP / BERASAL  DARI  SPECIES  PRIMATA  STATUSNYA  </a:t>
            </a:r>
          </a:p>
          <a:p>
            <a:pPr marL="562722" indent="-562722">
              <a:buNone/>
            </a:pPr>
            <a:r>
              <a:rPr lang="en-GB" altLang="en-US" sz="1477" b="1" dirty="0"/>
              <a:t>	BUKAN  MANUSIA  SEMPURNA  (ADAM  AS)  YANG  DISEBUT  DALAM  KITAB  SUCI.    </a:t>
            </a:r>
            <a:endParaRPr lang="en-US" altLang="en-US" sz="1477" b="1" dirty="0"/>
          </a:p>
          <a:p>
            <a:pPr marL="562722" indent="-562722">
              <a:buNone/>
            </a:pPr>
            <a:endParaRPr lang="en-US" altLang="en-US" sz="1477" b="1" dirty="0"/>
          </a:p>
          <a:p>
            <a:pPr marL="562722" indent="-562722">
              <a:buNone/>
            </a:pPr>
            <a:r>
              <a:rPr lang="en-US" altLang="en-US" sz="1477" b="1" dirty="0"/>
              <a:t>    			</a:t>
            </a:r>
          </a:p>
          <a:p>
            <a:pPr marL="562722" indent="-562722">
              <a:lnSpc>
                <a:spcPct val="90000"/>
              </a:lnSpc>
              <a:buNone/>
            </a:pPr>
            <a:endParaRPr lang="en-US" altLang="en-US" sz="1477" b="1" dirty="0"/>
          </a:p>
          <a:p>
            <a:pPr marL="562722" indent="-562722">
              <a:lnSpc>
                <a:spcPct val="90000"/>
              </a:lnSpc>
              <a:buNone/>
            </a:pPr>
            <a:r>
              <a:rPr lang="en-US" altLang="en-US" sz="1477" b="1" dirty="0"/>
              <a:t>	</a:t>
            </a:r>
          </a:p>
          <a:p>
            <a:pPr marL="562722" indent="-562722">
              <a:buNone/>
            </a:pPr>
            <a:r>
              <a:rPr lang="en-US" altLang="en-US" sz="1477" b="1" dirty="0"/>
              <a:t>       </a:t>
            </a:r>
          </a:p>
          <a:p>
            <a:pPr marL="562722" indent="-562722">
              <a:buNone/>
            </a:pPr>
            <a:r>
              <a:rPr lang="en-US" altLang="en-US" sz="1477" b="1" dirty="0"/>
              <a:t>    </a:t>
            </a:r>
          </a:p>
        </p:txBody>
      </p:sp>
      <p:sp>
        <p:nvSpPr>
          <p:cNvPr id="5939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D9C8C2-0F0F-7C4E-A34A-44E553D372DA}" type="slidenum">
              <a:rPr lang="en-US" altLang="en-US" sz="1292"/>
              <a:pPr/>
              <a:t>9</a:t>
            </a:fld>
            <a:endParaRPr lang="en-US" altLang="en-US" sz="1292"/>
          </a:p>
        </p:txBody>
      </p:sp>
    </p:spTree>
    <p:extLst>
      <p:ext uri="{BB962C8B-B14F-4D97-AF65-F5344CB8AC3E}">
        <p14:creationId xmlns:p14="http://schemas.microsoft.com/office/powerpoint/2010/main" val="14504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289</Words>
  <Application>Microsoft Macintosh PowerPoint</Application>
  <PresentationFormat>On-screen Show (4:3)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Amiri</vt:lpstr>
      <vt:lpstr>Amiri Quran</vt:lpstr>
      <vt:lpstr>Arial</vt:lpstr>
      <vt:lpstr>Calibri</vt:lpstr>
      <vt:lpstr>Office Theme</vt:lpstr>
      <vt:lpstr>METAFISIKA 1 Materi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diakov.net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METAFISIKA I Materi ke-4</dc:title>
  <dc:creator>Mukhlis Malik</dc:creator>
  <cp:lastModifiedBy>Microsoft Office User</cp:lastModifiedBy>
  <cp:revision>59</cp:revision>
  <dcterms:created xsi:type="dcterms:W3CDTF">2015-09-27T16:23:21Z</dcterms:created>
  <dcterms:modified xsi:type="dcterms:W3CDTF">2017-10-02T10:11:22Z</dcterms:modified>
</cp:coreProperties>
</file>