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314" r:id="rId3"/>
    <p:sldId id="316" r:id="rId4"/>
    <p:sldId id="315" r:id="rId5"/>
    <p:sldId id="293" r:id="rId6"/>
    <p:sldId id="311" r:id="rId7"/>
    <p:sldId id="295" r:id="rId8"/>
    <p:sldId id="312" r:id="rId9"/>
    <p:sldId id="297" r:id="rId10"/>
    <p:sldId id="313" r:id="rId11"/>
    <p:sldId id="299" r:id="rId12"/>
    <p:sldId id="310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E63A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/>
    <p:restoredTop sz="93009"/>
  </p:normalViewPr>
  <p:slideViewPr>
    <p:cSldViewPr>
      <p:cViewPr varScale="1">
        <p:scale>
          <a:sx n="89" d="100"/>
          <a:sy n="89" d="100"/>
        </p:scale>
        <p:origin x="20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3810A-502B-BD40-B100-13E65F7ED5F8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B3CA3-5289-E448-925B-3572E2E5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5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A6F86EC-88A4-BA4B-8ABD-B3E6DB6E7781}" type="slidenum">
              <a:rPr lang="en-GB" altLang="en-US" sz="1200"/>
              <a:pPr/>
              <a:t>3</a:t>
            </a:fld>
            <a:endParaRPr lang="en-GB" alt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14666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660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469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792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218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825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216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661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559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368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80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172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84E6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69632-4826-429E-ADA0-4385AF0645F9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178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7"/>
            <a:ext cx="7772400" cy="1728191"/>
          </a:xfrm>
        </p:spPr>
        <p:txBody>
          <a:bodyPr>
            <a:normAutofit/>
          </a:bodyPr>
          <a:lstStyle/>
          <a:p>
            <a:r>
              <a:rPr lang="id-ID" dirty="0" smtClean="0"/>
              <a:t>METAFISIKA 1</a:t>
            </a:r>
            <a:br>
              <a:rPr lang="id-ID" dirty="0" smtClean="0"/>
            </a:br>
            <a:r>
              <a:rPr lang="id-ID" sz="3200" smtClean="0"/>
              <a:t>Materi 7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416660"/>
            <a:ext cx="2531713" cy="2596812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71600" y="5301208"/>
            <a:ext cx="7632848" cy="936104"/>
          </a:xfrm>
          <a:noFill/>
        </p:spPr>
        <p:txBody>
          <a:bodyPr>
            <a:norm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</a:rPr>
              <a:t>UNIVERSITAS PEMBANGUNAN </a:t>
            </a:r>
            <a:r>
              <a:rPr lang="id-ID" sz="2400" b="1" smtClean="0">
                <a:solidFill>
                  <a:schemeClr val="tx1"/>
                </a:solidFill>
              </a:rPr>
              <a:t>PANCA </a:t>
            </a:r>
            <a:r>
              <a:rPr lang="id-ID" sz="2400" b="1" smtClean="0">
                <a:solidFill>
                  <a:schemeClr val="tx1"/>
                </a:solidFill>
              </a:rPr>
              <a:t>BUDI</a:t>
            </a:r>
            <a:endParaRPr lang="id-ID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97676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50"/>
                            </p:stCondLst>
                            <p:childTnLst>
                              <p:par>
                                <p:cTn id="9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3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449" y="188640"/>
            <a:ext cx="892899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 smtClean="0"/>
              <a:t>c</a:t>
            </a:r>
            <a:r>
              <a:rPr lang="id-ID" sz="3200" b="1" dirty="0"/>
              <a:t>.</a:t>
            </a:r>
            <a:r>
              <a:rPr lang="id-ID" sz="3200" dirty="0"/>
              <a:t> </a:t>
            </a:r>
            <a:r>
              <a:rPr lang="id-ID" sz="3200" dirty="0" smtClean="0"/>
              <a:t>Manusia </a:t>
            </a:r>
            <a:r>
              <a:rPr lang="id-ID" sz="3200" dirty="0"/>
              <a:t>Sebagai Makhluk Susila </a:t>
            </a:r>
          </a:p>
          <a:p>
            <a:r>
              <a:rPr lang="id-ID" sz="3200" dirty="0" smtClean="0"/>
              <a:t>    </a:t>
            </a:r>
            <a:r>
              <a:rPr lang="id-ID" sz="2800" dirty="0" smtClean="0"/>
              <a:t>Bersumber </a:t>
            </a:r>
            <a:r>
              <a:rPr lang="id-ID" sz="2800" dirty="0"/>
              <a:t>pada kepercayaan bahwa </a:t>
            </a:r>
            <a:r>
              <a:rPr lang="id-ID" sz="2800" dirty="0" smtClean="0"/>
              <a:t>nurani manusia  	adalah </a:t>
            </a:r>
            <a:r>
              <a:rPr lang="id-ID" sz="2800" dirty="0"/>
              <a:t>sadar nilai dan </a:t>
            </a:r>
            <a:r>
              <a:rPr lang="id-ID" sz="2800" dirty="0" smtClean="0"/>
              <a:t>pengabdi norma-norma</a:t>
            </a:r>
            <a:r>
              <a:rPr lang="id-ID" sz="2800" dirty="0"/>
              <a:t>. </a:t>
            </a:r>
            <a:endParaRPr lang="id-ID" sz="2800" dirty="0" smtClean="0"/>
          </a:p>
          <a:p>
            <a:endParaRPr lang="id-ID" sz="2800" dirty="0"/>
          </a:p>
          <a:p>
            <a:r>
              <a:rPr lang="id-ID" sz="2800" dirty="0" smtClean="0"/>
              <a:t>Kesadaran </a:t>
            </a:r>
            <a:r>
              <a:rPr lang="id-ID" sz="2800" dirty="0"/>
              <a:t>susila tak dapat </a:t>
            </a:r>
            <a:r>
              <a:rPr lang="id-ID" sz="2800" dirty="0" smtClean="0"/>
              <a:t>dipisahkan dengan realitas sosial.</a:t>
            </a:r>
          </a:p>
          <a:p>
            <a:endParaRPr lang="id-ID" sz="2800" dirty="0"/>
          </a:p>
          <a:p>
            <a:r>
              <a:rPr lang="id-ID" sz="2800" dirty="0" smtClean="0"/>
              <a:t>Adanya </a:t>
            </a:r>
            <a:r>
              <a:rPr lang="id-ID" sz="2800" dirty="0"/>
              <a:t>nilai-nilai, efektivitas </a:t>
            </a:r>
            <a:r>
              <a:rPr lang="id-ID" sz="2800" dirty="0" smtClean="0"/>
              <a:t>nilai-nilai. 	</a:t>
            </a:r>
          </a:p>
          <a:p>
            <a:r>
              <a:rPr lang="id-ID" sz="2800" dirty="0" smtClean="0"/>
              <a:t>Berfungsinya </a:t>
            </a:r>
            <a:r>
              <a:rPr lang="id-ID" sz="2800" dirty="0"/>
              <a:t>nilai-nilai </a:t>
            </a:r>
            <a:r>
              <a:rPr lang="id-ID" sz="2800" dirty="0" err="1"/>
              <a:t>hanyalah</a:t>
            </a:r>
            <a:r>
              <a:rPr lang="id-ID" sz="2800" dirty="0"/>
              <a:t> di dalam </a:t>
            </a:r>
            <a:r>
              <a:rPr lang="id-ID" sz="2800" dirty="0" smtClean="0"/>
              <a:t>kehidupan </a:t>
            </a:r>
            <a:r>
              <a:rPr lang="id-ID" sz="2800" dirty="0"/>
              <a:t>sosial. </a:t>
            </a:r>
            <a:endParaRPr lang="id-ID" sz="2800" dirty="0" smtClean="0"/>
          </a:p>
          <a:p>
            <a:endParaRPr lang="id-ID" sz="2800" dirty="0"/>
          </a:p>
          <a:p>
            <a:r>
              <a:rPr lang="id-ID" sz="2800" dirty="0" smtClean="0"/>
              <a:t>	Kesusilaan </a:t>
            </a:r>
            <a:r>
              <a:rPr lang="id-ID" sz="2800" dirty="0"/>
              <a:t>atau moralitas adalah fungsi </a:t>
            </a:r>
            <a:r>
              <a:rPr lang="id-ID" sz="2800" dirty="0" smtClean="0"/>
              <a:t>sosial</a:t>
            </a:r>
            <a:r>
              <a:rPr lang="id-ID" sz="2800" dirty="0"/>
              <a:t>. </a:t>
            </a:r>
            <a:endParaRPr lang="id-ID" sz="2800" dirty="0" smtClean="0"/>
          </a:p>
          <a:p>
            <a:endParaRPr lang="id-ID" sz="2800" dirty="0"/>
          </a:p>
          <a:p>
            <a:r>
              <a:rPr lang="id-ID" sz="2800" dirty="0" smtClean="0"/>
              <a:t>	Asas </a:t>
            </a:r>
            <a:r>
              <a:rPr lang="id-ID" sz="2800" dirty="0"/>
              <a:t>kesadaran nilai, asas moralitas adalah </a:t>
            </a:r>
            <a:r>
              <a:rPr lang="id-ID" sz="2800" dirty="0" smtClean="0"/>
              <a:t>	dasar 	fundamental </a:t>
            </a:r>
            <a:r>
              <a:rPr lang="id-ID" sz="2800" dirty="0"/>
              <a:t>yang membedakan </a:t>
            </a:r>
            <a:r>
              <a:rPr lang="id-ID" sz="2800" dirty="0" smtClean="0"/>
              <a:t>manusia dari 	makhluk-makhluk 	alamiah </a:t>
            </a:r>
            <a:r>
              <a:rPr lang="id-ID" sz="2800" dirty="0"/>
              <a:t>yang lain</a:t>
            </a:r>
            <a:r>
              <a:rPr lang="id-ID" sz="2800" dirty="0" smtClean="0"/>
              <a:t>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13792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84249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Ke-3 </a:t>
            </a:r>
            <a:r>
              <a:rPr lang="id-ID" sz="3200" dirty="0"/>
              <a:t>esensi diatas merupakan satu kesatuan yang tidak terlepaskan dari diri manusia, </a:t>
            </a:r>
            <a:r>
              <a:rPr lang="id-ID" sz="3200" dirty="0" smtClean="0"/>
              <a:t>sadar </a:t>
            </a:r>
            <a:r>
              <a:rPr lang="id-ID" sz="3200" dirty="0"/>
              <a:t>atau </a:t>
            </a:r>
            <a:r>
              <a:rPr lang="id-ID" sz="3200" dirty="0" smtClean="0"/>
              <a:t>tidak</a:t>
            </a:r>
          </a:p>
          <a:p>
            <a:pPr algn="ctr"/>
            <a:endParaRPr lang="id-ID" sz="3200" dirty="0"/>
          </a:p>
          <a:p>
            <a:pPr algn="ctr"/>
            <a:r>
              <a:rPr lang="id-ID" sz="3200" dirty="0" smtClean="0"/>
              <a:t>Beberapa </a:t>
            </a:r>
            <a:r>
              <a:rPr lang="id-ID" sz="3200" dirty="0"/>
              <a:t>individu mempunyai kecenderungan terhadap salah satu esensi </a:t>
            </a:r>
            <a:r>
              <a:rPr lang="id-ID" sz="3200" dirty="0" smtClean="0"/>
              <a:t>itu</a:t>
            </a:r>
          </a:p>
          <a:p>
            <a:pPr algn="ctr"/>
            <a:endParaRPr lang="id-ID" sz="3200" dirty="0"/>
          </a:p>
          <a:p>
            <a:pPr algn="ctr"/>
            <a:r>
              <a:rPr lang="id-ID" sz="3200" dirty="0"/>
              <a:t>Ada yang cenderung esensi pertama yang lebih menonjol, ada yang kedua dan ada yang </a:t>
            </a:r>
            <a:r>
              <a:rPr lang="id-ID" sz="3200" dirty="0" smtClean="0"/>
              <a:t>ketiga</a:t>
            </a:r>
          </a:p>
          <a:p>
            <a:pPr algn="ctr"/>
            <a:endParaRPr lang="id-ID" sz="3200" dirty="0"/>
          </a:p>
          <a:p>
            <a:pPr algn="ctr"/>
            <a:r>
              <a:rPr lang="id-ID" sz="3200" dirty="0" smtClean="0"/>
              <a:t> </a:t>
            </a:r>
            <a:r>
              <a:rPr lang="id-ID" sz="3200" dirty="0"/>
              <a:t>Semua tergantung pemahaman dan pendidikan yang dialami oleh individu tersebut</a:t>
            </a:r>
            <a:r>
              <a:rPr lang="id-ID" sz="3200" dirty="0" smtClean="0"/>
              <a:t>. 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36190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dirty="0" smtClean="0">
                <a:latin typeface="Amiri" pitchFamily="2" charset="-78"/>
                <a:cs typeface="Amiri" pitchFamily="2" charset="-78"/>
              </a:rPr>
              <a:t>Terima Kasih</a:t>
            </a:r>
            <a:endParaRPr lang="en-US" sz="5400" dirty="0">
              <a:latin typeface="Amiri" pitchFamily="2" charset="-78"/>
              <a:cs typeface="Amiri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69" y="2119313"/>
            <a:ext cx="3603625" cy="3603625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905000"/>
            <a:ext cx="3603625" cy="36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140677" y="404446"/>
            <a:ext cx="8862646" cy="6049108"/>
          </a:xfrm>
        </p:spPr>
        <p:txBody>
          <a:bodyPr>
            <a:normAutofit fontScale="92500"/>
          </a:bodyPr>
          <a:lstStyle/>
          <a:p>
            <a:pPr marL="562722" indent="-562722">
              <a:buNone/>
            </a:pPr>
            <a:r>
              <a:rPr lang="id-ID" altLang="en-US" sz="1477" b="1" dirty="0"/>
              <a:t> </a:t>
            </a:r>
            <a:r>
              <a:rPr lang="en-US" altLang="en-US" sz="3600" b="1" dirty="0" smtClean="0"/>
              <a:t>BIOLOGI </a:t>
            </a:r>
            <a:r>
              <a:rPr lang="id-ID" altLang="en-US" sz="3600" b="1" dirty="0" smtClean="0"/>
              <a:t> </a:t>
            </a:r>
            <a:r>
              <a:rPr lang="en-US" altLang="en-US" sz="3600" b="1" dirty="0"/>
              <a:t>&amp; </a:t>
            </a:r>
            <a:r>
              <a:rPr lang="id-ID" altLang="en-US" sz="3600" b="1" dirty="0"/>
              <a:t> </a:t>
            </a:r>
            <a:r>
              <a:rPr lang="en-US" altLang="en-US" sz="3600" b="1" dirty="0"/>
              <a:t>KEDOKTERAN </a:t>
            </a:r>
            <a:r>
              <a:rPr lang="id-ID" altLang="en-US" sz="3600" b="1" dirty="0"/>
              <a:t> </a:t>
            </a:r>
            <a:r>
              <a:rPr lang="en-US" altLang="en-US" sz="3600" b="1" dirty="0"/>
              <a:t>/ </a:t>
            </a:r>
            <a:r>
              <a:rPr lang="id-ID" altLang="en-US" sz="3600" b="1" dirty="0"/>
              <a:t> </a:t>
            </a:r>
            <a:r>
              <a:rPr lang="en-US" altLang="en-US" sz="3600" b="1" dirty="0"/>
              <a:t>MEDICUS</a:t>
            </a:r>
          </a:p>
          <a:p>
            <a:pPr marL="562722" indent="-562722">
              <a:buNone/>
            </a:pPr>
            <a:endParaRPr lang="en-US" altLang="en-US" sz="3600" b="1" dirty="0"/>
          </a:p>
          <a:p>
            <a:pPr marL="562722" indent="-562722">
              <a:buNone/>
            </a:pPr>
            <a:r>
              <a:rPr lang="id-ID" altLang="en-US" sz="1477" b="1" dirty="0"/>
              <a:t> </a:t>
            </a:r>
            <a:r>
              <a:rPr lang="id-ID" altLang="en-US" sz="2800" b="1" dirty="0" err="1" smtClean="0"/>
              <a:t>a</a:t>
            </a:r>
            <a:r>
              <a:rPr lang="id-ID" altLang="en-US" sz="2800" b="1" dirty="0"/>
              <a:t>.  </a:t>
            </a:r>
            <a:r>
              <a:rPr lang="en-US" altLang="en-US" sz="2800" b="1" dirty="0"/>
              <a:t>ANATOMI </a:t>
            </a:r>
            <a:r>
              <a:rPr lang="id-ID" altLang="en-US" sz="2800" b="1" dirty="0"/>
              <a:t> MANUSIA  </a:t>
            </a:r>
            <a:r>
              <a:rPr lang="en-US" altLang="en-US" sz="2800" b="1" dirty="0"/>
              <a:t>= </a:t>
            </a:r>
            <a:r>
              <a:rPr lang="id-ID" altLang="en-US" sz="2800" b="1" dirty="0"/>
              <a:t> </a:t>
            </a:r>
            <a:r>
              <a:rPr lang="en-US" altLang="en-US" sz="2800" b="1" dirty="0"/>
              <a:t>STRUKTUR </a:t>
            </a:r>
            <a:r>
              <a:rPr lang="id-ID" altLang="en-US" sz="2800" b="1" dirty="0"/>
              <a:t> </a:t>
            </a:r>
            <a:r>
              <a:rPr lang="en-US" altLang="en-US" sz="2800" b="1" dirty="0"/>
              <a:t>FISIK </a:t>
            </a:r>
            <a:r>
              <a:rPr lang="id-ID" altLang="en-US" sz="2800" b="1" dirty="0"/>
              <a:t> </a:t>
            </a:r>
            <a:r>
              <a:rPr lang="en-US" altLang="en-US" sz="2800" b="1" dirty="0"/>
              <a:t>/ ORGAN</a:t>
            </a:r>
            <a:r>
              <a:rPr lang="id-ID" altLang="en-US" sz="2800" b="1" dirty="0"/>
              <a:t>  TUBUH</a:t>
            </a:r>
            <a:r>
              <a:rPr lang="en-US" altLang="en-US" sz="2800" b="1" dirty="0"/>
              <a:t> </a:t>
            </a:r>
            <a:endParaRPr lang="id-ID" altLang="en-US" sz="2800" b="1" dirty="0"/>
          </a:p>
          <a:p>
            <a:pPr marL="562722" indent="-562722">
              <a:buNone/>
            </a:pPr>
            <a:r>
              <a:rPr lang="id-ID" altLang="en-US" sz="2800" b="1" dirty="0"/>
              <a:t>                </a:t>
            </a:r>
            <a:r>
              <a:rPr lang="en-US" altLang="en-US" sz="2800" b="1" dirty="0"/>
              <a:t>(BENTUK </a:t>
            </a:r>
            <a:r>
              <a:rPr lang="id-ID" altLang="en-US" sz="2800" b="1" dirty="0"/>
              <a:t> </a:t>
            </a:r>
            <a:r>
              <a:rPr lang="en-US" altLang="en-US" sz="2800" b="1" dirty="0"/>
              <a:t>TULANG </a:t>
            </a:r>
            <a:r>
              <a:rPr lang="id-ID" altLang="en-US" sz="2800" b="1" dirty="0"/>
              <a:t> </a:t>
            </a:r>
            <a:r>
              <a:rPr lang="en-US" altLang="en-US" sz="2800" b="1" dirty="0"/>
              <a:t>/ </a:t>
            </a:r>
            <a:r>
              <a:rPr lang="id-ID" altLang="en-US" sz="2800" b="1" dirty="0"/>
              <a:t> </a:t>
            </a:r>
            <a:r>
              <a:rPr lang="en-US" altLang="en-US" sz="2800" b="1" dirty="0"/>
              <a:t>TENGORAK </a:t>
            </a:r>
            <a:r>
              <a:rPr lang="id-ID" altLang="en-US" sz="2800" b="1" dirty="0"/>
              <a:t> </a:t>
            </a:r>
            <a:r>
              <a:rPr lang="en-US" altLang="en-US" sz="2800" b="1" dirty="0"/>
              <a:t>BADAN, </a:t>
            </a:r>
            <a:r>
              <a:rPr lang="id-ID" altLang="en-US" sz="2800" b="1" dirty="0"/>
              <a:t> </a:t>
            </a:r>
            <a:r>
              <a:rPr lang="en-US" altLang="en-US" sz="2800" b="1" dirty="0"/>
              <a:t>KAKI, </a:t>
            </a:r>
            <a:r>
              <a:rPr lang="id-ID" altLang="en-US" sz="2800" b="1" dirty="0"/>
              <a:t> </a:t>
            </a:r>
            <a:r>
              <a:rPr lang="en-US" altLang="en-US" sz="2800" b="1" dirty="0"/>
              <a:t>DLL). </a:t>
            </a:r>
          </a:p>
          <a:p>
            <a:pPr marL="562722" indent="-562722">
              <a:buNone/>
            </a:pPr>
            <a:endParaRPr lang="en-US" altLang="en-US" sz="2800" b="1" dirty="0"/>
          </a:p>
          <a:p>
            <a:pPr marL="562722" indent="-562722">
              <a:buNone/>
            </a:pPr>
            <a:r>
              <a:rPr lang="id-ID" altLang="en-US" sz="2800" b="1" dirty="0" err="1" smtClean="0"/>
              <a:t>b</a:t>
            </a:r>
            <a:r>
              <a:rPr lang="id-ID" altLang="en-US" sz="2800" b="1" dirty="0"/>
              <a:t>.  </a:t>
            </a:r>
            <a:r>
              <a:rPr lang="en-US" altLang="en-US" sz="2800" b="1" dirty="0"/>
              <a:t>FISIOLOGI </a:t>
            </a:r>
            <a:r>
              <a:rPr lang="id-ID" altLang="en-US" sz="2800" b="1" dirty="0"/>
              <a:t> MANUSIA  </a:t>
            </a:r>
            <a:r>
              <a:rPr lang="en-US" altLang="en-US" sz="2800" b="1" dirty="0"/>
              <a:t>= FUNGSI </a:t>
            </a:r>
            <a:r>
              <a:rPr lang="id-ID" altLang="en-US" sz="2800" b="1" dirty="0"/>
              <a:t> </a:t>
            </a:r>
            <a:r>
              <a:rPr lang="en-US" altLang="en-US" sz="2800" b="1" dirty="0"/>
              <a:t>FISIK </a:t>
            </a:r>
            <a:r>
              <a:rPr lang="id-ID" altLang="en-US" sz="2800" b="1" dirty="0"/>
              <a:t> </a:t>
            </a:r>
            <a:r>
              <a:rPr lang="en-US" altLang="en-US" sz="2800" b="1" dirty="0"/>
              <a:t>/ </a:t>
            </a:r>
            <a:r>
              <a:rPr lang="id-ID" altLang="en-US" sz="2800" b="1" dirty="0"/>
              <a:t> FUNGSI  </a:t>
            </a:r>
            <a:r>
              <a:rPr lang="en-US" altLang="en-US" sz="2800" b="1" dirty="0"/>
              <a:t>ORGAN  </a:t>
            </a:r>
            <a:r>
              <a:rPr lang="id-ID" altLang="en-US" sz="2800" b="1" dirty="0"/>
              <a:t>TUBUH</a:t>
            </a:r>
          </a:p>
          <a:p>
            <a:pPr marL="562722" indent="-562722">
              <a:buNone/>
            </a:pPr>
            <a:r>
              <a:rPr lang="id-ID" altLang="en-US" sz="2800" b="1" dirty="0"/>
              <a:t>       </a:t>
            </a:r>
            <a:r>
              <a:rPr lang="en-US" altLang="en-US" sz="2800" b="1" dirty="0" smtClean="0"/>
              <a:t>(</a:t>
            </a:r>
            <a:r>
              <a:rPr lang="en-US" altLang="en-US" sz="2800" b="1" dirty="0"/>
              <a:t>FUNGSI </a:t>
            </a:r>
            <a:r>
              <a:rPr lang="id-ID" altLang="en-US" sz="2800" b="1" dirty="0"/>
              <a:t> </a:t>
            </a:r>
            <a:r>
              <a:rPr lang="en-US" altLang="en-US" sz="2800" b="1" dirty="0"/>
              <a:t>DARAH, </a:t>
            </a:r>
            <a:r>
              <a:rPr lang="id-ID" altLang="en-US" sz="2800" b="1" dirty="0"/>
              <a:t> </a:t>
            </a:r>
            <a:r>
              <a:rPr lang="en-US" altLang="en-US" sz="2800" b="1" dirty="0"/>
              <a:t>JANTUNG</a:t>
            </a:r>
            <a:r>
              <a:rPr lang="id-ID" altLang="en-US" sz="2800" b="1" dirty="0"/>
              <a:t>,  KAKI,  TANGAN,  MATA,  DLL</a:t>
            </a:r>
            <a:r>
              <a:rPr lang="en-US" altLang="en-US" sz="2800" b="1" dirty="0"/>
              <a:t>)</a:t>
            </a:r>
            <a:r>
              <a:rPr lang="id-ID" altLang="en-US" sz="2800" b="1" dirty="0"/>
              <a:t>.</a:t>
            </a:r>
          </a:p>
          <a:p>
            <a:pPr marL="562722" indent="-562722">
              <a:buNone/>
            </a:pPr>
            <a:r>
              <a:rPr lang="id-ID" altLang="en-US" sz="2800" b="1" dirty="0"/>
              <a:t>	</a:t>
            </a:r>
            <a:endParaRPr lang="en-US" altLang="en-US" sz="2800" b="1" dirty="0"/>
          </a:p>
          <a:p>
            <a:pPr marL="562722" indent="-562722">
              <a:buNone/>
            </a:pPr>
            <a:endParaRPr lang="en-US" altLang="en-US" sz="1477" b="1" dirty="0"/>
          </a:p>
          <a:p>
            <a:pPr marL="562722" indent="-562722">
              <a:buNone/>
            </a:pPr>
            <a:endParaRPr lang="id-ID" altLang="en-US" sz="1477" b="1" dirty="0"/>
          </a:p>
          <a:p>
            <a:pPr marL="562722" indent="-562722">
              <a:buNone/>
            </a:pPr>
            <a:r>
              <a:rPr lang="id-ID" altLang="en-US" sz="3000" b="1" dirty="0"/>
              <a:t>                 MUNCUL  SPESIALISASI-SPESIALISASI</a:t>
            </a:r>
          </a:p>
          <a:p>
            <a:pPr marL="562722" indent="-562722">
              <a:buNone/>
            </a:pPr>
            <a:endParaRPr lang="id-ID" altLang="en-US" sz="1477" b="1" dirty="0"/>
          </a:p>
          <a:p>
            <a:pPr marL="562722" indent="-562722">
              <a:buNone/>
            </a:pPr>
            <a:r>
              <a:rPr lang="id-ID" altLang="en-US" sz="1477" b="1" dirty="0"/>
              <a:t>    </a:t>
            </a:r>
            <a:endParaRPr lang="en-US" altLang="en-US" sz="1477" b="1" dirty="0"/>
          </a:p>
          <a:p>
            <a:pPr marL="562722" indent="-562722">
              <a:buNone/>
            </a:pPr>
            <a:endParaRPr lang="en-ZW" altLang="en-US" sz="1477" b="1" dirty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77">
                <a:solidFill>
                  <a:schemeClr val="tx1"/>
                </a:solidFill>
                <a:latin typeface="Arial" charset="0"/>
              </a:defRPr>
            </a:lvl1pPr>
            <a:lvl2pPr marL="685817" indent="-263776">
              <a:defRPr sz="1477">
                <a:solidFill>
                  <a:schemeClr val="tx1"/>
                </a:solidFill>
                <a:latin typeface="Arial" charset="0"/>
              </a:defRPr>
            </a:lvl2pPr>
            <a:lvl3pPr marL="1055103" indent="-211021">
              <a:defRPr sz="1477">
                <a:solidFill>
                  <a:schemeClr val="tx1"/>
                </a:solidFill>
                <a:latin typeface="Arial" charset="0"/>
              </a:defRPr>
            </a:lvl3pPr>
            <a:lvl4pPr marL="1477145" indent="-211021">
              <a:defRPr sz="1477">
                <a:solidFill>
                  <a:schemeClr val="tx1"/>
                </a:solidFill>
                <a:latin typeface="Arial" charset="0"/>
              </a:defRPr>
            </a:lvl4pPr>
            <a:lvl5pPr marL="1899186" indent="-211021">
              <a:defRPr sz="1477"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9pPr>
          </a:lstStyle>
          <a:p>
            <a:fld id="{05279E45-889E-014F-B3B1-D0C916B95B31}" type="slidenum">
              <a:rPr lang="en-US" altLang="en-US" sz="1292"/>
              <a:pPr/>
              <a:t>2</a:t>
            </a:fld>
            <a:endParaRPr lang="en-US" altLang="en-US" sz="1292"/>
          </a:p>
        </p:txBody>
      </p:sp>
      <p:sp>
        <p:nvSpPr>
          <p:cNvPr id="61444" name="Down Arrow 11"/>
          <p:cNvSpPr>
            <a:spLocks noChangeArrowheads="1"/>
          </p:cNvSpPr>
          <p:nvPr/>
        </p:nvSpPr>
        <p:spPr bwMode="auto">
          <a:xfrm>
            <a:off x="3707904" y="4653136"/>
            <a:ext cx="281354" cy="492369"/>
          </a:xfrm>
          <a:prstGeom prst="down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477"/>
          </a:p>
        </p:txBody>
      </p:sp>
    </p:spTree>
    <p:extLst>
      <p:ext uri="{BB962C8B-B14F-4D97-AF65-F5344CB8AC3E}">
        <p14:creationId xmlns:p14="http://schemas.microsoft.com/office/powerpoint/2010/main" val="55129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140677" y="404446"/>
            <a:ext cx="8862646" cy="6049108"/>
          </a:xfrm>
        </p:spPr>
        <p:txBody>
          <a:bodyPr>
            <a:normAutofit fontScale="92500" lnSpcReduction="10000"/>
          </a:bodyPr>
          <a:lstStyle/>
          <a:p>
            <a:pPr marL="562722" indent="-562722" algn="just">
              <a:buNone/>
            </a:pPr>
            <a:r>
              <a:rPr lang="id-ID" altLang="en-US" sz="2800" b="1" dirty="0" smtClean="0"/>
              <a:t>SOSIOLOG</a:t>
            </a:r>
            <a:r>
              <a:rPr lang="en-US" altLang="en-US" sz="2800" b="1" dirty="0"/>
              <a:t>I</a:t>
            </a:r>
            <a:endParaRPr lang="en-GB" altLang="en-US" sz="2800" b="1" dirty="0"/>
          </a:p>
          <a:p>
            <a:pPr marL="562722" indent="-562722" algn="just">
              <a:buNone/>
            </a:pPr>
            <a:r>
              <a:rPr lang="en-GB" altLang="en-US" sz="2800" b="1" dirty="0" smtClean="0"/>
              <a:t>P</a:t>
            </a:r>
            <a:r>
              <a:rPr lang="id-ID" altLang="en-US" sz="2800" b="1" dirty="0"/>
              <a:t>ROF</a:t>
            </a:r>
            <a:r>
              <a:rPr lang="en-GB" altLang="en-US" sz="2800" b="1" dirty="0"/>
              <a:t>.</a:t>
            </a:r>
            <a:r>
              <a:rPr lang="id-ID" altLang="en-US" sz="2800" b="1" dirty="0"/>
              <a:t> </a:t>
            </a:r>
            <a:r>
              <a:rPr lang="en-GB" altLang="en-US" sz="2800" b="1" dirty="0" err="1"/>
              <a:t>Dr.</a:t>
            </a:r>
            <a:r>
              <a:rPr lang="en-GB" altLang="en-US" sz="2800" b="1" dirty="0"/>
              <a:t> B</a:t>
            </a:r>
            <a:r>
              <a:rPr lang="id-ID" altLang="en-US" sz="2800" b="1" dirty="0"/>
              <a:t>OUMANNA</a:t>
            </a:r>
            <a:r>
              <a:rPr lang="en-GB" altLang="en-US" sz="2800" b="1" dirty="0"/>
              <a:t> (1955), </a:t>
            </a:r>
            <a:r>
              <a:rPr lang="id-ID" altLang="en-US" sz="2800" b="1" dirty="0"/>
              <a:t>PENDIRI  FAK.  SOSIOLOGI  UI </a:t>
            </a:r>
          </a:p>
          <a:p>
            <a:pPr marL="562722" indent="-562722" algn="just">
              <a:buNone/>
            </a:pPr>
            <a:r>
              <a:rPr lang="id-ID" altLang="en-US" sz="2800" b="1" dirty="0"/>
              <a:t>           </a:t>
            </a:r>
            <a:endParaRPr lang="en-US" altLang="en-US" sz="2800" b="1" dirty="0"/>
          </a:p>
          <a:p>
            <a:pPr marL="562722" indent="-562722" algn="just">
              <a:buNone/>
            </a:pPr>
            <a:r>
              <a:rPr lang="en-US" altLang="en-US" sz="2800" b="1" dirty="0"/>
              <a:t>	</a:t>
            </a:r>
            <a:r>
              <a:rPr lang="id-ID" altLang="en-US" sz="2800" b="1" dirty="0"/>
              <a:t>MANUSIA  PUNYA  4  STRATA  PRIBADI  :-</a:t>
            </a:r>
            <a:endParaRPr lang="en-GB" altLang="en-US" sz="2800" b="1" dirty="0"/>
          </a:p>
          <a:p>
            <a:pPr marL="562722" indent="-562722" algn="just">
              <a:buNone/>
            </a:pPr>
            <a:r>
              <a:rPr lang="en-GB" altLang="en-US" sz="2800" b="1" dirty="0"/>
              <a:t>	</a:t>
            </a:r>
            <a:r>
              <a:rPr lang="id-ID" altLang="en-US" sz="2800" b="1" dirty="0" err="1"/>
              <a:t>a</a:t>
            </a:r>
            <a:r>
              <a:rPr lang="id-ID" altLang="en-US" sz="2800" b="1" dirty="0"/>
              <a:t>.  HOMO  ANIMALE  =  SEDERAJAT  HEWAN  </a:t>
            </a:r>
          </a:p>
          <a:p>
            <a:pPr marL="562722" indent="-562722" algn="just">
              <a:buNone/>
            </a:pPr>
            <a:r>
              <a:rPr lang="id-ID" altLang="en-US" sz="2800" b="1" dirty="0"/>
              <a:t>	</a:t>
            </a:r>
            <a:r>
              <a:rPr lang="id-ID" altLang="en-US" sz="2800" b="1" dirty="0" err="1"/>
              <a:t>b</a:t>
            </a:r>
            <a:r>
              <a:rPr lang="id-ID" altLang="en-US" sz="2800" b="1" dirty="0"/>
              <a:t>.  HOMO  INDIVIDUALE  </a:t>
            </a:r>
            <a:r>
              <a:rPr lang="id-ID" altLang="en-US" sz="2800" b="1" dirty="0" smtClean="0"/>
              <a:t>=  HAK  </a:t>
            </a:r>
            <a:r>
              <a:rPr lang="id-ID" altLang="en-US" sz="2800" b="1" dirty="0"/>
              <a:t>&amp;  HAM</a:t>
            </a:r>
          </a:p>
          <a:p>
            <a:pPr marL="562722" indent="-562722" algn="just">
              <a:buNone/>
            </a:pPr>
            <a:r>
              <a:rPr lang="id-ID" altLang="en-US" sz="2800" b="1" dirty="0"/>
              <a:t>	c. </a:t>
            </a:r>
            <a:r>
              <a:rPr lang="id-ID" altLang="en-US" sz="2800" b="1" dirty="0" smtClean="0"/>
              <a:t>  HOMO  </a:t>
            </a:r>
            <a:r>
              <a:rPr lang="id-ID" altLang="en-US" sz="2800" b="1" dirty="0"/>
              <a:t>SOSIALE  =  MAKHLUK  SOSIAL</a:t>
            </a:r>
          </a:p>
          <a:p>
            <a:pPr marL="562722" indent="-562722" algn="just">
              <a:buNone/>
            </a:pPr>
            <a:r>
              <a:rPr lang="id-ID" altLang="en-US" sz="2800" b="1" dirty="0"/>
              <a:t>	d.  HOMO  RELIGIUS</a:t>
            </a:r>
          </a:p>
          <a:p>
            <a:pPr marL="562722" indent="-562722" algn="just">
              <a:buNone/>
            </a:pPr>
            <a:r>
              <a:rPr lang="id-ID" altLang="en-US" sz="2800" b="1" dirty="0"/>
              <a:t>	--------------------------------------------------------------------</a:t>
            </a:r>
          </a:p>
          <a:p>
            <a:pPr marL="562722" indent="-562722" algn="just">
              <a:buNone/>
            </a:pPr>
            <a:r>
              <a:rPr lang="id-ID" altLang="en-US" sz="2800" b="1" dirty="0"/>
              <a:t>	</a:t>
            </a:r>
            <a:r>
              <a:rPr lang="id-ID" altLang="en-US" sz="2800" b="1" dirty="0" err="1"/>
              <a:t>e</a:t>
            </a:r>
            <a:r>
              <a:rPr lang="id-ID" altLang="en-US" sz="2800" b="1" dirty="0"/>
              <a:t>. HOMO  SYETAN</a:t>
            </a:r>
          </a:p>
          <a:p>
            <a:pPr marL="562722" indent="-562722" algn="just">
              <a:buNone/>
            </a:pPr>
            <a:endParaRPr lang="id-ID" altLang="en-US" sz="2800" b="1" dirty="0"/>
          </a:p>
          <a:p>
            <a:pPr marL="562722" indent="-562722" algn="just">
              <a:buNone/>
            </a:pPr>
            <a:endParaRPr lang="id-ID" altLang="en-US" sz="2800" b="1" dirty="0"/>
          </a:p>
          <a:p>
            <a:pPr marL="562722" indent="-562722" algn="just">
              <a:buNone/>
            </a:pPr>
            <a:r>
              <a:rPr lang="id-ID" altLang="en-US" sz="2800" b="1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22358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140677" y="116632"/>
            <a:ext cx="8862646" cy="6480720"/>
          </a:xfrm>
        </p:spPr>
        <p:txBody>
          <a:bodyPr>
            <a:normAutofit fontScale="85000" lnSpcReduction="20000"/>
          </a:bodyPr>
          <a:lstStyle/>
          <a:p>
            <a:pPr marL="562722" indent="-562722">
              <a:buNone/>
            </a:pPr>
            <a:r>
              <a:rPr lang="id-ID" altLang="en-US" sz="1477" b="1" dirty="0"/>
              <a:t> </a:t>
            </a:r>
            <a:r>
              <a:rPr lang="en-US" altLang="en-US" sz="3000" b="1" dirty="0" smtClean="0"/>
              <a:t>PSIKOLOGI </a:t>
            </a:r>
            <a:r>
              <a:rPr lang="id-ID" altLang="en-US" sz="3000" b="1" dirty="0" smtClean="0"/>
              <a:t> </a:t>
            </a:r>
            <a:r>
              <a:rPr lang="en-US" altLang="en-US" sz="3000" b="1" dirty="0"/>
              <a:t>&amp; </a:t>
            </a:r>
            <a:r>
              <a:rPr lang="id-ID" altLang="en-US" sz="3000" b="1" dirty="0"/>
              <a:t> </a:t>
            </a:r>
            <a:r>
              <a:rPr lang="en-US" altLang="en-US" sz="3000" b="1" dirty="0"/>
              <a:t>PARA</a:t>
            </a:r>
            <a:r>
              <a:rPr lang="id-ID" altLang="en-US" sz="3000" b="1" dirty="0"/>
              <a:t>-</a:t>
            </a:r>
            <a:r>
              <a:rPr lang="en-US" altLang="en-US" sz="3000" b="1" dirty="0"/>
              <a:t>PSIKOLOGI</a:t>
            </a:r>
            <a:r>
              <a:rPr lang="id-ID" altLang="en-US" sz="1477" b="1" dirty="0"/>
              <a:t>	</a:t>
            </a:r>
            <a:endParaRPr lang="en-US" altLang="en-US" sz="1477" b="1" dirty="0"/>
          </a:p>
          <a:p>
            <a:pPr marL="562722" indent="-562722">
              <a:buNone/>
            </a:pPr>
            <a:endParaRPr lang="en-US" altLang="en-US" sz="1477" b="1" dirty="0"/>
          </a:p>
          <a:p>
            <a:pPr marL="562722" indent="-562722">
              <a:buNone/>
            </a:pPr>
            <a:r>
              <a:rPr lang="en-US" altLang="en-US" sz="2200" b="1" dirty="0" smtClean="0"/>
              <a:t>PSIKOLOGI </a:t>
            </a:r>
            <a:r>
              <a:rPr lang="id-ID" altLang="en-US" sz="2200" b="1" dirty="0" smtClean="0"/>
              <a:t> </a:t>
            </a:r>
            <a:r>
              <a:rPr lang="en-US" altLang="en-US" sz="2200" b="1" dirty="0"/>
              <a:t>(PERSONALITY / PERSONALITAS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MANUSIA</a:t>
            </a:r>
            <a:r>
              <a:rPr lang="en-US" altLang="en-US" sz="2200" b="1" dirty="0" smtClean="0"/>
              <a:t>)</a:t>
            </a:r>
            <a:endParaRPr lang="en-US" altLang="en-US" sz="2200" b="1" dirty="0"/>
          </a:p>
          <a:p>
            <a:pPr marL="562722" indent="-562722">
              <a:buNone/>
            </a:pPr>
            <a:r>
              <a:rPr lang="en-US" altLang="en-US" sz="2200" b="1" dirty="0"/>
              <a:t>        </a:t>
            </a:r>
            <a:r>
              <a:rPr lang="id-ID" altLang="en-US" sz="2200" b="1" dirty="0"/>
              <a:t>	</a:t>
            </a:r>
            <a:r>
              <a:rPr lang="en-US" altLang="en-US" sz="2200" b="1" dirty="0" smtClean="0"/>
              <a:t>1</a:t>
            </a:r>
            <a:r>
              <a:rPr lang="en-US" altLang="en-US" sz="2200" b="1" dirty="0"/>
              <a:t>. IQ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 (DIBALIK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OTAK)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=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INDEKS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KECERDASAN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(</a:t>
            </a:r>
            <a:r>
              <a:rPr lang="en-US" altLang="en-US" sz="2200" b="1" i="1" dirty="0"/>
              <a:t>INTELLIGENCE  </a:t>
            </a:r>
            <a:r>
              <a:rPr lang="id-ID" altLang="en-US" sz="2200" b="1" i="1" dirty="0"/>
              <a:t> </a:t>
            </a:r>
            <a:r>
              <a:rPr lang="en-US" altLang="en-US" sz="2200" b="1" i="1" dirty="0"/>
              <a:t>QUESTIEN</a:t>
            </a:r>
            <a:r>
              <a:rPr lang="en-US" altLang="en-US" sz="2200" b="1" dirty="0"/>
              <a:t>)  </a:t>
            </a:r>
          </a:p>
          <a:p>
            <a:pPr marL="562722" indent="-562722">
              <a:buNone/>
            </a:pPr>
            <a:r>
              <a:rPr lang="id-ID" altLang="en-US" sz="2200" b="1" dirty="0"/>
              <a:t>	</a:t>
            </a:r>
            <a:r>
              <a:rPr lang="en-US" altLang="en-US" sz="2200" b="1" dirty="0" smtClean="0"/>
              <a:t>2</a:t>
            </a:r>
            <a:r>
              <a:rPr lang="en-US" altLang="en-US" sz="2200" b="1" dirty="0"/>
              <a:t>. EQ </a:t>
            </a:r>
            <a:r>
              <a:rPr lang="id-ID" altLang="en-US" sz="2200" b="1" dirty="0"/>
              <a:t> (</a:t>
            </a:r>
            <a:r>
              <a:rPr lang="en-US" altLang="en-US" sz="2200" b="1" dirty="0"/>
              <a:t>DIBALIK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DIRI / FISIK)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= </a:t>
            </a:r>
            <a:r>
              <a:rPr lang="id-ID" altLang="en-US" sz="2200" b="1" dirty="0"/>
              <a:t> </a:t>
            </a:r>
            <a:r>
              <a:rPr lang="en-US" altLang="en-US" sz="2200" b="1" i="1" dirty="0"/>
              <a:t>EMOTIONAL </a:t>
            </a:r>
            <a:r>
              <a:rPr lang="id-ID" altLang="en-US" sz="2200" b="1" i="1" dirty="0"/>
              <a:t> </a:t>
            </a:r>
            <a:r>
              <a:rPr lang="en-US" altLang="en-US" sz="2200" b="1" i="1" dirty="0"/>
              <a:t>QUESTIEN</a:t>
            </a:r>
            <a:endParaRPr lang="en-US" altLang="en-US" sz="2200" b="1" dirty="0"/>
          </a:p>
          <a:p>
            <a:pPr marL="562722" indent="-562722">
              <a:buNone/>
            </a:pPr>
            <a:r>
              <a:rPr lang="en-US" altLang="en-US" sz="2200" b="1" dirty="0" smtClean="0"/>
              <a:t>	3</a:t>
            </a:r>
            <a:r>
              <a:rPr lang="en-US" altLang="en-US" sz="2200" b="1" dirty="0"/>
              <a:t>. </a:t>
            </a:r>
            <a:r>
              <a:rPr lang="en-US" altLang="en-US" sz="2200" b="1" i="1" dirty="0"/>
              <a:t>APTITUTE </a:t>
            </a:r>
            <a:r>
              <a:rPr lang="id-ID" altLang="en-US" sz="2200" b="1" i="1" dirty="0"/>
              <a:t> </a:t>
            </a:r>
            <a:r>
              <a:rPr lang="en-US" altLang="en-US" sz="2200" b="1" dirty="0"/>
              <a:t>=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BAKAT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 / TALENTA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  (DIDAPAT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DARI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KETURUNAN</a:t>
            </a:r>
            <a:r>
              <a:rPr lang="id-ID" altLang="en-US" sz="2200" b="1" dirty="0"/>
              <a:t>)</a:t>
            </a:r>
            <a:r>
              <a:rPr lang="en-US" altLang="en-US" sz="2200" b="1" dirty="0"/>
              <a:t>    </a:t>
            </a:r>
          </a:p>
          <a:p>
            <a:pPr marL="562722" indent="-562722">
              <a:buNone/>
            </a:pPr>
            <a:r>
              <a:rPr lang="id-ID" altLang="en-US" sz="2200" b="1" dirty="0"/>
              <a:t>	</a:t>
            </a:r>
            <a:r>
              <a:rPr lang="en-US" altLang="en-US" sz="2200" b="1" dirty="0" smtClean="0"/>
              <a:t>4</a:t>
            </a:r>
            <a:r>
              <a:rPr lang="en-US" altLang="en-US" sz="2200" b="1" dirty="0"/>
              <a:t>. </a:t>
            </a:r>
            <a:r>
              <a:rPr lang="en-US" altLang="en-US" sz="2200" b="1" i="1" dirty="0"/>
              <a:t>ATTITUTE </a:t>
            </a:r>
            <a:r>
              <a:rPr lang="id-ID" altLang="en-US" sz="2200" b="1" i="1" dirty="0"/>
              <a:t> </a:t>
            </a:r>
            <a:r>
              <a:rPr lang="en-US" altLang="en-US" sz="2200" b="1" dirty="0"/>
              <a:t>=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SIKAP</a:t>
            </a:r>
            <a:r>
              <a:rPr lang="id-ID" altLang="en-US" sz="2200" b="1" dirty="0"/>
              <a:t>  / AKHLAK</a:t>
            </a:r>
            <a:r>
              <a:rPr lang="en-US" altLang="en-US" sz="2200" b="1" dirty="0"/>
              <a:t>,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CONTOH  : SENYUM,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MARAH</a:t>
            </a:r>
          </a:p>
          <a:p>
            <a:pPr marL="562722" indent="-562722">
              <a:buNone/>
            </a:pPr>
            <a:r>
              <a:rPr lang="en-US" altLang="en-US" sz="2200" b="1" dirty="0"/>
              <a:t>	</a:t>
            </a:r>
            <a:r>
              <a:rPr lang="en-US" altLang="en-US" sz="2200" b="1" dirty="0" smtClean="0"/>
              <a:t>5</a:t>
            </a:r>
            <a:r>
              <a:rPr lang="en-US" altLang="en-US" sz="2200" b="1" dirty="0"/>
              <a:t>.  </a:t>
            </a:r>
            <a:r>
              <a:rPr lang="en-US" altLang="en-US" sz="2200" b="1" i="1" dirty="0"/>
              <a:t>MOTIVATION</a:t>
            </a:r>
            <a:r>
              <a:rPr lang="en-US" altLang="en-US" sz="2200" b="1" dirty="0"/>
              <a:t>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/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MOTIVASI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=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DORONGAN,  SERING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DISEBUT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NAFSU </a:t>
            </a:r>
          </a:p>
          <a:p>
            <a:pPr marL="562722" indent="-562722">
              <a:buNone/>
            </a:pPr>
            <a:r>
              <a:rPr lang="en-US" altLang="en-US" sz="2200" b="1" dirty="0"/>
              <a:t>             </a:t>
            </a:r>
            <a:r>
              <a:rPr lang="id-ID" altLang="en-US" sz="2200" b="1" dirty="0"/>
              <a:t>	     </a:t>
            </a:r>
            <a:r>
              <a:rPr lang="en-US" altLang="en-US" sz="2200" b="1" dirty="0"/>
              <a:t>CONTOH : INGIN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LEKAS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TAMAT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KULIAH,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INGIN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PUNYA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ISTRI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CANTIK  </a:t>
            </a:r>
          </a:p>
          <a:p>
            <a:pPr marL="562722" indent="-562722">
              <a:buNone/>
            </a:pPr>
            <a:r>
              <a:rPr lang="id-ID" altLang="en-US" sz="2200" b="1" dirty="0"/>
              <a:t>	</a:t>
            </a:r>
            <a:r>
              <a:rPr lang="en-US" altLang="en-US" sz="2200" b="1" dirty="0" smtClean="0"/>
              <a:t>6</a:t>
            </a:r>
            <a:r>
              <a:rPr lang="en-US" altLang="en-US" sz="2200" b="1" dirty="0"/>
              <a:t>.  </a:t>
            </a:r>
            <a:r>
              <a:rPr lang="en-US" altLang="en-US" sz="2200" b="1" i="1" dirty="0"/>
              <a:t>ATTRACTIVE</a:t>
            </a:r>
            <a:r>
              <a:rPr lang="en-US" altLang="en-US" sz="2200" b="1" dirty="0"/>
              <a:t>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=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DAYA </a:t>
            </a:r>
            <a:r>
              <a:rPr lang="id-ID" altLang="en-US" sz="2200" b="1" dirty="0"/>
              <a:t> </a:t>
            </a:r>
            <a:r>
              <a:rPr lang="en-US" altLang="en-US" sz="2200" b="1" dirty="0"/>
              <a:t>TARIK	</a:t>
            </a:r>
          </a:p>
          <a:p>
            <a:pPr marL="562722" indent="-562722">
              <a:buNone/>
            </a:pPr>
            <a:endParaRPr lang="en-US" altLang="en-US" sz="2200" b="1" dirty="0"/>
          </a:p>
          <a:p>
            <a:pPr marL="562722" indent="-562722">
              <a:buNone/>
            </a:pPr>
            <a:endParaRPr lang="en-US" altLang="en-US" sz="2200" b="1" dirty="0"/>
          </a:p>
          <a:p>
            <a:pPr marL="562722" indent="-562722">
              <a:buNone/>
            </a:pPr>
            <a:r>
              <a:rPr lang="en-US" altLang="en-US" sz="2200" b="1" dirty="0" smtClean="0"/>
              <a:t>PARA-PSIKOLOGI</a:t>
            </a:r>
            <a:r>
              <a:rPr lang="id-ID" altLang="en-US" sz="2200" b="1" dirty="0" smtClean="0"/>
              <a:t>         </a:t>
            </a:r>
            <a:endParaRPr lang="en-US" altLang="en-US" sz="2200" b="1" dirty="0"/>
          </a:p>
          <a:p>
            <a:pPr marL="562722" indent="-562722">
              <a:buNone/>
            </a:pPr>
            <a:r>
              <a:rPr lang="en-US" altLang="en-US" sz="2200" b="1" dirty="0"/>
              <a:t>		</a:t>
            </a:r>
            <a:r>
              <a:rPr lang="id-ID" altLang="en-US" sz="2200" b="1" dirty="0"/>
              <a:t>NYAWA,  SUKMA,  ASTMA,  BATIN,  SEMANGAT / SPIRIT </a:t>
            </a:r>
          </a:p>
          <a:p>
            <a:pPr marL="562722" indent="-562722">
              <a:buNone/>
            </a:pPr>
            <a:endParaRPr lang="en-US" altLang="en-US" sz="2200" b="1" dirty="0"/>
          </a:p>
          <a:p>
            <a:pPr marL="562722" indent="-562722">
              <a:buNone/>
            </a:pPr>
            <a:endParaRPr lang="id-ID" altLang="en-US" sz="2200" b="1" dirty="0"/>
          </a:p>
          <a:p>
            <a:pPr marL="562722" indent="-562722">
              <a:buNone/>
            </a:pPr>
            <a:r>
              <a:rPr lang="id-ID" altLang="en-US" sz="2200" b="1" dirty="0" smtClean="0"/>
              <a:t>PSIKOLOGI  </a:t>
            </a:r>
            <a:r>
              <a:rPr lang="id-ID" altLang="en-US" sz="2200" b="1" dirty="0"/>
              <a:t>&amp;  PARA-PSIKOLOGI  	</a:t>
            </a:r>
            <a:endParaRPr lang="en-US" altLang="en-US" sz="2200" b="1" dirty="0"/>
          </a:p>
          <a:p>
            <a:pPr marL="562722" indent="-562722">
              <a:buNone/>
            </a:pPr>
            <a:r>
              <a:rPr lang="en-US" altLang="en-US" sz="2200" b="1" dirty="0"/>
              <a:t>	</a:t>
            </a:r>
            <a:r>
              <a:rPr lang="id-ID" altLang="en-US" sz="2200" b="1" dirty="0"/>
              <a:t>EFEK  PERTEMUAN  FISIK  &amp;  METAFISIK  SEORANG  </a:t>
            </a:r>
            <a:r>
              <a:rPr lang="id-ID" altLang="en-US" sz="2200" b="1" dirty="0" smtClean="0"/>
              <a:t>MANUSIA </a:t>
            </a:r>
          </a:p>
          <a:p>
            <a:pPr marL="562722" indent="-562722">
              <a:buNone/>
            </a:pPr>
            <a:endParaRPr lang="id-ID" altLang="en-US" sz="2200" b="1" dirty="0" smtClean="0"/>
          </a:p>
          <a:p>
            <a:pPr marL="562722" indent="-562722">
              <a:buNone/>
            </a:pPr>
            <a:endParaRPr lang="id-ID" altLang="en-US" sz="2200" b="1" dirty="0"/>
          </a:p>
          <a:p>
            <a:pPr marL="562722" indent="-562722">
              <a:buNone/>
            </a:pPr>
            <a:r>
              <a:rPr lang="id-ID" altLang="en-US" sz="2200" b="1" dirty="0"/>
              <a:t>	</a:t>
            </a:r>
            <a:r>
              <a:rPr lang="id-ID" altLang="en-US" sz="2200" b="1" dirty="0" smtClean="0"/>
              <a:t>MANUSIA  </a:t>
            </a:r>
            <a:r>
              <a:rPr lang="id-ID" altLang="en-US" sz="2200" b="1" dirty="0"/>
              <a:t>MENJADI  </a:t>
            </a:r>
            <a:r>
              <a:rPr lang="en-US" altLang="en-US" sz="2200" b="1" dirty="0"/>
              <a:t>S</a:t>
            </a:r>
            <a:r>
              <a:rPr lang="id-ID" altLang="en-US" sz="2200" b="1" dirty="0"/>
              <a:t>EMPURNA</a:t>
            </a:r>
            <a:endParaRPr lang="en-US" altLang="en-US" sz="2200" b="1" dirty="0"/>
          </a:p>
          <a:p>
            <a:pPr marL="562722" indent="-562722">
              <a:buNone/>
            </a:pPr>
            <a:r>
              <a:rPr lang="en-US" altLang="en-US" sz="2200" b="1" dirty="0"/>
              <a:t>            </a:t>
            </a:r>
          </a:p>
          <a:p>
            <a:pPr marL="562722" indent="-562722">
              <a:buNone/>
            </a:pPr>
            <a:endParaRPr lang="en-ZW" altLang="en-US" sz="1477" b="1" dirty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77">
                <a:solidFill>
                  <a:schemeClr val="tx1"/>
                </a:solidFill>
                <a:latin typeface="Arial" charset="0"/>
              </a:defRPr>
            </a:lvl1pPr>
            <a:lvl2pPr marL="685817" indent="-263776">
              <a:defRPr sz="1477">
                <a:solidFill>
                  <a:schemeClr val="tx1"/>
                </a:solidFill>
                <a:latin typeface="Arial" charset="0"/>
              </a:defRPr>
            </a:lvl2pPr>
            <a:lvl3pPr marL="1055103" indent="-211021">
              <a:defRPr sz="1477">
                <a:solidFill>
                  <a:schemeClr val="tx1"/>
                </a:solidFill>
                <a:latin typeface="Arial" charset="0"/>
              </a:defRPr>
            </a:lvl3pPr>
            <a:lvl4pPr marL="1477145" indent="-211021">
              <a:defRPr sz="1477">
                <a:solidFill>
                  <a:schemeClr val="tx1"/>
                </a:solidFill>
                <a:latin typeface="Arial" charset="0"/>
              </a:defRPr>
            </a:lvl4pPr>
            <a:lvl5pPr marL="1899186" indent="-211021">
              <a:defRPr sz="1477"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9pPr>
          </a:lstStyle>
          <a:p>
            <a:fld id="{F4476742-14B0-7F4F-8BF5-2E6543B56503}" type="slidenum">
              <a:rPr lang="en-US" altLang="en-US" sz="1292"/>
              <a:pPr/>
              <a:t>4</a:t>
            </a:fld>
            <a:endParaRPr lang="en-US" altLang="en-US" sz="1292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907704" y="5373216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1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04664"/>
            <a:ext cx="820891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 smtClean="0"/>
              <a:t>ANTROPOLOGI</a:t>
            </a:r>
            <a:endParaRPr lang="id-ID" sz="3200" b="1" dirty="0"/>
          </a:p>
          <a:p>
            <a:pPr marL="609600" indent="-609600" algn="just">
              <a:buFontTx/>
              <a:buNone/>
            </a:pPr>
            <a:r>
              <a:rPr lang="id-ID" sz="3200" dirty="0" smtClean="0"/>
              <a:t>	</a:t>
            </a:r>
            <a:r>
              <a:rPr lang="id-ID" altLang="en-US" sz="2400" dirty="0"/>
              <a:t>7  </a:t>
            </a:r>
            <a:r>
              <a:rPr lang="id-ID" altLang="en-US" sz="2400" dirty="0" smtClean="0"/>
              <a:t>Unsur Kebudayaan   : 	Arya</a:t>
            </a:r>
            <a:endParaRPr lang="id-ID" altLang="en-US" sz="2400" dirty="0"/>
          </a:p>
          <a:p>
            <a:pPr marL="609600" indent="-609600" algn="just">
              <a:buFont typeface="Wingdings" charset="2"/>
              <a:buNone/>
            </a:pPr>
            <a:r>
              <a:rPr lang="id-ID" altLang="en-US" sz="2400" dirty="0"/>
              <a:t>		</a:t>
            </a:r>
            <a:r>
              <a:rPr lang="en-US" altLang="en-US" sz="2400" dirty="0"/>
              <a:t>       </a:t>
            </a:r>
            <a:r>
              <a:rPr lang="en-US" altLang="en-US" sz="2400" dirty="0" smtClean="0"/>
              <a:t>			</a:t>
            </a:r>
            <a:r>
              <a:rPr lang="id-ID" altLang="en-US" sz="2400" dirty="0" smtClean="0"/>
              <a:t>Negroid</a:t>
            </a:r>
            <a:endParaRPr lang="id-ID" altLang="en-US" sz="2400" dirty="0"/>
          </a:p>
          <a:p>
            <a:pPr marL="609600" indent="-609600" algn="just">
              <a:buFont typeface="Wingdings" charset="2"/>
              <a:buNone/>
            </a:pPr>
            <a:r>
              <a:rPr lang="id-ID" altLang="en-US" sz="2400" dirty="0"/>
              <a:t>		</a:t>
            </a:r>
            <a:r>
              <a:rPr lang="en-US" altLang="en-US" sz="2400" dirty="0"/>
              <a:t>       </a:t>
            </a:r>
            <a:r>
              <a:rPr lang="en-US" altLang="en-US" sz="2400" dirty="0" smtClean="0"/>
              <a:t>			</a:t>
            </a:r>
            <a:r>
              <a:rPr lang="id-ID" altLang="en-US" sz="2400" dirty="0" smtClean="0"/>
              <a:t>Mongoloid</a:t>
            </a:r>
            <a:endParaRPr lang="id-ID" altLang="en-US" sz="2400" dirty="0"/>
          </a:p>
          <a:p>
            <a:pPr marL="609600" indent="-609600" algn="just">
              <a:buFont typeface="Wingdings" charset="2"/>
              <a:buNone/>
            </a:pPr>
            <a:r>
              <a:rPr lang="id-ID" altLang="en-US" sz="2400" dirty="0"/>
              <a:t>		</a:t>
            </a:r>
            <a:r>
              <a:rPr lang="en-US" altLang="en-US" sz="2400" dirty="0"/>
              <a:t>       </a:t>
            </a:r>
            <a:r>
              <a:rPr lang="en-US" altLang="en-US" sz="2400" dirty="0" smtClean="0"/>
              <a:t>			</a:t>
            </a:r>
            <a:r>
              <a:rPr lang="id-ID" altLang="en-US" sz="2400" dirty="0" smtClean="0"/>
              <a:t>Smith</a:t>
            </a:r>
            <a:endParaRPr lang="id-ID" altLang="en-US" sz="2400" dirty="0"/>
          </a:p>
          <a:p>
            <a:pPr marL="609600" indent="-609600" algn="just">
              <a:buFont typeface="Wingdings" charset="2"/>
              <a:buNone/>
            </a:pPr>
            <a:r>
              <a:rPr lang="id-ID" altLang="en-US" sz="2400" dirty="0"/>
              <a:t>		</a:t>
            </a:r>
            <a:r>
              <a:rPr lang="en-US" altLang="en-US" sz="2400" dirty="0"/>
              <a:t>       </a:t>
            </a:r>
            <a:r>
              <a:rPr lang="en-US" altLang="en-US" sz="2400" dirty="0" smtClean="0"/>
              <a:t>			</a:t>
            </a:r>
            <a:r>
              <a:rPr lang="id-ID" altLang="en-US" sz="2400" dirty="0" smtClean="0"/>
              <a:t>Polinesia</a:t>
            </a:r>
            <a:endParaRPr lang="id-ID" altLang="en-US" sz="2400" dirty="0"/>
          </a:p>
          <a:p>
            <a:pPr marL="609600" indent="-609600" algn="just">
              <a:buFont typeface="Wingdings" charset="2"/>
              <a:buNone/>
            </a:pPr>
            <a:r>
              <a:rPr lang="id-ID" altLang="en-US" sz="2400" b="1" dirty="0"/>
              <a:t>		</a:t>
            </a:r>
            <a:r>
              <a:rPr lang="en-US" altLang="en-US" sz="2400" b="1" dirty="0"/>
              <a:t>       </a:t>
            </a:r>
            <a:r>
              <a:rPr lang="en-US" altLang="en-US" sz="2400" b="1" dirty="0" smtClean="0"/>
              <a:t>			</a:t>
            </a:r>
            <a:r>
              <a:rPr lang="id-ID" altLang="en-US" sz="2400" dirty="0" smtClean="0"/>
              <a:t>Melanesia</a:t>
            </a:r>
            <a:endParaRPr lang="id-ID" altLang="en-US" sz="2400" dirty="0"/>
          </a:p>
          <a:p>
            <a:pPr algn="just"/>
            <a:endParaRPr lang="id-ID" sz="3200" dirty="0" smtClean="0"/>
          </a:p>
          <a:p>
            <a:pPr algn="just"/>
            <a:r>
              <a:rPr lang="id-ID" sz="3200" dirty="0" smtClean="0"/>
              <a:t>      	Sudut </a:t>
            </a:r>
            <a:r>
              <a:rPr lang="id-ID" sz="3200" dirty="0"/>
              <a:t>pandang </a:t>
            </a:r>
            <a:r>
              <a:rPr lang="id-ID" sz="3200" dirty="0" err="1"/>
              <a:t>hakekat</a:t>
            </a:r>
            <a:r>
              <a:rPr lang="id-ID" sz="3200" dirty="0"/>
              <a:t> </a:t>
            </a:r>
            <a:r>
              <a:rPr lang="id-ID" sz="3200" dirty="0" smtClean="0"/>
              <a:t>manusia</a:t>
            </a:r>
          </a:p>
          <a:p>
            <a:pPr algn="just"/>
            <a:r>
              <a:rPr lang="id-ID" sz="3200" dirty="0" smtClean="0"/>
              <a:t> 		</a:t>
            </a:r>
            <a:r>
              <a:rPr lang="id-ID" sz="3200" dirty="0" err="1" smtClean="0"/>
              <a:t>a</a:t>
            </a:r>
            <a:r>
              <a:rPr lang="id-ID" sz="3200" dirty="0" smtClean="0"/>
              <a:t>. Manusia </a:t>
            </a:r>
            <a:r>
              <a:rPr lang="id-ID" sz="3200" dirty="0"/>
              <a:t>sebagai makhluk individu, </a:t>
            </a:r>
            <a:endParaRPr lang="id-ID" sz="3200" dirty="0" smtClean="0"/>
          </a:p>
          <a:p>
            <a:pPr algn="just"/>
            <a:r>
              <a:rPr lang="id-ID" sz="3200" dirty="0" smtClean="0"/>
              <a:t>		</a:t>
            </a:r>
            <a:r>
              <a:rPr lang="id-ID" sz="3200" dirty="0" err="1" smtClean="0"/>
              <a:t>b</a:t>
            </a:r>
            <a:r>
              <a:rPr lang="id-ID" sz="3200" dirty="0" smtClean="0"/>
              <a:t>. Manusia sebagai makhluk sosial;</a:t>
            </a:r>
          </a:p>
          <a:p>
            <a:pPr algn="just"/>
            <a:r>
              <a:rPr lang="id-ID" sz="3200" dirty="0"/>
              <a:t>	</a:t>
            </a:r>
            <a:r>
              <a:rPr lang="id-ID" sz="3200" dirty="0" smtClean="0"/>
              <a:t>	c. Manusia sebagai makhluk </a:t>
            </a:r>
            <a:r>
              <a:rPr lang="id-ID" sz="3200" dirty="0"/>
              <a:t>susila. </a:t>
            </a:r>
          </a:p>
        </p:txBody>
      </p:sp>
      <p:sp>
        <p:nvSpPr>
          <p:cNvPr id="4" name="Lightning Bolt 3"/>
          <p:cNvSpPr/>
          <p:nvPr/>
        </p:nvSpPr>
        <p:spPr>
          <a:xfrm>
            <a:off x="1403648" y="4293096"/>
            <a:ext cx="504056" cy="50658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2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260647"/>
            <a:ext cx="820891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lphaLcPeriod"/>
            </a:pPr>
            <a:r>
              <a:rPr lang="id-ID" sz="3200" dirty="0" smtClean="0"/>
              <a:t>Manusia </a:t>
            </a:r>
            <a:r>
              <a:rPr lang="id-ID" sz="3200" dirty="0"/>
              <a:t>Sebagai Makhluk </a:t>
            </a:r>
            <a:r>
              <a:rPr lang="id-ID" sz="3200" dirty="0" smtClean="0"/>
              <a:t>Individu</a:t>
            </a:r>
          </a:p>
          <a:p>
            <a:pPr algn="just"/>
            <a:r>
              <a:rPr lang="id-ID" sz="3200" dirty="0" smtClean="0"/>
              <a:t>	Setiap </a:t>
            </a:r>
            <a:r>
              <a:rPr lang="id-ID" sz="3200" dirty="0"/>
              <a:t>individu dikaruniai potensi yang </a:t>
            </a:r>
            <a:r>
              <a:rPr lang="id-ID" sz="3200" dirty="0" smtClean="0"/>
              <a:t>	berbeda </a:t>
            </a:r>
            <a:r>
              <a:rPr lang="id-ID" sz="3200" dirty="0"/>
              <a:t>dengan individu </a:t>
            </a:r>
            <a:r>
              <a:rPr lang="id-ID" sz="3200" dirty="0" smtClean="0"/>
              <a:t>lain.</a:t>
            </a:r>
          </a:p>
          <a:p>
            <a:pPr algn="just"/>
            <a:endParaRPr lang="id-ID" sz="3200" dirty="0" smtClean="0"/>
          </a:p>
          <a:p>
            <a:pPr algn="just"/>
            <a:r>
              <a:rPr lang="id-ID" sz="3200" dirty="0"/>
              <a:t>	S</a:t>
            </a:r>
            <a:r>
              <a:rPr lang="id-ID" sz="3200" dirty="0" smtClean="0"/>
              <a:t>etiap </a:t>
            </a:r>
            <a:r>
              <a:rPr lang="id-ID" sz="3200" dirty="0"/>
              <a:t>individu memiliki kehendak, </a:t>
            </a:r>
            <a:r>
              <a:rPr lang="id-ID" sz="3200" dirty="0" smtClean="0"/>
              <a:t>	perasaan</a:t>
            </a:r>
            <a:r>
              <a:rPr lang="id-ID" sz="3200" dirty="0"/>
              <a:t>, cita-cita, semangat, dan daya </a:t>
            </a:r>
            <a:r>
              <a:rPr lang="id-ID" sz="3200" dirty="0" smtClean="0"/>
              <a:t>	tahan </a:t>
            </a:r>
            <a:r>
              <a:rPr lang="id-ID" sz="3200" dirty="0"/>
              <a:t>yang berbeda</a:t>
            </a:r>
            <a:r>
              <a:rPr lang="id-ID" sz="3200" dirty="0" smtClean="0"/>
              <a:t>.</a:t>
            </a:r>
          </a:p>
          <a:p>
            <a:pPr algn="just"/>
            <a:endParaRPr lang="id-ID" sz="3200" dirty="0" smtClean="0"/>
          </a:p>
          <a:p>
            <a:pPr algn="just"/>
            <a:r>
              <a:rPr lang="id-ID" sz="3200" dirty="0"/>
              <a:t>	</a:t>
            </a:r>
            <a:r>
              <a:rPr lang="id-ID" sz="3200" dirty="0" smtClean="0"/>
              <a:t>Setiap </a:t>
            </a:r>
            <a:r>
              <a:rPr lang="id-ID" sz="3200" dirty="0"/>
              <a:t>individu mempunyai dorongan </a:t>
            </a:r>
            <a:r>
              <a:rPr lang="id-ID" sz="3200" dirty="0" smtClean="0"/>
              <a:t>	untuk </a:t>
            </a:r>
            <a:r>
              <a:rPr lang="id-ID" sz="3200" dirty="0"/>
              <a:t>mandiri, meskipun di sisi lain pada </a:t>
            </a:r>
            <a:r>
              <a:rPr lang="id-ID" sz="3200" dirty="0" smtClean="0"/>
              <a:t>	individu </a:t>
            </a:r>
            <a:r>
              <a:rPr lang="id-ID" sz="3200" dirty="0"/>
              <a:t>terdapat rasa tidak berdaya </a:t>
            </a:r>
            <a:r>
              <a:rPr lang="id-ID" sz="3200" dirty="0" smtClean="0"/>
              <a:t>	sehingga </a:t>
            </a:r>
            <a:r>
              <a:rPr lang="id-ID" sz="3200" dirty="0"/>
              <a:t>ia memerlukan orang lain.</a:t>
            </a:r>
          </a:p>
          <a:p>
            <a:pPr algn="just"/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8928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08720"/>
            <a:ext cx="83529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 smtClean="0"/>
              <a:t>Setiap </a:t>
            </a:r>
            <a:r>
              <a:rPr lang="id-ID" sz="3200" dirty="0"/>
              <a:t>individu </a:t>
            </a:r>
            <a:r>
              <a:rPr lang="id-ID" sz="3200" dirty="0" smtClean="0"/>
              <a:t>mempunyai </a:t>
            </a:r>
            <a:r>
              <a:rPr lang="id-ID" sz="3200" dirty="0"/>
              <a:t>ciri khasnya masing-masing. </a:t>
            </a:r>
            <a:endParaRPr lang="id-ID" sz="3200" dirty="0" smtClean="0"/>
          </a:p>
          <a:p>
            <a:pPr algn="just"/>
            <a:endParaRPr lang="id-ID" sz="3200" dirty="0"/>
          </a:p>
          <a:p>
            <a:pPr algn="just"/>
            <a:r>
              <a:rPr lang="id-ID" sz="3200" dirty="0" smtClean="0"/>
              <a:t>Manusia </a:t>
            </a:r>
            <a:r>
              <a:rPr lang="id-ID" sz="3200" dirty="0"/>
              <a:t>satu dengan </a:t>
            </a:r>
            <a:r>
              <a:rPr lang="id-ID" sz="3200" dirty="0" smtClean="0"/>
              <a:t>manusia lain </a:t>
            </a:r>
            <a:r>
              <a:rPr lang="id-ID" sz="3200" dirty="0"/>
              <a:t>berbeda-beda, bahkan orang yang kembar </a:t>
            </a:r>
            <a:r>
              <a:rPr lang="id-ID" sz="3200" dirty="0" smtClean="0"/>
              <a:t>sekalipun. </a:t>
            </a:r>
          </a:p>
          <a:p>
            <a:pPr algn="just"/>
            <a:endParaRPr lang="id-ID" sz="3200" dirty="0"/>
          </a:p>
          <a:p>
            <a:pPr algn="just"/>
            <a:r>
              <a:rPr lang="id-ID" sz="3200" dirty="0" smtClean="0"/>
              <a:t>Tidak </a:t>
            </a:r>
            <a:r>
              <a:rPr lang="id-ID" sz="3200" dirty="0"/>
              <a:t>ada manusia di dunia ini yang benar-benar sama persis. </a:t>
            </a:r>
            <a:endParaRPr lang="id-ID" sz="3200" dirty="0" smtClean="0"/>
          </a:p>
          <a:p>
            <a:pPr algn="just"/>
            <a:endParaRPr lang="id-ID" sz="3200" dirty="0"/>
          </a:p>
          <a:p>
            <a:pPr algn="just"/>
            <a:r>
              <a:rPr lang="id-ID" sz="3200" dirty="0" smtClean="0"/>
              <a:t>Fisik </a:t>
            </a:r>
            <a:r>
              <a:rPr lang="id-ID" sz="3200" dirty="0"/>
              <a:t>boleh sama, tetapi kepribadian </a:t>
            </a:r>
            <a:r>
              <a:rPr lang="id-ID" sz="3200" dirty="0" smtClean="0"/>
              <a:t>tidak pernah sama.</a:t>
            </a:r>
          </a:p>
        </p:txBody>
      </p:sp>
    </p:spTree>
    <p:extLst>
      <p:ext uri="{BB962C8B-B14F-4D97-AF65-F5344CB8AC3E}">
        <p14:creationId xmlns:p14="http://schemas.microsoft.com/office/powerpoint/2010/main" val="23419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835292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 err="1" smtClean="0"/>
              <a:t>b</a:t>
            </a:r>
            <a:r>
              <a:rPr lang="id-ID" sz="3200" dirty="0" smtClean="0"/>
              <a:t>.</a:t>
            </a:r>
            <a:r>
              <a:rPr lang="id-ID" sz="3200" dirty="0"/>
              <a:t> </a:t>
            </a:r>
            <a:r>
              <a:rPr lang="id-ID" sz="3200" dirty="0" smtClean="0"/>
              <a:t>Manusia </a:t>
            </a:r>
            <a:r>
              <a:rPr lang="id-ID" sz="3200" dirty="0"/>
              <a:t>Sebagai Makhluk Sosial </a:t>
            </a:r>
            <a:endParaRPr lang="id-ID" sz="3200" dirty="0" smtClean="0"/>
          </a:p>
          <a:p>
            <a:pPr algn="just"/>
            <a:endParaRPr lang="id-ID" sz="3200" dirty="0"/>
          </a:p>
          <a:p>
            <a:pPr algn="just"/>
            <a:r>
              <a:rPr lang="id-ID" sz="3200" dirty="0" smtClean="0"/>
              <a:t>	Manusia </a:t>
            </a:r>
            <a:r>
              <a:rPr lang="id-ID" sz="3200" dirty="0"/>
              <a:t>tidak dapat hidup </a:t>
            </a:r>
            <a:r>
              <a:rPr lang="id-ID" sz="3200" dirty="0" smtClean="0"/>
              <a:t>sendirian.</a:t>
            </a:r>
          </a:p>
          <a:p>
            <a:pPr algn="just"/>
            <a:endParaRPr lang="id-ID" sz="3200" dirty="0" smtClean="0"/>
          </a:p>
          <a:p>
            <a:pPr algn="just"/>
            <a:r>
              <a:rPr lang="id-ID" sz="3200" dirty="0" smtClean="0"/>
              <a:t> 	Manusia </a:t>
            </a:r>
            <a:r>
              <a:rPr lang="id-ID" sz="3200" dirty="0"/>
              <a:t>membutuhkan manusia lain agar </a:t>
            </a:r>
            <a:r>
              <a:rPr lang="id-ID" sz="3200" dirty="0" smtClean="0"/>
              <a:t>	bisa </a:t>
            </a:r>
            <a:r>
              <a:rPr lang="id-ID" sz="3200" dirty="0"/>
              <a:t>tetap </a:t>
            </a:r>
            <a:r>
              <a:rPr lang="id-ID" sz="3200" dirty="0" smtClean="0"/>
              <a:t>eksis </a:t>
            </a:r>
            <a:r>
              <a:rPr lang="id-ID" sz="3200" dirty="0"/>
              <a:t>dalam menjalani kehidupan </a:t>
            </a:r>
            <a:r>
              <a:rPr lang="id-ID" sz="3200" dirty="0" smtClean="0"/>
              <a:t>	ini</a:t>
            </a:r>
            <a:r>
              <a:rPr lang="id-ID" sz="3200" dirty="0"/>
              <a:t>.</a:t>
            </a:r>
            <a:r>
              <a:rPr lang="id-ID" sz="3200" dirty="0" smtClean="0"/>
              <a:t> </a:t>
            </a:r>
          </a:p>
          <a:p>
            <a:pPr algn="just"/>
            <a:endParaRPr lang="id-ID" sz="3200" dirty="0"/>
          </a:p>
          <a:p>
            <a:pPr algn="just"/>
            <a:r>
              <a:rPr lang="id-ID" sz="3200" dirty="0" smtClean="0"/>
              <a:t>	Manusia </a:t>
            </a:r>
            <a:r>
              <a:rPr lang="id-ID" sz="3200" dirty="0"/>
              <a:t>juga dikenal dengan istilah </a:t>
            </a:r>
            <a:r>
              <a:rPr lang="id-ID" sz="3200" dirty="0" smtClean="0"/>
              <a:t>	makhluk </a:t>
            </a:r>
            <a:r>
              <a:rPr lang="id-ID" sz="3200" dirty="0"/>
              <a:t>sosial. </a:t>
            </a:r>
            <a:endParaRPr lang="id-ID" sz="3200" dirty="0" smtClean="0"/>
          </a:p>
          <a:p>
            <a:pPr algn="just"/>
            <a:endParaRPr lang="id-ID" sz="3200" dirty="0"/>
          </a:p>
          <a:p>
            <a:pPr algn="just"/>
            <a:r>
              <a:rPr lang="id-ID" sz="3200" dirty="0" smtClean="0"/>
              <a:t>	Keberadaan manusia </a:t>
            </a:r>
            <a:r>
              <a:rPr lang="id-ID" sz="3200" dirty="0"/>
              <a:t>tergantung oleh </a:t>
            </a:r>
            <a:r>
              <a:rPr lang="id-ID" sz="3200" dirty="0" smtClean="0"/>
              <a:t>	manusia </a:t>
            </a:r>
            <a:r>
              <a:rPr lang="id-ID" sz="3200" dirty="0"/>
              <a:t>lain</a:t>
            </a:r>
            <a:r>
              <a:rPr lang="id-ID" sz="3200" dirty="0" smtClean="0"/>
              <a:t>.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00907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79928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/>
              <a:t>Esensi manusia sebagai makhluk sosial </a:t>
            </a:r>
            <a:endParaRPr lang="id-ID" sz="3200" dirty="0" smtClean="0"/>
          </a:p>
          <a:p>
            <a:pPr algn="just"/>
            <a:endParaRPr lang="id-ID" sz="3200" dirty="0"/>
          </a:p>
          <a:p>
            <a:pPr algn="just"/>
            <a:endParaRPr lang="id-ID" sz="3200" dirty="0" smtClean="0"/>
          </a:p>
          <a:p>
            <a:pPr algn="just"/>
            <a:r>
              <a:rPr lang="id-ID" sz="3200" dirty="0"/>
              <a:t>A</a:t>
            </a:r>
            <a:r>
              <a:rPr lang="id-ID" sz="3200" dirty="0" smtClean="0"/>
              <a:t>danya </a:t>
            </a:r>
            <a:r>
              <a:rPr lang="id-ID" sz="3200" dirty="0"/>
              <a:t>kesadaran manusia tentang status dan posisi dirinya dalam kehidupan bersama dan bagaimana tanggung jawab dan kewajibannya di dalam kebersamaan itu. </a:t>
            </a:r>
            <a:endParaRPr lang="id-ID" sz="3200" dirty="0" smtClean="0"/>
          </a:p>
          <a:p>
            <a:pPr algn="just"/>
            <a:endParaRPr lang="id-ID" sz="3200" dirty="0"/>
          </a:p>
          <a:p>
            <a:pPr algn="just"/>
            <a:r>
              <a:rPr lang="id-ID" sz="3200" dirty="0" smtClean="0"/>
              <a:t>Adanya </a:t>
            </a:r>
            <a:r>
              <a:rPr lang="id-ID" sz="3200" dirty="0"/>
              <a:t>kesadaran </a:t>
            </a:r>
            <a:r>
              <a:rPr lang="id-ID" sz="3200" dirty="0" smtClean="0"/>
              <a:t>manusia tentang </a:t>
            </a:r>
            <a:r>
              <a:rPr lang="id-ID" sz="3200" dirty="0" err="1" smtClean="0"/>
              <a:t>interdependensi</a:t>
            </a:r>
            <a:r>
              <a:rPr lang="id-ID" sz="3200" dirty="0" smtClean="0"/>
              <a:t> </a:t>
            </a:r>
            <a:r>
              <a:rPr lang="id-ID" sz="3200" dirty="0"/>
              <a:t>dan saling membutuhkan serta dorongan-dorongan untuk mengabdi sesamanya adalah asas sosialitas itu</a:t>
            </a:r>
            <a:r>
              <a:rPr lang="id-ID" sz="3200" dirty="0" smtClean="0"/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771800" y="1124744"/>
            <a:ext cx="936104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707904" y="980728"/>
            <a:ext cx="1512168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63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243</Words>
  <Application>Microsoft Macintosh PowerPoint</Application>
  <PresentationFormat>On-screen Show (4:3)</PresentationFormat>
  <Paragraphs>112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Amiri</vt:lpstr>
      <vt:lpstr>Arial</vt:lpstr>
      <vt:lpstr>Calibri</vt:lpstr>
      <vt:lpstr>Wingdings</vt:lpstr>
      <vt:lpstr>Office Theme</vt:lpstr>
      <vt:lpstr>METAFISIKA 1 Materi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>diakov.net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METAFISIKA I Materi ke-4</dc:title>
  <dc:creator>Mukhlis Malik</dc:creator>
  <cp:lastModifiedBy>Microsoft Office User</cp:lastModifiedBy>
  <cp:revision>60</cp:revision>
  <dcterms:created xsi:type="dcterms:W3CDTF">2015-09-27T16:23:21Z</dcterms:created>
  <dcterms:modified xsi:type="dcterms:W3CDTF">2019-09-29T04:38:51Z</dcterms:modified>
</cp:coreProperties>
</file>