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5" r:id="rId3"/>
    <p:sldId id="286" r:id="rId4"/>
    <p:sldId id="278" r:id="rId5"/>
    <p:sldId id="267" r:id="rId6"/>
    <p:sldId id="268" r:id="rId7"/>
    <p:sldId id="279" r:id="rId8"/>
    <p:sldId id="280" r:id="rId9"/>
    <p:sldId id="269" r:id="rId10"/>
    <p:sldId id="270" r:id="rId11"/>
    <p:sldId id="271" r:id="rId12"/>
    <p:sldId id="281" r:id="rId13"/>
    <p:sldId id="272" r:id="rId14"/>
    <p:sldId id="273" r:id="rId15"/>
    <p:sldId id="282" r:id="rId16"/>
    <p:sldId id="274" r:id="rId17"/>
    <p:sldId id="283" r:id="rId18"/>
    <p:sldId id="275" r:id="rId19"/>
    <p:sldId id="276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009"/>
  </p:normalViewPr>
  <p:slideViewPr>
    <p:cSldViewPr>
      <p:cViewPr varScale="1">
        <p:scale>
          <a:sx n="89" d="100"/>
          <a:sy n="89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8786D-6949-F34D-84F0-1ECE24405D0E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79F4A-7BD4-284C-B6AC-DDF634B7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C3BA630-424B-844B-B87A-1C9792844BA7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0278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7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07D-3EC1-446A-85AE-686F0275F75C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6BB7-B9AC-4BA5-91C8-2A17EE806B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7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910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9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0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8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9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27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29E5-38FB-4D90-8D03-37D1078D0B9E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B3B3-810A-413C-97C4-C2B4F9281E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83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dirty="0" smtClean="0"/>
              <a:t>Materi 8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11" y="2276872"/>
            <a:ext cx="2531713" cy="2596812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552" y="5301208"/>
            <a:ext cx="8064896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</a:t>
            </a:r>
            <a:r>
              <a:rPr lang="id-ID" sz="2400" b="1" smtClean="0">
                <a:solidFill>
                  <a:schemeClr val="tx1"/>
                </a:solidFill>
              </a:rPr>
              <a:t>PANCA </a:t>
            </a:r>
            <a:r>
              <a:rPr lang="id-ID" sz="2400" b="1" smtClean="0">
                <a:solidFill>
                  <a:schemeClr val="tx1"/>
                </a:solidFill>
              </a:rPr>
              <a:t>BUDI</a:t>
            </a:r>
            <a:endParaRPr lang="id-ID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1402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id-ID" sz="3200" b="1" dirty="0"/>
              <a:t>Pithecanthropus Erectus Javanicus </a:t>
            </a:r>
          </a:p>
          <a:p>
            <a:pPr algn="just"/>
            <a:r>
              <a:rPr lang="id-ID" sz="3200" dirty="0" smtClean="0"/>
              <a:t>      Manusia </a:t>
            </a:r>
            <a:r>
              <a:rPr lang="id-ID" sz="3200" dirty="0"/>
              <a:t>purba yang pertama kali fosil </a:t>
            </a:r>
            <a:r>
              <a:rPr lang="id-ID" sz="3200" dirty="0" smtClean="0"/>
              <a:t>tulang </a:t>
            </a:r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belulang </a:t>
            </a:r>
            <a:r>
              <a:rPr lang="id-ID" sz="3200" dirty="0"/>
              <a:t>ditemukan di Trinil Jawa Tengah pada </a:t>
            </a:r>
            <a:r>
              <a:rPr lang="id-ID" sz="3200" dirty="0" smtClean="0"/>
              <a:t> </a:t>
            </a:r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tahun </a:t>
            </a:r>
            <a:r>
              <a:rPr lang="id-ID" sz="3200" dirty="0"/>
              <a:t>1891 oleh Eugene Dubois.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      Hidup </a:t>
            </a:r>
            <a:r>
              <a:rPr lang="id-ID" sz="3200" dirty="0"/>
              <a:t>di </a:t>
            </a:r>
            <a:r>
              <a:rPr lang="id-ID" sz="3200" dirty="0" smtClean="0"/>
              <a:t>zaman </a:t>
            </a:r>
            <a:r>
              <a:rPr lang="id-ID" sz="3200" b="1" dirty="0"/>
              <a:t>pleistosin</a:t>
            </a:r>
            <a:r>
              <a:rPr lang="id-ID" sz="3200" dirty="0"/>
              <a:t> atau kira-kira 300.000 </a:t>
            </a:r>
            <a:endParaRPr lang="id-ID" sz="3200" dirty="0" smtClean="0"/>
          </a:p>
          <a:p>
            <a:pPr algn="just"/>
            <a:r>
              <a:rPr lang="id-ID" sz="3200" dirty="0" smtClean="0"/>
              <a:t>      </a:t>
            </a:r>
            <a:r>
              <a:rPr lang="id-ID" sz="3200" dirty="0" err="1" smtClean="0"/>
              <a:t>sd</a:t>
            </a:r>
            <a:r>
              <a:rPr lang="id-ID" sz="3200" dirty="0" smtClean="0"/>
              <a:t> </a:t>
            </a:r>
            <a:r>
              <a:rPr lang="id-ID" sz="3200" dirty="0"/>
              <a:t>500.000 tahun yang lalu.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      Volume </a:t>
            </a:r>
            <a:r>
              <a:rPr lang="id-ID" sz="3200" dirty="0"/>
              <a:t>otak </a:t>
            </a:r>
            <a:r>
              <a:rPr lang="id-ID" sz="3200" dirty="0" smtClean="0"/>
              <a:t>diperkirakan </a:t>
            </a:r>
            <a:r>
              <a:rPr lang="id-ID" sz="3200" dirty="0"/>
              <a:t>sekitar 770 - </a:t>
            </a:r>
            <a:r>
              <a:rPr lang="id-ID" sz="3200" dirty="0" smtClean="0"/>
              <a:t>1000 cm </a:t>
            </a:r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kubik</a:t>
            </a:r>
            <a:r>
              <a:rPr lang="id-ID" sz="3200" dirty="0"/>
              <a:t>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      Bagian </a:t>
            </a:r>
            <a:r>
              <a:rPr lang="id-ID" sz="3200" dirty="0"/>
              <a:t>tulang-belulang fosil manusia purba </a:t>
            </a:r>
            <a:r>
              <a:rPr lang="id-ID" sz="3200" dirty="0" smtClean="0"/>
              <a:t>	</a:t>
            </a:r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yang </a:t>
            </a:r>
            <a:r>
              <a:rPr lang="id-ID" sz="3200" dirty="0"/>
              <a:t>ditemukan tersebut adalah tulang rahang, </a:t>
            </a:r>
            <a:endParaRPr lang="id-ID" sz="3200" dirty="0" smtClean="0"/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beberapa </a:t>
            </a:r>
            <a:r>
              <a:rPr lang="id-ID" sz="3200" dirty="0"/>
              <a:t>gigi, serta sebagian tulang tengkorak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177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b="1" dirty="0" smtClean="0"/>
              <a:t>Manusia Modern</a:t>
            </a:r>
            <a:endParaRPr lang="id-ID" sz="8800" b="1" dirty="0"/>
          </a:p>
        </p:txBody>
      </p:sp>
    </p:spTree>
    <p:extLst>
      <p:ext uri="{BB962C8B-B14F-4D97-AF65-F5344CB8AC3E}">
        <p14:creationId xmlns:p14="http://schemas.microsoft.com/office/powerpoint/2010/main" val="6477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M</a:t>
            </a:r>
            <a:r>
              <a:rPr lang="id-ID" sz="3200" dirty="0" smtClean="0"/>
              <a:t>anusia </a:t>
            </a:r>
            <a:r>
              <a:rPr lang="id-ID" sz="3200" dirty="0"/>
              <a:t>modern </a:t>
            </a:r>
            <a:r>
              <a:rPr lang="id-ID" sz="3200" dirty="0" smtClean="0"/>
              <a:t>merupakan </a:t>
            </a:r>
            <a:r>
              <a:rPr lang="id-ID" sz="3200" dirty="0"/>
              <a:t>manusia yang termasuk ke dalam spesies </a:t>
            </a:r>
            <a:r>
              <a:rPr lang="id-ID" sz="3200" dirty="0" smtClean="0"/>
              <a:t>Homo </a:t>
            </a:r>
            <a:r>
              <a:rPr lang="id-ID" sz="3200" dirty="0"/>
              <a:t>S</a:t>
            </a:r>
            <a:r>
              <a:rPr lang="id-ID" sz="3200" dirty="0" smtClean="0"/>
              <a:t>apiens </a:t>
            </a:r>
            <a:r>
              <a:rPr lang="id-ID" sz="3200" dirty="0"/>
              <a:t>dengan isi </a:t>
            </a:r>
            <a:r>
              <a:rPr lang="id-ID" sz="3200" dirty="0" smtClean="0"/>
              <a:t>volume </a:t>
            </a:r>
            <a:r>
              <a:rPr lang="id-ID" sz="3200" dirty="0"/>
              <a:t>otak kira-kira 1450 cm kubik hidup sekitar 15.000 hingga 150.000 tahun yang lalu. </a:t>
            </a:r>
            <a:endParaRPr lang="id-ID" sz="3200" dirty="0" smtClean="0"/>
          </a:p>
          <a:p>
            <a:pPr algn="just"/>
            <a:endParaRPr lang="id-ID" sz="3200" dirty="0" smtClean="0"/>
          </a:p>
          <a:p>
            <a:pPr algn="just"/>
            <a:r>
              <a:rPr lang="id-ID" sz="3200" dirty="0" smtClean="0"/>
              <a:t>Manusia </a:t>
            </a:r>
            <a:r>
              <a:rPr lang="id-ID" sz="3200" dirty="0"/>
              <a:t>modern disebut modern karena hampir mirip atau menyerupai manusia yang ada pada saat ini atau sekarang</a:t>
            </a:r>
            <a:r>
              <a:rPr lang="id-ID" sz="3200" dirty="0" smtClean="0"/>
              <a:t>.</a:t>
            </a:r>
          </a:p>
          <a:p>
            <a:pPr algn="just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061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d-ID" sz="2400" b="1" dirty="0"/>
              <a:t>Manusia </a:t>
            </a:r>
            <a:r>
              <a:rPr lang="id-ID" sz="2400" b="1" dirty="0" err="1"/>
              <a:t>Swanscombe</a:t>
            </a:r>
            <a:r>
              <a:rPr lang="id-ID" sz="2400" b="1" dirty="0"/>
              <a:t> </a:t>
            </a:r>
            <a:r>
              <a:rPr lang="id-ID" sz="2400" dirty="0" smtClean="0"/>
              <a:t>- Berasal </a:t>
            </a:r>
            <a:r>
              <a:rPr lang="id-ID" sz="2400" dirty="0"/>
              <a:t>dari </a:t>
            </a:r>
            <a:r>
              <a:rPr lang="id-ID" sz="2400" dirty="0" smtClean="0"/>
              <a:t>Inggris</a:t>
            </a:r>
          </a:p>
          <a:p>
            <a:pPr marL="514350" lvl="0" indent="-514350">
              <a:buFont typeface="+mj-lt"/>
              <a:buAutoNum type="arabicPeriod"/>
            </a:pPr>
            <a:endParaRPr lang="id-ID" sz="2400" dirty="0"/>
          </a:p>
          <a:p>
            <a:pPr marL="514350" lvl="0" indent="-514350" algn="just">
              <a:buFont typeface="+mj-lt"/>
              <a:buAutoNum type="arabicPeriod"/>
            </a:pPr>
            <a:r>
              <a:rPr lang="id-ID" sz="2400" b="1" dirty="0"/>
              <a:t>Manusia </a:t>
            </a:r>
            <a:r>
              <a:rPr lang="id-ID" sz="2400" b="1" dirty="0" err="1"/>
              <a:t>Neandertal</a:t>
            </a:r>
            <a:r>
              <a:rPr lang="id-ID" sz="2400" dirty="0"/>
              <a:t> - Ditemukan di lembah </a:t>
            </a:r>
            <a:r>
              <a:rPr lang="id-ID" sz="2400" dirty="0" err="1"/>
              <a:t>Neander</a:t>
            </a:r>
            <a:r>
              <a:rPr lang="id-ID" sz="2400" dirty="0"/>
              <a:t> </a:t>
            </a:r>
            <a:r>
              <a:rPr lang="id-ID" sz="2400" dirty="0" smtClean="0"/>
              <a:t>Jerman</a:t>
            </a:r>
          </a:p>
          <a:p>
            <a:pPr marL="514350" lvl="0" indent="-514350" algn="just">
              <a:buFont typeface="+mj-lt"/>
              <a:buAutoNum type="arabicPeriod"/>
            </a:pPr>
            <a:endParaRPr lang="id-ID" sz="2400" b="1" dirty="0" smtClean="0"/>
          </a:p>
          <a:p>
            <a:pPr marL="514350" lvl="0" indent="-514350" algn="just">
              <a:buFont typeface="+mj-lt"/>
              <a:buAutoNum type="arabicPeriod" startAt="3"/>
            </a:pPr>
            <a:r>
              <a:rPr lang="id-ID" sz="2400" b="1" dirty="0" smtClean="0"/>
              <a:t>Manusia </a:t>
            </a:r>
            <a:r>
              <a:rPr lang="id-ID" sz="2400" b="1" dirty="0" err="1"/>
              <a:t>Cro-Magnon</a:t>
            </a:r>
            <a:r>
              <a:rPr lang="id-ID" sz="2400" b="1" dirty="0"/>
              <a:t> </a:t>
            </a:r>
            <a:r>
              <a:rPr lang="id-ID" sz="2400" dirty="0" smtClean="0"/>
              <a:t>- Ditemukan </a:t>
            </a:r>
            <a:r>
              <a:rPr lang="id-ID" sz="2400" dirty="0"/>
              <a:t>di gua Cro-Magnon, Lascaux Prancis.  </a:t>
            </a:r>
            <a:r>
              <a:rPr lang="id-ID" sz="2400" dirty="0" smtClean="0"/>
              <a:t>                                                                                              Dicurigai </a:t>
            </a:r>
            <a:r>
              <a:rPr lang="id-ID" sz="2400" dirty="0"/>
              <a:t>sebagai campuran antara manusia Neandertal dengan manusia Gunung </a:t>
            </a:r>
            <a:r>
              <a:rPr lang="id-ID" sz="2400" dirty="0" err="1"/>
              <a:t>Carmel</a:t>
            </a:r>
            <a:r>
              <a:rPr lang="id-ID" sz="2400" dirty="0" smtClean="0"/>
              <a:t>.</a:t>
            </a:r>
          </a:p>
          <a:p>
            <a:pPr marL="514350" lvl="0" indent="-514350" algn="just">
              <a:buFont typeface="+mj-lt"/>
              <a:buAutoNum type="arabicPeriod" startAt="3"/>
            </a:pPr>
            <a:endParaRPr lang="id-ID" sz="2400" dirty="0"/>
          </a:p>
          <a:p>
            <a:pPr marL="514350" lvl="0" indent="-514350">
              <a:buFont typeface="+mj-lt"/>
              <a:buAutoNum type="arabicPeriod" startAt="4"/>
            </a:pPr>
            <a:r>
              <a:rPr lang="id-ID" sz="2400" b="1" dirty="0"/>
              <a:t>Manusia </a:t>
            </a:r>
            <a:r>
              <a:rPr lang="id-ID" sz="2400" b="1" dirty="0" err="1"/>
              <a:t>Shanidar</a:t>
            </a:r>
            <a:r>
              <a:rPr lang="id-ID" sz="2400" b="1" dirty="0"/>
              <a:t> </a:t>
            </a:r>
            <a:r>
              <a:rPr lang="id-ID" sz="2400" dirty="0" smtClean="0"/>
              <a:t>– Ditemukan di Irak</a:t>
            </a:r>
          </a:p>
          <a:p>
            <a:pPr marL="514350" lvl="0" indent="-514350">
              <a:buFont typeface="+mj-lt"/>
              <a:buAutoNum type="arabicPeriod" startAt="4"/>
            </a:pPr>
            <a:endParaRPr lang="id-ID" sz="2400" dirty="0"/>
          </a:p>
          <a:p>
            <a:pPr marL="514350" lvl="0" indent="-514350">
              <a:buFont typeface="+mj-lt"/>
              <a:buAutoNum type="arabicPeriod" startAt="5"/>
            </a:pPr>
            <a:r>
              <a:rPr lang="id-ID" sz="2400" b="1" dirty="0"/>
              <a:t>Manusia Gunung Carmel </a:t>
            </a:r>
            <a:r>
              <a:rPr lang="id-ID" sz="2400" dirty="0"/>
              <a:t>- Ditemukan di gua-gua Tabun serta </a:t>
            </a:r>
            <a:r>
              <a:rPr lang="id-ID" sz="2400" dirty="0" err="1"/>
              <a:t>Skhul</a:t>
            </a:r>
            <a:r>
              <a:rPr lang="id-ID" sz="2400" dirty="0"/>
              <a:t> </a:t>
            </a:r>
            <a:r>
              <a:rPr lang="id-ID" sz="2400" dirty="0" smtClean="0"/>
              <a:t>Palestina</a:t>
            </a:r>
          </a:p>
          <a:p>
            <a:pPr marL="514350" lvl="0" indent="-514350">
              <a:buFont typeface="+mj-lt"/>
              <a:buAutoNum type="arabicPeriod" startAt="5"/>
            </a:pPr>
            <a:endParaRPr lang="id-ID" sz="2800" dirty="0"/>
          </a:p>
          <a:p>
            <a:pPr marL="514350" lvl="0" indent="-514350">
              <a:buFont typeface="+mj-lt"/>
              <a:buAutoNum type="arabicPeriod" startAt="6"/>
            </a:pPr>
            <a:r>
              <a:rPr lang="id-ID" sz="2400" b="1" dirty="0"/>
              <a:t>Manusia Steinheim</a:t>
            </a:r>
            <a:r>
              <a:rPr lang="id-ID" sz="2400" dirty="0"/>
              <a:t> - Berasal dari Jerman</a:t>
            </a:r>
          </a:p>
        </p:txBody>
      </p:sp>
    </p:spTree>
    <p:extLst>
      <p:ext uri="{BB962C8B-B14F-4D97-AF65-F5344CB8AC3E}">
        <p14:creationId xmlns:p14="http://schemas.microsoft.com/office/powerpoint/2010/main" val="17791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140424"/>
          </a:xfrm>
        </p:spPr>
        <p:txBody>
          <a:bodyPr>
            <a:normAutofit/>
          </a:bodyPr>
          <a:lstStyle/>
          <a:p>
            <a:pPr algn="just"/>
            <a:r>
              <a:rPr lang="en-GB" dirty="0" err="1" smtClean="0"/>
              <a:t>Walaupun</a:t>
            </a:r>
            <a:r>
              <a:rPr lang="en-GB" dirty="0" smtClean="0"/>
              <a:t> </a:t>
            </a:r>
            <a:r>
              <a:rPr lang="en-GB" dirty="0" err="1"/>
              <a:t>P</a:t>
            </a:r>
            <a:r>
              <a:rPr lang="en-GB" dirty="0" err="1" smtClean="0"/>
              <a:t>enelitian</a:t>
            </a:r>
            <a:r>
              <a:rPr lang="en-GB" dirty="0" smtClean="0"/>
              <a:t> </a:t>
            </a:r>
            <a:r>
              <a:rPr lang="en-GB" dirty="0" err="1" smtClean="0"/>
              <a:t>Arkeologi</a:t>
            </a:r>
            <a:r>
              <a:rPr lang="en-GB" dirty="0" smtClean="0"/>
              <a:t> </a:t>
            </a:r>
            <a:r>
              <a:rPr lang="en-GB" dirty="0" err="1" smtClean="0"/>
              <a:t>didasarkan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kerangka</a:t>
            </a:r>
            <a:r>
              <a:rPr lang="en-GB" dirty="0" smtClean="0"/>
              <a:t> </a:t>
            </a:r>
            <a:r>
              <a:rPr lang="en-GB" dirty="0" err="1" smtClean="0"/>
              <a:t>tengkorak</a:t>
            </a:r>
            <a:r>
              <a:rPr lang="en-GB" dirty="0" smtClean="0"/>
              <a:t> </a:t>
            </a:r>
            <a:r>
              <a:rPr lang="id-ID" dirty="0" smtClean="0"/>
              <a:t>manusia kera (</a:t>
            </a:r>
            <a:r>
              <a:rPr lang="id-ID" dirty="0" err="1" smtClean="0"/>
              <a:t>pra</a:t>
            </a:r>
            <a:r>
              <a:rPr lang="id-ID" dirty="0" smtClean="0"/>
              <a:t>-manusia), manusia purba</a:t>
            </a:r>
            <a:r>
              <a:rPr lang="en-GB" dirty="0" smtClean="0"/>
              <a:t>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dirty="0" err="1" smtClean="0"/>
              <a:t>manusia</a:t>
            </a:r>
            <a:r>
              <a:rPr lang="en-GB" dirty="0" smtClean="0"/>
              <a:t> modern (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</a:t>
            </a:r>
            <a:r>
              <a:rPr lang="en-GB" dirty="0" err="1" smtClean="0"/>
              <a:t>otak</a:t>
            </a:r>
            <a:r>
              <a:rPr lang="en-GB" dirty="0" smtClean="0"/>
              <a:t>) </a:t>
            </a:r>
            <a:r>
              <a:rPr lang="en-GB" dirty="0" err="1" smtClean="0"/>
              <a:t>bersifat</a:t>
            </a:r>
            <a:r>
              <a:rPr lang="en-GB" dirty="0" smtClean="0"/>
              <a:t> bio-</a:t>
            </a:r>
            <a:r>
              <a:rPr lang="en-GB" dirty="0" err="1" smtClean="0"/>
              <a:t>fisis</a:t>
            </a:r>
            <a:r>
              <a:rPr lang="en-GB" dirty="0" smtClean="0"/>
              <a:t>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memberikan</a:t>
            </a:r>
            <a:r>
              <a:rPr lang="en-GB" dirty="0" smtClean="0"/>
              <a:t> </a:t>
            </a:r>
            <a:r>
              <a:rPr lang="en-GB" dirty="0" err="1" smtClean="0"/>
              <a:t>pemahaman</a:t>
            </a:r>
            <a:r>
              <a:rPr lang="en-GB" dirty="0" smtClean="0"/>
              <a:t> </a:t>
            </a:r>
            <a:r>
              <a:rPr lang="id-ID" dirty="0" smtClean="0"/>
              <a:t>bagi </a:t>
            </a:r>
            <a:r>
              <a:rPr lang="en-GB" dirty="0" err="1" smtClean="0"/>
              <a:t>manusia</a:t>
            </a:r>
            <a:r>
              <a:rPr lang="id-ID" dirty="0"/>
              <a:t>, </a:t>
            </a:r>
            <a:r>
              <a:rPr lang="id-ID" dirty="0" smtClean="0"/>
              <a:t>bahwa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GB" dirty="0" err="1" smtClean="0"/>
              <a:t>mata</a:t>
            </a:r>
            <a:r>
              <a:rPr lang="en-GB" dirty="0" smtClean="0"/>
              <a:t> </a:t>
            </a:r>
            <a:r>
              <a:rPr lang="en-GB" dirty="0" err="1"/>
              <a:t>rantai</a:t>
            </a:r>
            <a:r>
              <a:rPr lang="en-GB" dirty="0"/>
              <a:t> </a:t>
            </a:r>
            <a:r>
              <a:rPr lang="en-GB" dirty="0" err="1"/>
              <a:t>pertumbuhan</a:t>
            </a:r>
            <a:r>
              <a:rPr lang="en-GB" dirty="0"/>
              <a:t> </a:t>
            </a:r>
            <a:r>
              <a:rPr lang="en-GB" dirty="0" err="1"/>
              <a:t>fisik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pra-manusia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modern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evolusi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sekaligus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garis</a:t>
            </a:r>
            <a:r>
              <a:rPr lang="en-GB" dirty="0"/>
              <a:t> </a:t>
            </a:r>
            <a:r>
              <a:rPr lang="en-GB" dirty="0" err="1"/>
              <a:t>pisah</a:t>
            </a:r>
            <a:r>
              <a:rPr lang="en-GB" dirty="0"/>
              <a:t> yang </a:t>
            </a:r>
            <a:r>
              <a:rPr lang="en-GB" dirty="0" err="1"/>
              <a:t>nyata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pra-manusia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modern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</a:t>
            </a:r>
            <a:r>
              <a:rPr lang="en-GB" dirty="0" err="1"/>
              <a:t>sempurna</a:t>
            </a:r>
            <a:r>
              <a:rPr lang="en-GB" dirty="0"/>
              <a:t> </a:t>
            </a:r>
            <a:r>
              <a:rPr lang="id-ID" dirty="0"/>
              <a:t>dari </a:t>
            </a:r>
            <a:r>
              <a:rPr lang="en-GB" dirty="0"/>
              <a:t>(</a:t>
            </a:r>
            <a:r>
              <a:rPr lang="en-GB" dirty="0" err="1"/>
              <a:t>kitab</a:t>
            </a:r>
            <a:r>
              <a:rPr lang="en-GB" dirty="0"/>
              <a:t> </a:t>
            </a:r>
            <a:r>
              <a:rPr lang="en-GB" dirty="0" err="1" smtClean="0"/>
              <a:t>suci</a:t>
            </a:r>
            <a:r>
              <a:rPr lang="en-GB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8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64904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Bagaimana dengan Adam sebagai manusia pertama dalam pandangan Agama???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28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76672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Ingatlah </a:t>
            </a:r>
            <a:r>
              <a:rPr lang="id-ID" sz="3200" dirty="0"/>
              <a:t>ketika Tuhanmu berfirman kepada Para </a:t>
            </a:r>
            <a:r>
              <a:rPr lang="id-ID" sz="3200" dirty="0" smtClean="0"/>
              <a:t>Malaikat : </a:t>
            </a:r>
            <a:r>
              <a:rPr lang="id-ID" sz="3200" dirty="0"/>
              <a:t>"Sesungguhnya aku hendak menjadikan seorang </a:t>
            </a:r>
            <a:r>
              <a:rPr lang="id-ID" sz="3200" dirty="0" smtClean="0"/>
              <a:t>khalifah (wakil) </a:t>
            </a:r>
            <a:r>
              <a:rPr lang="id-ID" sz="3200" dirty="0"/>
              <a:t>di muka bumi." </a:t>
            </a:r>
            <a:endParaRPr lang="id-ID" sz="3200" dirty="0" smtClean="0"/>
          </a:p>
          <a:p>
            <a:pPr algn="just"/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M</a:t>
            </a:r>
            <a:r>
              <a:rPr lang="id-ID" sz="3200" dirty="0" smtClean="0"/>
              <a:t>ereka </a:t>
            </a:r>
            <a:r>
              <a:rPr lang="id-ID" sz="3200" dirty="0"/>
              <a:t>berkata: "Mengapa Engkau hendak menjadikan (khalifah) di bumi itu </a:t>
            </a:r>
            <a:r>
              <a:rPr lang="id-ID" sz="3200" dirty="0">
                <a:solidFill>
                  <a:srgbClr val="FF0000"/>
                </a:solidFill>
              </a:rPr>
              <a:t>orang yang akan membuat kerusakan padanya dan menumpahkan darah</a:t>
            </a:r>
            <a:r>
              <a:rPr lang="id-ID" sz="3200" dirty="0"/>
              <a:t>, Padahal </a:t>
            </a:r>
            <a:r>
              <a:rPr lang="id-ID" sz="3200" dirty="0" smtClean="0"/>
              <a:t>kami </a:t>
            </a:r>
            <a:r>
              <a:rPr lang="id-ID" sz="3200" dirty="0"/>
              <a:t>s</a:t>
            </a:r>
            <a:r>
              <a:rPr lang="id-ID" sz="3200" dirty="0" smtClean="0"/>
              <a:t>enantiasa </a:t>
            </a:r>
            <a:r>
              <a:rPr lang="id-ID" sz="3200" dirty="0"/>
              <a:t>bertasbih dengan memuji Engkau dan mensucikan Engkau?" Tuhan berfirman: "Sesungguhnya aku mengetahui apa yang tidak kamu ketahui</a:t>
            </a:r>
            <a:r>
              <a:rPr lang="id-ID" sz="3200" dirty="0" smtClean="0"/>
              <a:t>.“( QS.Albaqarah (2) :30)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290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36912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000" dirty="0" smtClean="0"/>
              <a:t>Dari mana Malaikat tahu bahwa</a:t>
            </a:r>
            <a:r>
              <a:rPr lang="id-ID" sz="3000" dirty="0" smtClean="0">
                <a:solidFill>
                  <a:srgbClr val="FF0000"/>
                </a:solidFill>
              </a:rPr>
              <a:t> </a:t>
            </a:r>
            <a:r>
              <a:rPr lang="id-ID" sz="3000" b="1" dirty="0">
                <a:solidFill>
                  <a:srgbClr val="FF0000"/>
                </a:solidFill>
              </a:rPr>
              <a:t>orang yang akan membuat kerusakan padanya dan menumpahkan </a:t>
            </a:r>
            <a:r>
              <a:rPr lang="id-ID" sz="3000" b="1" dirty="0" smtClean="0">
                <a:solidFill>
                  <a:srgbClr val="FF0000"/>
                </a:solidFill>
              </a:rPr>
              <a:t>darah</a:t>
            </a:r>
            <a:r>
              <a:rPr lang="id-ID" sz="3000" b="1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93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84249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000" dirty="0" smtClean="0"/>
              <a:t>Ini mengisyaratkan bahwa sebelum Adam sudah pernah ada  manusia lain yang ditempatkan di bumi yang berbuat onar dan pertumpahan darah.</a:t>
            </a:r>
          </a:p>
          <a:p>
            <a:pPr algn="just"/>
            <a:endParaRPr lang="id-ID" sz="3000" dirty="0" smtClean="0"/>
          </a:p>
          <a:p>
            <a:pPr algn="just"/>
            <a:r>
              <a:rPr lang="id-ID" sz="3000" dirty="0"/>
              <a:t>Boleh jadi inilah yang ditemukan fosilnya yang </a:t>
            </a:r>
            <a:r>
              <a:rPr lang="id-ID" sz="3000" dirty="0" smtClean="0"/>
              <a:t>termasuk manusia kera, manusia purba maupun manusia modern.</a:t>
            </a:r>
          </a:p>
          <a:p>
            <a:pPr algn="just"/>
            <a:endParaRPr lang="id-ID" sz="3000" dirty="0" smtClean="0"/>
          </a:p>
          <a:p>
            <a:pPr algn="just"/>
            <a:r>
              <a:rPr lang="id-ID" sz="3000" dirty="0" smtClean="0"/>
              <a:t>Mereka itu akhirnya punah, hal ini dijelaskan  :</a:t>
            </a:r>
          </a:p>
          <a:p>
            <a:pPr algn="just"/>
            <a:r>
              <a:rPr lang="id-ID" sz="3000" dirty="0" smtClean="0"/>
              <a:t>“Kami telah menciptakan mereka dan mereka secara kokoh, dan apabila Kami kehendaki, maka kami gantikan jenis mereka dengan jenis yang serupa dengan mereka “ [ QS.al-Insaan (76) : 28 ]</a:t>
            </a:r>
          </a:p>
        </p:txBody>
      </p:sp>
    </p:spTree>
    <p:extLst>
      <p:ext uri="{BB962C8B-B14F-4D97-AF65-F5344CB8AC3E}">
        <p14:creationId xmlns:p14="http://schemas.microsoft.com/office/powerpoint/2010/main" val="38474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48464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ARKEOLOGI</a:t>
            </a:r>
            <a:endParaRPr lang="id-ID" b="1" dirty="0" smtClean="0"/>
          </a:p>
          <a:p>
            <a:pPr algn="just">
              <a:buNone/>
            </a:pPr>
            <a:r>
              <a:rPr lang="en-GB" dirty="0" smtClean="0"/>
              <a:t>	    </a:t>
            </a:r>
            <a:r>
              <a:rPr lang="en-GB" dirty="0" err="1" smtClean="0"/>
              <a:t>Penemuan</a:t>
            </a:r>
            <a:r>
              <a:rPr lang="en-GB" dirty="0" smtClean="0"/>
              <a:t> </a:t>
            </a:r>
            <a:r>
              <a:rPr lang="en-GB" dirty="0" err="1"/>
              <a:t>fosil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jaman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zaman </a:t>
            </a:r>
            <a:r>
              <a:rPr lang="en-GB" dirty="0" smtClean="0"/>
              <a:t>   </a:t>
            </a:r>
          </a:p>
          <a:p>
            <a:pPr algn="just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err="1" smtClean="0"/>
              <a:t>terbagi</a:t>
            </a:r>
            <a:r>
              <a:rPr lang="en-GB" dirty="0" smtClean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smtClean="0"/>
              <a:t>3 </a:t>
            </a:r>
            <a:r>
              <a:rPr lang="en-GB" dirty="0" err="1" smtClean="0"/>
              <a:t>kelompok</a:t>
            </a:r>
            <a:r>
              <a:rPr lang="en-GB" dirty="0" smtClean="0"/>
              <a:t> :</a:t>
            </a:r>
          </a:p>
          <a:p>
            <a:pPr algn="just">
              <a:buNone/>
            </a:pPr>
            <a:r>
              <a:rPr lang="en-GB" b="1" dirty="0"/>
              <a:t>	</a:t>
            </a:r>
            <a:r>
              <a:rPr lang="en-GB" b="1" dirty="0" smtClean="0"/>
              <a:t>        </a:t>
            </a:r>
            <a:r>
              <a:rPr lang="en-GB" b="1" dirty="0" err="1" smtClean="0"/>
              <a:t>Manusia</a:t>
            </a:r>
            <a:r>
              <a:rPr lang="en-GB" b="1" dirty="0" smtClean="0"/>
              <a:t> </a:t>
            </a:r>
            <a:r>
              <a:rPr lang="en-GB" b="1" dirty="0" err="1"/>
              <a:t>K</a:t>
            </a:r>
            <a:r>
              <a:rPr lang="en-GB" b="1" dirty="0" err="1" smtClean="0"/>
              <a:t>era</a:t>
            </a:r>
            <a:r>
              <a:rPr lang="en-GB" b="1" dirty="0" smtClean="0"/>
              <a:t>;</a:t>
            </a:r>
          </a:p>
          <a:p>
            <a:pPr algn="just">
              <a:buNone/>
            </a:pPr>
            <a:r>
              <a:rPr lang="en-GB" b="1" dirty="0"/>
              <a:t> </a:t>
            </a:r>
            <a:r>
              <a:rPr lang="en-GB" b="1" dirty="0" smtClean="0"/>
              <a:t>           </a:t>
            </a:r>
            <a:r>
              <a:rPr lang="en-GB" b="1" dirty="0" err="1" smtClean="0"/>
              <a:t>Manusia</a:t>
            </a:r>
            <a:r>
              <a:rPr lang="en-GB" b="1" dirty="0" smtClean="0"/>
              <a:t> </a:t>
            </a:r>
            <a:r>
              <a:rPr lang="en-GB" b="1" dirty="0" err="1"/>
              <a:t>P</a:t>
            </a:r>
            <a:r>
              <a:rPr lang="en-GB" b="1" dirty="0" err="1" smtClean="0"/>
              <a:t>urba</a:t>
            </a:r>
            <a:r>
              <a:rPr lang="en-GB" b="1" dirty="0" smtClean="0"/>
              <a:t>;</a:t>
            </a:r>
          </a:p>
          <a:p>
            <a:pPr algn="just">
              <a:buNone/>
            </a:pPr>
            <a:r>
              <a:rPr lang="en-GB" b="1" dirty="0"/>
              <a:t> </a:t>
            </a:r>
            <a:r>
              <a:rPr lang="en-GB" b="1" dirty="0" smtClean="0"/>
              <a:t>          </a:t>
            </a:r>
            <a:r>
              <a:rPr lang="en-GB" b="1" dirty="0" err="1" smtClean="0"/>
              <a:t>Manusia</a:t>
            </a:r>
            <a:r>
              <a:rPr lang="en-GB" b="1" dirty="0" smtClean="0"/>
              <a:t> </a:t>
            </a:r>
            <a:r>
              <a:rPr lang="en-GB" b="1" dirty="0"/>
              <a:t>M</a:t>
            </a:r>
            <a:r>
              <a:rPr lang="en-GB" b="1" dirty="0" smtClean="0"/>
              <a:t>odern</a:t>
            </a:r>
            <a:r>
              <a:rPr lang="en-GB" dirty="0"/>
              <a:t>. </a:t>
            </a:r>
            <a:endParaRPr lang="en-GB" dirty="0" smtClean="0"/>
          </a:p>
          <a:p>
            <a:pPr algn="just">
              <a:buNone/>
            </a:pPr>
            <a:endParaRPr lang="en-GB" dirty="0"/>
          </a:p>
          <a:p>
            <a:pPr algn="ctr">
              <a:buNone/>
            </a:pPr>
            <a:r>
              <a:rPr lang="en-GB" dirty="0" smtClean="0"/>
              <a:t>Yang </a:t>
            </a: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diingat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 smtClean="0"/>
              <a:t>teori</a:t>
            </a:r>
            <a:r>
              <a:rPr lang="en-GB" dirty="0" smtClean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 smtClean="0"/>
              <a:t>dugaan</a:t>
            </a:r>
            <a:r>
              <a:rPr lang="en-GB" dirty="0" smtClean="0"/>
              <a:t>. </a:t>
            </a:r>
          </a:p>
          <a:p>
            <a:pPr algn="ctr">
              <a:buNone/>
            </a:pPr>
            <a:r>
              <a:rPr lang="en-GB" dirty="0" err="1" smtClean="0"/>
              <a:t>Fosil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anusia</a:t>
            </a:r>
            <a:r>
              <a:rPr lang="en-GB" dirty="0" smtClean="0"/>
              <a:t> </a:t>
            </a:r>
            <a:r>
              <a:rPr lang="en-GB" dirty="0" err="1" smtClean="0"/>
              <a:t>Purba</a:t>
            </a:r>
            <a:r>
              <a:rPr lang="en-GB" dirty="0" smtClean="0"/>
              <a:t> </a:t>
            </a:r>
            <a:r>
              <a:rPr lang="en-GB" dirty="0"/>
              <a:t>yang </a:t>
            </a:r>
            <a:r>
              <a:rPr lang="en-GB" dirty="0" err="1"/>
              <a:t>ditemukan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saja</a:t>
            </a:r>
            <a:r>
              <a:rPr lang="en-GB" dirty="0"/>
              <a:t>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F</a:t>
            </a:r>
            <a:r>
              <a:rPr lang="en-GB" dirty="0" err="1" smtClean="0"/>
              <a:t>osil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anusia</a:t>
            </a:r>
            <a:r>
              <a:rPr lang="en-GB" dirty="0" smtClean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ciri</a:t>
            </a:r>
            <a:r>
              <a:rPr lang="en-GB" dirty="0"/>
              <a:t> </a:t>
            </a:r>
            <a:r>
              <a:rPr lang="en-GB" dirty="0" err="1"/>
              <a:t>tubuh</a:t>
            </a:r>
            <a:r>
              <a:rPr lang="en-GB" dirty="0"/>
              <a:t> yang </a:t>
            </a:r>
            <a:r>
              <a:rPr lang="en-GB" dirty="0" err="1"/>
              <a:t>unik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bahkan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rekayasa</a:t>
            </a:r>
            <a:r>
              <a:rPr lang="en-GB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74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6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9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404446"/>
            <a:ext cx="8568953" cy="6049108"/>
          </a:xfrm>
        </p:spPr>
        <p:txBody>
          <a:bodyPr>
            <a:normAutofit/>
          </a:bodyPr>
          <a:lstStyle/>
          <a:p>
            <a:pPr marL="562722" indent="-562722">
              <a:buNone/>
            </a:pPr>
            <a:r>
              <a:rPr lang="en-GB" altLang="en-US" sz="1477" b="1" dirty="0" smtClean="0"/>
              <a:t>PENELITIAN  </a:t>
            </a:r>
            <a:r>
              <a:rPr lang="en-GB" altLang="en-US" sz="1477" b="1" dirty="0"/>
              <a:t>ARKEOLOGI  :  PEMAHAMAN  ILMIAH  TENTANG  EVOLUSI  BIO-FISIS  </a:t>
            </a:r>
            <a:r>
              <a:rPr lang="en-GB" altLang="en-US" sz="1477" b="1" dirty="0" smtClean="0"/>
              <a:t>PRA-MANUSIA  </a:t>
            </a:r>
            <a:r>
              <a:rPr lang="en-GB" altLang="en-US" sz="1477" b="1" dirty="0"/>
              <a:t>SAMPAI  </a:t>
            </a:r>
            <a:endParaRPr lang="en-GB" altLang="en-US" sz="1477" b="1" dirty="0" smtClean="0"/>
          </a:p>
          <a:p>
            <a:pPr marL="562722" indent="-562722">
              <a:buNone/>
            </a:pPr>
            <a:r>
              <a:rPr lang="en-GB" altLang="en-US" sz="1477" b="1" dirty="0"/>
              <a:t>	</a:t>
            </a:r>
            <a:r>
              <a:rPr lang="en-GB" altLang="en-US" sz="1477" b="1" dirty="0" smtClean="0"/>
              <a:t>		        MANUSIA  </a:t>
            </a:r>
            <a:r>
              <a:rPr lang="en-GB" altLang="en-US" sz="1477" b="1" dirty="0"/>
              <a:t>MODERN  (HOMO-LUDEN).</a:t>
            </a:r>
          </a:p>
          <a:p>
            <a:pPr marL="562722" indent="-562722" algn="just">
              <a:buNone/>
            </a:pPr>
            <a:r>
              <a:rPr lang="en-GB" altLang="en-US" sz="1477" b="1" dirty="0"/>
              <a:t>	</a:t>
            </a:r>
          </a:p>
          <a:p>
            <a:pPr marL="562722" indent="-562722" algn="just">
              <a:buNone/>
            </a:pPr>
            <a:r>
              <a:rPr lang="en-GB" altLang="en-US" sz="1939" dirty="0"/>
              <a:t>	</a:t>
            </a:r>
            <a:r>
              <a:rPr lang="en-US" altLang="en-US" sz="1662" b="1" dirty="0" smtClean="0"/>
              <a:t>a.  PRA - MANUSIA  :  TINGGAL  DI  TANAH</a:t>
            </a:r>
          </a:p>
          <a:p>
            <a:pPr marL="562722" indent="-562722">
              <a:buNone/>
            </a:pPr>
            <a:r>
              <a:rPr lang="en-US" altLang="en-US" sz="1477" b="1" dirty="0" smtClean="0"/>
              <a:t>		</a:t>
            </a:r>
            <a:r>
              <a:rPr lang="en-GB" altLang="en-US" sz="1477" dirty="0" smtClean="0"/>
              <a:t> </a:t>
            </a:r>
            <a:r>
              <a:rPr lang="en-GB" altLang="en-US" sz="1477" b="1" dirty="0" smtClean="0"/>
              <a:t>1.  AUTO  PHITECUS   ±  1½   JUTA  TAHUN  (AFRIKA  SELATAN) </a:t>
            </a:r>
            <a:endParaRPr lang="en-US" altLang="en-US" sz="1477" b="1" dirty="0" smtClean="0"/>
          </a:p>
          <a:p>
            <a:pPr marL="562722" indent="-562722" algn="just">
              <a:buNone/>
            </a:pPr>
            <a:r>
              <a:rPr lang="en-GB" altLang="en-US" sz="1477" dirty="0" smtClean="0"/>
              <a:t> 		 </a:t>
            </a:r>
            <a:r>
              <a:rPr lang="en-GB" altLang="en-US" sz="1477" b="1" dirty="0" smtClean="0"/>
              <a:t>2.  PHITECANTROPUS  ERECTUS  JAVANICUS   ± 1  JUTA  TAHUN  (BENGAWAN   SOLO)</a:t>
            </a:r>
          </a:p>
          <a:p>
            <a:pPr marL="562722" indent="-562722" algn="just">
              <a:buNone/>
            </a:pPr>
            <a:r>
              <a:rPr lang="en-GB" altLang="en-US" sz="1477" dirty="0" smtClean="0"/>
              <a:t>    		 </a:t>
            </a:r>
            <a:r>
              <a:rPr lang="en-GB" altLang="en-US" sz="1477" b="1" dirty="0" smtClean="0"/>
              <a:t>3.  PHITECANTROPUS  ERECTUS  PEKINENSI  ±  1  </a:t>
            </a:r>
            <a:r>
              <a:rPr lang="en-GB" altLang="en-US" sz="1477" b="1" dirty="0" err="1" smtClean="0"/>
              <a:t>juta</a:t>
            </a:r>
            <a:r>
              <a:rPr lang="en-GB" altLang="en-US" sz="1477" b="1" dirty="0" smtClean="0"/>
              <a:t>  – 750.000   TAHUN  (PEKING – CHINA)</a:t>
            </a:r>
          </a:p>
          <a:p>
            <a:pPr marL="562722" indent="-562722" algn="just">
              <a:buNone/>
            </a:pPr>
            <a:endParaRPr lang="en-GB" altLang="en-US" sz="1477" b="1" dirty="0" smtClean="0"/>
          </a:p>
          <a:p>
            <a:pPr marL="562722" indent="-562722" algn="just">
              <a:buNone/>
            </a:pPr>
            <a:r>
              <a:rPr lang="en-US" altLang="en-US" sz="1477" b="1" dirty="0" smtClean="0"/>
              <a:t>	</a:t>
            </a:r>
            <a:r>
              <a:rPr lang="en-US" altLang="en-US" sz="1662" b="1" dirty="0" smtClean="0"/>
              <a:t>b.  PRA-MANUSIA  GUA</a:t>
            </a:r>
            <a:r>
              <a:rPr lang="id-ID" altLang="en-US" sz="1662" b="1" dirty="0" smtClean="0"/>
              <a:t>  :  TINGGAL  DI  TANAH  &amp;  GUA</a:t>
            </a:r>
            <a:endParaRPr lang="en-US" altLang="en-US" sz="1662" b="1" dirty="0" smtClean="0"/>
          </a:p>
          <a:p>
            <a:pPr marL="562722" indent="-562722" algn="just">
              <a:buNone/>
            </a:pPr>
            <a:r>
              <a:rPr lang="en-GB" altLang="en-US" sz="1477" b="1" dirty="0" smtClean="0"/>
              <a:t>		   NEADER  THALMAN  ±  500.000 – 100.000  TAHUN  (AFRIKA,  ASIA  TENGAH,  CHINA)</a:t>
            </a:r>
          </a:p>
          <a:p>
            <a:pPr marL="562722" indent="-562722" algn="just">
              <a:buNone/>
            </a:pPr>
            <a:endParaRPr lang="en-GB" altLang="en-US" sz="1477" dirty="0" smtClean="0"/>
          </a:p>
          <a:p>
            <a:pPr marL="562722" indent="-562722" algn="just">
              <a:buNone/>
            </a:pPr>
            <a:r>
              <a:rPr lang="en-GB" altLang="en-US" sz="1477" dirty="0" smtClean="0"/>
              <a:t>	</a:t>
            </a:r>
            <a:r>
              <a:rPr lang="en-US" altLang="en-US" sz="1662" b="1" dirty="0" smtClean="0"/>
              <a:t>c.  MANUSIA  GUA  :  TINGGAL  DI  GUA-GUA</a:t>
            </a:r>
            <a:endParaRPr lang="en-GB" altLang="en-US" sz="1662" dirty="0" smtClean="0"/>
          </a:p>
          <a:p>
            <a:pPr marL="562722" indent="-562722" algn="just">
              <a:buNone/>
            </a:pPr>
            <a:r>
              <a:rPr lang="en-GB" altLang="en-US" sz="1477" dirty="0" smtClean="0"/>
              <a:t>		  </a:t>
            </a:r>
            <a:r>
              <a:rPr lang="en-GB" altLang="en-US" sz="1477" b="1" dirty="0" smtClean="0"/>
              <a:t>HOMO  SAPIEN  DELLUVIALIS  (CRO-MAGNON)   ±  60.000 - 30.000   TAHUN (PRANCIS)</a:t>
            </a:r>
          </a:p>
          <a:p>
            <a:pPr marL="562722" indent="-562722" algn="just">
              <a:buNone/>
            </a:pPr>
            <a:endParaRPr lang="en-GB" altLang="en-US" sz="1477" b="1" dirty="0" smtClean="0"/>
          </a:p>
          <a:p>
            <a:pPr marL="562722" indent="-562722" algn="just">
              <a:buNone/>
            </a:pPr>
            <a:r>
              <a:rPr lang="en-GB" altLang="en-US" sz="1477" b="1" dirty="0" smtClean="0"/>
              <a:t>	</a:t>
            </a:r>
            <a:r>
              <a:rPr lang="en-GB" altLang="en-US" sz="1662" b="1" dirty="0" smtClean="0"/>
              <a:t>d.  MANUSIA  MODERN  =  HOMO  LUDEN</a:t>
            </a:r>
            <a:endParaRPr lang="en-GB" altLang="en-US" sz="1662" dirty="0" smtClean="0"/>
          </a:p>
          <a:p>
            <a:pPr marL="562722" indent="-562722" algn="just">
              <a:buNone/>
            </a:pPr>
            <a:r>
              <a:rPr lang="en-GB" altLang="en-US" sz="1477" dirty="0" smtClean="0"/>
              <a:t>    		  </a:t>
            </a:r>
            <a:r>
              <a:rPr lang="en-GB" altLang="en-US" sz="1477" b="1" dirty="0" smtClean="0"/>
              <a:t>HOMO  SAPIEN  ALLUVIALIS  ±   30.000-10.000   TAHUN  (PRANCIS,  ITALIA SELATAN,  ASIA  </a:t>
            </a:r>
          </a:p>
          <a:p>
            <a:pPr marL="562722" indent="-562722" algn="just">
              <a:buNone/>
            </a:pPr>
            <a:r>
              <a:rPr lang="en-GB" altLang="en-US" sz="1477" b="1" dirty="0"/>
              <a:t> </a:t>
            </a:r>
            <a:r>
              <a:rPr lang="en-GB" altLang="en-US" sz="1477" b="1" dirty="0" smtClean="0"/>
              <a:t>                      BARAT)</a:t>
            </a:r>
          </a:p>
          <a:p>
            <a:pPr marL="562722" indent="-562722" algn="just">
              <a:buNone/>
            </a:pPr>
            <a:r>
              <a:rPr lang="en-GB" altLang="en-US" sz="1477" dirty="0" smtClean="0"/>
              <a:t>	</a:t>
            </a:r>
            <a:endParaRPr lang="en-US" altLang="en-US" sz="1477" b="1" dirty="0" smtClean="0"/>
          </a:p>
          <a:p>
            <a:pPr marL="562722" indent="-562722">
              <a:buNone/>
            </a:pPr>
            <a:r>
              <a:rPr lang="en-US" altLang="en-US" sz="1477" b="1" dirty="0" smtClean="0"/>
              <a:t>	 </a:t>
            </a:r>
          </a:p>
          <a:p>
            <a:pPr marL="562722" indent="-562722">
              <a:buNone/>
            </a:pPr>
            <a:r>
              <a:rPr lang="en-US" altLang="en-US" sz="1477" b="1" dirty="0"/>
              <a:t>	</a:t>
            </a:r>
            <a:endParaRPr lang="en-GB" altLang="en-US" sz="1939" dirty="0"/>
          </a:p>
        </p:txBody>
      </p:sp>
    </p:spTree>
    <p:extLst>
      <p:ext uri="{BB962C8B-B14F-4D97-AF65-F5344CB8AC3E}">
        <p14:creationId xmlns:p14="http://schemas.microsoft.com/office/powerpoint/2010/main" val="36370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63093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 b="1" dirty="0" err="1" smtClean="0"/>
              <a:t>Manusia</a:t>
            </a:r>
            <a:r>
              <a:rPr lang="en-GB" sz="8800" b="1" dirty="0" smtClean="0"/>
              <a:t> </a:t>
            </a:r>
            <a:r>
              <a:rPr lang="en-GB" sz="8800" b="1" dirty="0" err="1" smtClean="0"/>
              <a:t>Kera</a:t>
            </a:r>
            <a:endParaRPr lang="en-GB" sz="8800" b="1" dirty="0" smtClean="0"/>
          </a:p>
          <a:p>
            <a:pPr algn="just">
              <a:buNone/>
            </a:pPr>
            <a:r>
              <a:rPr lang="en-GB" sz="8800" b="1" dirty="0"/>
              <a:t> </a:t>
            </a:r>
            <a:r>
              <a:rPr lang="en-GB" sz="8800" b="1" dirty="0" smtClean="0"/>
              <a:t>          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438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1520" y="476672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id-ID" sz="3200" b="1" dirty="0" smtClean="0"/>
              <a:t>Australopithecus </a:t>
            </a:r>
            <a:r>
              <a:rPr lang="id-ID" sz="3200" b="1" dirty="0" err="1" smtClean="0"/>
              <a:t>Afarensis</a:t>
            </a:r>
            <a:r>
              <a:rPr lang="id-ID" sz="3200" b="1" dirty="0" smtClean="0"/>
              <a:t>                                    </a:t>
            </a:r>
            <a:r>
              <a:rPr lang="id-ID" sz="3200" dirty="0" smtClean="0"/>
              <a:t>Hidup sekitar 3,9 dan 2,9 juta tahun yang lalu                                                                     Australopithecus </a:t>
            </a:r>
            <a:r>
              <a:rPr lang="id-ID" sz="3200" dirty="0" err="1"/>
              <a:t>A</a:t>
            </a:r>
            <a:r>
              <a:rPr lang="id-ID" sz="3200" dirty="0" err="1" smtClean="0"/>
              <a:t>farensis</a:t>
            </a:r>
            <a:r>
              <a:rPr lang="id-ID" sz="3200" dirty="0" smtClean="0"/>
              <a:t> adalah nenek moyang dari  manusia modern</a:t>
            </a:r>
          </a:p>
          <a:p>
            <a:pPr marL="514350" indent="-514350">
              <a:buAutoNum type="arabicPeriod"/>
            </a:pPr>
            <a:endParaRPr lang="id-ID" sz="3200" b="1" dirty="0" smtClean="0"/>
          </a:p>
          <a:p>
            <a:pPr marL="514350" indent="-514350">
              <a:buAutoNum type="arabicPeriod"/>
            </a:pPr>
            <a:r>
              <a:rPr lang="id-ID" sz="3200" b="1" dirty="0" smtClean="0"/>
              <a:t>Australopithecus </a:t>
            </a:r>
            <a:r>
              <a:rPr lang="id-ID" sz="3200" b="1" dirty="0" err="1" smtClean="0"/>
              <a:t>Africanus</a:t>
            </a:r>
            <a:r>
              <a:rPr lang="id-ID" sz="3200" b="1" dirty="0" smtClean="0"/>
              <a:t>                          </a:t>
            </a:r>
            <a:r>
              <a:rPr lang="id-ID" sz="3200" dirty="0" smtClean="0"/>
              <a:t>Berusia 1,5 juta tahun                         Australopithecus </a:t>
            </a:r>
            <a:r>
              <a:rPr lang="id-ID" sz="3200" dirty="0" err="1"/>
              <a:t>A</a:t>
            </a:r>
            <a:r>
              <a:rPr lang="id-ID" sz="3200" dirty="0" err="1" smtClean="0"/>
              <a:t>fricanus</a:t>
            </a:r>
            <a:r>
              <a:rPr lang="id-ID" sz="3200" dirty="0" smtClean="0"/>
              <a:t> ditemukan oleh Raymond </a:t>
            </a:r>
            <a:r>
              <a:rPr lang="id-ID" sz="3200" dirty="0" err="1" smtClean="0"/>
              <a:t>Dart</a:t>
            </a:r>
            <a:r>
              <a:rPr lang="id-ID" sz="3200" dirty="0" smtClean="0"/>
              <a:t> tahun 1924   di desa Taung di sekitar </a:t>
            </a:r>
            <a:r>
              <a:rPr lang="id-ID" sz="3200" dirty="0" err="1" smtClean="0"/>
              <a:t>Bechunaland</a:t>
            </a:r>
            <a:r>
              <a:rPr lang="id-ID" sz="3200" dirty="0" smtClean="0"/>
              <a:t>.                                            Bagian tubuh yang ditemukan hanya fosil tengkorak kepala saja.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071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340768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arabicPeriod" startAt="3"/>
            </a:pPr>
            <a:r>
              <a:rPr lang="id-ID" sz="3200" b="1" dirty="0"/>
              <a:t>Paranthropus Robustus dan </a:t>
            </a:r>
            <a:r>
              <a:rPr lang="id-ID" sz="3200" b="1" dirty="0" err="1"/>
              <a:t>Paranthropus</a:t>
            </a:r>
            <a:r>
              <a:rPr lang="id-ID" sz="3200" b="1" dirty="0"/>
              <a:t> </a:t>
            </a:r>
            <a:r>
              <a:rPr lang="id-ID" sz="3200" b="1" dirty="0" err="1" smtClean="0"/>
              <a:t>Transvaalensis</a:t>
            </a:r>
            <a:r>
              <a:rPr lang="id-ID" sz="3200" dirty="0" smtClean="0"/>
              <a:t>                                              Ditemukan </a:t>
            </a:r>
            <a:r>
              <a:rPr lang="id-ID" sz="3200" dirty="0"/>
              <a:t>di daerah Amerika Selatan dengan ciri isi volume otak sekitar 600 cm kubik, hidup di lingkungan terbuka, serta memiliki tinggi badan kurang lebih 1,5 meter. </a:t>
            </a:r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15418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 smtClean="0"/>
              <a:t>Manusia  </a:t>
            </a:r>
            <a:r>
              <a:rPr lang="id-ID" sz="8800" dirty="0"/>
              <a:t>Purba </a:t>
            </a:r>
            <a:endParaRPr lang="id-ID" sz="8800" dirty="0" smtClean="0"/>
          </a:p>
          <a:p>
            <a:pPr algn="ctr"/>
            <a:r>
              <a:rPr lang="id-ID" sz="8800" dirty="0"/>
              <a:t>(</a:t>
            </a:r>
            <a:r>
              <a:rPr lang="id-ID" sz="8800" dirty="0" smtClean="0"/>
              <a:t>Homo  </a:t>
            </a:r>
            <a:r>
              <a:rPr lang="id-ID" sz="8800" dirty="0" err="1" smtClean="0"/>
              <a:t>Erectus</a:t>
            </a:r>
            <a:r>
              <a:rPr lang="id-ID" sz="8800" dirty="0" smtClean="0"/>
              <a:t>)</a:t>
            </a:r>
            <a:endParaRPr lang="id-ID" sz="8800" dirty="0"/>
          </a:p>
        </p:txBody>
      </p:sp>
    </p:spTree>
    <p:extLst>
      <p:ext uri="{BB962C8B-B14F-4D97-AF65-F5344CB8AC3E}">
        <p14:creationId xmlns:p14="http://schemas.microsoft.com/office/powerpoint/2010/main" val="6361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d-ID" sz="3200" b="1" dirty="0" err="1" smtClean="0"/>
              <a:t>Sinanthropus</a:t>
            </a:r>
            <a:r>
              <a:rPr lang="id-ID" sz="3200" b="1" dirty="0" smtClean="0"/>
              <a:t>  </a:t>
            </a:r>
            <a:r>
              <a:rPr lang="id-ID" sz="3200" b="1" dirty="0" err="1" smtClean="0"/>
              <a:t>Pekinensis</a:t>
            </a:r>
            <a:endParaRPr lang="id-ID" sz="3200" b="1" dirty="0"/>
          </a:p>
          <a:p>
            <a:pPr algn="just"/>
            <a:r>
              <a:rPr lang="id-ID" sz="3200" dirty="0" smtClean="0"/>
              <a:t>      Fosilnya </a:t>
            </a:r>
            <a:r>
              <a:rPr lang="id-ID" sz="3200" dirty="0"/>
              <a:t>ditemukan oleh Davidson Black dan  </a:t>
            </a:r>
          </a:p>
          <a:p>
            <a:pPr algn="just"/>
            <a:r>
              <a:rPr lang="id-ID" sz="3200" dirty="0"/>
              <a:t>      </a:t>
            </a:r>
            <a:r>
              <a:rPr lang="id-ID" sz="3200" dirty="0" err="1"/>
              <a:t>Franz</a:t>
            </a:r>
            <a:r>
              <a:rPr lang="id-ID" sz="3200" dirty="0"/>
              <a:t> </a:t>
            </a:r>
            <a:r>
              <a:rPr lang="id-ID" sz="3200" dirty="0" err="1" smtClean="0"/>
              <a:t>Weidenreich</a:t>
            </a:r>
            <a:r>
              <a:rPr lang="id-ID" sz="3200" dirty="0" smtClean="0"/>
              <a:t> di gua </a:t>
            </a:r>
            <a:r>
              <a:rPr lang="id-ID" sz="3200" dirty="0"/>
              <a:t>naga daerah </a:t>
            </a:r>
            <a:r>
              <a:rPr lang="id-ID" sz="3200" dirty="0" smtClean="0"/>
              <a:t>Peking</a:t>
            </a:r>
          </a:p>
          <a:p>
            <a:pPr algn="just"/>
            <a:r>
              <a:rPr lang="id-ID" sz="3200" dirty="0" smtClean="0"/>
              <a:t>      Cina.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</a:t>
            </a:r>
            <a:r>
              <a:rPr lang="id-ID" sz="3200" dirty="0" err="1" smtClean="0"/>
              <a:t>Sinanthropus</a:t>
            </a:r>
            <a:r>
              <a:rPr lang="id-ID" sz="3200" dirty="0" smtClean="0"/>
              <a:t> </a:t>
            </a:r>
            <a:r>
              <a:rPr lang="id-ID" sz="3200" dirty="0" err="1"/>
              <a:t>pekinensis</a:t>
            </a:r>
            <a:r>
              <a:rPr lang="id-ID" sz="3200" dirty="0"/>
              <a:t> dianggap bagian </a:t>
            </a:r>
            <a:r>
              <a:rPr lang="id-ID" sz="3200" dirty="0" smtClean="0"/>
              <a:t>	dari </a:t>
            </a:r>
            <a:r>
              <a:rPr lang="id-ID" sz="3200" dirty="0"/>
              <a:t>kelompok </a:t>
            </a:r>
            <a:r>
              <a:rPr lang="id-ID" sz="3200" dirty="0" err="1"/>
              <a:t>pithecanthropus</a:t>
            </a:r>
            <a:r>
              <a:rPr lang="id-ID" sz="3200" dirty="0"/>
              <a:t> karena </a:t>
            </a:r>
            <a:r>
              <a:rPr lang="id-ID" sz="3200" dirty="0" smtClean="0"/>
              <a:t>	memiliki </a:t>
            </a:r>
            <a:r>
              <a:rPr lang="id-ID" sz="3200" dirty="0"/>
              <a:t>ciri tubuh atau badan yang mirip </a:t>
            </a:r>
            <a:r>
              <a:rPr lang="id-ID" sz="3200" dirty="0" smtClean="0"/>
              <a:t>	serta </a:t>
            </a:r>
            <a:r>
              <a:rPr lang="id-ID" sz="3200" dirty="0"/>
              <a:t>hidup di era zaman yang bersamaan.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</a:t>
            </a:r>
            <a:r>
              <a:rPr lang="id-ID" sz="3200" dirty="0" err="1" smtClean="0"/>
              <a:t>Sinanthropus</a:t>
            </a:r>
            <a:r>
              <a:rPr lang="id-ID" sz="3200" dirty="0" smtClean="0"/>
              <a:t> </a:t>
            </a:r>
            <a:r>
              <a:rPr lang="id-ID" sz="3200" dirty="0" err="1"/>
              <a:t>pekinensis</a:t>
            </a:r>
            <a:r>
              <a:rPr lang="id-ID" sz="3200" dirty="0"/>
              <a:t> memiliki volume </a:t>
            </a:r>
            <a:r>
              <a:rPr lang="id-ID" sz="3200" dirty="0" smtClean="0"/>
              <a:t>	isi </a:t>
            </a:r>
            <a:r>
              <a:rPr lang="id-ID" sz="3200" dirty="0"/>
              <a:t>otak sekitar kurang lebih 900 sampai </a:t>
            </a:r>
            <a:r>
              <a:rPr lang="id-ID" sz="3200" dirty="0" smtClean="0"/>
              <a:t>	1200 </a:t>
            </a:r>
            <a:r>
              <a:rPr lang="id-ID" sz="3200" dirty="0"/>
              <a:t>cm kubik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331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2"/>
            <a:ext cx="8064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arabicPeriod" startAt="2"/>
            </a:pPr>
            <a:r>
              <a:rPr lang="id-ID" sz="3200" b="1" dirty="0" err="1" smtClean="0"/>
              <a:t>Meganthropus</a:t>
            </a:r>
            <a:r>
              <a:rPr lang="id-ID" sz="3200" b="1" dirty="0" smtClean="0"/>
              <a:t> </a:t>
            </a:r>
            <a:r>
              <a:rPr lang="id-ID" sz="3200" b="1" dirty="0" err="1"/>
              <a:t>Palaeojavanicus</a:t>
            </a:r>
            <a:r>
              <a:rPr lang="id-ID" sz="3200" dirty="0"/>
              <a:t> (</a:t>
            </a:r>
            <a:r>
              <a:rPr lang="id-ID" sz="3200" dirty="0" smtClean="0"/>
              <a:t>Manusia </a:t>
            </a:r>
            <a:r>
              <a:rPr lang="id-ID" sz="3200" dirty="0"/>
              <a:t>Raksasa </a:t>
            </a:r>
            <a:r>
              <a:rPr lang="id-ID" sz="3200" dirty="0" smtClean="0"/>
              <a:t>Jawa)</a:t>
            </a:r>
            <a:endParaRPr lang="id-ID" sz="3200" dirty="0"/>
          </a:p>
          <a:p>
            <a:r>
              <a:rPr lang="id-ID" sz="3200" dirty="0" smtClean="0"/>
              <a:t>	</a:t>
            </a:r>
            <a:r>
              <a:rPr lang="id-ID" sz="3200" dirty="0" err="1" smtClean="0"/>
              <a:t>Meganthropus</a:t>
            </a:r>
            <a:r>
              <a:rPr lang="id-ID" sz="3200" dirty="0" smtClean="0"/>
              <a:t> </a:t>
            </a:r>
            <a:r>
              <a:rPr lang="id-ID" sz="3200" dirty="0" err="1"/>
              <a:t>P</a:t>
            </a:r>
            <a:r>
              <a:rPr lang="id-ID" sz="3200" dirty="0" err="1" smtClean="0"/>
              <a:t>alaeojavanicus</a:t>
            </a:r>
            <a:r>
              <a:rPr lang="id-ID" sz="3200" dirty="0" smtClean="0"/>
              <a:t> 	</a:t>
            </a:r>
            <a:r>
              <a:rPr lang="id-ID" sz="3200" dirty="0"/>
              <a:t>ditemukan oleh </a:t>
            </a:r>
            <a:r>
              <a:rPr lang="id-ID" sz="3200" dirty="0" err="1"/>
              <a:t>Von</a:t>
            </a:r>
            <a:r>
              <a:rPr lang="id-ID" sz="3200" dirty="0"/>
              <a:t> </a:t>
            </a:r>
            <a:r>
              <a:rPr lang="id-ID" sz="3200" dirty="0" err="1"/>
              <a:t>Koningswald</a:t>
            </a:r>
            <a:r>
              <a:rPr lang="id-ID" sz="3200" dirty="0"/>
              <a:t> di </a:t>
            </a:r>
            <a:r>
              <a:rPr lang="id-ID" sz="3200" dirty="0" smtClean="0"/>
              <a:t>	Sangiran </a:t>
            </a:r>
            <a:r>
              <a:rPr lang="id-ID" sz="3200" dirty="0"/>
              <a:t>di pulau </a:t>
            </a:r>
            <a:r>
              <a:rPr lang="id-ID" sz="3200" dirty="0" err="1"/>
              <a:t>jawa</a:t>
            </a:r>
            <a:r>
              <a:rPr lang="id-ID" sz="3200" dirty="0"/>
              <a:t> </a:t>
            </a:r>
            <a:r>
              <a:rPr lang="id-ID" sz="3200" dirty="0" smtClean="0"/>
              <a:t>pada </a:t>
            </a:r>
            <a:r>
              <a:rPr lang="id-ID" sz="3200" dirty="0"/>
              <a:t>tahun 1939 - </a:t>
            </a:r>
            <a:r>
              <a:rPr lang="id-ID" sz="3200" dirty="0" smtClean="0"/>
              <a:t>	1941.</a:t>
            </a:r>
          </a:p>
          <a:p>
            <a:endParaRPr lang="id-ID" sz="3200" dirty="0"/>
          </a:p>
          <a:p>
            <a:pPr marL="514350" lvl="0" indent="-514350">
              <a:buFont typeface="+mj-lt"/>
              <a:buAutoNum type="arabicPeriod" startAt="3"/>
            </a:pPr>
            <a:r>
              <a:rPr lang="id-ID" sz="3200" b="1" dirty="0"/>
              <a:t>Homo Heidelbergensis</a:t>
            </a:r>
          </a:p>
          <a:p>
            <a:r>
              <a:rPr lang="id-ID" sz="3200" dirty="0" smtClean="0"/>
              <a:t>      Manusia </a:t>
            </a:r>
            <a:r>
              <a:rPr lang="id-ID" sz="3200" dirty="0"/>
              <a:t>heidelberg ditemukan di Jerman</a:t>
            </a:r>
          </a:p>
          <a:p>
            <a:pPr algn="just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7965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556</Words>
  <Application>Microsoft Macintosh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Amiri</vt:lpstr>
      <vt:lpstr>Arial</vt:lpstr>
      <vt:lpstr>Calibri</vt:lpstr>
      <vt:lpstr>Office Theme</vt:lpstr>
      <vt:lpstr>METAFISIKA 1 Materi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ke-5</dc:title>
  <dc:creator>Mukhlis Malik</dc:creator>
  <cp:lastModifiedBy>Microsoft Office User</cp:lastModifiedBy>
  <cp:revision>26</cp:revision>
  <dcterms:created xsi:type="dcterms:W3CDTF">2015-10-07T21:44:34Z</dcterms:created>
  <dcterms:modified xsi:type="dcterms:W3CDTF">2019-09-29T04:39:09Z</dcterms:modified>
</cp:coreProperties>
</file>