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88" r:id="rId3"/>
    <p:sldId id="293" r:id="rId4"/>
    <p:sldId id="260" r:id="rId5"/>
    <p:sldId id="294" r:id="rId6"/>
    <p:sldId id="295" r:id="rId7"/>
    <p:sldId id="291" r:id="rId8"/>
    <p:sldId id="266" r:id="rId9"/>
    <p:sldId id="261" r:id="rId10"/>
    <p:sldId id="284" r:id="rId11"/>
    <p:sldId id="285" r:id="rId12"/>
    <p:sldId id="262" r:id="rId13"/>
    <p:sldId id="263" r:id="rId14"/>
    <p:sldId id="264" r:id="rId15"/>
    <p:sldId id="289" r:id="rId16"/>
    <p:sldId id="292" r:id="rId17"/>
    <p:sldId id="290" r:id="rId18"/>
    <p:sldId id="269" r:id="rId19"/>
    <p:sldId id="286" r:id="rId20"/>
    <p:sldId id="281" r:id="rId2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5"/>
    <p:restoredTop sz="93009"/>
  </p:normalViewPr>
  <p:slideViewPr>
    <p:cSldViewPr>
      <p:cViewPr varScale="1">
        <p:scale>
          <a:sx n="89" d="100"/>
          <a:sy n="89" d="100"/>
        </p:scale>
        <p:origin x="204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C29ECB-DD54-43B4-AAEC-C122F1B08F36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0DD168A3-5C9D-4031-A872-4FCC439F5FF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id-ID" dirty="0" smtClean="0">
              <a:solidFill>
                <a:schemeClr val="tx1"/>
              </a:solidFill>
            </a:rPr>
            <a:t>RUH</a:t>
          </a:r>
          <a:endParaRPr lang="id-ID" dirty="0">
            <a:solidFill>
              <a:schemeClr val="tx1"/>
            </a:solidFill>
          </a:endParaRPr>
        </a:p>
      </dgm:t>
    </dgm:pt>
    <dgm:pt modelId="{1DB5AC6D-3098-4886-B660-3E918C861164}" type="parTrans" cxnId="{EDEF8A36-5F7E-489E-B333-9BD971406CA4}">
      <dgm:prSet/>
      <dgm:spPr/>
      <dgm:t>
        <a:bodyPr/>
        <a:lstStyle/>
        <a:p>
          <a:endParaRPr lang="id-ID"/>
        </a:p>
      </dgm:t>
    </dgm:pt>
    <dgm:pt modelId="{CAB41712-1FCE-4A51-8CCE-A82DB49C786E}" type="sibTrans" cxnId="{EDEF8A36-5F7E-489E-B333-9BD971406CA4}">
      <dgm:prSet/>
      <dgm:spPr/>
      <dgm:t>
        <a:bodyPr/>
        <a:lstStyle/>
        <a:p>
          <a:endParaRPr lang="id-ID"/>
        </a:p>
      </dgm:t>
    </dgm:pt>
    <dgm:pt modelId="{D4F382D4-B966-4773-B683-EC6B34A4F008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id-ID" dirty="0" smtClean="0">
              <a:solidFill>
                <a:schemeClr val="tx1"/>
              </a:solidFill>
            </a:rPr>
            <a:t>FISIK</a:t>
          </a:r>
          <a:endParaRPr lang="id-ID" dirty="0">
            <a:solidFill>
              <a:schemeClr val="tx1"/>
            </a:solidFill>
          </a:endParaRPr>
        </a:p>
      </dgm:t>
    </dgm:pt>
    <dgm:pt modelId="{6ACC7B8C-211B-469D-A079-E596A24BB9D5}" type="parTrans" cxnId="{6F3C0189-62BA-44F9-B4EB-FAC79DD2F5EB}">
      <dgm:prSet/>
      <dgm:spPr/>
      <dgm:t>
        <a:bodyPr/>
        <a:lstStyle/>
        <a:p>
          <a:endParaRPr lang="id-ID"/>
        </a:p>
      </dgm:t>
    </dgm:pt>
    <dgm:pt modelId="{5F387DE3-D4CB-4651-A657-5FF3CAAC42DE}" type="sibTrans" cxnId="{6F3C0189-62BA-44F9-B4EB-FAC79DD2F5EB}">
      <dgm:prSet/>
      <dgm:spPr/>
      <dgm:t>
        <a:bodyPr/>
        <a:lstStyle/>
        <a:p>
          <a:endParaRPr lang="id-ID"/>
        </a:p>
      </dgm:t>
    </dgm:pt>
    <dgm:pt modelId="{A78C08C2-10D5-4BD1-84CF-95EC56025E13}" type="pres">
      <dgm:prSet presAssocID="{D5C29ECB-DD54-43B4-AAEC-C122F1B08F36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8130B9CB-F70E-49DD-ABAE-B869CEF23A3F}" type="pres">
      <dgm:prSet presAssocID="{D5C29ECB-DD54-43B4-AAEC-C122F1B08F36}" presName="comp1" presStyleCnt="0"/>
      <dgm:spPr/>
    </dgm:pt>
    <dgm:pt modelId="{CBD0D200-1434-4988-A919-4E29EE6D7A6A}" type="pres">
      <dgm:prSet presAssocID="{D5C29ECB-DD54-43B4-AAEC-C122F1B08F36}" presName="circle1" presStyleLbl="node1" presStyleIdx="0" presStyleCnt="2"/>
      <dgm:spPr/>
      <dgm:t>
        <a:bodyPr/>
        <a:lstStyle/>
        <a:p>
          <a:endParaRPr lang="id-ID"/>
        </a:p>
      </dgm:t>
    </dgm:pt>
    <dgm:pt modelId="{05726934-DD3A-4787-81A6-F18FFC9D5743}" type="pres">
      <dgm:prSet presAssocID="{D5C29ECB-DD54-43B4-AAEC-C122F1B08F36}" presName="c1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B399860-FC94-4BDE-95CA-5AD8C920A932}" type="pres">
      <dgm:prSet presAssocID="{D5C29ECB-DD54-43B4-AAEC-C122F1B08F36}" presName="comp2" presStyleCnt="0"/>
      <dgm:spPr/>
    </dgm:pt>
    <dgm:pt modelId="{907F61B2-3A0C-406A-A77E-06C381B5D644}" type="pres">
      <dgm:prSet presAssocID="{D5C29ECB-DD54-43B4-AAEC-C122F1B08F36}" presName="circle2" presStyleLbl="node1" presStyleIdx="1" presStyleCnt="2" custScaleY="103811"/>
      <dgm:spPr/>
      <dgm:t>
        <a:bodyPr/>
        <a:lstStyle/>
        <a:p>
          <a:endParaRPr lang="id-ID"/>
        </a:p>
      </dgm:t>
    </dgm:pt>
    <dgm:pt modelId="{5661FB19-3C8B-426D-8304-A41A9E6F5466}" type="pres">
      <dgm:prSet presAssocID="{D5C29ECB-DD54-43B4-AAEC-C122F1B08F36}" presName="c2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036B15F1-D63E-42C2-A9D7-863EEAAE4FAF}" type="presOf" srcId="{D4F382D4-B966-4773-B683-EC6B34A4F008}" destId="{907F61B2-3A0C-406A-A77E-06C381B5D644}" srcOrd="0" destOrd="0" presId="urn:microsoft.com/office/officeart/2005/8/layout/venn2"/>
    <dgm:cxn modelId="{0328097D-55F8-46C8-A0A6-E413311C291B}" type="presOf" srcId="{0DD168A3-5C9D-4031-A872-4FCC439F5FFB}" destId="{05726934-DD3A-4787-81A6-F18FFC9D5743}" srcOrd="1" destOrd="0" presId="urn:microsoft.com/office/officeart/2005/8/layout/venn2"/>
    <dgm:cxn modelId="{EDEF8A36-5F7E-489E-B333-9BD971406CA4}" srcId="{D5C29ECB-DD54-43B4-AAEC-C122F1B08F36}" destId="{0DD168A3-5C9D-4031-A872-4FCC439F5FFB}" srcOrd="0" destOrd="0" parTransId="{1DB5AC6D-3098-4886-B660-3E918C861164}" sibTransId="{CAB41712-1FCE-4A51-8CCE-A82DB49C786E}"/>
    <dgm:cxn modelId="{B72A4C7C-FCA3-4958-8743-F9572DE31A1F}" type="presOf" srcId="{D4F382D4-B966-4773-B683-EC6B34A4F008}" destId="{5661FB19-3C8B-426D-8304-A41A9E6F5466}" srcOrd="1" destOrd="0" presId="urn:microsoft.com/office/officeart/2005/8/layout/venn2"/>
    <dgm:cxn modelId="{89214754-E135-4B40-9444-43CCC9FDD638}" type="presOf" srcId="{0DD168A3-5C9D-4031-A872-4FCC439F5FFB}" destId="{CBD0D200-1434-4988-A919-4E29EE6D7A6A}" srcOrd="0" destOrd="0" presId="urn:microsoft.com/office/officeart/2005/8/layout/venn2"/>
    <dgm:cxn modelId="{9AA62DD0-EC1F-47AA-9241-DB55F450C08C}" type="presOf" srcId="{D5C29ECB-DD54-43B4-AAEC-C122F1B08F36}" destId="{A78C08C2-10D5-4BD1-84CF-95EC56025E13}" srcOrd="0" destOrd="0" presId="urn:microsoft.com/office/officeart/2005/8/layout/venn2"/>
    <dgm:cxn modelId="{6F3C0189-62BA-44F9-B4EB-FAC79DD2F5EB}" srcId="{D5C29ECB-DD54-43B4-AAEC-C122F1B08F36}" destId="{D4F382D4-B966-4773-B683-EC6B34A4F008}" srcOrd="1" destOrd="0" parTransId="{6ACC7B8C-211B-469D-A079-E596A24BB9D5}" sibTransId="{5F387DE3-D4CB-4651-A657-5FF3CAAC42DE}"/>
    <dgm:cxn modelId="{4DE5C3EF-5234-4A6A-83AC-81B57AB456F0}" type="presParOf" srcId="{A78C08C2-10D5-4BD1-84CF-95EC56025E13}" destId="{8130B9CB-F70E-49DD-ABAE-B869CEF23A3F}" srcOrd="0" destOrd="0" presId="urn:microsoft.com/office/officeart/2005/8/layout/venn2"/>
    <dgm:cxn modelId="{555C4485-15D9-4C1D-8852-C5FABB18DABB}" type="presParOf" srcId="{8130B9CB-F70E-49DD-ABAE-B869CEF23A3F}" destId="{CBD0D200-1434-4988-A919-4E29EE6D7A6A}" srcOrd="0" destOrd="0" presId="urn:microsoft.com/office/officeart/2005/8/layout/venn2"/>
    <dgm:cxn modelId="{064340CD-5A44-4E4C-8899-2677778EA90A}" type="presParOf" srcId="{8130B9CB-F70E-49DD-ABAE-B869CEF23A3F}" destId="{05726934-DD3A-4787-81A6-F18FFC9D5743}" srcOrd="1" destOrd="0" presId="urn:microsoft.com/office/officeart/2005/8/layout/venn2"/>
    <dgm:cxn modelId="{2425989A-D4B7-4A71-BD60-536120EC93B2}" type="presParOf" srcId="{A78C08C2-10D5-4BD1-84CF-95EC56025E13}" destId="{1B399860-FC94-4BDE-95CA-5AD8C920A932}" srcOrd="1" destOrd="0" presId="urn:microsoft.com/office/officeart/2005/8/layout/venn2"/>
    <dgm:cxn modelId="{9701186F-09ED-480D-8799-910664251C87}" type="presParOf" srcId="{1B399860-FC94-4BDE-95CA-5AD8C920A932}" destId="{907F61B2-3A0C-406A-A77E-06C381B5D644}" srcOrd="0" destOrd="0" presId="urn:microsoft.com/office/officeart/2005/8/layout/venn2"/>
    <dgm:cxn modelId="{7AE65153-D12F-4A4C-94DB-1D7D614E5E6E}" type="presParOf" srcId="{1B399860-FC94-4BDE-95CA-5AD8C920A932}" destId="{5661FB19-3C8B-426D-8304-A41A9E6F5466}" srcOrd="1" destOrd="0" presId="urn:microsoft.com/office/officeart/2005/8/layout/venn2"/>
  </dgm:cxnLst>
  <dgm:bg>
    <a:solidFill>
      <a:schemeClr val="bg2">
        <a:lumMod val="75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D0D200-1434-4988-A919-4E29EE6D7A6A}">
      <dsp:nvSpPr>
        <dsp:cNvPr id="0" name=""/>
        <dsp:cNvSpPr/>
      </dsp:nvSpPr>
      <dsp:spPr>
        <a:xfrm>
          <a:off x="1866900" y="-38659"/>
          <a:ext cx="5410200" cy="5410200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>
              <a:solidFill>
                <a:schemeClr val="tx1"/>
              </a:solidFill>
            </a:rPr>
            <a:t>RUH</a:t>
          </a:r>
          <a:endParaRPr lang="id-ID" sz="3200" kern="1200" dirty="0">
            <a:solidFill>
              <a:schemeClr val="tx1"/>
            </a:solidFill>
          </a:endParaRPr>
        </a:p>
      </dsp:txBody>
      <dsp:txXfrm>
        <a:off x="3151822" y="367105"/>
        <a:ext cx="2840355" cy="919734"/>
      </dsp:txXfrm>
    </dsp:sp>
    <dsp:sp modelId="{907F61B2-3A0C-406A-A77E-06C381B5D644}">
      <dsp:nvSpPr>
        <dsp:cNvPr id="0" name=""/>
        <dsp:cNvSpPr/>
      </dsp:nvSpPr>
      <dsp:spPr>
        <a:xfrm>
          <a:off x="2543174" y="1236572"/>
          <a:ext cx="4057650" cy="4212287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>
              <a:solidFill>
                <a:schemeClr val="tx1"/>
              </a:solidFill>
            </a:rPr>
            <a:t>FISIK</a:t>
          </a:r>
          <a:endParaRPr lang="id-ID" sz="3200" kern="1200" dirty="0">
            <a:solidFill>
              <a:schemeClr val="tx1"/>
            </a:solidFill>
          </a:endParaRPr>
        </a:p>
      </dsp:txBody>
      <dsp:txXfrm>
        <a:off x="3137404" y="2289643"/>
        <a:ext cx="2869191" cy="2106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2D577-ED38-4D62-979B-DE6555059F51}" type="datetimeFigureOut">
              <a:rPr lang="id-ID" smtClean="0"/>
              <a:t>29/09/19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91BDC-D0D4-4922-B09B-D1E9E872E6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1576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6312585-32EF-6946-A4B1-34734E713EAD}" type="slidenum">
              <a:rPr lang="en-GB" altLang="en-US" sz="1200"/>
              <a:pPr/>
              <a:t>3</a:t>
            </a:fld>
            <a:endParaRPr lang="en-GB" alt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777122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FFA6835-04F2-DA46-B8C1-93FE1FDBAF63}" type="slidenum">
              <a:rPr lang="en-GB" altLang="en-US" sz="1200"/>
              <a:pPr/>
              <a:t>5</a:t>
            </a:fld>
            <a:endParaRPr lang="en-GB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851275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837552B-D876-6C42-B7E0-5D11B6F62F76}" type="slidenum">
              <a:rPr lang="en-GB" altLang="en-US" sz="1200"/>
              <a:pPr/>
              <a:t>6</a:t>
            </a:fld>
            <a:endParaRPr lang="en-GB" alt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259479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91BDC-D0D4-4922-B09B-D1E9E872E685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095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7A7A-9B05-4027-B993-57C2C5397062}" type="datetimeFigureOut">
              <a:rPr lang="id-ID" smtClean="0"/>
              <a:t>29/09/19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4078-C0B8-42CF-8F47-38A8E3282B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375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7A7A-9B05-4027-B993-57C2C5397062}" type="datetimeFigureOut">
              <a:rPr lang="id-ID" smtClean="0"/>
              <a:t>29/09/19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4078-C0B8-42CF-8F47-38A8E3282B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823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7A7A-9B05-4027-B993-57C2C5397062}" type="datetimeFigureOut">
              <a:rPr lang="id-ID" smtClean="0"/>
              <a:t>29/09/19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4078-C0B8-42CF-8F47-38A8E3282B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101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7A7A-9B05-4027-B993-57C2C5397062}" type="datetimeFigureOut">
              <a:rPr lang="id-ID" smtClean="0"/>
              <a:t>29/09/19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4078-C0B8-42CF-8F47-38A8E3282B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353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7A7A-9B05-4027-B993-57C2C5397062}" type="datetimeFigureOut">
              <a:rPr lang="id-ID" smtClean="0"/>
              <a:t>29/09/19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4078-C0B8-42CF-8F47-38A8E3282B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572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7A7A-9B05-4027-B993-57C2C5397062}" type="datetimeFigureOut">
              <a:rPr lang="id-ID" smtClean="0"/>
              <a:t>29/09/19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4078-C0B8-42CF-8F47-38A8E3282B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54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7A7A-9B05-4027-B993-57C2C5397062}" type="datetimeFigureOut">
              <a:rPr lang="id-ID" smtClean="0"/>
              <a:t>29/09/19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4078-C0B8-42CF-8F47-38A8E3282B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282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7A7A-9B05-4027-B993-57C2C5397062}" type="datetimeFigureOut">
              <a:rPr lang="id-ID" smtClean="0"/>
              <a:t>29/09/19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4078-C0B8-42CF-8F47-38A8E3282B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038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7A7A-9B05-4027-B993-57C2C5397062}" type="datetimeFigureOut">
              <a:rPr lang="id-ID" smtClean="0"/>
              <a:t>29/09/19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4078-C0B8-42CF-8F47-38A8E3282B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704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7A7A-9B05-4027-B993-57C2C5397062}" type="datetimeFigureOut">
              <a:rPr lang="id-ID" smtClean="0"/>
              <a:t>29/09/19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4078-C0B8-42CF-8F47-38A8E3282B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003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7A7A-9B05-4027-B993-57C2C5397062}" type="datetimeFigureOut">
              <a:rPr lang="id-ID" smtClean="0"/>
              <a:t>29/09/19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4078-C0B8-42CF-8F47-38A8E3282B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182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87A7A-9B05-4027-B993-57C2C5397062}" type="datetimeFigureOut">
              <a:rPr lang="id-ID" smtClean="0"/>
              <a:t>29/09/19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24078-C0B8-42CF-8F47-38A8E3282B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13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lkitab.sabda.org/verse.php?book=Kej&amp;chapter=2&amp;verse=22" TargetMode="External"/><Relationship Id="rId4" Type="http://schemas.openxmlformats.org/officeDocument/2006/relationships/hyperlink" Target="http://alkitab.sabda.org/verse.php?book=Kej&amp;chapter=2&amp;verse=23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alkitab.sabda.org/verse.php?book=Kej&amp;chapter=2&amp;verse=21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92697"/>
            <a:ext cx="7772400" cy="1728191"/>
          </a:xfrm>
        </p:spPr>
        <p:txBody>
          <a:bodyPr>
            <a:normAutofit/>
          </a:bodyPr>
          <a:lstStyle/>
          <a:p>
            <a:r>
              <a:rPr lang="id-ID" dirty="0" smtClean="0"/>
              <a:t>METAFISIKA 1</a:t>
            </a:r>
            <a:br>
              <a:rPr lang="id-ID" dirty="0" smtClean="0"/>
            </a:br>
            <a:r>
              <a:rPr lang="id-ID" sz="3200" dirty="0" smtClean="0"/>
              <a:t>Materi 9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492896"/>
            <a:ext cx="2099665" cy="2153655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27584" y="5301208"/>
            <a:ext cx="7776864" cy="936104"/>
          </a:xfrm>
          <a:noFill/>
        </p:spPr>
        <p:txBody>
          <a:bodyPr>
            <a:norm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</a:rPr>
              <a:t>UNIVERSITAS PEMBANGUNAN </a:t>
            </a:r>
            <a:r>
              <a:rPr lang="id-ID" sz="2400" b="1" smtClean="0">
                <a:solidFill>
                  <a:schemeClr val="tx1"/>
                </a:solidFill>
              </a:rPr>
              <a:t>PANCA </a:t>
            </a:r>
            <a:r>
              <a:rPr lang="id-ID" sz="2400" b="1" smtClean="0">
                <a:solidFill>
                  <a:schemeClr val="tx1"/>
                </a:solidFill>
              </a:rPr>
              <a:t>BUDI</a:t>
            </a:r>
            <a:endParaRPr lang="id-ID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073337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50"/>
                            </p:stCondLst>
                            <p:childTnLst>
                              <p:par>
                                <p:cTn id="9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3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908720"/>
            <a:ext cx="88617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2800" dirty="0" smtClean="0"/>
              <a:t>“Hai </a:t>
            </a:r>
            <a:r>
              <a:rPr lang="id-ID" sz="2800" dirty="0"/>
              <a:t>sekalian manusia, bertakwalah kepada Tuhan-mu yang telah menciptakan kamu dari nafs yang satu (sama), dan dari padanya Allah menciptakan isterinya; dan dari pada keduanya Allah memperkembang biakkan laki-laki dan perempuan yang </a:t>
            </a:r>
            <a:r>
              <a:rPr lang="id-ID" sz="2800" dirty="0" smtClean="0"/>
              <a:t>banyak”.</a:t>
            </a:r>
            <a:endParaRPr lang="id-ID" sz="2800" dirty="0"/>
          </a:p>
        </p:txBody>
      </p:sp>
      <p:sp>
        <p:nvSpPr>
          <p:cNvPr id="2" name="Rectangle 1"/>
          <p:cNvSpPr/>
          <p:nvPr/>
        </p:nvSpPr>
        <p:spPr>
          <a:xfrm>
            <a:off x="323528" y="204321"/>
            <a:ext cx="27739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id-ID" sz="3200" dirty="0" err="1" smtClean="0"/>
              <a:t>QS.An</a:t>
            </a:r>
            <a:r>
              <a:rPr lang="id-ID" sz="3200" dirty="0" smtClean="0"/>
              <a:t>-Nisa’ 4:1</a:t>
            </a:r>
            <a:endParaRPr lang="id-ID" sz="3200" dirty="0"/>
          </a:p>
        </p:txBody>
      </p:sp>
      <p:sp>
        <p:nvSpPr>
          <p:cNvPr id="3" name="Rectangle 2"/>
          <p:cNvSpPr/>
          <p:nvPr/>
        </p:nvSpPr>
        <p:spPr>
          <a:xfrm>
            <a:off x="122283" y="3933056"/>
            <a:ext cx="88469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sz="3200" dirty="0"/>
              <a:t>QS. Al-</a:t>
            </a:r>
            <a:r>
              <a:rPr lang="id-ID" sz="3200" dirty="0" err="1"/>
              <a:t>Hujurat</a:t>
            </a:r>
            <a:r>
              <a:rPr lang="id-ID" sz="3200" dirty="0"/>
              <a:t> 49:13</a:t>
            </a:r>
          </a:p>
          <a:p>
            <a:pPr algn="just"/>
            <a:r>
              <a:rPr lang="id-ID" sz="2800" dirty="0"/>
              <a:t>“Hai manusia, Sesungguhnya Kami menciptakan kamu dari seorang laki-laki dan seorang perempuan dan menjadikan kamu berbangsa - bangsa dan bersuku-suku supaya kamu saling kenal-mengenal”. </a:t>
            </a:r>
          </a:p>
        </p:txBody>
      </p:sp>
    </p:spTree>
    <p:extLst>
      <p:ext uri="{BB962C8B-B14F-4D97-AF65-F5344CB8AC3E}">
        <p14:creationId xmlns:p14="http://schemas.microsoft.com/office/powerpoint/2010/main" val="5133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412776"/>
            <a:ext cx="83529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200" dirty="0"/>
              <a:t>Adam </a:t>
            </a:r>
            <a:endParaRPr lang="id-ID" sz="3200" dirty="0" smtClean="0"/>
          </a:p>
          <a:p>
            <a:pPr algn="just"/>
            <a:r>
              <a:rPr lang="id-ID" sz="3200" dirty="0" err="1" smtClean="0"/>
              <a:t>bhs.Ibrani</a:t>
            </a:r>
            <a:r>
              <a:rPr lang="id-ID" sz="3200" dirty="0" smtClean="0"/>
              <a:t> </a:t>
            </a:r>
            <a:r>
              <a:rPr lang="he-IL" sz="3200" dirty="0" smtClean="0"/>
              <a:t>אדם</a:t>
            </a:r>
            <a:r>
              <a:rPr lang="id-ID" sz="3200" dirty="0" smtClean="0"/>
              <a:t> </a:t>
            </a:r>
            <a:r>
              <a:rPr lang="he-IL" sz="3200" dirty="0" smtClean="0"/>
              <a:t>, </a:t>
            </a:r>
            <a:r>
              <a:rPr lang="he-IL" sz="3200" dirty="0"/>
              <a:t>'</a:t>
            </a:r>
            <a:r>
              <a:rPr lang="id-ID" sz="3200" dirty="0"/>
              <a:t>ÂDÂM</a:t>
            </a:r>
            <a:r>
              <a:rPr lang="id-ID" sz="3200" dirty="0" smtClean="0"/>
              <a:t>, </a:t>
            </a:r>
            <a:r>
              <a:rPr lang="id-ID" sz="3200" dirty="0" err="1" smtClean="0"/>
              <a:t>bhs.Arab</a:t>
            </a:r>
            <a:r>
              <a:rPr lang="id-ID" sz="3200" dirty="0" smtClean="0"/>
              <a:t> </a:t>
            </a:r>
            <a:r>
              <a:rPr lang="ar-SA" sz="3200" dirty="0" smtClean="0"/>
              <a:t>آدم, </a:t>
            </a:r>
            <a:endParaRPr lang="en-US" sz="3200" dirty="0" smtClean="0"/>
          </a:p>
          <a:p>
            <a:pPr algn="just"/>
            <a:r>
              <a:rPr lang="id-ID" sz="3200" dirty="0" smtClean="0"/>
              <a:t>berarti </a:t>
            </a:r>
            <a:r>
              <a:rPr lang="id-ID" sz="3200" dirty="0"/>
              <a:t>tanah, manusia atau cokelat </a:t>
            </a:r>
            <a:r>
              <a:rPr lang="id-ID" sz="3200" dirty="0" smtClean="0"/>
              <a:t>muda</a:t>
            </a:r>
          </a:p>
          <a:p>
            <a:pPr algn="just"/>
            <a:endParaRPr lang="id-ID" sz="3200" dirty="0"/>
          </a:p>
          <a:p>
            <a:pPr algn="just"/>
            <a:r>
              <a:rPr lang="id-ID" sz="3200" dirty="0"/>
              <a:t>Hawa </a:t>
            </a:r>
            <a:endParaRPr lang="id-ID" sz="3200" dirty="0" smtClean="0"/>
          </a:p>
          <a:p>
            <a:pPr algn="just"/>
            <a:r>
              <a:rPr lang="id-ID" sz="3200" dirty="0" err="1" smtClean="0"/>
              <a:t>bhs.Ibrani</a:t>
            </a:r>
            <a:r>
              <a:rPr lang="id-ID" sz="3200" dirty="0" smtClean="0"/>
              <a:t>  </a:t>
            </a:r>
            <a:r>
              <a:rPr lang="he-IL" sz="3200" dirty="0" smtClean="0"/>
              <a:t>חַוָּה, </a:t>
            </a:r>
            <a:r>
              <a:rPr lang="id-ID" sz="3200" dirty="0" smtClean="0"/>
              <a:t>  Ḥawwāh </a:t>
            </a:r>
            <a:r>
              <a:rPr lang="id-ID" sz="3200" dirty="0"/>
              <a:t>; bahasa Arab : </a:t>
            </a:r>
            <a:r>
              <a:rPr lang="ar-SA" sz="3200" dirty="0"/>
              <a:t>حواء </a:t>
            </a:r>
            <a:r>
              <a:rPr lang="id-ID" sz="3200" dirty="0"/>
              <a:t>Hawwāʾ, </a:t>
            </a:r>
            <a:endParaRPr lang="id-ID" sz="3200" dirty="0" smtClean="0"/>
          </a:p>
          <a:p>
            <a:pPr algn="just"/>
            <a:r>
              <a:rPr lang="id-ID" sz="3200" dirty="0" smtClean="0"/>
              <a:t>berarti </a:t>
            </a:r>
            <a:r>
              <a:rPr lang="id-ID" sz="3200" dirty="0"/>
              <a:t>hasrat, keinginan dan ada yang menyebut </a:t>
            </a:r>
            <a:r>
              <a:rPr lang="ar-SA" sz="3200" dirty="0"/>
              <a:t>حَيَّ </a:t>
            </a:r>
            <a:r>
              <a:rPr lang="id-ID" sz="3200" dirty="0" smtClean="0"/>
              <a:t> Hayya </a:t>
            </a:r>
            <a:r>
              <a:rPr lang="id-ID" sz="3200" dirty="0"/>
              <a:t>berarti hidup bhs.Inggris Eve atau Eva, Chava, </a:t>
            </a:r>
            <a:r>
              <a:rPr lang="id-ID" sz="3200" dirty="0" err="1" smtClean="0"/>
              <a:t>Hava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31210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1" y="2060848"/>
            <a:ext cx="79928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dirty="0" smtClean="0"/>
              <a:t>Reproduksi (Embriologi) Manusia </a:t>
            </a:r>
          </a:p>
          <a:p>
            <a:pPr algn="ctr"/>
            <a:r>
              <a:rPr lang="id-ID" sz="4400" dirty="0" smtClean="0"/>
              <a:t>Menurut Al-</a:t>
            </a:r>
            <a:r>
              <a:rPr lang="id-ID" sz="4400" dirty="0" err="1" smtClean="0"/>
              <a:t>Qur’an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226613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88640"/>
            <a:ext cx="8856984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2600" dirty="0"/>
              <a:t>QS Al-</a:t>
            </a:r>
            <a:r>
              <a:rPr lang="id-ID" sz="2600" dirty="0" err="1"/>
              <a:t>Mu’minuun</a:t>
            </a:r>
            <a:r>
              <a:rPr lang="id-ID" sz="2600" dirty="0"/>
              <a:t> </a:t>
            </a:r>
            <a:r>
              <a:rPr lang="id-ID" sz="2600" dirty="0" smtClean="0"/>
              <a:t>23 </a:t>
            </a:r>
            <a:r>
              <a:rPr lang="id-ID" sz="2600" dirty="0"/>
              <a:t>:12-14 </a:t>
            </a:r>
            <a:endParaRPr lang="id-ID" sz="2600" dirty="0" smtClean="0"/>
          </a:p>
          <a:p>
            <a:pPr algn="just"/>
            <a:r>
              <a:rPr lang="id-ID" sz="2600" dirty="0" smtClean="0"/>
              <a:t>12. Dan </a:t>
            </a:r>
            <a:r>
              <a:rPr lang="id-ID" sz="2600" dirty="0"/>
              <a:t>Sesungguhnya </a:t>
            </a:r>
            <a:r>
              <a:rPr lang="id-ID" sz="2600" b="1" dirty="0"/>
              <a:t>Kami</a:t>
            </a:r>
            <a:r>
              <a:rPr lang="id-ID" sz="2600" dirty="0"/>
              <a:t> telah menciptakan </a:t>
            </a:r>
            <a:r>
              <a:rPr lang="id-ID" sz="2600" dirty="0" smtClean="0"/>
              <a:t>manusia dari</a:t>
            </a:r>
          </a:p>
          <a:p>
            <a:pPr algn="just"/>
            <a:r>
              <a:rPr lang="id-ID" sz="2600" dirty="0" smtClean="0"/>
              <a:t>       suatu </a:t>
            </a:r>
            <a:r>
              <a:rPr lang="id-ID" sz="2600" dirty="0"/>
              <a:t>saripati  dari tanah. </a:t>
            </a:r>
            <a:endParaRPr lang="id-ID" sz="2600" dirty="0" smtClean="0"/>
          </a:p>
          <a:p>
            <a:pPr algn="just"/>
            <a:endParaRPr lang="id-ID" sz="2600" dirty="0" smtClean="0"/>
          </a:p>
          <a:p>
            <a:pPr algn="just"/>
            <a:r>
              <a:rPr lang="id-ID" sz="2600" dirty="0" smtClean="0"/>
              <a:t>13. Kemudian </a:t>
            </a:r>
            <a:r>
              <a:rPr lang="id-ID" sz="2600" b="1" dirty="0"/>
              <a:t>Kami</a:t>
            </a:r>
            <a:r>
              <a:rPr lang="id-ID" sz="2600" dirty="0"/>
              <a:t> jadikan saripati itu </a:t>
            </a:r>
            <a:r>
              <a:rPr lang="id-ID" sz="2600" b="1" dirty="0" err="1">
                <a:solidFill>
                  <a:srgbClr val="FF0000"/>
                </a:solidFill>
              </a:rPr>
              <a:t>nuthfah</a:t>
            </a:r>
            <a:r>
              <a:rPr lang="id-ID" sz="2600" dirty="0"/>
              <a:t> </a:t>
            </a:r>
            <a:r>
              <a:rPr lang="id-ID" sz="2600" dirty="0" smtClean="0"/>
              <a:t>dalam tempat</a:t>
            </a:r>
          </a:p>
          <a:p>
            <a:pPr algn="just"/>
            <a:r>
              <a:rPr lang="id-ID" sz="2600" dirty="0" smtClean="0"/>
              <a:t>       yang </a:t>
            </a:r>
            <a:r>
              <a:rPr lang="id-ID" sz="2600" dirty="0"/>
              <a:t>kokoh (rahim</a:t>
            </a:r>
            <a:r>
              <a:rPr lang="id-ID" sz="2600" dirty="0" smtClean="0"/>
              <a:t>).</a:t>
            </a:r>
          </a:p>
          <a:p>
            <a:pPr algn="just"/>
            <a:endParaRPr lang="id-ID" sz="2600" dirty="0" smtClean="0"/>
          </a:p>
          <a:p>
            <a:pPr algn="just"/>
            <a:r>
              <a:rPr lang="id-ID" sz="2600" dirty="0" smtClean="0"/>
              <a:t>14. Kemudian </a:t>
            </a:r>
            <a:r>
              <a:rPr lang="id-ID" sz="2600" dirty="0"/>
              <a:t>nuthfah itu </a:t>
            </a:r>
            <a:r>
              <a:rPr lang="id-ID" sz="2600" b="1" dirty="0"/>
              <a:t>Kami</a:t>
            </a:r>
            <a:r>
              <a:rPr lang="id-ID" sz="2600" dirty="0"/>
              <a:t> jadikan </a:t>
            </a:r>
            <a:r>
              <a:rPr lang="id-ID" sz="2600" b="1" dirty="0">
                <a:solidFill>
                  <a:srgbClr val="FF0000"/>
                </a:solidFill>
              </a:rPr>
              <a:t>‘alaqah</a:t>
            </a:r>
            <a:r>
              <a:rPr lang="id-ID" sz="2600" dirty="0"/>
              <a:t>, lalu </a:t>
            </a:r>
            <a:r>
              <a:rPr lang="id-ID" sz="2600" b="1" dirty="0">
                <a:solidFill>
                  <a:srgbClr val="FF0000"/>
                </a:solidFill>
              </a:rPr>
              <a:t>‘</a:t>
            </a:r>
            <a:r>
              <a:rPr lang="id-ID" sz="2600" b="1" dirty="0" err="1">
                <a:solidFill>
                  <a:srgbClr val="FF0000"/>
                </a:solidFill>
              </a:rPr>
              <a:t>alaqah</a:t>
            </a:r>
            <a:r>
              <a:rPr lang="id-ID" sz="2600" dirty="0" smtClean="0"/>
              <a:t>       </a:t>
            </a:r>
            <a:r>
              <a:rPr lang="id-ID" sz="2600" dirty="0"/>
              <a:t> </a:t>
            </a:r>
            <a:r>
              <a:rPr lang="id-ID" sz="2600" dirty="0" smtClean="0"/>
              <a:t> </a:t>
            </a:r>
          </a:p>
          <a:p>
            <a:pPr algn="just"/>
            <a:r>
              <a:rPr lang="id-ID" sz="2600" dirty="0"/>
              <a:t> </a:t>
            </a:r>
            <a:r>
              <a:rPr lang="id-ID" sz="2600" dirty="0" smtClean="0"/>
              <a:t>      itu </a:t>
            </a:r>
            <a:r>
              <a:rPr lang="id-ID" sz="2600" b="1" dirty="0"/>
              <a:t>Kami</a:t>
            </a:r>
            <a:r>
              <a:rPr lang="id-ID" sz="2600" dirty="0"/>
              <a:t> jadikan </a:t>
            </a:r>
            <a:r>
              <a:rPr lang="id-ID" sz="2600" b="1" dirty="0" err="1">
                <a:solidFill>
                  <a:srgbClr val="FF0000"/>
                </a:solidFill>
              </a:rPr>
              <a:t>mudhghah</a:t>
            </a:r>
            <a:r>
              <a:rPr lang="id-ID" sz="2600" b="1" dirty="0"/>
              <a:t> </a:t>
            </a:r>
            <a:r>
              <a:rPr lang="id-ID" sz="2600" dirty="0" smtClean="0"/>
              <a:t>(=segumpal daging</a:t>
            </a:r>
            <a:r>
              <a:rPr lang="id-ID" sz="2600" dirty="0"/>
              <a:t>), </a:t>
            </a:r>
            <a:r>
              <a:rPr lang="id-ID" sz="2600" dirty="0" smtClean="0"/>
              <a:t>dan </a:t>
            </a:r>
          </a:p>
          <a:p>
            <a:pPr algn="just"/>
            <a:r>
              <a:rPr lang="id-ID" sz="2600" dirty="0"/>
              <a:t> </a:t>
            </a:r>
            <a:r>
              <a:rPr lang="id-ID" sz="2600" dirty="0" smtClean="0"/>
              <a:t>      segumpal </a:t>
            </a:r>
            <a:r>
              <a:rPr lang="id-ID" sz="2600" dirty="0"/>
              <a:t>daging itu </a:t>
            </a:r>
            <a:r>
              <a:rPr lang="id-ID" sz="2600" b="1" dirty="0"/>
              <a:t>Kami</a:t>
            </a:r>
            <a:r>
              <a:rPr lang="id-ID" sz="2600" dirty="0"/>
              <a:t> jadikan </a:t>
            </a:r>
            <a:r>
              <a:rPr lang="id-ID" sz="2600" b="1" dirty="0">
                <a:solidFill>
                  <a:srgbClr val="FF0000"/>
                </a:solidFill>
              </a:rPr>
              <a:t>‘</a:t>
            </a:r>
            <a:r>
              <a:rPr lang="id-ID" sz="2600" b="1" dirty="0" err="1">
                <a:solidFill>
                  <a:srgbClr val="FF0000"/>
                </a:solidFill>
              </a:rPr>
              <a:t>izhaam</a:t>
            </a:r>
            <a:r>
              <a:rPr lang="id-ID" sz="2600" b="1" dirty="0">
                <a:solidFill>
                  <a:srgbClr val="FF0000"/>
                </a:solidFill>
              </a:rPr>
              <a:t> </a:t>
            </a:r>
            <a:r>
              <a:rPr lang="id-ID" sz="2600" dirty="0" smtClean="0"/>
              <a:t>(=tulang </a:t>
            </a:r>
          </a:p>
          <a:p>
            <a:pPr algn="just"/>
            <a:r>
              <a:rPr lang="id-ID" sz="2600" dirty="0"/>
              <a:t> </a:t>
            </a:r>
            <a:r>
              <a:rPr lang="id-ID" sz="2600" dirty="0" smtClean="0"/>
              <a:t>      belulang), </a:t>
            </a:r>
            <a:r>
              <a:rPr lang="id-ID" sz="2600" dirty="0"/>
              <a:t>lalu tulang belulang itu </a:t>
            </a:r>
            <a:r>
              <a:rPr lang="id-ID" sz="2600" b="1" dirty="0"/>
              <a:t>Kami</a:t>
            </a:r>
            <a:r>
              <a:rPr lang="id-ID" sz="2600" dirty="0"/>
              <a:t> </a:t>
            </a:r>
            <a:r>
              <a:rPr lang="id-ID" sz="2600" dirty="0" smtClean="0"/>
              <a:t>bungkus dengan </a:t>
            </a:r>
          </a:p>
          <a:p>
            <a:pPr algn="just"/>
            <a:r>
              <a:rPr lang="id-ID" sz="2600" b="1" dirty="0">
                <a:solidFill>
                  <a:srgbClr val="FF0000"/>
                </a:solidFill>
              </a:rPr>
              <a:t> </a:t>
            </a:r>
            <a:r>
              <a:rPr lang="id-ID" sz="2600" b="1" dirty="0" smtClean="0">
                <a:solidFill>
                  <a:srgbClr val="FF0000"/>
                </a:solidFill>
              </a:rPr>
              <a:t>      </a:t>
            </a:r>
            <a:r>
              <a:rPr lang="id-ID" sz="2600" b="1" dirty="0" err="1" smtClean="0">
                <a:solidFill>
                  <a:srgbClr val="FF0000"/>
                </a:solidFill>
              </a:rPr>
              <a:t>lahm</a:t>
            </a:r>
            <a:r>
              <a:rPr lang="id-ID" sz="2600" dirty="0" smtClean="0"/>
              <a:t> (=daging</a:t>
            </a:r>
            <a:r>
              <a:rPr lang="id-ID" sz="2600" dirty="0"/>
              <a:t>). </a:t>
            </a:r>
            <a:endParaRPr lang="id-ID" sz="2600" dirty="0" smtClean="0"/>
          </a:p>
          <a:p>
            <a:pPr algn="just"/>
            <a:r>
              <a:rPr lang="id-ID" sz="2600" dirty="0"/>
              <a:t> </a:t>
            </a:r>
            <a:r>
              <a:rPr lang="id-ID" sz="2600" dirty="0" smtClean="0"/>
              <a:t>      Kemudian </a:t>
            </a:r>
            <a:r>
              <a:rPr lang="id-ID" sz="2600" b="1" dirty="0"/>
              <a:t>Kami</a:t>
            </a:r>
            <a:r>
              <a:rPr lang="id-ID" sz="2600" dirty="0"/>
              <a:t> jadikan Dia makhluk yang (berbentuk) </a:t>
            </a:r>
            <a:r>
              <a:rPr lang="id-ID" sz="2600" dirty="0" smtClean="0"/>
              <a:t>lain.</a:t>
            </a:r>
          </a:p>
          <a:p>
            <a:pPr algn="just"/>
            <a:r>
              <a:rPr lang="id-ID" sz="2600" dirty="0" smtClean="0"/>
              <a:t>       Maka </a:t>
            </a:r>
            <a:r>
              <a:rPr lang="id-ID" sz="2600" dirty="0"/>
              <a:t>Maha sucilah Allah, Pencipta yang paling baik</a:t>
            </a:r>
            <a:r>
              <a:rPr lang="id-ID" sz="2600" dirty="0" smtClean="0"/>
              <a:t>. </a:t>
            </a:r>
          </a:p>
          <a:p>
            <a:pPr algn="just"/>
            <a:endParaRPr lang="id-ID" sz="2600" b="1" dirty="0" smtClean="0"/>
          </a:p>
          <a:p>
            <a:pPr algn="just"/>
            <a:r>
              <a:rPr lang="id-ID" sz="2600" b="1" dirty="0" smtClean="0"/>
              <a:t>Kami = sudah ada campur tangan selain Allah</a:t>
            </a:r>
            <a:endParaRPr lang="id-ID" sz="2600" b="1" dirty="0"/>
          </a:p>
        </p:txBody>
      </p:sp>
    </p:spTree>
    <p:extLst>
      <p:ext uri="{BB962C8B-B14F-4D97-AF65-F5344CB8AC3E}">
        <p14:creationId xmlns:p14="http://schemas.microsoft.com/office/powerpoint/2010/main" val="301454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908720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200" dirty="0" smtClean="0"/>
              <a:t>Dari ayat di atas menyimpulkan proses reproduksi manusia dari segi fisik dalam 5 tahap 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sz="3200" dirty="0" smtClean="0"/>
              <a:t>Nuthfah (pertemuan sperma dan ovum)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sz="3200" dirty="0" smtClean="0"/>
              <a:t>‘Alaqah (sesuatu yang melekat)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sz="3200" dirty="0" smtClean="0"/>
              <a:t>Mudhghah (segumpal daging) —pembentukan organ-organ yang penting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sz="3200" dirty="0" smtClean="0"/>
              <a:t>‘izhaam (tulang)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sz="3200" dirty="0" smtClean="0"/>
              <a:t>Lahm (daging)</a:t>
            </a:r>
          </a:p>
        </p:txBody>
      </p:sp>
    </p:spTree>
    <p:extLst>
      <p:ext uri="{BB962C8B-B14F-4D97-AF65-F5344CB8AC3E}">
        <p14:creationId xmlns:p14="http://schemas.microsoft.com/office/powerpoint/2010/main" val="252887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32656"/>
            <a:ext cx="878497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2800" dirty="0"/>
              <a:t>Dr. Ketih L. Moore, seorang Ahli Embriologi terkenal dari Amerika, tertegun, ketika membaca suatu tulisan bahwa di dalam Al Qur’an memuat ihwal pertumbuhan janin dari masa pembuahan hingga lahir. </a:t>
            </a:r>
            <a:endParaRPr lang="id-ID" sz="2800" dirty="0" smtClean="0"/>
          </a:p>
          <a:p>
            <a:pPr algn="just"/>
            <a:r>
              <a:rPr lang="id-ID" sz="2800" dirty="0" smtClean="0"/>
              <a:t>“</a:t>
            </a:r>
            <a:r>
              <a:rPr lang="id-ID" sz="2800" dirty="0"/>
              <a:t>ini sulit dipercaya</a:t>
            </a:r>
            <a:r>
              <a:rPr lang="id-ID" sz="2800" dirty="0" smtClean="0"/>
              <a:t>”,…”</a:t>
            </a:r>
          </a:p>
          <a:p>
            <a:pPr algn="just"/>
            <a:endParaRPr lang="id-ID" sz="2800" dirty="0" smtClean="0"/>
          </a:p>
          <a:p>
            <a:pPr algn="just"/>
            <a:r>
              <a:rPr lang="id-ID" sz="2800" dirty="0" smtClean="0"/>
              <a:t>Embriologi </a:t>
            </a:r>
            <a:r>
              <a:rPr lang="id-ID" sz="2800" dirty="0"/>
              <a:t>baru dikenal </a:t>
            </a:r>
            <a:r>
              <a:rPr lang="id-ID" sz="2800" dirty="0" smtClean="0"/>
              <a:t>belakangan yakni di abad 16 </a:t>
            </a:r>
            <a:r>
              <a:rPr lang="id-ID" sz="2800" dirty="0"/>
              <a:t>terutama sejak ditemukannya mikroskop dan piranti-piranti canggih ilmu kedokteran modern” kilah </a:t>
            </a:r>
            <a:r>
              <a:rPr lang="id-ID" sz="2800" dirty="0" err="1"/>
              <a:t>nya</a:t>
            </a:r>
            <a:r>
              <a:rPr lang="id-ID" sz="2800" dirty="0" smtClean="0"/>
              <a:t>.</a:t>
            </a:r>
          </a:p>
          <a:p>
            <a:pPr algn="just"/>
            <a:endParaRPr lang="id-ID" sz="2800" dirty="0"/>
          </a:p>
          <a:p>
            <a:pPr algn="just"/>
            <a:r>
              <a:rPr lang="id-ID" sz="2800" dirty="0" smtClean="0"/>
              <a:t>Ketika </a:t>
            </a:r>
            <a:r>
              <a:rPr lang="id-ID" sz="2800" dirty="0"/>
              <a:t>dia pelajari lagi, ilmu mengenai embriologi yang tersebar di banyak ayat dalam Al Qur’an, ia semakin heran dan terkagum-kagum,…Embriologi dibahas lengkap dan tuntas, pada Al Qur’an yang diturunkan Abad ke 6 </a:t>
            </a:r>
            <a:r>
              <a:rPr lang="id-ID" sz="2800" dirty="0" smtClean="0"/>
              <a:t>Masehi ! 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16724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36712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200" dirty="0"/>
              <a:t>“Apa yang dikupas dalam Al Qur’an sungguh tidak mungkin terjangkau pada saat itu, ini benar-benar mukjizat!” </a:t>
            </a:r>
            <a:endParaRPr lang="id-ID" sz="3200" dirty="0" smtClean="0"/>
          </a:p>
          <a:p>
            <a:pPr algn="just"/>
            <a:endParaRPr lang="id-ID" sz="3200" dirty="0"/>
          </a:p>
          <a:p>
            <a:pPr algn="just"/>
            <a:r>
              <a:rPr lang="id-ID" sz="3200" dirty="0"/>
              <a:t>Ayat-ayat di atas adalah pengetahuan embriologi yang tidak mungkin muncul dari pemikiran manusia pada saat </a:t>
            </a:r>
            <a:r>
              <a:rPr lang="id-ID" sz="3200" dirty="0" smtClean="0"/>
              <a:t>itu, ini diperoleh karena Tuhan Yang Maha Tahu yang menyampaikan informasinya lewat Utusan-Nya.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50248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620688"/>
            <a:ext cx="86409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b="1" dirty="0" smtClean="0"/>
              <a:t>WAKTU MASUKNYA RUH PADA JANIN</a:t>
            </a:r>
          </a:p>
          <a:p>
            <a:pPr algn="just"/>
            <a:r>
              <a:rPr lang="id-ID" sz="2800" dirty="0" smtClean="0"/>
              <a:t>Dalam ucapan Nabi Muhammad (Hadis) ada diterangkan tentang hal </a:t>
            </a:r>
            <a:r>
              <a:rPr lang="id-ID" sz="2800" dirty="0" err="1" smtClean="0"/>
              <a:t>tsb</a:t>
            </a:r>
            <a:r>
              <a:rPr lang="id-ID" sz="2800" dirty="0" smtClean="0"/>
              <a:t> </a:t>
            </a:r>
            <a:r>
              <a:rPr lang="id-ID" sz="2800" dirty="0"/>
              <a:t>[ HR Bukhari – Muslim </a:t>
            </a:r>
            <a:r>
              <a:rPr lang="id-ID" sz="2800" dirty="0" smtClean="0"/>
              <a:t>]:</a:t>
            </a:r>
            <a:endParaRPr lang="id-ID" sz="2800" dirty="0"/>
          </a:p>
        </p:txBody>
      </p:sp>
      <p:sp>
        <p:nvSpPr>
          <p:cNvPr id="4" name="Rectangle 3"/>
          <p:cNvSpPr/>
          <p:nvPr/>
        </p:nvSpPr>
        <p:spPr>
          <a:xfrm>
            <a:off x="251520" y="2204864"/>
            <a:ext cx="8640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sz="2800" dirty="0"/>
              <a:t>Sesungguhnya setiap kalian dikumpulkan penciptaannya di perut ibunya sebagai </a:t>
            </a:r>
            <a:r>
              <a:rPr lang="id-ID" sz="2800" b="1" dirty="0" err="1">
                <a:solidFill>
                  <a:srgbClr val="FF0000"/>
                </a:solidFill>
              </a:rPr>
              <a:t>nuthfah</a:t>
            </a:r>
            <a:r>
              <a:rPr lang="id-ID" sz="2800" b="1" dirty="0">
                <a:solidFill>
                  <a:srgbClr val="FF0000"/>
                </a:solidFill>
              </a:rPr>
              <a:t> </a:t>
            </a:r>
            <a:r>
              <a:rPr lang="id-ID" sz="2800" dirty="0"/>
              <a:t>selama empat puluh </a:t>
            </a:r>
            <a:r>
              <a:rPr lang="id-ID" sz="2800" dirty="0" smtClean="0"/>
              <a:t>hari.</a:t>
            </a:r>
          </a:p>
          <a:p>
            <a:pPr algn="just"/>
            <a:r>
              <a:rPr lang="id-ID" sz="2800" dirty="0"/>
              <a:t>K</a:t>
            </a:r>
            <a:r>
              <a:rPr lang="id-ID" sz="2800" dirty="0" smtClean="0"/>
              <a:t>emudian </a:t>
            </a:r>
            <a:r>
              <a:rPr lang="id-ID" sz="2800" dirty="0"/>
              <a:t>berubah menjadi </a:t>
            </a:r>
            <a:r>
              <a:rPr lang="id-ID" sz="2800" b="1" dirty="0">
                <a:solidFill>
                  <a:srgbClr val="FF0000"/>
                </a:solidFill>
              </a:rPr>
              <a:t>‘</a:t>
            </a:r>
            <a:r>
              <a:rPr lang="id-ID" sz="2800" b="1" dirty="0" err="1">
                <a:solidFill>
                  <a:srgbClr val="FF0000"/>
                </a:solidFill>
              </a:rPr>
              <a:t>alaqah</a:t>
            </a:r>
            <a:r>
              <a:rPr lang="id-ID" sz="2800" dirty="0"/>
              <a:t> selama empat puluh </a:t>
            </a:r>
            <a:r>
              <a:rPr lang="id-ID" sz="2800" dirty="0" smtClean="0"/>
              <a:t>hari.</a:t>
            </a:r>
          </a:p>
          <a:p>
            <a:pPr algn="just"/>
            <a:r>
              <a:rPr lang="id-ID" sz="2800" dirty="0" smtClean="0"/>
              <a:t>kemudian </a:t>
            </a:r>
            <a:r>
              <a:rPr lang="id-ID" sz="2800" dirty="0"/>
              <a:t>menjadi </a:t>
            </a:r>
            <a:r>
              <a:rPr lang="id-ID" sz="2800" b="1" dirty="0" err="1">
                <a:solidFill>
                  <a:srgbClr val="FF0000"/>
                </a:solidFill>
              </a:rPr>
              <a:t>mudhghah</a:t>
            </a:r>
            <a:r>
              <a:rPr lang="id-ID" sz="2800" dirty="0"/>
              <a:t> selama empat puluh hari. </a:t>
            </a:r>
            <a:endParaRPr lang="id-ID" sz="2800" dirty="0" smtClean="0"/>
          </a:p>
          <a:p>
            <a:pPr algn="just"/>
            <a:r>
              <a:rPr lang="id-ID" sz="2800" dirty="0" smtClean="0"/>
              <a:t>Kemudian </a:t>
            </a:r>
            <a:r>
              <a:rPr lang="id-ID" sz="2800" dirty="0"/>
              <a:t>diutus kepadanya malaikat lalu ditiupkan padanya ruh dan dia diperintahkan untuk menetapkan empat hal : menetapkan </a:t>
            </a:r>
            <a:r>
              <a:rPr lang="id-ID" sz="2800" dirty="0" err="1"/>
              <a:t>rizkinya</a:t>
            </a:r>
            <a:r>
              <a:rPr lang="id-ID" sz="2800" dirty="0"/>
              <a:t>, ajalnya, amalnya dan kecelakaan atau kebahagiaannya. </a:t>
            </a:r>
          </a:p>
        </p:txBody>
      </p:sp>
    </p:spTree>
    <p:extLst>
      <p:ext uri="{BB962C8B-B14F-4D97-AF65-F5344CB8AC3E}">
        <p14:creationId xmlns:p14="http://schemas.microsoft.com/office/powerpoint/2010/main" val="306927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id-ID" dirty="0" smtClean="0"/>
              <a:t>TERPADU DUA SUBSTAN YG BERBEDA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447800"/>
          <a:ext cx="9144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563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4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052736"/>
            <a:ext cx="82809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 smtClean="0"/>
              <a:t>Terintegrasinya    </a:t>
            </a:r>
            <a:r>
              <a:rPr lang="id-ID" sz="3200" dirty="0"/>
              <a:t>jasad   dan ruh </a:t>
            </a:r>
          </a:p>
          <a:p>
            <a:pPr algn="ctr"/>
            <a:r>
              <a:rPr lang="id-ID" sz="3200" dirty="0" smtClean="0"/>
              <a:t>maka </a:t>
            </a:r>
          </a:p>
          <a:p>
            <a:pPr algn="ctr"/>
            <a:r>
              <a:rPr lang="id-ID" sz="3200" dirty="0" smtClean="0"/>
              <a:t>baru </a:t>
            </a:r>
            <a:r>
              <a:rPr lang="id-ID" sz="3200" dirty="0"/>
              <a:t>ada  eksistensi   manusia secara </a:t>
            </a:r>
            <a:r>
              <a:rPr lang="id-ID" sz="3200" dirty="0" smtClean="0"/>
              <a:t>utuh</a:t>
            </a:r>
          </a:p>
          <a:p>
            <a:pPr algn="just"/>
            <a:endParaRPr lang="id-ID" sz="3200" dirty="0" smtClean="0"/>
          </a:p>
          <a:p>
            <a:pPr algn="just"/>
            <a:endParaRPr lang="id-ID" sz="3200" dirty="0"/>
          </a:p>
          <a:p>
            <a:pPr algn="just"/>
            <a:endParaRPr lang="id-ID" sz="3200" dirty="0"/>
          </a:p>
          <a:p>
            <a:pPr algn="ctr"/>
            <a:r>
              <a:rPr lang="id-ID" sz="3200" dirty="0" smtClean="0"/>
              <a:t>MAKHLUK SESEMPURNA MAKHLUK</a:t>
            </a:r>
            <a:endParaRPr lang="id-ID" sz="3200" dirty="0"/>
          </a:p>
          <a:p>
            <a:pPr algn="just"/>
            <a:endParaRPr lang="id-ID" sz="3200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716016" y="2780928"/>
            <a:ext cx="0" cy="1152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41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24744"/>
            <a:ext cx="87129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800" b="1" dirty="0"/>
              <a:t>ANALISA </a:t>
            </a:r>
            <a:endParaRPr lang="id-ID" sz="4800" b="1" dirty="0" smtClean="0"/>
          </a:p>
          <a:p>
            <a:pPr algn="ctr"/>
            <a:r>
              <a:rPr lang="id-ID" sz="4800" b="1" dirty="0" smtClean="0"/>
              <a:t>EKSISTENSI</a:t>
            </a:r>
            <a:r>
              <a:rPr lang="id-ID" sz="4800" b="1" dirty="0"/>
              <a:t> </a:t>
            </a:r>
            <a:r>
              <a:rPr lang="id-ID" sz="4800" b="1" dirty="0" smtClean="0"/>
              <a:t> DAN  SUBSTANSI </a:t>
            </a:r>
          </a:p>
          <a:p>
            <a:pPr algn="ctr"/>
            <a:r>
              <a:rPr lang="id-ID" sz="4800" b="1" dirty="0" smtClean="0"/>
              <a:t>PENCIPTAAN </a:t>
            </a:r>
            <a:r>
              <a:rPr lang="id-ID" sz="4800" b="1" dirty="0"/>
              <a:t>MANUSIA </a:t>
            </a:r>
            <a:endParaRPr lang="id-ID" sz="4800" b="1" dirty="0" smtClean="0"/>
          </a:p>
          <a:p>
            <a:pPr algn="ctr"/>
            <a:r>
              <a:rPr lang="id-ID" sz="4800" b="1" dirty="0" smtClean="0"/>
              <a:t>DILIHAT </a:t>
            </a:r>
            <a:r>
              <a:rPr lang="id-ID" sz="4800" b="1" dirty="0"/>
              <a:t>DARI SUDUT PANDANG </a:t>
            </a:r>
            <a:endParaRPr lang="id-ID" sz="4800" b="1" dirty="0" smtClean="0"/>
          </a:p>
          <a:p>
            <a:pPr algn="ctr"/>
            <a:r>
              <a:rPr lang="id-ID" sz="4800" b="1" dirty="0" smtClean="0"/>
              <a:t>AGAMA </a:t>
            </a:r>
            <a:r>
              <a:rPr lang="id-ID" sz="4800" b="1" dirty="0"/>
              <a:t>DAN SAINS</a:t>
            </a:r>
            <a:r>
              <a:rPr lang="id-ID" sz="4000" b="1" dirty="0"/>
              <a:t/>
            </a:r>
            <a:br>
              <a:rPr lang="id-ID" sz="4000" b="1" dirty="0"/>
            </a:br>
            <a:endParaRPr lang="id-ID" sz="4000" b="1" dirty="0"/>
          </a:p>
        </p:txBody>
      </p:sp>
    </p:spTree>
    <p:extLst>
      <p:ext uri="{BB962C8B-B14F-4D97-AF65-F5344CB8AC3E}">
        <p14:creationId xmlns:p14="http://schemas.microsoft.com/office/powerpoint/2010/main" val="68572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5400" dirty="0" smtClean="0">
                <a:latin typeface="Amiri" pitchFamily="2" charset="-78"/>
                <a:cs typeface="Amiri" pitchFamily="2" charset="-78"/>
              </a:rPr>
              <a:t>Terima Kasih</a:t>
            </a:r>
            <a:endParaRPr lang="en-US" sz="5400" dirty="0">
              <a:latin typeface="Amiri" pitchFamily="2" charset="-78"/>
              <a:cs typeface="Amiri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69" y="2119313"/>
            <a:ext cx="3603625" cy="3603625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905000"/>
            <a:ext cx="3603625" cy="360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7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140677" y="188640"/>
            <a:ext cx="8862646" cy="6264914"/>
          </a:xfrm>
        </p:spPr>
        <p:txBody>
          <a:bodyPr>
            <a:normAutofit fontScale="92500" lnSpcReduction="10000"/>
          </a:bodyPr>
          <a:lstStyle/>
          <a:p>
            <a:pPr marL="562722" indent="-562722" algn="just">
              <a:buNone/>
            </a:pPr>
            <a:r>
              <a:rPr lang="en-GB" altLang="en-US" sz="4000" b="1" dirty="0" smtClean="0"/>
              <a:t>AGAMA  </a:t>
            </a:r>
            <a:r>
              <a:rPr lang="en-GB" altLang="en-US" sz="4000" b="1" dirty="0"/>
              <a:t>(RELIGION)</a:t>
            </a:r>
            <a:endParaRPr lang="id-ID" altLang="en-US" sz="4000" b="1" dirty="0"/>
          </a:p>
          <a:p>
            <a:pPr marL="562722" indent="-562722" algn="just">
              <a:buNone/>
            </a:pPr>
            <a:r>
              <a:rPr lang="id-ID" altLang="en-US" sz="1477" b="1" dirty="0"/>
              <a:t>      </a:t>
            </a:r>
            <a:endParaRPr lang="en-US" altLang="en-US" sz="1477" b="1" dirty="0"/>
          </a:p>
          <a:p>
            <a:pPr marL="562722" indent="-562722" algn="just">
              <a:buNone/>
            </a:pPr>
            <a:r>
              <a:rPr lang="en-US" altLang="en-US" sz="1477" b="1" dirty="0"/>
              <a:t>       </a:t>
            </a:r>
            <a:r>
              <a:rPr lang="id-ID" altLang="en-US" sz="1800" b="1" dirty="0"/>
              <a:t>SAMAWI  &amp;  NON  SAMAWI</a:t>
            </a:r>
          </a:p>
          <a:p>
            <a:pPr marL="562722" indent="-562722" algn="just">
              <a:buNone/>
            </a:pPr>
            <a:r>
              <a:rPr lang="id-ID" altLang="en-US" sz="1800" b="1" dirty="0"/>
              <a:t>       </a:t>
            </a:r>
            <a:r>
              <a:rPr lang="en-US" altLang="en-US" sz="1800" b="1" dirty="0"/>
              <a:t> </a:t>
            </a:r>
            <a:r>
              <a:rPr lang="id-ID" altLang="en-US" sz="1800" b="1" dirty="0"/>
              <a:t>PDKY  :  “</a:t>
            </a:r>
            <a:r>
              <a:rPr lang="id-ID" altLang="en-US" sz="1800" b="1" i="1" dirty="0"/>
              <a:t>BELIEVE  IN  GOD,  IS  NOT  LONGER  MORE  </a:t>
            </a:r>
            <a:r>
              <a:rPr lang="id-ID" altLang="en-US" sz="1800" b="1" i="1" dirty="0" err="1"/>
              <a:t>A</a:t>
            </a:r>
            <a:r>
              <a:rPr lang="id-ID" altLang="en-US" sz="1800" b="1" i="1" dirty="0"/>
              <a:t>  BELIEVE,  BUT  IS  HAS  </a:t>
            </a:r>
            <a:r>
              <a:rPr lang="en-US" altLang="en-US" sz="1800" b="1" i="1" dirty="0"/>
              <a:t>   </a:t>
            </a:r>
          </a:p>
          <a:p>
            <a:pPr marL="562722" indent="-562722" algn="just">
              <a:buNone/>
            </a:pPr>
            <a:r>
              <a:rPr lang="en-US" altLang="en-US" sz="1800" b="1" i="1" dirty="0"/>
              <a:t>		         </a:t>
            </a:r>
            <a:r>
              <a:rPr lang="id-ID" altLang="en-US" sz="1800" b="1" i="1" dirty="0"/>
              <a:t>BECOME  </a:t>
            </a:r>
            <a:r>
              <a:rPr lang="id-ID" altLang="en-US" sz="1800" b="1" i="1" dirty="0" err="1"/>
              <a:t>A</a:t>
            </a:r>
            <a:r>
              <a:rPr lang="id-ID" altLang="en-US" sz="1800" b="1" i="1" dirty="0"/>
              <a:t>  SCIENCE.  RELIGION  THE  SCIENCE  OF  HIGHEST  DIMENSION</a:t>
            </a:r>
            <a:r>
              <a:rPr lang="id-ID" altLang="en-US" sz="1800" b="1" dirty="0"/>
              <a:t>”.</a:t>
            </a:r>
          </a:p>
          <a:p>
            <a:pPr marL="562722" indent="-562722" algn="just">
              <a:buNone/>
            </a:pPr>
            <a:endParaRPr lang="en-US" altLang="en-US" sz="1800" b="1" dirty="0"/>
          </a:p>
          <a:p>
            <a:pPr marL="562722" indent="-562722" algn="just">
              <a:buNone/>
            </a:pPr>
            <a:endParaRPr lang="id-ID" altLang="en-US" sz="1477" b="1" dirty="0"/>
          </a:p>
          <a:p>
            <a:pPr marL="562722" indent="-562722" algn="just">
              <a:buNone/>
            </a:pPr>
            <a:r>
              <a:rPr lang="id-ID" altLang="en-US" sz="1477" b="1" dirty="0"/>
              <a:t>	</a:t>
            </a:r>
            <a:r>
              <a:rPr lang="id-ID" altLang="en-US" sz="1800" b="1" dirty="0"/>
              <a:t>“UNTUK  MENGENAL  TUHAN-MU,  KENALI  DULU  SIAPA  DIRIMU”</a:t>
            </a:r>
            <a:r>
              <a:rPr lang="en-GB" altLang="en-US" sz="1800" b="1" dirty="0"/>
              <a:t>	</a:t>
            </a:r>
          </a:p>
          <a:p>
            <a:pPr marL="562722" indent="-562722" algn="just">
              <a:buNone/>
            </a:pPr>
            <a:r>
              <a:rPr lang="en-GB" altLang="en-US" sz="1800" b="1" dirty="0"/>
              <a:t>	</a:t>
            </a:r>
            <a:r>
              <a:rPr lang="id-ID" altLang="en-US" sz="1800" b="1" dirty="0"/>
              <a:t>“UNTUK  MENGENAL  AGAMAMU,  KENALI  DULU  SIAPA  TUHANMU”</a:t>
            </a:r>
          </a:p>
          <a:p>
            <a:pPr marL="562722" indent="-562722" algn="just">
              <a:buNone/>
            </a:pPr>
            <a:endParaRPr lang="id-ID" altLang="en-US" sz="1477" b="1" dirty="0"/>
          </a:p>
          <a:p>
            <a:pPr marL="562722" indent="-562722" algn="just">
              <a:buNone/>
            </a:pPr>
            <a:endParaRPr lang="id-ID" altLang="en-US" sz="1477" b="1" dirty="0"/>
          </a:p>
          <a:p>
            <a:pPr marL="562722" indent="-562722" algn="just">
              <a:buNone/>
            </a:pPr>
            <a:r>
              <a:rPr lang="id-ID" altLang="en-US" sz="1477" b="1" dirty="0"/>
              <a:t>	</a:t>
            </a:r>
            <a:r>
              <a:rPr lang="id-ID" altLang="en-US" sz="1600" b="1" dirty="0"/>
              <a:t>ADA  3  TINGKATAN / JENJANG	1.  AGAMA</a:t>
            </a:r>
          </a:p>
          <a:p>
            <a:pPr marL="562722" indent="-562722" algn="just">
              <a:buNone/>
            </a:pPr>
            <a:r>
              <a:rPr lang="id-ID" altLang="en-US" sz="1600" b="1" dirty="0"/>
              <a:t>					</a:t>
            </a:r>
            <a:r>
              <a:rPr lang="id-ID" altLang="en-US" sz="1600" b="1" dirty="0" smtClean="0"/>
              <a:t>2</a:t>
            </a:r>
            <a:r>
              <a:rPr lang="id-ID" altLang="en-US" sz="1600" b="1" dirty="0"/>
              <a:t>.  TUHAN</a:t>
            </a:r>
          </a:p>
          <a:p>
            <a:pPr marL="562722" indent="-562722" algn="just">
              <a:buNone/>
            </a:pPr>
            <a:r>
              <a:rPr lang="id-ID" altLang="en-US" sz="1600" b="1" dirty="0"/>
              <a:t>					</a:t>
            </a:r>
            <a:r>
              <a:rPr lang="id-ID" altLang="en-US" sz="1600" b="1" dirty="0" smtClean="0"/>
              <a:t>3</a:t>
            </a:r>
            <a:r>
              <a:rPr lang="id-ID" altLang="en-US" sz="1600" b="1" dirty="0"/>
              <a:t>.  DIRI / MANUSIA</a:t>
            </a:r>
          </a:p>
          <a:p>
            <a:pPr marL="562722" indent="-562722" algn="just">
              <a:buNone/>
            </a:pPr>
            <a:r>
              <a:rPr lang="id-ID" altLang="en-US" sz="1600" b="1" dirty="0"/>
              <a:t>	</a:t>
            </a:r>
          </a:p>
          <a:p>
            <a:pPr marL="562722" indent="-562722" algn="just">
              <a:buNone/>
            </a:pPr>
            <a:endParaRPr lang="id-ID" altLang="en-US" sz="1600" b="1" dirty="0"/>
          </a:p>
          <a:p>
            <a:pPr marL="562722" indent="-562722" algn="just">
              <a:buNone/>
            </a:pPr>
            <a:r>
              <a:rPr lang="id-ID" altLang="en-US" sz="1600" b="1" dirty="0"/>
              <a:t>					</a:t>
            </a:r>
            <a:r>
              <a:rPr lang="id-ID" altLang="en-US" sz="1600" b="1" dirty="0" smtClean="0"/>
              <a:t>      SEHINGGA  </a:t>
            </a:r>
            <a:endParaRPr lang="id-ID" altLang="en-US" sz="1600" b="1" dirty="0"/>
          </a:p>
          <a:p>
            <a:pPr marL="562722" indent="-562722" algn="just">
              <a:buNone/>
            </a:pPr>
            <a:r>
              <a:rPr lang="id-ID" altLang="en-US" sz="1600" b="1" dirty="0"/>
              <a:t>				UNTUK  MENGENAL  AGAMA  MERUPAKAN  URUSAN  					DIRI  PRIBADI  MANUSIA  SEBAGAI  </a:t>
            </a:r>
            <a:r>
              <a:rPr lang="id-ID" altLang="en-US" sz="1600" b="1" dirty="0" smtClean="0"/>
              <a:t>MAKHLUK  </a:t>
            </a:r>
            <a:r>
              <a:rPr lang="id-ID" altLang="en-US" sz="1600" b="1" dirty="0"/>
              <a:t>SEMPURNA</a:t>
            </a:r>
          </a:p>
          <a:p>
            <a:pPr marL="562722" indent="-562722" algn="just">
              <a:buNone/>
            </a:pPr>
            <a:endParaRPr lang="en-US" altLang="en-US" sz="1600" b="1" dirty="0"/>
          </a:p>
          <a:p>
            <a:pPr marL="562722" indent="-562722" algn="just">
              <a:buNone/>
            </a:pPr>
            <a:endParaRPr lang="id-ID" altLang="en-US" sz="1600" b="1" dirty="0"/>
          </a:p>
          <a:p>
            <a:pPr marL="562722" indent="-562722" algn="just">
              <a:buNone/>
            </a:pPr>
            <a:r>
              <a:rPr lang="en-US" altLang="en-US" sz="1600" b="1" dirty="0"/>
              <a:t>	</a:t>
            </a:r>
            <a:r>
              <a:rPr lang="id-ID" altLang="en-US" sz="1600" b="1" dirty="0"/>
              <a:t>TUHAN	     “KUCIPTAKAN  MANUSIA  SESEMPURNA  MAKHLUK”</a:t>
            </a:r>
          </a:p>
          <a:p>
            <a:pPr marL="562722" indent="-562722" algn="just">
              <a:buNone/>
            </a:pPr>
            <a:endParaRPr lang="id-ID" altLang="en-US" sz="1477" b="1" dirty="0"/>
          </a:p>
          <a:p>
            <a:pPr marL="562722" indent="-562722" algn="just">
              <a:buNone/>
            </a:pPr>
            <a:endParaRPr lang="id-ID" altLang="en-US" sz="1477" b="1" dirty="0"/>
          </a:p>
          <a:p>
            <a:pPr marL="562722" indent="-562722" algn="just">
              <a:buNone/>
            </a:pPr>
            <a:endParaRPr lang="id-ID" altLang="en-US" sz="1477" b="1" dirty="0"/>
          </a:p>
          <a:p>
            <a:pPr marL="562722" indent="-562722" algn="just">
              <a:buNone/>
            </a:pPr>
            <a:endParaRPr lang="id-ID" altLang="en-US" sz="1477" b="1" dirty="0"/>
          </a:p>
          <a:p>
            <a:pPr marL="562722" indent="-562722" algn="just">
              <a:buNone/>
            </a:pPr>
            <a:endParaRPr lang="id-ID" altLang="en-US" sz="1477" b="1" dirty="0"/>
          </a:p>
          <a:p>
            <a:pPr marL="562722" indent="-562722" algn="just">
              <a:buNone/>
            </a:pPr>
            <a:endParaRPr lang="id-ID" altLang="en-US" sz="1477" b="1" dirty="0"/>
          </a:p>
          <a:p>
            <a:pPr marL="562722" indent="-562722" algn="just">
              <a:buNone/>
            </a:pPr>
            <a:endParaRPr lang="id-ID" altLang="en-US" sz="1477" b="1" dirty="0"/>
          </a:p>
          <a:p>
            <a:pPr marL="562722" indent="-562722" algn="just">
              <a:buNone/>
            </a:pPr>
            <a:endParaRPr lang="id-ID" altLang="en-US" sz="1477" b="1" dirty="0"/>
          </a:p>
          <a:p>
            <a:pPr marL="562722" indent="-562722" algn="just">
              <a:buNone/>
            </a:pPr>
            <a:endParaRPr lang="id-ID" altLang="en-US" sz="1477" b="1" dirty="0"/>
          </a:p>
          <a:p>
            <a:pPr marL="562722" indent="-562722" algn="just">
              <a:buNone/>
            </a:pPr>
            <a:endParaRPr lang="id-ID" altLang="en-US" sz="1477" b="1" dirty="0"/>
          </a:p>
          <a:p>
            <a:pPr marL="562722" indent="-562722" algn="just">
              <a:buNone/>
            </a:pPr>
            <a:endParaRPr lang="en-GB" altLang="en-US" sz="1477" b="1" dirty="0"/>
          </a:p>
        </p:txBody>
      </p:sp>
      <p:cxnSp>
        <p:nvCxnSpPr>
          <p:cNvPr id="65539" name="Straight Arrow Connector 9"/>
          <p:cNvCxnSpPr>
            <a:cxnSpLocks noChangeShapeType="1"/>
          </p:cNvCxnSpPr>
          <p:nvPr/>
        </p:nvCxnSpPr>
        <p:spPr bwMode="auto">
          <a:xfrm>
            <a:off x="3275856" y="3501008"/>
            <a:ext cx="562708" cy="14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0" name="Straight Arrow Connector 11"/>
          <p:cNvCxnSpPr>
            <a:cxnSpLocks noChangeShapeType="1"/>
          </p:cNvCxnSpPr>
          <p:nvPr/>
        </p:nvCxnSpPr>
        <p:spPr bwMode="auto">
          <a:xfrm rot="5400000">
            <a:off x="4397619" y="4395469"/>
            <a:ext cx="351692" cy="29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1" name="Straight Arrow Connector 13"/>
          <p:cNvCxnSpPr>
            <a:cxnSpLocks noChangeShapeType="1"/>
          </p:cNvCxnSpPr>
          <p:nvPr/>
        </p:nvCxnSpPr>
        <p:spPr bwMode="auto">
          <a:xfrm>
            <a:off x="1619672" y="6021288"/>
            <a:ext cx="50405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03833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2276872"/>
            <a:ext cx="72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 smtClean="0"/>
              <a:t>ANALISA PENCIPTAAN MANUSIA </a:t>
            </a:r>
          </a:p>
          <a:p>
            <a:pPr algn="ctr"/>
            <a:r>
              <a:rPr lang="id-ID" sz="3200" dirty="0" smtClean="0"/>
              <a:t>SUDUT PANDANG AGAMA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96991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16632"/>
            <a:ext cx="8862646" cy="6049108"/>
          </a:xfrm>
        </p:spPr>
        <p:txBody>
          <a:bodyPr/>
          <a:lstStyle/>
          <a:p>
            <a:pPr marL="562722" indent="-562722" algn="just">
              <a:buNone/>
            </a:pPr>
            <a:r>
              <a:rPr lang="id-ID" altLang="en-US" sz="2800" b="1" dirty="0"/>
              <a:t> </a:t>
            </a:r>
            <a:r>
              <a:rPr lang="en-US" altLang="en-US" sz="2800" b="1" dirty="0" smtClean="0"/>
              <a:t> </a:t>
            </a:r>
            <a:r>
              <a:rPr lang="id-ID" altLang="en-US" sz="2800" b="1" dirty="0"/>
              <a:t>HINDU	</a:t>
            </a:r>
          </a:p>
          <a:p>
            <a:pPr marL="562722" indent="-562722" algn="just">
              <a:buNone/>
            </a:pPr>
            <a:r>
              <a:rPr lang="id-ID" altLang="en-US" sz="1477" b="1" dirty="0"/>
              <a:t>	     “KENALI  DIRIMU  SENDIRI  &amp;  ENGKAU  AKAN  MENGENAL  TUHAN”</a:t>
            </a:r>
          </a:p>
          <a:p>
            <a:pPr marL="562722" indent="-562722" algn="just">
              <a:buNone/>
            </a:pPr>
            <a:endParaRPr lang="en-US" altLang="en-US" sz="1477" b="1" dirty="0"/>
          </a:p>
          <a:p>
            <a:pPr marL="562722" indent="-562722" algn="just">
              <a:buNone/>
            </a:pPr>
            <a:r>
              <a:rPr lang="en-US" altLang="en-US" sz="1477" b="1" dirty="0"/>
              <a:t>		</a:t>
            </a:r>
            <a:r>
              <a:rPr lang="id-ID" altLang="en-US" sz="1477" b="1" dirty="0"/>
              <a:t>TIDAK  MEMBICARAKAN  </a:t>
            </a:r>
            <a:r>
              <a:rPr lang="en-US" altLang="en-US" sz="1477" b="1" dirty="0"/>
              <a:t>:  </a:t>
            </a:r>
            <a:r>
              <a:rPr lang="id-ID" altLang="en-US" sz="1477" b="1" dirty="0"/>
              <a:t>SIAPA  MANUSIA  PERTAMA DI BUMI  </a:t>
            </a:r>
            <a:endParaRPr lang="en-US" altLang="en-US" sz="1477" b="1" dirty="0"/>
          </a:p>
          <a:p>
            <a:pPr marL="562722" indent="-562722" algn="just">
              <a:buNone/>
            </a:pPr>
            <a:r>
              <a:rPr lang="en-US" altLang="en-US" sz="1477" b="1" dirty="0"/>
              <a:t>					</a:t>
            </a:r>
            <a:r>
              <a:rPr lang="id-ID" altLang="en-US" sz="1477" b="1" dirty="0"/>
              <a:t>KAPAN  MANUSIA  MULAI  MENGHUNI  BUMI</a:t>
            </a:r>
          </a:p>
          <a:p>
            <a:pPr marL="562722" indent="-562722" algn="just">
              <a:buNone/>
            </a:pPr>
            <a:endParaRPr lang="id-ID" altLang="en-US" sz="1477" b="1" dirty="0"/>
          </a:p>
          <a:p>
            <a:pPr marL="562722" indent="-562722" algn="just">
              <a:buNone/>
            </a:pPr>
            <a:r>
              <a:rPr lang="en-US" altLang="en-US" sz="1477" b="1" dirty="0"/>
              <a:t>          </a:t>
            </a:r>
            <a:r>
              <a:rPr lang="id-ID" altLang="en-US" sz="1477" b="1" dirty="0"/>
              <a:t>KITAB  BHAGAVADGITA </a:t>
            </a:r>
            <a:r>
              <a:rPr lang="en-US" altLang="en-US" sz="1477" b="1" dirty="0"/>
              <a:t>          </a:t>
            </a:r>
            <a:r>
              <a:rPr lang="id-ID" altLang="en-US" sz="1477" b="1" dirty="0"/>
              <a:t>MANUSIA  DI  BUMI  MERUPAKAN  HASIL  REINKARNASI</a:t>
            </a:r>
          </a:p>
          <a:p>
            <a:pPr marL="562722" indent="-562722" algn="just">
              <a:buNone/>
            </a:pPr>
            <a:endParaRPr lang="id-ID" altLang="en-US" sz="1477" b="1" dirty="0"/>
          </a:p>
          <a:p>
            <a:pPr marL="562722" indent="-562722" algn="just">
              <a:buNone/>
            </a:pPr>
            <a:r>
              <a:rPr lang="en-US" altLang="en-US" sz="1477" b="1" dirty="0"/>
              <a:t>          </a:t>
            </a:r>
            <a:r>
              <a:rPr lang="id-ID" altLang="en-US" sz="1477" b="1" dirty="0"/>
              <a:t>EKSISTENSI  &amp;  SUBSTANSI  MANUSIA       </a:t>
            </a:r>
            <a:endParaRPr lang="en-US" altLang="en-US" sz="1477" b="1" dirty="0"/>
          </a:p>
          <a:p>
            <a:pPr marL="562722" indent="-562722" algn="just">
              <a:buNone/>
            </a:pPr>
            <a:r>
              <a:rPr lang="en-US" altLang="en-US" sz="1477" b="1" dirty="0"/>
              <a:t>		a.  </a:t>
            </a:r>
            <a:r>
              <a:rPr lang="id-ID" altLang="en-US" sz="1477" b="1" dirty="0"/>
              <a:t>UNSUR  JIWA  (BERSIFAT  METAFISIKA)</a:t>
            </a:r>
            <a:r>
              <a:rPr lang="en-US" altLang="en-US" sz="1477" b="1" dirty="0"/>
              <a:t>  =  PURUSHA</a:t>
            </a:r>
            <a:endParaRPr lang="id-ID" altLang="en-US" sz="1477" b="1" dirty="0"/>
          </a:p>
          <a:p>
            <a:pPr marL="562722" indent="-562722" algn="just">
              <a:buNone/>
            </a:pPr>
            <a:r>
              <a:rPr lang="id-ID" altLang="en-US" sz="1477" b="1" dirty="0"/>
              <a:t>		</a:t>
            </a:r>
            <a:r>
              <a:rPr lang="en-US" altLang="en-US" sz="1477" b="1" dirty="0"/>
              <a:t>b. </a:t>
            </a:r>
            <a:r>
              <a:rPr lang="id-ID" altLang="en-US" sz="1477" b="1" dirty="0"/>
              <a:t> UNSUR  JASMANI  (BERSIFAT  FISIKA)</a:t>
            </a:r>
            <a:r>
              <a:rPr lang="en-US" altLang="en-US" sz="1477" b="1" dirty="0"/>
              <a:t>  =  PRAKRITI</a:t>
            </a:r>
            <a:r>
              <a:rPr lang="id-ID" altLang="en-US" sz="1477" b="1" dirty="0"/>
              <a:t>	</a:t>
            </a:r>
            <a:endParaRPr lang="en-US" altLang="en-US" sz="1477" b="1" dirty="0"/>
          </a:p>
          <a:p>
            <a:pPr marL="562722" indent="-562722" algn="just">
              <a:buNone/>
            </a:pPr>
            <a:r>
              <a:rPr lang="id-ID" altLang="en-US" sz="1477" b="1" dirty="0"/>
              <a:t>			        </a:t>
            </a:r>
            <a:endParaRPr lang="en-US" altLang="en-US" sz="1477" b="1" dirty="0"/>
          </a:p>
          <a:p>
            <a:pPr marL="562722" indent="-562722" algn="just">
              <a:buNone/>
            </a:pPr>
            <a:r>
              <a:rPr lang="en-US" altLang="en-US" sz="1477" b="1" dirty="0"/>
              <a:t>           </a:t>
            </a:r>
            <a:r>
              <a:rPr lang="id-ID" altLang="en-US" sz="1477" b="1" dirty="0"/>
              <a:t>KE-2  UNSUR  MEMILIKI  KOMPETENSI  	BERBEDA  DALAM  KESATUAN </a:t>
            </a:r>
            <a:r>
              <a:rPr lang="en-US" altLang="en-US" sz="1477" b="1" dirty="0"/>
              <a:t> </a:t>
            </a:r>
            <a:r>
              <a:rPr lang="id-ID" altLang="en-US" sz="1477" b="1" dirty="0"/>
              <a:t>EKSISTENSINYA</a:t>
            </a:r>
          </a:p>
          <a:p>
            <a:pPr marL="562722" indent="-562722" algn="just">
              <a:buNone/>
            </a:pPr>
            <a:endParaRPr lang="id-ID" altLang="en-US" sz="1477" b="1" dirty="0"/>
          </a:p>
          <a:p>
            <a:pPr marL="562722" indent="-562722" algn="just">
              <a:buNone/>
            </a:pPr>
            <a:r>
              <a:rPr lang="id-ID" altLang="en-US" sz="1477" b="1" dirty="0"/>
              <a:t>	</a:t>
            </a:r>
            <a:r>
              <a:rPr lang="en-GB" altLang="en-US" sz="1477" b="1" dirty="0"/>
              <a:t>	</a:t>
            </a:r>
          </a:p>
        </p:txBody>
      </p:sp>
      <p:cxnSp>
        <p:nvCxnSpPr>
          <p:cNvPr id="66563" name="Straight Arrow Connector 5"/>
          <p:cNvCxnSpPr>
            <a:cxnSpLocks noChangeShapeType="1"/>
          </p:cNvCxnSpPr>
          <p:nvPr/>
        </p:nvCxnSpPr>
        <p:spPr bwMode="auto">
          <a:xfrm>
            <a:off x="3165231" y="2584938"/>
            <a:ext cx="211015" cy="14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84591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140677" y="404446"/>
            <a:ext cx="8862646" cy="6049108"/>
          </a:xfrm>
        </p:spPr>
        <p:txBody>
          <a:bodyPr/>
          <a:lstStyle/>
          <a:p>
            <a:pPr marL="932008" lvl="1" indent="-562722" algn="just">
              <a:buNone/>
            </a:pPr>
            <a:r>
              <a:rPr lang="id-ID" altLang="en-US" b="1" dirty="0" smtClean="0"/>
              <a:t>BUDHA</a:t>
            </a:r>
            <a:endParaRPr lang="en-GB" altLang="en-US" b="1" dirty="0"/>
          </a:p>
          <a:p>
            <a:pPr marL="562722" indent="-562722" algn="just">
              <a:buNone/>
            </a:pPr>
            <a:r>
              <a:rPr lang="en-GB" altLang="en-US" sz="1477" b="1" dirty="0"/>
              <a:t>	</a:t>
            </a:r>
            <a:r>
              <a:rPr lang="id-ID" altLang="en-US" sz="1477" b="1" dirty="0" smtClean="0"/>
              <a:t>AGAMA  </a:t>
            </a:r>
            <a:r>
              <a:rPr lang="id-ID" altLang="en-US" sz="1477" b="1" dirty="0"/>
              <a:t>BUDHA  HAMPIR  SAMA  DENGAN  HINDU  KARENA  AGAMA  BUDHA  LAHIR     </a:t>
            </a:r>
            <a:r>
              <a:rPr lang="id-ID" altLang="en-US" sz="1477" b="1" dirty="0" smtClean="0"/>
              <a:t>SEBAGAI   REFORMASI  </a:t>
            </a:r>
            <a:r>
              <a:rPr lang="id-ID" altLang="en-US" sz="1477" b="1" dirty="0"/>
              <a:t>AGAMA  HINDU</a:t>
            </a:r>
          </a:p>
          <a:p>
            <a:pPr marL="562722" indent="-562722" algn="just">
              <a:buNone/>
            </a:pPr>
            <a:endParaRPr lang="en-GB" altLang="en-US" sz="1477" b="1" dirty="0"/>
          </a:p>
          <a:p>
            <a:pPr marL="562722" indent="-562722" algn="just">
              <a:buNone/>
            </a:pPr>
            <a:r>
              <a:rPr lang="en-GB" altLang="en-US" sz="1477" b="1" dirty="0"/>
              <a:t>	</a:t>
            </a:r>
            <a:r>
              <a:rPr lang="id-ID" altLang="en-US" sz="1477" b="1" dirty="0" smtClean="0"/>
              <a:t>PANDANGAN  </a:t>
            </a:r>
            <a:r>
              <a:rPr lang="id-ID" altLang="en-US" sz="1477" b="1" dirty="0"/>
              <a:t>BHUDIST   	</a:t>
            </a:r>
            <a:r>
              <a:rPr lang="id-ID" altLang="en-US" sz="1477" b="1" dirty="0" smtClean="0"/>
              <a:t>     KEHIDUPAN  </a:t>
            </a:r>
            <a:r>
              <a:rPr lang="id-ID" altLang="en-US" sz="1477" b="1" dirty="0"/>
              <a:t>MANUSIA  TERJADI  BERULANG-ULANG (DI     </a:t>
            </a:r>
          </a:p>
          <a:p>
            <a:pPr marL="562722" indent="-562722" algn="just">
              <a:buNone/>
            </a:pPr>
            <a:r>
              <a:rPr lang="id-ID" altLang="en-US" sz="1477" b="1" dirty="0"/>
              <a:t> 	  				BUMI  INI  MAUPUN  PINDAH  KE  BUMI-BUMI  YANG  LAIN) </a:t>
            </a:r>
          </a:p>
          <a:p>
            <a:pPr marL="562722" indent="-562722" algn="just">
              <a:buNone/>
            </a:pPr>
            <a:endParaRPr lang="id-ID" altLang="en-US" sz="1477" b="1" dirty="0"/>
          </a:p>
          <a:p>
            <a:pPr marL="562722" indent="-562722" algn="just">
              <a:buNone/>
            </a:pPr>
            <a:r>
              <a:rPr lang="id-ID" altLang="en-US" sz="1477" b="1" dirty="0"/>
              <a:t>	  				PERPINDAHAN  TERJADI  KARENA  KIAMAT  /  BUMI  					YANG  DIHUNINYA  HANCUR   LEBUR</a:t>
            </a:r>
          </a:p>
          <a:p>
            <a:pPr marL="562722" indent="-562722" algn="just">
              <a:buNone/>
            </a:pPr>
            <a:endParaRPr lang="id-ID" altLang="en-US" sz="1477" b="1" dirty="0"/>
          </a:p>
          <a:p>
            <a:pPr marL="562722" indent="-562722" algn="just">
              <a:buNone/>
            </a:pPr>
            <a:r>
              <a:rPr lang="id-ID" altLang="en-US" sz="1477" b="1" dirty="0"/>
              <a:t>					SETELAH  KEMATIAN  SESEORANG  YANG  MELAKUKAN  				</a:t>
            </a:r>
            <a:r>
              <a:rPr lang="id-ID" altLang="en-US" sz="1477" b="1" dirty="0" smtClean="0"/>
              <a:t>	MEDITASI  </a:t>
            </a:r>
            <a:r>
              <a:rPr lang="id-ID" altLang="en-US" sz="1477" b="1" dirty="0"/>
              <a:t>KETENANGAN  BATHIN  (SAMATHA  					</a:t>
            </a:r>
            <a:r>
              <a:rPr lang="id-ID" altLang="en-US" sz="1477" b="1" dirty="0" smtClean="0"/>
              <a:t>	BHAVAIIR</a:t>
            </a:r>
            <a:r>
              <a:rPr lang="id-ID" altLang="en-US" sz="1477" b="1" dirty="0"/>
              <a:t>),  MAKA  IA  AKAN TERLAHIR  DI  ALAM  					ABHASSARA  (ALAM  CAHAYA  =  SEBUAH  ALAM  DARI  				</a:t>
            </a:r>
            <a:r>
              <a:rPr lang="id-ID" altLang="en-US" sz="1477" b="1" dirty="0" smtClean="0"/>
              <a:t>	31  </a:t>
            </a:r>
            <a:r>
              <a:rPr lang="id-ID" altLang="en-US" sz="1477" b="1" dirty="0"/>
              <a:t>ALAM  KEHIDUPAN  </a:t>
            </a:r>
            <a:r>
              <a:rPr lang="id-ID" altLang="en-US" sz="1477" b="1" dirty="0" smtClean="0"/>
              <a:t>BUDHIS)</a:t>
            </a:r>
            <a:endParaRPr lang="id-ID" altLang="en-US" sz="1477" b="1" dirty="0"/>
          </a:p>
          <a:p>
            <a:pPr marL="562722" indent="-562722" algn="just">
              <a:buNone/>
            </a:pPr>
            <a:endParaRPr lang="id-ID" altLang="en-US" sz="1477" b="1" dirty="0"/>
          </a:p>
          <a:p>
            <a:pPr marL="562722" indent="-562722" algn="just">
              <a:buNone/>
            </a:pPr>
            <a:r>
              <a:rPr lang="id-ID" altLang="en-US" sz="1477" b="1" dirty="0"/>
              <a:t>	  BUDHA             </a:t>
            </a:r>
            <a:r>
              <a:rPr lang="id-ID" altLang="en-US" sz="1477" b="1" dirty="0" smtClean="0"/>
              <a:t>      TERJADINYA  </a:t>
            </a:r>
            <a:r>
              <a:rPr lang="id-ID" altLang="en-US" sz="1477" b="1" dirty="0"/>
              <a:t>BUMI  &amp;  MANUSIA	        KONSEP  UNIK  </a:t>
            </a:r>
            <a:endParaRPr lang="en-GB" altLang="en-US" sz="1477" dirty="0"/>
          </a:p>
          <a:p>
            <a:pPr marL="562722" indent="-562722" algn="just">
              <a:buNone/>
            </a:pPr>
            <a:r>
              <a:rPr lang="en-GB" altLang="en-US" sz="1477" dirty="0"/>
              <a:t>	</a:t>
            </a:r>
            <a:r>
              <a:rPr lang="id-ID" altLang="en-US" sz="1477" dirty="0"/>
              <a:t>		</a:t>
            </a:r>
            <a:r>
              <a:rPr lang="id-ID" altLang="en-US" sz="1477" dirty="0" smtClean="0"/>
              <a:t> </a:t>
            </a:r>
            <a:r>
              <a:rPr lang="id-ID" altLang="en-US" sz="1477" b="1" dirty="0"/>
              <a:t>MANUSIA  PERTAMA  MUNCUL  DARI  BANYAK  ORANG</a:t>
            </a:r>
            <a:endParaRPr lang="en-GB" altLang="en-US" sz="1477" dirty="0"/>
          </a:p>
          <a:p>
            <a:pPr marL="562722" indent="-562722" algn="just">
              <a:buNone/>
            </a:pPr>
            <a:r>
              <a:rPr lang="en-GB" altLang="en-US" sz="1477" dirty="0"/>
              <a:t>	</a:t>
            </a:r>
            <a:r>
              <a:rPr lang="id-ID" altLang="en-US" sz="1477" dirty="0"/>
              <a:t>  </a:t>
            </a:r>
          </a:p>
          <a:p>
            <a:pPr marL="562722" indent="-562722" algn="just">
              <a:buNone/>
            </a:pPr>
            <a:r>
              <a:rPr lang="id-ID" altLang="en-US" sz="1477" dirty="0"/>
              <a:t>	  </a:t>
            </a:r>
            <a:r>
              <a:rPr lang="id-ID" altLang="en-US" sz="1477" b="1" dirty="0"/>
              <a:t>EKSISTENSI  MANUSIA  	</a:t>
            </a:r>
            <a:r>
              <a:rPr lang="id-ID" altLang="en-US" sz="1477" b="1" dirty="0" smtClean="0"/>
              <a:t>             JIWA</a:t>
            </a:r>
            <a:r>
              <a:rPr lang="id-ID" altLang="en-US" sz="1477" b="1" dirty="0"/>
              <a:t>,  NYAWA  &amp;  TUBUH  MERUPAKAN  </a:t>
            </a:r>
            <a:r>
              <a:rPr lang="id-ID" altLang="en-US" sz="1477" b="1" dirty="0" smtClean="0"/>
              <a:t>SATU-KESATUAN  </a:t>
            </a:r>
            <a:r>
              <a:rPr lang="id-ID" altLang="en-US" sz="1477" b="1" dirty="0"/>
              <a:t>YANG  </a:t>
            </a:r>
            <a:endParaRPr lang="id-ID" altLang="en-US" sz="1477" b="1" dirty="0" smtClean="0"/>
          </a:p>
          <a:p>
            <a:pPr marL="562722" indent="-562722" algn="just">
              <a:buNone/>
            </a:pPr>
            <a:r>
              <a:rPr lang="id-ID" altLang="en-US" sz="1477" b="1" dirty="0"/>
              <a:t>	</a:t>
            </a:r>
            <a:r>
              <a:rPr lang="id-ID" altLang="en-US" sz="1477" b="1" dirty="0" smtClean="0"/>
              <a:t>				TERKOORDINASI  </a:t>
            </a:r>
            <a:r>
              <a:rPr lang="id-ID" altLang="en-US" sz="1477" b="1" dirty="0"/>
              <a:t>SEMPURNA  &amp;  </a:t>
            </a:r>
            <a:r>
              <a:rPr lang="id-ID" altLang="en-US" sz="1477" b="1" dirty="0" smtClean="0"/>
              <a:t>BERSIFAT  </a:t>
            </a:r>
            <a:r>
              <a:rPr lang="id-ID" altLang="en-US" sz="1477" b="1" dirty="0"/>
              <a:t>RELATIF</a:t>
            </a:r>
            <a:endParaRPr lang="en-GB" altLang="en-US" sz="1477" b="1" dirty="0"/>
          </a:p>
        </p:txBody>
      </p:sp>
      <p:cxnSp>
        <p:nvCxnSpPr>
          <p:cNvPr id="67587" name="Straight Arrow Connector 3"/>
          <p:cNvCxnSpPr>
            <a:cxnSpLocks noChangeShapeType="1"/>
          </p:cNvCxnSpPr>
          <p:nvPr/>
        </p:nvCxnSpPr>
        <p:spPr bwMode="auto">
          <a:xfrm>
            <a:off x="2743200" y="1772816"/>
            <a:ext cx="351692" cy="14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88" name="Straight Arrow Connector 5"/>
          <p:cNvCxnSpPr>
            <a:cxnSpLocks noChangeShapeType="1"/>
          </p:cNvCxnSpPr>
          <p:nvPr/>
        </p:nvCxnSpPr>
        <p:spPr bwMode="auto">
          <a:xfrm rot="5400000">
            <a:off x="5169877" y="2308906"/>
            <a:ext cx="211015" cy="29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89" name="Straight Arrow Connector 7"/>
          <p:cNvCxnSpPr>
            <a:cxnSpLocks noChangeShapeType="1"/>
          </p:cNvCxnSpPr>
          <p:nvPr/>
        </p:nvCxnSpPr>
        <p:spPr bwMode="auto">
          <a:xfrm rot="5400000">
            <a:off x="5181317" y="3042672"/>
            <a:ext cx="211015" cy="29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0" name="Straight Arrow Connector 9"/>
          <p:cNvCxnSpPr>
            <a:cxnSpLocks noChangeShapeType="1"/>
          </p:cNvCxnSpPr>
          <p:nvPr/>
        </p:nvCxnSpPr>
        <p:spPr bwMode="auto">
          <a:xfrm>
            <a:off x="1477107" y="4809372"/>
            <a:ext cx="562708" cy="14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1" name="Straight Arrow Connector 11"/>
          <p:cNvCxnSpPr>
            <a:cxnSpLocks noChangeShapeType="1"/>
          </p:cNvCxnSpPr>
          <p:nvPr/>
        </p:nvCxnSpPr>
        <p:spPr bwMode="auto">
          <a:xfrm>
            <a:off x="4994031" y="4816119"/>
            <a:ext cx="8741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2" name="Straight Arrow Connector 13"/>
          <p:cNvCxnSpPr>
            <a:cxnSpLocks noChangeShapeType="1"/>
          </p:cNvCxnSpPr>
          <p:nvPr/>
        </p:nvCxnSpPr>
        <p:spPr bwMode="auto">
          <a:xfrm>
            <a:off x="1477107" y="4816119"/>
            <a:ext cx="562708" cy="269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3" name="Straight Arrow Connector 15"/>
          <p:cNvCxnSpPr>
            <a:cxnSpLocks noChangeShapeType="1"/>
          </p:cNvCxnSpPr>
          <p:nvPr/>
        </p:nvCxnSpPr>
        <p:spPr bwMode="auto">
          <a:xfrm>
            <a:off x="2743200" y="5661248"/>
            <a:ext cx="67500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33922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545" y="332656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/>
              <a:t>Agama Kristen </a:t>
            </a:r>
            <a:endParaRPr lang="id-ID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196752"/>
            <a:ext cx="87849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 smtClean="0"/>
              <a:t>Kejadian 1:26-31  </a:t>
            </a:r>
          </a:p>
          <a:p>
            <a:r>
              <a:rPr lang="id-ID" sz="3200" dirty="0" smtClean="0"/>
              <a:t>“Maka </a:t>
            </a:r>
            <a:r>
              <a:rPr lang="id-ID" sz="3200" dirty="0"/>
              <a:t>Tuhan menciptakan manusia itu menurut gambar-Nya, menurut gambar Tuhan diciptakan-Nya dia; … itulah hari </a:t>
            </a:r>
            <a:r>
              <a:rPr lang="id-ID" sz="3200" dirty="0" smtClean="0"/>
              <a:t>keenam”.</a:t>
            </a:r>
          </a:p>
          <a:p>
            <a:endParaRPr lang="id-ID" sz="3200" dirty="0" smtClean="0"/>
          </a:p>
          <a:p>
            <a:pPr algn="just"/>
            <a:r>
              <a:rPr lang="id-ID" sz="3200" dirty="0"/>
              <a:t>Kejadian 2:7 </a:t>
            </a:r>
            <a:r>
              <a:rPr lang="id-ID" sz="3200" dirty="0" smtClean="0"/>
              <a:t> </a:t>
            </a:r>
          </a:p>
          <a:p>
            <a:pPr algn="just"/>
            <a:r>
              <a:rPr lang="id-ID" sz="3200" dirty="0" smtClean="0"/>
              <a:t>“</a:t>
            </a:r>
            <a:r>
              <a:rPr lang="id-ID" sz="3200" dirty="0"/>
              <a:t>Kemudian Tuhan Allah mengambil sedikit tanah, membentuknya menjadi seorang manusia, lalu menghembuskan nafas yang memberikan hidup ke dalam lobang hidungnya</a:t>
            </a:r>
            <a:r>
              <a:rPr lang="id-ID" sz="3200" dirty="0" smtClean="0"/>
              <a:t>”.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43597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878497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2800" b="1" dirty="0" smtClean="0">
                <a:hlinkClick r:id="rId2"/>
              </a:rPr>
              <a:t>Kejadian 2:21-23</a:t>
            </a:r>
          </a:p>
          <a:p>
            <a:pPr algn="just"/>
            <a:r>
              <a:rPr lang="id-ID" sz="2800" b="1" dirty="0" smtClean="0">
                <a:hlinkClick r:id="rId2"/>
              </a:rPr>
              <a:t>2:21</a:t>
            </a:r>
            <a:r>
              <a:rPr lang="id-ID" sz="2800" dirty="0"/>
              <a:t> </a:t>
            </a:r>
            <a:endParaRPr lang="id-ID" sz="2800" dirty="0" smtClean="0"/>
          </a:p>
          <a:p>
            <a:pPr algn="just"/>
            <a:r>
              <a:rPr lang="id-ID" sz="2800" dirty="0" smtClean="0"/>
              <a:t>Lalu </a:t>
            </a:r>
            <a:r>
              <a:rPr lang="id-ID" sz="2800" dirty="0"/>
              <a:t>TUHAN Allah membuat manusia itu tidur</a:t>
            </a:r>
            <a:r>
              <a:rPr lang="id-ID" sz="2800" baseline="30000" dirty="0"/>
              <a:t> </a:t>
            </a:r>
            <a:r>
              <a:rPr lang="id-ID" sz="2800" dirty="0"/>
              <a:t> nyenyak; ketika ia tidur, TUHAN Allah mengambil salah satu rusuk dari padanya, lalu menutup tempat itu dengan daging. </a:t>
            </a:r>
            <a:endParaRPr lang="id-ID" sz="2800" dirty="0" smtClean="0"/>
          </a:p>
          <a:p>
            <a:pPr algn="just"/>
            <a:endParaRPr lang="id-ID" sz="2800" dirty="0" smtClean="0"/>
          </a:p>
          <a:p>
            <a:pPr algn="just"/>
            <a:r>
              <a:rPr lang="id-ID" sz="2800" b="1" dirty="0" smtClean="0">
                <a:hlinkClick r:id="rId3"/>
              </a:rPr>
              <a:t>2:22</a:t>
            </a:r>
            <a:r>
              <a:rPr lang="id-ID" sz="2800" dirty="0"/>
              <a:t> </a:t>
            </a:r>
            <a:endParaRPr lang="id-ID" sz="2800" dirty="0" smtClean="0"/>
          </a:p>
          <a:p>
            <a:pPr algn="just"/>
            <a:r>
              <a:rPr lang="id-ID" sz="2800" dirty="0" smtClean="0"/>
              <a:t>Dan </a:t>
            </a:r>
            <a:r>
              <a:rPr lang="id-ID" sz="2800" dirty="0"/>
              <a:t>dari rusuk</a:t>
            </a:r>
            <a:r>
              <a:rPr lang="id-ID" sz="2800" baseline="30000" dirty="0"/>
              <a:t> </a:t>
            </a:r>
            <a:r>
              <a:rPr lang="id-ID" sz="2800" dirty="0"/>
              <a:t> yang diambil TUHAN Allah dari manusia itu, dibangun-Nyalah seorang perempuan, lalu dibawa-Nya kepada manusia itu. </a:t>
            </a:r>
            <a:endParaRPr lang="id-ID" sz="2800" dirty="0" smtClean="0"/>
          </a:p>
          <a:p>
            <a:pPr algn="just"/>
            <a:endParaRPr lang="id-ID" sz="2800" b="1" dirty="0">
              <a:hlinkClick r:id="rId4"/>
            </a:endParaRPr>
          </a:p>
          <a:p>
            <a:pPr algn="just"/>
            <a:r>
              <a:rPr lang="id-ID" sz="2800" b="1" dirty="0" smtClean="0">
                <a:hlinkClick r:id="rId4"/>
              </a:rPr>
              <a:t>2:23</a:t>
            </a:r>
            <a:r>
              <a:rPr lang="id-ID" sz="2800" dirty="0"/>
              <a:t> </a:t>
            </a:r>
            <a:endParaRPr lang="id-ID" sz="2800" dirty="0" smtClean="0"/>
          </a:p>
          <a:p>
            <a:pPr algn="just"/>
            <a:r>
              <a:rPr lang="id-ID" sz="2800" dirty="0" smtClean="0"/>
              <a:t>Lalu </a:t>
            </a:r>
            <a:r>
              <a:rPr lang="id-ID" sz="2800" dirty="0"/>
              <a:t>berkatalah manusia itu: "Inilah dia, tulang dari tulangku dan daging dari dagingku</a:t>
            </a:r>
            <a:r>
              <a:rPr lang="id-ID" sz="2800" baseline="30000" dirty="0"/>
              <a:t> </a:t>
            </a:r>
            <a:r>
              <a:rPr lang="id-ID" sz="2800" dirty="0" smtClean="0"/>
              <a:t>. </a:t>
            </a:r>
            <a:r>
              <a:rPr lang="id-ID" sz="2800" dirty="0"/>
              <a:t>Ia akan dinamai</a:t>
            </a:r>
            <a:r>
              <a:rPr lang="id-ID" sz="2800" baseline="30000" dirty="0"/>
              <a:t>  </a:t>
            </a:r>
            <a:r>
              <a:rPr lang="id-ID" sz="2800" dirty="0"/>
              <a:t> perempuan, sebab ia diambil dari </a:t>
            </a:r>
            <a:r>
              <a:rPr lang="id-ID" sz="2800" dirty="0" smtClean="0"/>
              <a:t>laki-laki“. 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34205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 smtClean="0"/>
              <a:t>Agama Islam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1674616"/>
            <a:ext cx="88569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2800" dirty="0" smtClean="0"/>
              <a:t>(</a:t>
            </a:r>
            <a:r>
              <a:rPr lang="id-ID" sz="2800" dirty="0"/>
              <a:t>ingatlah</a:t>
            </a:r>
            <a:r>
              <a:rPr lang="id-ID" sz="2800" dirty="0" smtClean="0"/>
              <a:t>) ketika Tuhanmu berfirman kepada Malaikat : "Sesungguhnya </a:t>
            </a:r>
            <a:r>
              <a:rPr lang="id-ID" sz="2800" b="1" dirty="0" smtClean="0"/>
              <a:t>Aku</a:t>
            </a:r>
            <a:r>
              <a:rPr lang="id-ID" sz="2800" dirty="0" smtClean="0"/>
              <a:t> akan menciptakan manusia dari tanah". </a:t>
            </a:r>
            <a:endParaRPr lang="id-ID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68537" y="4108968"/>
            <a:ext cx="88403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2800" smtClean="0"/>
              <a:t>Allah </a:t>
            </a:r>
            <a:r>
              <a:rPr lang="id-ID" sz="2800" dirty="0"/>
              <a:t>berfirman: "Hai iblis, Apakah yang menghalangi kamu sujud kepada yang telah </a:t>
            </a:r>
            <a:r>
              <a:rPr lang="id-ID" sz="2800" b="1" dirty="0"/>
              <a:t>Ku</a:t>
            </a:r>
            <a:r>
              <a:rPr lang="id-ID" sz="2800" dirty="0"/>
              <a:t>-ciptakan dengan kedua tangan-</a:t>
            </a:r>
            <a:r>
              <a:rPr lang="id-ID" sz="2800" b="1" dirty="0"/>
              <a:t>Ku</a:t>
            </a:r>
            <a:r>
              <a:rPr lang="id-ID" sz="2800" dirty="0"/>
              <a:t>. </a:t>
            </a:r>
            <a:r>
              <a:rPr lang="id-ID" sz="2800" b="1" dirty="0" smtClean="0"/>
              <a:t>Aku = </a:t>
            </a:r>
            <a:r>
              <a:rPr lang="id-ID" sz="2800" dirty="0" smtClean="0"/>
              <a:t>belum ada campur tangan yang lain”.</a:t>
            </a:r>
            <a:endParaRPr lang="id-ID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68537" y="1025641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 err="1" smtClean="0"/>
              <a:t>QS.Shaad</a:t>
            </a:r>
            <a:r>
              <a:rPr lang="id-ID" sz="3200" dirty="0" smtClean="0"/>
              <a:t> 38:71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521743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 err="1" smtClean="0"/>
              <a:t>QS.Shaad</a:t>
            </a:r>
            <a:r>
              <a:rPr lang="id-ID" sz="3200" dirty="0" smtClean="0"/>
              <a:t> 38:75</a:t>
            </a:r>
          </a:p>
        </p:txBody>
      </p:sp>
    </p:spTree>
    <p:extLst>
      <p:ext uri="{BB962C8B-B14F-4D97-AF65-F5344CB8AC3E}">
        <p14:creationId xmlns:p14="http://schemas.microsoft.com/office/powerpoint/2010/main" val="101441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2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4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714</Words>
  <Application>Microsoft Macintosh PowerPoint</Application>
  <PresentationFormat>On-screen Show (4:3)</PresentationFormat>
  <Paragraphs>154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Amiri</vt:lpstr>
      <vt:lpstr>Arial</vt:lpstr>
      <vt:lpstr>Calibri</vt:lpstr>
      <vt:lpstr>Office Theme</vt:lpstr>
      <vt:lpstr>METAFISIKA 1 Materi 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TERPADU DUA SUBSTAN YG BERBEDA</vt:lpstr>
      <vt:lpstr>PowerPoint Presentation</vt:lpstr>
      <vt:lpstr>Terima Kasih</vt:lpstr>
    </vt:vector>
  </TitlesOfParts>
  <Company>diakov.net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METAFISIKA I Materi ke-5</dc:title>
  <dc:creator>Mukhlis Malik</dc:creator>
  <cp:lastModifiedBy>Microsoft Office User</cp:lastModifiedBy>
  <cp:revision>54</cp:revision>
  <dcterms:created xsi:type="dcterms:W3CDTF">2015-10-06T14:54:39Z</dcterms:created>
  <dcterms:modified xsi:type="dcterms:W3CDTF">2019-09-29T04:39:27Z</dcterms:modified>
</cp:coreProperties>
</file>