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1" d="100"/>
          <a:sy n="181" d="100"/>
        </p:scale>
        <p:origin x="1200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1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59878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(NIT</a:t>
            </a:r>
            <a:r>
              <a:rPr spc="-65" dirty="0"/>
              <a:t> </a:t>
            </a:r>
            <a:r>
              <a:rPr spc="-5" dirty="0"/>
              <a:t>Patna)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0" dirty="0"/>
              <a:t>April</a:t>
            </a:r>
            <a:r>
              <a:rPr spc="-15" dirty="0"/>
              <a:t> </a:t>
            </a:r>
            <a:r>
              <a:rPr spc="-5" dirty="0"/>
              <a:t>29,</a:t>
            </a:r>
            <a:r>
              <a:rPr spc="-15" dirty="0"/>
              <a:t> </a:t>
            </a:r>
            <a:fld id="{81D60167-4931-47E6-BA6A-407CBD079E47}" type="slidenum">
              <a:rPr spc="-5" dirty="0"/>
              <a:t>‹#›</a:t>
            </a:fld>
            <a:r>
              <a:rPr spc="-114" dirty="0"/>
              <a:t> </a:t>
            </a:r>
            <a:r>
              <a:rPr spc="-5" dirty="0"/>
              <a:t>/</a:t>
            </a:r>
            <a:r>
              <a:rPr spc="-110" dirty="0"/>
              <a:t> </a:t>
            </a:r>
            <a:r>
              <a:rPr spc="-5" dirty="0"/>
              <a:t>27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LM Sans 17"/>
                <a:cs typeface="LM Sans 1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(NIT</a:t>
            </a:r>
            <a:r>
              <a:rPr spc="-65" dirty="0"/>
              <a:t> </a:t>
            </a:r>
            <a:r>
              <a:rPr spc="-5" dirty="0"/>
              <a:t>Patna)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0" dirty="0"/>
              <a:t>April</a:t>
            </a:r>
            <a:r>
              <a:rPr spc="-15" dirty="0"/>
              <a:t> </a:t>
            </a:r>
            <a:r>
              <a:rPr spc="-5" dirty="0"/>
              <a:t>29,</a:t>
            </a:r>
            <a:r>
              <a:rPr spc="-15" dirty="0"/>
              <a:t> </a:t>
            </a:r>
            <a:fld id="{81D60167-4931-47E6-BA6A-407CBD079E47}" type="slidenum">
              <a:rPr spc="-5" dirty="0"/>
              <a:t>‹#›</a:t>
            </a:fld>
            <a:r>
              <a:rPr spc="-114" dirty="0"/>
              <a:t> </a:t>
            </a:r>
            <a:r>
              <a:rPr spc="-5" dirty="0"/>
              <a:t>/</a:t>
            </a:r>
            <a:r>
              <a:rPr spc="-110" dirty="0"/>
              <a:t> </a:t>
            </a:r>
            <a:r>
              <a:rPr spc="-5" dirty="0"/>
              <a:t>27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LM Sans 17"/>
                <a:cs typeface="LM Sans 1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(NIT</a:t>
            </a:r>
            <a:r>
              <a:rPr spc="-65" dirty="0"/>
              <a:t> </a:t>
            </a:r>
            <a:r>
              <a:rPr spc="-5" dirty="0"/>
              <a:t>Patna)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0" dirty="0"/>
              <a:t>April</a:t>
            </a:r>
            <a:r>
              <a:rPr spc="-15" dirty="0"/>
              <a:t> </a:t>
            </a:r>
            <a:r>
              <a:rPr spc="-5" dirty="0"/>
              <a:t>29,</a:t>
            </a:r>
            <a:r>
              <a:rPr spc="-15" dirty="0"/>
              <a:t> </a:t>
            </a:r>
            <a:fld id="{81D60167-4931-47E6-BA6A-407CBD079E47}" type="slidenum">
              <a:rPr spc="-5" dirty="0"/>
              <a:t>‹#›</a:t>
            </a:fld>
            <a:r>
              <a:rPr spc="-114" dirty="0"/>
              <a:t> </a:t>
            </a:r>
            <a:r>
              <a:rPr spc="-5" dirty="0"/>
              <a:t>/</a:t>
            </a:r>
            <a:r>
              <a:rPr spc="-110" dirty="0"/>
              <a:t> </a:t>
            </a:r>
            <a:r>
              <a:rPr spc="-5" dirty="0"/>
              <a:t>27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1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LM Sans 17"/>
                <a:cs typeface="LM Sans 1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(NIT</a:t>
            </a:r>
            <a:r>
              <a:rPr spc="-65" dirty="0"/>
              <a:t> </a:t>
            </a:r>
            <a:r>
              <a:rPr spc="-5" dirty="0"/>
              <a:t>Patna)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0" dirty="0"/>
              <a:t>April</a:t>
            </a:r>
            <a:r>
              <a:rPr spc="-15" dirty="0"/>
              <a:t> </a:t>
            </a:r>
            <a:r>
              <a:rPr spc="-5" dirty="0"/>
              <a:t>29,</a:t>
            </a:r>
            <a:r>
              <a:rPr spc="-15" dirty="0"/>
              <a:t> </a:t>
            </a:r>
            <a:fld id="{81D60167-4931-47E6-BA6A-407CBD079E47}" type="slidenum">
              <a:rPr spc="-5" dirty="0"/>
              <a:t>‹#›</a:t>
            </a:fld>
            <a:r>
              <a:rPr spc="-114" dirty="0"/>
              <a:t> </a:t>
            </a:r>
            <a:r>
              <a:rPr spc="-5" dirty="0"/>
              <a:t>/</a:t>
            </a:r>
            <a:r>
              <a:rPr spc="-110" dirty="0"/>
              <a:t> </a:t>
            </a:r>
            <a:r>
              <a:rPr spc="-5" dirty="0"/>
              <a:t>27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1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(NIT</a:t>
            </a:r>
            <a:r>
              <a:rPr spc="-65" dirty="0"/>
              <a:t> </a:t>
            </a:r>
            <a:r>
              <a:rPr spc="-5" dirty="0"/>
              <a:t>Patna)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0" dirty="0"/>
              <a:t>April</a:t>
            </a:r>
            <a:r>
              <a:rPr spc="-15" dirty="0"/>
              <a:t> </a:t>
            </a:r>
            <a:r>
              <a:rPr spc="-5" dirty="0"/>
              <a:t>29,</a:t>
            </a:r>
            <a:r>
              <a:rPr spc="-15" dirty="0"/>
              <a:t> </a:t>
            </a:r>
            <a:fld id="{81D60167-4931-47E6-BA6A-407CBD079E47}" type="slidenum">
              <a:rPr spc="-5" dirty="0"/>
              <a:t>‹#›</a:t>
            </a:fld>
            <a:r>
              <a:rPr spc="-114" dirty="0"/>
              <a:t> </a:t>
            </a:r>
            <a:r>
              <a:rPr spc="-5" dirty="0"/>
              <a:t>/</a:t>
            </a:r>
            <a:r>
              <a:rPr spc="-110" dirty="0"/>
              <a:t> </a:t>
            </a:r>
            <a:r>
              <a:rPr spc="-5" dirty="0"/>
              <a:t>27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1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58569" y="1218538"/>
            <a:ext cx="1092961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LM Sans 17"/>
                <a:cs typeface="LM Sans 1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844" y="613586"/>
            <a:ext cx="4358411" cy="2266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71360" y="3351784"/>
            <a:ext cx="44704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(NIT</a:t>
            </a:r>
            <a:r>
              <a:rPr spc="-65" dirty="0"/>
              <a:t> </a:t>
            </a:r>
            <a:r>
              <a:rPr spc="-5" dirty="0"/>
              <a:t>Patna)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474275" y="3351784"/>
            <a:ext cx="73152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0" dirty="0"/>
              <a:t>April</a:t>
            </a:r>
            <a:r>
              <a:rPr spc="-15" dirty="0"/>
              <a:t> </a:t>
            </a:r>
            <a:r>
              <a:rPr spc="-5" dirty="0"/>
              <a:t>29,</a:t>
            </a:r>
            <a:r>
              <a:rPr spc="-15" dirty="0"/>
              <a:t> </a:t>
            </a:r>
            <a:fld id="{81D60167-4931-47E6-BA6A-407CBD079E47}" type="slidenum">
              <a:rPr spc="-5" dirty="0"/>
              <a:t>‹#›</a:t>
            </a:fld>
            <a:r>
              <a:rPr spc="-114" dirty="0"/>
              <a:t> </a:t>
            </a:r>
            <a:r>
              <a:rPr spc="-5" dirty="0"/>
              <a:t>/</a:t>
            </a:r>
            <a:r>
              <a:rPr spc="-110" dirty="0"/>
              <a:t> </a:t>
            </a:r>
            <a:r>
              <a:rPr spc="-5" dirty="0"/>
              <a:t>27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743" y="364692"/>
            <a:ext cx="4483735" cy="1092835"/>
            <a:chOff x="87743" y="364692"/>
            <a:chExt cx="4483735" cy="1092835"/>
          </a:xfrm>
        </p:grpSpPr>
        <p:sp>
          <p:nvSpPr>
            <p:cNvPr id="3" name="object 3"/>
            <p:cNvSpPr/>
            <p:nvPr/>
          </p:nvSpPr>
          <p:spPr>
            <a:xfrm>
              <a:off x="87743" y="364692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7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7" y="82384"/>
                  </a:lnTo>
                  <a:lnTo>
                    <a:pt x="4432567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544" y="427935"/>
              <a:ext cx="4432935" cy="1029969"/>
            </a:xfrm>
            <a:custGeom>
              <a:avLst/>
              <a:gdLst/>
              <a:ahLst/>
              <a:cxnLst/>
              <a:rect l="l" t="t" r="r" b="b"/>
              <a:pathLst>
                <a:path w="4432935" h="1029969">
                  <a:moveTo>
                    <a:pt x="4432566" y="0"/>
                  </a:moveTo>
                  <a:lnTo>
                    <a:pt x="0" y="0"/>
                  </a:lnTo>
                  <a:lnTo>
                    <a:pt x="0" y="1029594"/>
                  </a:lnTo>
                  <a:lnTo>
                    <a:pt x="4432566" y="102959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743" y="409098"/>
              <a:ext cx="4432935" cy="998219"/>
            </a:xfrm>
            <a:custGeom>
              <a:avLst/>
              <a:gdLst/>
              <a:ahLst/>
              <a:cxnLst/>
              <a:rect l="l" t="t" r="r" b="b"/>
              <a:pathLst>
                <a:path w="4432935" h="998219">
                  <a:moveTo>
                    <a:pt x="4432567" y="0"/>
                  </a:moveTo>
                  <a:lnTo>
                    <a:pt x="0" y="0"/>
                  </a:lnTo>
                  <a:lnTo>
                    <a:pt x="0" y="946829"/>
                  </a:lnTo>
                  <a:lnTo>
                    <a:pt x="4008" y="966554"/>
                  </a:lnTo>
                  <a:lnTo>
                    <a:pt x="14922" y="982707"/>
                  </a:lnTo>
                  <a:lnTo>
                    <a:pt x="31075" y="993621"/>
                  </a:lnTo>
                  <a:lnTo>
                    <a:pt x="50800" y="997629"/>
                  </a:lnTo>
                  <a:lnTo>
                    <a:pt x="4381767" y="997629"/>
                  </a:lnTo>
                  <a:lnTo>
                    <a:pt x="4401492" y="993621"/>
                  </a:lnTo>
                  <a:lnTo>
                    <a:pt x="4417644" y="982707"/>
                  </a:lnTo>
                  <a:lnTo>
                    <a:pt x="4428558" y="966554"/>
                  </a:lnTo>
                  <a:lnTo>
                    <a:pt x="4432567" y="946829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28584" y="467268"/>
            <a:ext cx="12922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Minor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Project</a:t>
            </a:r>
            <a:r>
              <a:rPr sz="1400" spc="-4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on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41284" y="723100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80">
                <a:moveTo>
                  <a:pt x="0" y="0"/>
                </a:moveTo>
                <a:lnTo>
                  <a:pt x="1325448" y="0"/>
                </a:lnTo>
              </a:path>
            </a:pathLst>
          </a:custGeom>
          <a:ln w="72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7491" y="803018"/>
            <a:ext cx="3495675" cy="4718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391920" marR="5080" indent="-1379855">
              <a:lnSpc>
                <a:spcPct val="106700"/>
              </a:lnSpc>
              <a:spcBef>
                <a:spcPts val="20"/>
              </a:spcBef>
            </a:pPr>
            <a:r>
              <a:rPr sz="1400" b="1" spc="15" dirty="0">
                <a:solidFill>
                  <a:srgbClr val="FFFFFF"/>
                </a:solidFill>
                <a:latin typeface="LM Sans 10"/>
                <a:cs typeface="LM Sans 10"/>
              </a:rPr>
              <a:t>Review Rating Prediction using</a:t>
            </a:r>
            <a:r>
              <a:rPr sz="1400" b="1" spc="-4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LM Sans 10"/>
                <a:cs typeface="LM Sans 10"/>
              </a:rPr>
              <a:t>Ensemble  </a:t>
            </a:r>
            <a:r>
              <a:rPr sz="1400" b="1" spc="10" dirty="0">
                <a:solidFill>
                  <a:srgbClr val="FFFFFF"/>
                </a:solidFill>
                <a:latin typeface="LM Sans 10"/>
                <a:cs typeface="LM Sans 10"/>
              </a:rPr>
              <a:t>Learning</a:t>
            </a:r>
            <a:endParaRPr sz="140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5944" y="1843315"/>
            <a:ext cx="3056255" cy="1086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" algn="ctr">
              <a:lnSpc>
                <a:spcPts val="955"/>
              </a:lnSpc>
              <a:spcBef>
                <a:spcPts val="95"/>
              </a:spcBef>
            </a:pPr>
            <a:r>
              <a:rPr sz="800" spc="-5" dirty="0">
                <a:latin typeface="LM Sans 8"/>
                <a:cs typeface="LM Sans 8"/>
              </a:rPr>
              <a:t>Group :</a:t>
            </a:r>
            <a:r>
              <a:rPr sz="800" spc="85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40</a:t>
            </a:r>
            <a:endParaRPr sz="800">
              <a:latin typeface="LM Sans 8"/>
              <a:cs typeface="LM Sans 8"/>
            </a:endParaRPr>
          </a:p>
          <a:p>
            <a:pPr algn="ctr">
              <a:lnSpc>
                <a:spcPts val="944"/>
              </a:lnSpc>
            </a:pPr>
            <a:r>
              <a:rPr sz="800" spc="-5" dirty="0">
                <a:latin typeface="LM Sans 8"/>
                <a:cs typeface="LM Sans 8"/>
              </a:rPr>
              <a:t>Nipun (Roll:</a:t>
            </a:r>
            <a:r>
              <a:rPr sz="800" spc="85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1906135)</a:t>
            </a:r>
            <a:endParaRPr sz="800">
              <a:latin typeface="LM Sans 8"/>
              <a:cs typeface="LM Sans 8"/>
            </a:endParaRPr>
          </a:p>
          <a:p>
            <a:pPr algn="ctr">
              <a:lnSpc>
                <a:spcPts val="944"/>
              </a:lnSpc>
            </a:pPr>
            <a:r>
              <a:rPr sz="800" spc="-5" dirty="0">
                <a:latin typeface="LM Sans 8"/>
                <a:cs typeface="LM Sans 8"/>
              </a:rPr>
              <a:t>Roshan Pandey(Roll:</a:t>
            </a:r>
            <a:r>
              <a:rPr sz="800" spc="45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1906138)</a:t>
            </a:r>
            <a:endParaRPr sz="800">
              <a:latin typeface="LM Sans 8"/>
              <a:cs typeface="LM Sans 8"/>
            </a:endParaRPr>
          </a:p>
          <a:p>
            <a:pPr marL="635" algn="ctr">
              <a:lnSpc>
                <a:spcPts val="944"/>
              </a:lnSpc>
            </a:pPr>
            <a:r>
              <a:rPr sz="800" spc="-5" dirty="0">
                <a:latin typeface="LM Sans 8"/>
                <a:cs typeface="LM Sans 8"/>
              </a:rPr>
              <a:t>Sandeep Kumar(Roll:</a:t>
            </a:r>
            <a:r>
              <a:rPr sz="800" spc="45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1906145)</a:t>
            </a:r>
            <a:endParaRPr sz="800">
              <a:latin typeface="LM Sans 8"/>
              <a:cs typeface="LM Sans 8"/>
            </a:endParaRPr>
          </a:p>
          <a:p>
            <a:pPr marL="12065" marR="5080" algn="ctr">
              <a:lnSpc>
                <a:spcPts val="950"/>
              </a:lnSpc>
              <a:spcBef>
                <a:spcPts val="35"/>
              </a:spcBef>
            </a:pPr>
            <a:r>
              <a:rPr sz="800" spc="-5" dirty="0">
                <a:latin typeface="LM Sans 8"/>
                <a:cs typeface="LM Sans 8"/>
              </a:rPr>
              <a:t>Under the </a:t>
            </a:r>
            <a:r>
              <a:rPr sz="800" dirty="0">
                <a:latin typeface="LM Sans 8"/>
                <a:cs typeface="LM Sans 8"/>
              </a:rPr>
              <a:t>Supervision </a:t>
            </a:r>
            <a:r>
              <a:rPr sz="800" spc="-5" dirty="0">
                <a:latin typeface="LM Sans 8"/>
                <a:cs typeface="LM Sans 8"/>
              </a:rPr>
              <a:t>of : Dr </a:t>
            </a:r>
            <a:r>
              <a:rPr sz="800" spc="-10" dirty="0">
                <a:latin typeface="LM Sans 8"/>
                <a:cs typeface="LM Sans 8"/>
              </a:rPr>
              <a:t>Mukesh Kumar </a:t>
            </a:r>
            <a:r>
              <a:rPr sz="800" spc="-5" dirty="0">
                <a:latin typeface="LM Sans 8"/>
                <a:cs typeface="LM Sans 8"/>
              </a:rPr>
              <a:t>(Assistant Professor)  Dept. of </a:t>
            </a:r>
            <a:r>
              <a:rPr sz="800" spc="-10" dirty="0">
                <a:latin typeface="LM Sans 8"/>
                <a:cs typeface="LM Sans 8"/>
              </a:rPr>
              <a:t>CSE, </a:t>
            </a:r>
            <a:r>
              <a:rPr sz="800" spc="-5" dirty="0">
                <a:latin typeface="LM Sans 8"/>
                <a:cs typeface="LM Sans 8"/>
              </a:rPr>
              <a:t>NIT</a:t>
            </a:r>
            <a:r>
              <a:rPr sz="800" spc="90" dirty="0">
                <a:latin typeface="LM Sans 8"/>
                <a:cs typeface="LM Sans 8"/>
              </a:rPr>
              <a:t> </a:t>
            </a:r>
            <a:r>
              <a:rPr sz="800" spc="-10" dirty="0">
                <a:latin typeface="LM Sans 8"/>
                <a:cs typeface="LM Sans 8"/>
              </a:rPr>
              <a:t>Patna</a:t>
            </a:r>
            <a:endParaRPr sz="8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850">
              <a:latin typeface="LM Sans 8"/>
              <a:cs typeface="LM Sans 8"/>
            </a:endParaRPr>
          </a:p>
          <a:p>
            <a:pPr algn="ctr">
              <a:lnSpc>
                <a:spcPct val="100000"/>
              </a:lnSpc>
            </a:pPr>
            <a:r>
              <a:rPr sz="1100" spc="-15" dirty="0">
                <a:latin typeface="LM Sans 10"/>
                <a:cs typeface="LM Sans 10"/>
              </a:rPr>
              <a:t>April </a:t>
            </a:r>
            <a:r>
              <a:rPr sz="1100" spc="-5" dirty="0">
                <a:latin typeface="LM Sans 10"/>
                <a:cs typeface="LM Sans 10"/>
              </a:rPr>
              <a:t>29, 2022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(NIT</a:t>
            </a:r>
            <a:r>
              <a:rPr spc="-65" dirty="0"/>
              <a:t> </a:t>
            </a:r>
            <a:r>
              <a:rPr spc="-5" dirty="0"/>
              <a:t>Patna)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058504" y="3351784"/>
            <a:ext cx="49149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Minor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Project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74275" y="3351784"/>
            <a:ext cx="69151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April</a:t>
            </a:r>
            <a:r>
              <a:rPr sz="600" spc="-1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29,</a:t>
            </a:r>
            <a:r>
              <a:rPr sz="600" spc="-1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20221</a:t>
            </a:r>
            <a:r>
              <a:rPr sz="600" spc="-114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600" spc="-114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27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6794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5" dirty="0">
                <a:solidFill>
                  <a:srgbClr val="FFFFFF"/>
                </a:solidFill>
                <a:latin typeface="LM Sans 10"/>
                <a:cs typeface="LM Sans 10"/>
              </a:rPr>
              <a:t>Dataset</a:t>
            </a:r>
            <a:endParaRPr sz="14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089" y="58195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932" y="498499"/>
            <a:ext cx="407289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LM Sans 10"/>
                <a:cs typeface="LM Sans 10"/>
              </a:rPr>
              <a:t>This dataset supplies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10" dirty="0">
                <a:latin typeface="LM Sans 10"/>
                <a:cs typeface="LM Sans 10"/>
              </a:rPr>
              <a:t>good </a:t>
            </a:r>
            <a:r>
              <a:rPr sz="1100" spc="-5" dirty="0">
                <a:latin typeface="LM Sans 10"/>
                <a:cs typeface="LM Sans 10"/>
              </a:rPr>
              <a:t>material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academic </a:t>
            </a:r>
            <a:r>
              <a:rPr sz="1100" spc="-10" dirty="0">
                <a:latin typeface="LM Sans 10"/>
                <a:cs typeface="LM Sans 10"/>
              </a:rPr>
              <a:t>and research  projects.Ideas and </a:t>
            </a:r>
            <a:r>
              <a:rPr sz="1100" spc="-5" dirty="0">
                <a:latin typeface="LM Sans 10"/>
                <a:cs typeface="LM Sans 10"/>
              </a:rPr>
              <a:t>methods from </a:t>
            </a:r>
            <a:r>
              <a:rPr sz="1100" spc="-10" dirty="0">
                <a:latin typeface="LM Sans 10"/>
                <a:cs typeface="LM Sans 10"/>
              </a:rPr>
              <a:t>machine learning, </a:t>
            </a:r>
            <a:r>
              <a:rPr sz="1100" spc="-5" dirty="0">
                <a:latin typeface="LM Sans 10"/>
                <a:cs typeface="LM Sans 10"/>
              </a:rPr>
              <a:t>deep </a:t>
            </a:r>
            <a:r>
              <a:rPr sz="1100" spc="-10" dirty="0">
                <a:latin typeface="LM Sans 10"/>
                <a:cs typeface="LM Sans 10"/>
              </a:rPr>
              <a:t>learning, and  </a:t>
            </a:r>
            <a:r>
              <a:rPr sz="1100" spc="-5" dirty="0">
                <a:latin typeface="LM Sans 10"/>
                <a:cs typeface="LM Sans 10"/>
              </a:rPr>
              <a:t>natural language processing </a:t>
            </a:r>
            <a:r>
              <a:rPr sz="1100" spc="-10" dirty="0">
                <a:latin typeface="LM Sans 10"/>
                <a:cs typeface="LM Sans 10"/>
              </a:rPr>
              <a:t>(NLP) 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10" dirty="0">
                <a:latin typeface="LM Sans 10"/>
                <a:cs typeface="LM Sans 10"/>
              </a:rPr>
              <a:t>built and </a:t>
            </a:r>
            <a:r>
              <a:rPr sz="1100" spc="-5" dirty="0">
                <a:latin typeface="LM Sans 10"/>
                <a:cs typeface="LM Sans 10"/>
              </a:rPr>
              <a:t>tested </a:t>
            </a:r>
            <a:r>
              <a:rPr sz="1100" spc="-10" dirty="0">
                <a:latin typeface="LM Sans 10"/>
                <a:cs typeface="LM Sans 10"/>
              </a:rPr>
              <a:t>on </a:t>
            </a:r>
            <a:r>
              <a:rPr sz="1100" spc="-5" dirty="0">
                <a:latin typeface="LM Sans 10"/>
                <a:cs typeface="LM Sans 10"/>
              </a:rPr>
              <a:t>this  dataset.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25917" y="1347548"/>
            <a:ext cx="2091107" cy="1204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99183" y="2826072"/>
            <a:ext cx="13677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 1:</a:t>
            </a:r>
            <a:r>
              <a:rPr sz="1000" spc="-5" dirty="0">
                <a:latin typeface="LM Sans 10"/>
                <a:cs typeface="LM Sans 10"/>
              </a:rPr>
              <a:t>Rating</a:t>
            </a:r>
            <a:r>
              <a:rPr sz="1000" spc="-3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Statistics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(NIT</a:t>
            </a:r>
            <a:r>
              <a:rPr spc="-65" dirty="0"/>
              <a:t> </a:t>
            </a:r>
            <a:r>
              <a:rPr spc="-5" dirty="0"/>
              <a:t>Patna)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058504" y="3351784"/>
            <a:ext cx="49149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Minor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Project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April</a:t>
            </a:r>
            <a:r>
              <a:rPr spc="-15" dirty="0"/>
              <a:t> </a:t>
            </a:r>
            <a:r>
              <a:rPr spc="-5" dirty="0"/>
              <a:t>29,</a:t>
            </a:r>
            <a:r>
              <a:rPr spc="-15" dirty="0"/>
              <a:t> </a:t>
            </a:r>
            <a:r>
              <a:rPr spc="-5" dirty="0"/>
              <a:t>202210</a:t>
            </a:r>
            <a:r>
              <a:rPr spc="-114" dirty="0"/>
              <a:t> </a:t>
            </a:r>
            <a:r>
              <a:rPr spc="-5" dirty="0"/>
              <a:t>/</a:t>
            </a:r>
            <a:r>
              <a:rPr spc="-110" dirty="0"/>
              <a:t> </a:t>
            </a:r>
            <a:r>
              <a:rPr spc="-5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5093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5" dirty="0">
                <a:solidFill>
                  <a:srgbClr val="FFFFFF"/>
                </a:solidFill>
                <a:latin typeface="LM Sans 10"/>
                <a:cs typeface="LM Sans 10"/>
              </a:rPr>
              <a:t>Dataset</a:t>
            </a:r>
            <a:r>
              <a:rPr sz="1400" b="1" spc="-3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400" b="1" spc="10" dirty="0">
                <a:solidFill>
                  <a:srgbClr val="FFFFFF"/>
                </a:solidFill>
                <a:latin typeface="LM Sans 10"/>
                <a:cs typeface="LM Sans 10"/>
              </a:rPr>
              <a:t>Statistics</a:t>
            </a:r>
            <a:endParaRPr sz="1400">
              <a:latin typeface="LM Sans 10"/>
              <a:cs typeface="LM Sans 1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542631"/>
            <a:ext cx="4358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The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6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presents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the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data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distribution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among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different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ratings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of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the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dataset.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1257" y="847310"/>
            <a:ext cx="2165494" cy="1800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5764" y="2702958"/>
            <a:ext cx="2854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 2:</a:t>
            </a:r>
            <a:r>
              <a:rPr sz="1000" spc="-5" dirty="0">
                <a:latin typeface="LM Sans 10"/>
                <a:cs typeface="LM Sans 10"/>
              </a:rPr>
              <a:t>Dataset distribution among </a:t>
            </a:r>
            <a:r>
              <a:rPr sz="1000" spc="-10" dirty="0">
                <a:latin typeface="LM Sans 10"/>
                <a:cs typeface="LM Sans 10"/>
              </a:rPr>
              <a:t>different</a:t>
            </a:r>
            <a:r>
              <a:rPr sz="1000" spc="5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ratings.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(NIT</a:t>
            </a:r>
            <a:r>
              <a:rPr spc="-65" dirty="0"/>
              <a:t> </a:t>
            </a:r>
            <a:r>
              <a:rPr spc="-5" dirty="0"/>
              <a:t>Patna)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58504" y="3351784"/>
            <a:ext cx="49149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Minor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Project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April</a:t>
            </a:r>
            <a:r>
              <a:rPr spc="-15" dirty="0"/>
              <a:t> </a:t>
            </a:r>
            <a:r>
              <a:rPr spc="-5" dirty="0"/>
              <a:t>29,</a:t>
            </a:r>
            <a:r>
              <a:rPr spc="-15" dirty="0"/>
              <a:t> </a:t>
            </a:r>
            <a:r>
              <a:rPr spc="-5" dirty="0"/>
              <a:t>202211</a:t>
            </a:r>
            <a:r>
              <a:rPr spc="-114" dirty="0"/>
              <a:t> </a:t>
            </a:r>
            <a:r>
              <a:rPr spc="-5" dirty="0"/>
              <a:t>/</a:t>
            </a:r>
            <a:r>
              <a:rPr spc="-110" dirty="0"/>
              <a:t> </a:t>
            </a:r>
            <a:r>
              <a:rPr spc="-5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5043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20" dirty="0">
                <a:solidFill>
                  <a:srgbClr val="FFFFFF"/>
                </a:solidFill>
                <a:latin typeface="LM Sans 10"/>
                <a:cs typeface="LM Sans 10"/>
              </a:rPr>
              <a:t>Proposed</a:t>
            </a:r>
            <a:r>
              <a:rPr sz="1400" b="1" spc="-4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400" b="1" spc="25" dirty="0">
                <a:solidFill>
                  <a:srgbClr val="FFFFFF"/>
                </a:solidFill>
                <a:latin typeface="LM Sans 10"/>
                <a:cs typeface="LM Sans 10"/>
              </a:rPr>
              <a:t>method</a:t>
            </a:r>
            <a:endParaRPr sz="1400">
              <a:latin typeface="LM Sans 10"/>
              <a:cs typeface="LM Sans 1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089" y="68079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597343"/>
            <a:ext cx="19545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The </a:t>
            </a:r>
            <a:r>
              <a:rPr sz="1100" spc="-5" dirty="0">
                <a:latin typeface="LM Sans 10"/>
                <a:cs typeface="LM Sans 10"/>
              </a:rPr>
              <a:t>whole </a:t>
            </a:r>
            <a:r>
              <a:rPr sz="1100" spc="-10" dirty="0">
                <a:latin typeface="LM Sans 10"/>
                <a:cs typeface="LM Sans 10"/>
              </a:rPr>
              <a:t>architecture </a:t>
            </a:r>
            <a:r>
              <a:rPr sz="1100" spc="-5" dirty="0">
                <a:latin typeface="LM Sans 10"/>
                <a:cs typeface="LM Sans 10"/>
              </a:rPr>
              <a:t>of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project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8413" y="898118"/>
            <a:ext cx="3648334" cy="17999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7424" y="2753733"/>
            <a:ext cx="28460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 </a:t>
            </a:r>
            <a:r>
              <a:rPr sz="1000" dirty="0">
                <a:solidFill>
                  <a:srgbClr val="3333B2"/>
                </a:solidFill>
                <a:latin typeface="LM Sans 10"/>
                <a:cs typeface="LM Sans 10"/>
              </a:rPr>
              <a:t>3:</a:t>
            </a:r>
            <a:r>
              <a:rPr sz="1000" dirty="0">
                <a:latin typeface="LM Sans 10"/>
                <a:cs typeface="LM Sans 10"/>
              </a:rPr>
              <a:t>Proposed </a:t>
            </a:r>
            <a:r>
              <a:rPr sz="1000" spc="-5" dirty="0">
                <a:latin typeface="LM Sans 10"/>
                <a:cs typeface="LM Sans 10"/>
              </a:rPr>
              <a:t>architecture to </a:t>
            </a:r>
            <a:r>
              <a:rPr sz="1000" spc="-10" dirty="0">
                <a:latin typeface="LM Sans 10"/>
                <a:cs typeface="LM Sans 10"/>
              </a:rPr>
              <a:t>predict </a:t>
            </a:r>
            <a:r>
              <a:rPr sz="1000" spc="-5" dirty="0">
                <a:latin typeface="LM Sans 10"/>
                <a:cs typeface="LM Sans 10"/>
              </a:rPr>
              <a:t>the</a:t>
            </a:r>
            <a:r>
              <a:rPr sz="1000" spc="-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ratings.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(NIT</a:t>
            </a:r>
            <a:r>
              <a:rPr spc="-65" dirty="0"/>
              <a:t> </a:t>
            </a:r>
            <a:r>
              <a:rPr spc="-5" dirty="0"/>
              <a:t>Patna)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58504" y="3351784"/>
            <a:ext cx="49149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Minor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Project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April</a:t>
            </a:r>
            <a:r>
              <a:rPr spc="-15" dirty="0"/>
              <a:t> </a:t>
            </a:r>
            <a:r>
              <a:rPr spc="-5" dirty="0"/>
              <a:t>29,</a:t>
            </a:r>
            <a:r>
              <a:rPr spc="-15" dirty="0"/>
              <a:t> </a:t>
            </a:r>
            <a:r>
              <a:rPr spc="-5" dirty="0"/>
              <a:t>202212</a:t>
            </a:r>
            <a:r>
              <a:rPr spc="-114" dirty="0"/>
              <a:t> </a:t>
            </a:r>
            <a:r>
              <a:rPr spc="-5" dirty="0"/>
              <a:t>/</a:t>
            </a:r>
            <a:r>
              <a:rPr spc="-110" dirty="0"/>
              <a:t> </a:t>
            </a:r>
            <a:r>
              <a:rPr spc="-5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2504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20" dirty="0">
                <a:solidFill>
                  <a:srgbClr val="FFFFFF"/>
                </a:solidFill>
                <a:latin typeface="LM Sans 10"/>
                <a:cs typeface="LM Sans 10"/>
              </a:rPr>
              <a:t>Proposed </a:t>
            </a:r>
            <a:r>
              <a:rPr sz="1400" b="1" spc="25" dirty="0">
                <a:solidFill>
                  <a:srgbClr val="FFFFFF"/>
                </a:solidFill>
                <a:latin typeface="LM Sans 10"/>
                <a:cs typeface="LM Sans 10"/>
              </a:rPr>
              <a:t>method</a:t>
            </a:r>
            <a:r>
              <a:rPr sz="1400" b="1" spc="-5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LM Sans 10"/>
                <a:cs typeface="LM Sans 10"/>
              </a:rPr>
              <a:t>(contd.)</a:t>
            </a:r>
            <a:endParaRPr sz="14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089" y="127537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48540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69543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905469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211550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9" y="232553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5844" y="938108"/>
            <a:ext cx="1845310" cy="149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5080" indent="-277495">
              <a:lnSpc>
                <a:spcPct val="125299"/>
              </a:lnSpc>
              <a:spcBef>
                <a:spcPts val="100"/>
              </a:spcBef>
            </a:pPr>
            <a:r>
              <a:rPr sz="1100" spc="-10" dirty="0">
                <a:latin typeface="LM Sans 10"/>
                <a:cs typeface="LM Sans 10"/>
              </a:rPr>
              <a:t>NLP preprocessing </a:t>
            </a:r>
            <a:r>
              <a:rPr sz="1100" spc="-5" dirty="0">
                <a:latin typeface="LM Sans 10"/>
                <a:cs typeface="LM Sans 10"/>
              </a:rPr>
              <a:t>steps:  </a:t>
            </a:r>
            <a:r>
              <a:rPr sz="1100" spc="-10" dirty="0">
                <a:latin typeface="LM Sans 10"/>
                <a:cs typeface="LM Sans 10"/>
              </a:rPr>
              <a:t>Removing HTML </a:t>
            </a:r>
            <a:r>
              <a:rPr sz="1100" spc="-5" dirty="0">
                <a:latin typeface="LM Sans 10"/>
                <a:cs typeface="LM Sans 10"/>
              </a:rPr>
              <a:t>tags.  </a:t>
            </a:r>
            <a:r>
              <a:rPr sz="1100" spc="-10" dirty="0">
                <a:latin typeface="LM Sans 10"/>
                <a:cs typeface="LM Sans 10"/>
              </a:rPr>
              <a:t>Expanding Contractions  Removing STOP </a:t>
            </a:r>
            <a:r>
              <a:rPr sz="1100" spc="-20" dirty="0">
                <a:latin typeface="LM Sans 10"/>
                <a:cs typeface="LM Sans 10"/>
              </a:rPr>
              <a:t>words.  </a:t>
            </a:r>
            <a:r>
              <a:rPr sz="1100" spc="-10" dirty="0">
                <a:latin typeface="LM Sans 10"/>
                <a:cs typeface="LM Sans 10"/>
              </a:rPr>
              <a:t>Conversion </a:t>
            </a:r>
            <a:r>
              <a:rPr sz="1100" spc="-5" dirty="0">
                <a:latin typeface="LM Sans 10"/>
                <a:cs typeface="LM Sans 10"/>
              </a:rPr>
              <a:t>to base </a:t>
            </a:r>
            <a:r>
              <a:rPr sz="1100" spc="-20" dirty="0">
                <a:latin typeface="LM Sans 10"/>
                <a:cs typeface="LM Sans 10"/>
              </a:rPr>
              <a:t>Words.  </a:t>
            </a:r>
            <a:r>
              <a:rPr sz="1100" spc="-10" dirty="0">
                <a:latin typeface="LM Sans 10"/>
                <a:cs typeface="LM Sans 10"/>
              </a:rPr>
              <a:t>Stemming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LM Sans 10"/>
                <a:cs typeface="LM Sans 10"/>
              </a:rPr>
              <a:t>Lemmatization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(NIT</a:t>
            </a:r>
            <a:r>
              <a:rPr spc="-65" dirty="0"/>
              <a:t> </a:t>
            </a:r>
            <a:r>
              <a:rPr spc="-5" dirty="0"/>
              <a:t>Patna)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058504" y="3351784"/>
            <a:ext cx="49149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Minor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Project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April</a:t>
            </a:r>
            <a:r>
              <a:rPr spc="-15" dirty="0"/>
              <a:t> </a:t>
            </a:r>
            <a:r>
              <a:rPr spc="-5" dirty="0"/>
              <a:t>29,</a:t>
            </a:r>
            <a:r>
              <a:rPr spc="-15" dirty="0"/>
              <a:t> </a:t>
            </a:r>
            <a:r>
              <a:rPr spc="-5" dirty="0"/>
              <a:t>202213</a:t>
            </a:r>
            <a:r>
              <a:rPr spc="-114" dirty="0"/>
              <a:t> </a:t>
            </a:r>
            <a:r>
              <a:rPr spc="-5" dirty="0"/>
              <a:t>/</a:t>
            </a:r>
            <a:r>
              <a:rPr spc="-110" dirty="0"/>
              <a:t> </a:t>
            </a:r>
            <a:r>
              <a:rPr spc="-5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22504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20" dirty="0">
                <a:solidFill>
                  <a:srgbClr val="FFFFFF"/>
                </a:solidFill>
                <a:latin typeface="LM Sans 10"/>
                <a:cs typeface="LM Sans 10"/>
              </a:rPr>
              <a:t>Proposed </a:t>
            </a:r>
            <a:r>
              <a:rPr sz="1400" b="1" spc="25" dirty="0">
                <a:solidFill>
                  <a:srgbClr val="FFFFFF"/>
                </a:solidFill>
                <a:latin typeface="LM Sans 10"/>
                <a:cs typeface="LM Sans 10"/>
              </a:rPr>
              <a:t>method</a:t>
            </a:r>
            <a:r>
              <a:rPr sz="1400" b="1" spc="-5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LM Sans 10"/>
                <a:cs typeface="LM Sans 10"/>
              </a:rPr>
              <a:t>(contd.)</a:t>
            </a:r>
            <a:endParaRPr sz="1400">
              <a:latin typeface="LM Sans 10"/>
              <a:cs typeface="LM Sans 1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089" y="132698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1243532"/>
            <a:ext cx="1760855" cy="756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Bag </a:t>
            </a:r>
            <a:r>
              <a:rPr sz="1100" spc="-5" dirty="0">
                <a:latin typeface="LM Sans 10"/>
                <a:cs typeface="LM Sans 10"/>
              </a:rPr>
              <a:t>of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Words(BoW)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100" spc="-10" dirty="0">
                <a:latin typeface="LM Sans 10"/>
                <a:cs typeface="LM Sans 10"/>
              </a:rPr>
              <a:t>TF-IDF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100" spc="-25" dirty="0">
                <a:latin typeface="LM Sans 10"/>
                <a:cs typeface="LM Sans 10"/>
              </a:rPr>
              <a:t>Word </a:t>
            </a:r>
            <a:r>
              <a:rPr sz="1100" spc="-5" dirty="0">
                <a:latin typeface="LM Sans 10"/>
                <a:cs typeface="LM Sans 10"/>
              </a:rPr>
              <a:t>Embedding -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Word2Vec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60901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89105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(NIT</a:t>
            </a:r>
            <a:r>
              <a:rPr spc="-65" dirty="0"/>
              <a:t> </a:t>
            </a:r>
            <a:r>
              <a:rPr spc="-5" dirty="0"/>
              <a:t>Patna)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58504" y="3351784"/>
            <a:ext cx="49149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Minor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Project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April</a:t>
            </a:r>
            <a:r>
              <a:rPr spc="-15" dirty="0"/>
              <a:t> </a:t>
            </a:r>
            <a:r>
              <a:rPr spc="-5" dirty="0"/>
              <a:t>29,</a:t>
            </a:r>
            <a:r>
              <a:rPr spc="-15" dirty="0"/>
              <a:t> </a:t>
            </a:r>
            <a:r>
              <a:rPr spc="-5" dirty="0"/>
              <a:t>202214</a:t>
            </a:r>
            <a:r>
              <a:rPr spc="-114" dirty="0"/>
              <a:t> </a:t>
            </a:r>
            <a:r>
              <a:rPr spc="-5" dirty="0"/>
              <a:t>/</a:t>
            </a:r>
            <a:r>
              <a:rPr spc="-110" dirty="0"/>
              <a:t> </a:t>
            </a:r>
            <a:r>
              <a:rPr spc="-5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2504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20" dirty="0">
                <a:solidFill>
                  <a:srgbClr val="FFFFFF"/>
                </a:solidFill>
                <a:latin typeface="LM Sans 10"/>
                <a:cs typeface="LM Sans 10"/>
              </a:rPr>
              <a:t>Proposed </a:t>
            </a:r>
            <a:r>
              <a:rPr sz="1400" b="1" spc="25" dirty="0">
                <a:solidFill>
                  <a:srgbClr val="FFFFFF"/>
                </a:solidFill>
                <a:latin typeface="LM Sans 10"/>
                <a:cs typeface="LM Sans 10"/>
              </a:rPr>
              <a:t>method</a:t>
            </a:r>
            <a:r>
              <a:rPr sz="1400" b="1" spc="-5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LM Sans 10"/>
                <a:cs typeface="LM Sans 10"/>
              </a:rPr>
              <a:t>(contd.)</a:t>
            </a:r>
            <a:endParaRPr sz="140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1019338"/>
            <a:ext cx="4310380" cy="1396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Bag </a:t>
            </a:r>
            <a:r>
              <a:rPr sz="1100" spc="-5" dirty="0">
                <a:latin typeface="LM Sans 10"/>
                <a:cs typeface="LM Sans 10"/>
              </a:rPr>
              <a:t>of </a:t>
            </a:r>
            <a:r>
              <a:rPr sz="1100" spc="-20" dirty="0">
                <a:latin typeface="LM Sans 10"/>
                <a:cs typeface="LM Sans 10"/>
              </a:rPr>
              <a:t>words</a:t>
            </a:r>
            <a:endParaRPr sz="1100">
              <a:latin typeface="LM Sans 10"/>
              <a:cs typeface="LM Sans 10"/>
            </a:endParaRPr>
          </a:p>
          <a:p>
            <a:pPr marL="12700" marR="5080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BoW </a:t>
            </a:r>
            <a:r>
              <a:rPr sz="1100" spc="-5" dirty="0">
                <a:latin typeface="LM Sans 10"/>
                <a:cs typeface="LM Sans 10"/>
              </a:rPr>
              <a:t>is used to </a:t>
            </a:r>
            <a:r>
              <a:rPr sz="1100" spc="-10" dirty="0">
                <a:latin typeface="LM Sans 10"/>
                <a:cs typeface="LM Sans 10"/>
              </a:rPr>
              <a:t>pre-process </a:t>
            </a:r>
            <a:r>
              <a:rPr sz="1100" spc="-5" dirty="0">
                <a:latin typeface="LM Sans 10"/>
                <a:cs typeface="LM Sans 10"/>
              </a:rPr>
              <a:t>the text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converting it into </a:t>
            </a:r>
            <a:r>
              <a:rPr sz="1100" spc="-10" dirty="0">
                <a:latin typeface="LM Sans 10"/>
                <a:cs typeface="LM Sans 10"/>
              </a:rPr>
              <a:t>bag </a:t>
            </a:r>
            <a:r>
              <a:rPr sz="1100" spc="-5" dirty="0">
                <a:latin typeface="LM Sans 10"/>
                <a:cs typeface="LM Sans 10"/>
              </a:rPr>
              <a:t>of </a:t>
            </a:r>
            <a:r>
              <a:rPr sz="1100" spc="-20" dirty="0">
                <a:latin typeface="LM Sans 10"/>
                <a:cs typeface="LM Sans 10"/>
              </a:rPr>
              <a:t>words </a:t>
            </a:r>
            <a:r>
              <a:rPr sz="1100" spc="-5" dirty="0">
                <a:latin typeface="LM Sans 10"/>
                <a:cs typeface="LM Sans 10"/>
              </a:rPr>
              <a:t>,  which </a:t>
            </a:r>
            <a:r>
              <a:rPr sz="1100" spc="-15" dirty="0">
                <a:latin typeface="LM Sans 10"/>
                <a:cs typeface="LM Sans 10"/>
              </a:rPr>
              <a:t>keeps </a:t>
            </a:r>
            <a:r>
              <a:rPr sz="1100" spc="-5" dirty="0">
                <a:latin typeface="LM Sans 10"/>
                <a:cs typeface="LM Sans 10"/>
              </a:rPr>
              <a:t>count of total occurrences of most frequent of </a:t>
            </a:r>
            <a:r>
              <a:rPr sz="1100" spc="-20" dirty="0">
                <a:latin typeface="LM Sans 10"/>
                <a:cs typeface="LM Sans 10"/>
              </a:rPr>
              <a:t>words. </a:t>
            </a:r>
            <a:r>
              <a:rPr sz="1100" spc="-10" dirty="0">
                <a:latin typeface="LM Sans 10"/>
                <a:cs typeface="LM Sans 10"/>
              </a:rPr>
              <a:t>The  </a:t>
            </a:r>
            <a:r>
              <a:rPr sz="1100" dirty="0">
                <a:latin typeface="LM Sans 10"/>
                <a:cs typeface="LM Sans 10"/>
              </a:rPr>
              <a:t>model </a:t>
            </a:r>
            <a:r>
              <a:rPr sz="1100" spc="-10" dirty="0">
                <a:latin typeface="LM Sans 10"/>
                <a:cs typeface="LM Sans 10"/>
              </a:rPr>
              <a:t>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visualized using the </a:t>
            </a:r>
            <a:r>
              <a:rPr sz="1100" spc="-10" dirty="0">
                <a:latin typeface="LM Sans 10"/>
                <a:cs typeface="LM Sans 10"/>
              </a:rPr>
              <a:t>table </a:t>
            </a:r>
            <a:r>
              <a:rPr sz="1100" spc="-5" dirty="0">
                <a:latin typeface="LM Sans 10"/>
                <a:cs typeface="LM Sans 10"/>
              </a:rPr>
              <a:t>, which </a:t>
            </a:r>
            <a:r>
              <a:rPr sz="1100" spc="-10" dirty="0">
                <a:latin typeface="LM Sans 10"/>
                <a:cs typeface="LM Sans 10"/>
              </a:rPr>
              <a:t>containing </a:t>
            </a:r>
            <a:r>
              <a:rPr sz="1100" spc="-5" dirty="0">
                <a:latin typeface="LM Sans 10"/>
                <a:cs typeface="LM Sans 10"/>
              </a:rPr>
              <a:t>count of </a:t>
            </a:r>
            <a:r>
              <a:rPr sz="1100" spc="-20" dirty="0">
                <a:latin typeface="LM Sans 10"/>
                <a:cs typeface="LM Sans 10"/>
              </a:rPr>
              <a:t>words  </a:t>
            </a:r>
            <a:r>
              <a:rPr sz="1100" spc="-5" dirty="0">
                <a:latin typeface="LM Sans 10"/>
                <a:cs typeface="LM Sans 10"/>
              </a:rPr>
              <a:t>corresponding to </a:t>
            </a:r>
            <a:r>
              <a:rPr sz="1100" spc="-25" dirty="0">
                <a:latin typeface="LM Sans 10"/>
                <a:cs typeface="LM Sans 10"/>
              </a:rPr>
              <a:t>word </a:t>
            </a:r>
            <a:r>
              <a:rPr sz="1100" spc="-5" dirty="0">
                <a:latin typeface="LM Sans 10"/>
                <a:cs typeface="LM Sans 10"/>
              </a:rPr>
              <a:t>itself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12700" marR="344170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Count Vectroizer, </a:t>
            </a:r>
            <a:r>
              <a:rPr sz="1100" spc="-5" dirty="0">
                <a:latin typeface="LM Sans 10"/>
                <a:cs typeface="LM Sans 10"/>
              </a:rPr>
              <a:t>from count </a:t>
            </a:r>
            <a:r>
              <a:rPr sz="1100" spc="-10" dirty="0">
                <a:latin typeface="LM Sans 10"/>
                <a:cs typeface="LM Sans 10"/>
              </a:rPr>
              <a:t>vectorizer </a:t>
            </a:r>
            <a:r>
              <a:rPr sz="1100" spc="-25" dirty="0">
                <a:latin typeface="LM Sans 10"/>
                <a:cs typeface="LM Sans 10"/>
              </a:rPr>
              <a:t>we </a:t>
            </a:r>
            <a:r>
              <a:rPr sz="1100" spc="-5" dirty="0">
                <a:latin typeface="LM Sans 10"/>
                <a:cs typeface="LM Sans 10"/>
              </a:rPr>
              <a:t>get </a:t>
            </a:r>
            <a:r>
              <a:rPr sz="1100" spc="-10" dirty="0">
                <a:latin typeface="LM Sans 10"/>
                <a:cs typeface="LM Sans 10"/>
              </a:rPr>
              <a:t>a matrix </a:t>
            </a:r>
            <a:r>
              <a:rPr sz="1100" spc="-5" dirty="0">
                <a:latin typeface="LM Sans 10"/>
                <a:cs typeface="LM Sans 10"/>
              </a:rPr>
              <a:t>where each  </a:t>
            </a:r>
            <a:r>
              <a:rPr sz="1100" spc="-10" dirty="0">
                <a:latin typeface="LM Sans 10"/>
                <a:cs typeface="LM Sans 10"/>
              </a:rPr>
              <a:t>column represents </a:t>
            </a:r>
            <a:r>
              <a:rPr sz="1100" spc="-5" dirty="0">
                <a:latin typeface="LM Sans 10"/>
                <a:cs typeface="LM Sans 10"/>
              </a:rPr>
              <a:t>the distinct </a:t>
            </a:r>
            <a:r>
              <a:rPr sz="1100" spc="-20" dirty="0">
                <a:latin typeface="LM Sans 10"/>
                <a:cs typeface="LM Sans 10"/>
              </a:rPr>
              <a:t>words </a:t>
            </a:r>
            <a:r>
              <a:rPr sz="1100" spc="-10" dirty="0">
                <a:latin typeface="LM Sans 10"/>
                <a:cs typeface="LM Sans 10"/>
              </a:rPr>
              <a:t>where </a:t>
            </a:r>
            <a:r>
              <a:rPr sz="1100" spc="-5" dirty="0">
                <a:latin typeface="LM Sans 10"/>
                <a:cs typeface="LM Sans 10"/>
              </a:rPr>
              <a:t>each </a:t>
            </a:r>
            <a:r>
              <a:rPr sz="1100" spc="-15" dirty="0">
                <a:latin typeface="LM Sans 10"/>
                <a:cs typeface="LM Sans 10"/>
              </a:rPr>
              <a:t>row </a:t>
            </a:r>
            <a:r>
              <a:rPr sz="1100" spc="-5" dirty="0">
                <a:latin typeface="LM Sans 10"/>
                <a:cs typeface="LM Sans 10"/>
              </a:rPr>
              <a:t>corresponds  document.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(NIT</a:t>
            </a:r>
            <a:r>
              <a:rPr spc="-65" dirty="0"/>
              <a:t> </a:t>
            </a:r>
            <a:r>
              <a:rPr spc="-5" dirty="0"/>
              <a:t>Patna)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58504" y="3351784"/>
            <a:ext cx="49149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Minor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Project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April</a:t>
            </a:r>
            <a:r>
              <a:rPr spc="-15" dirty="0"/>
              <a:t> </a:t>
            </a:r>
            <a:r>
              <a:rPr spc="-5" dirty="0"/>
              <a:t>29,</a:t>
            </a:r>
            <a:r>
              <a:rPr spc="-15" dirty="0"/>
              <a:t> </a:t>
            </a:r>
            <a:r>
              <a:rPr spc="-5" dirty="0"/>
              <a:t>202215</a:t>
            </a:r>
            <a:r>
              <a:rPr spc="-114" dirty="0"/>
              <a:t> </a:t>
            </a:r>
            <a:r>
              <a:rPr spc="-5" dirty="0"/>
              <a:t>/</a:t>
            </a:r>
            <a:r>
              <a:rPr spc="-110" dirty="0"/>
              <a:t> </a:t>
            </a:r>
            <a:r>
              <a:rPr spc="-5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2504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20" dirty="0">
                <a:solidFill>
                  <a:srgbClr val="FFFFFF"/>
                </a:solidFill>
                <a:latin typeface="LM Sans 10"/>
                <a:cs typeface="LM Sans 10"/>
              </a:rPr>
              <a:t>Proposed </a:t>
            </a:r>
            <a:r>
              <a:rPr sz="1400" b="1" spc="25" dirty="0">
                <a:solidFill>
                  <a:srgbClr val="FFFFFF"/>
                </a:solidFill>
                <a:latin typeface="LM Sans 10"/>
                <a:cs typeface="LM Sans 10"/>
              </a:rPr>
              <a:t>method</a:t>
            </a:r>
            <a:r>
              <a:rPr sz="1400" b="1" spc="-5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LM Sans 10"/>
                <a:cs typeface="LM Sans 10"/>
              </a:rPr>
              <a:t>(contd.)</a:t>
            </a:r>
            <a:endParaRPr sz="140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867827"/>
            <a:ext cx="3364865" cy="1740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LM Sans 10"/>
                <a:cs typeface="LM Sans 10"/>
              </a:rPr>
              <a:t>Term </a:t>
            </a:r>
            <a:r>
              <a:rPr sz="1100" spc="-10" dirty="0">
                <a:latin typeface="LM Sans 10"/>
                <a:cs typeface="LM Sans 10"/>
              </a:rPr>
              <a:t>Frequency </a:t>
            </a:r>
            <a:r>
              <a:rPr sz="1100" spc="-5" dirty="0">
                <a:latin typeface="LM Sans 10"/>
                <a:cs typeface="LM Sans 10"/>
              </a:rPr>
              <a:t>- Inverse Document </a:t>
            </a:r>
            <a:r>
              <a:rPr sz="1100" spc="-10" dirty="0">
                <a:latin typeface="LM Sans 10"/>
                <a:cs typeface="LM Sans 10"/>
              </a:rPr>
              <a:t>Frequency </a:t>
            </a:r>
            <a:r>
              <a:rPr sz="1100" spc="-5" dirty="0">
                <a:latin typeface="LM Sans 10"/>
                <a:cs typeface="LM Sans 10"/>
              </a:rPr>
              <a:t>(TF-IDF)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30" dirty="0">
                <a:latin typeface="LM Sans 10"/>
                <a:cs typeface="LM Sans 10"/>
              </a:rPr>
              <a:t>Term</a:t>
            </a:r>
            <a:r>
              <a:rPr sz="1100" spc="-10" dirty="0">
                <a:latin typeface="LM Sans 10"/>
                <a:cs typeface="LM Sans 10"/>
              </a:rPr>
              <a:t> Frequency</a:t>
            </a:r>
            <a:endParaRPr sz="1100">
              <a:latin typeface="LM Sans 10"/>
              <a:cs typeface="LM Sans 10"/>
            </a:endParaRPr>
          </a:p>
          <a:p>
            <a:pPr marL="12700" marR="304165">
              <a:lnSpc>
                <a:spcPct val="102600"/>
              </a:lnSpc>
            </a:pPr>
            <a:r>
              <a:rPr sz="1100" b="1" i="1" spc="65" dirty="0">
                <a:latin typeface="Times New Roman"/>
                <a:cs typeface="Times New Roman"/>
              </a:rPr>
              <a:t>tf</a:t>
            </a:r>
            <a:r>
              <a:rPr sz="1100" b="1" i="1" spc="-30" dirty="0">
                <a:latin typeface="Times New Roman"/>
                <a:cs typeface="Times New Roman"/>
              </a:rPr>
              <a:t> </a:t>
            </a:r>
            <a:r>
              <a:rPr sz="1100" b="1" spc="50" dirty="0">
                <a:latin typeface="LM Sans 10"/>
                <a:cs typeface="LM Sans 10"/>
              </a:rPr>
              <a:t>(</a:t>
            </a:r>
            <a:r>
              <a:rPr sz="1100" b="1" i="1" spc="50" dirty="0">
                <a:latin typeface="Times New Roman"/>
                <a:cs typeface="Times New Roman"/>
              </a:rPr>
              <a:t>t</a:t>
            </a:r>
            <a:r>
              <a:rPr sz="1100" b="1" i="1" spc="50" dirty="0">
                <a:latin typeface="Verdana"/>
                <a:cs typeface="Verdana"/>
              </a:rPr>
              <a:t>,</a:t>
            </a:r>
            <a:r>
              <a:rPr sz="1100" b="1" i="1" spc="-170" dirty="0">
                <a:latin typeface="Verdana"/>
                <a:cs typeface="Verdana"/>
              </a:rPr>
              <a:t> </a:t>
            </a:r>
            <a:r>
              <a:rPr sz="1100" b="1" i="1" spc="60" dirty="0">
                <a:latin typeface="Times New Roman"/>
                <a:cs typeface="Times New Roman"/>
              </a:rPr>
              <a:t>d</a:t>
            </a:r>
            <a:r>
              <a:rPr sz="1100" b="1" i="1" spc="-14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LM Sans 10"/>
                <a:cs typeface="LM Sans 10"/>
              </a:rPr>
              <a:t>)</a:t>
            </a:r>
            <a:r>
              <a:rPr sz="1100" b="1" spc="-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5" dirty="0">
                <a:latin typeface="LM Sans 10"/>
                <a:cs typeface="LM Sans 10"/>
              </a:rPr>
              <a:t> (count of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 in</a:t>
            </a:r>
            <a:r>
              <a:rPr sz="1100" spc="-10" dirty="0">
                <a:latin typeface="LM Sans 10"/>
                <a:cs typeface="LM Sans 10"/>
              </a:rPr>
              <a:t> d</a:t>
            </a:r>
            <a:r>
              <a:rPr sz="1100" spc="-5" dirty="0">
                <a:latin typeface="LM Sans 10"/>
                <a:cs typeface="LM Sans 10"/>
              </a:rPr>
              <a:t> /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number of </a:t>
            </a:r>
            <a:r>
              <a:rPr sz="1100" spc="-20" dirty="0">
                <a:latin typeface="LM Sans 10"/>
                <a:cs typeface="LM Sans 10"/>
              </a:rPr>
              <a:t>words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in </a:t>
            </a:r>
            <a:r>
              <a:rPr sz="1100" spc="-10" dirty="0">
                <a:latin typeface="LM Sans 10"/>
                <a:cs typeface="LM Sans 10"/>
              </a:rPr>
              <a:t>d)  </a:t>
            </a:r>
            <a:r>
              <a:rPr sz="1100" spc="-5" dirty="0">
                <a:latin typeface="LM Sans 10"/>
                <a:cs typeface="LM Sans 10"/>
              </a:rPr>
              <a:t>t is </a:t>
            </a:r>
            <a:r>
              <a:rPr sz="1100" spc="-15" dirty="0">
                <a:latin typeface="LM Sans 10"/>
                <a:cs typeface="LM Sans 10"/>
              </a:rPr>
              <a:t>particular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25" dirty="0">
                <a:latin typeface="LM Sans 10"/>
                <a:cs typeface="LM Sans 10"/>
              </a:rPr>
              <a:t>word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LM Sans 10"/>
                <a:cs typeface="LM Sans 10"/>
              </a:rPr>
              <a:t>d </a:t>
            </a:r>
            <a:r>
              <a:rPr sz="1100" spc="-5" dirty="0">
                <a:latin typeface="LM Sans 10"/>
                <a:cs typeface="LM Sans 10"/>
              </a:rPr>
              <a:t>is document</a:t>
            </a:r>
            <a:endParaRPr sz="1100">
              <a:latin typeface="LM Sans 10"/>
              <a:cs typeface="LM Sans 10"/>
            </a:endParaRPr>
          </a:p>
          <a:p>
            <a:pPr marL="12700" marR="1668145">
              <a:lnSpc>
                <a:spcPct val="102600"/>
              </a:lnSpc>
            </a:pPr>
            <a:r>
              <a:rPr sz="1100" spc="-5" dirty="0">
                <a:latin typeface="LM Sans 10"/>
                <a:cs typeface="LM Sans 10"/>
              </a:rPr>
              <a:t>Inverse Document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Frequency  </a:t>
            </a:r>
            <a:r>
              <a:rPr sz="1100" b="1" i="1" spc="-10" dirty="0">
                <a:latin typeface="Times New Roman"/>
                <a:cs typeface="Times New Roman"/>
              </a:rPr>
              <a:t>Idf </a:t>
            </a:r>
            <a:r>
              <a:rPr sz="1100" spc="-10" dirty="0">
                <a:latin typeface="LM Sans 10"/>
                <a:cs typeface="LM Sans 10"/>
              </a:rPr>
              <a:t>=log(Dn/Dnw) </a:t>
            </a:r>
            <a:r>
              <a:rPr sz="1100" spc="-5" dirty="0">
                <a:latin typeface="LM Sans 10"/>
                <a:cs typeface="LM Sans 10"/>
              </a:rPr>
              <a:t>where,  Dn=Number of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documents.</a:t>
            </a:r>
            <a:endParaRPr sz="1100">
              <a:latin typeface="LM Sans 10"/>
              <a:cs typeface="LM Sans 10"/>
            </a:endParaRPr>
          </a:p>
          <a:p>
            <a:pPr marL="12700" marR="398780">
              <a:lnSpc>
                <a:spcPct val="102600"/>
              </a:lnSpc>
            </a:pPr>
            <a:r>
              <a:rPr sz="1100" spc="-5" dirty="0">
                <a:latin typeface="LM Sans 10"/>
                <a:cs typeface="LM Sans 10"/>
              </a:rPr>
              <a:t>Dnw=Number of documents containing the </a:t>
            </a:r>
            <a:r>
              <a:rPr sz="1100" spc="-25" dirty="0">
                <a:latin typeface="LM Sans 10"/>
                <a:cs typeface="LM Sans 10"/>
              </a:rPr>
              <a:t>word </a:t>
            </a:r>
            <a:r>
              <a:rPr sz="1100" spc="-5" dirty="0">
                <a:latin typeface="LM Sans 10"/>
                <a:cs typeface="LM Sans 10"/>
              </a:rPr>
              <a:t>.  tf-Idf(t, </a:t>
            </a:r>
            <a:r>
              <a:rPr sz="1100" spc="-10" dirty="0">
                <a:latin typeface="LM Sans 10"/>
                <a:cs typeface="LM Sans 10"/>
              </a:rPr>
              <a:t>d) = </a:t>
            </a:r>
            <a:r>
              <a:rPr sz="1100" spc="-5" dirty="0">
                <a:latin typeface="LM Sans 10"/>
                <a:cs typeface="LM Sans 10"/>
              </a:rPr>
              <a:t>tf(t, </a:t>
            </a:r>
            <a:r>
              <a:rPr sz="1100" spc="-10" dirty="0">
                <a:latin typeface="LM Sans 10"/>
                <a:cs typeface="LM Sans 10"/>
              </a:rPr>
              <a:t>d) </a:t>
            </a:r>
            <a:r>
              <a:rPr sz="1100" spc="-5" dirty="0">
                <a:latin typeface="LM Sans 10"/>
                <a:cs typeface="LM Sans 10"/>
              </a:rPr>
              <a:t>* Idf(t)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(NIT</a:t>
            </a:r>
            <a:r>
              <a:rPr spc="-65" dirty="0"/>
              <a:t> </a:t>
            </a:r>
            <a:r>
              <a:rPr spc="-5" dirty="0"/>
              <a:t>Patna)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58504" y="3351784"/>
            <a:ext cx="49149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Minor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Project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April</a:t>
            </a:r>
            <a:r>
              <a:rPr spc="-15" dirty="0"/>
              <a:t> </a:t>
            </a:r>
            <a:r>
              <a:rPr spc="-5" dirty="0"/>
              <a:t>29,</a:t>
            </a:r>
            <a:r>
              <a:rPr spc="-15" dirty="0"/>
              <a:t> </a:t>
            </a:r>
            <a:r>
              <a:rPr spc="-5" dirty="0"/>
              <a:t>202216</a:t>
            </a:r>
            <a:r>
              <a:rPr spc="-114" dirty="0"/>
              <a:t> </a:t>
            </a:r>
            <a:r>
              <a:rPr spc="-5" dirty="0"/>
              <a:t>/</a:t>
            </a:r>
            <a:r>
              <a:rPr spc="-110" dirty="0"/>
              <a:t> </a:t>
            </a:r>
            <a:r>
              <a:rPr spc="-5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2504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20" dirty="0">
                <a:solidFill>
                  <a:srgbClr val="FFFFFF"/>
                </a:solidFill>
                <a:latin typeface="LM Sans 10"/>
                <a:cs typeface="LM Sans 10"/>
              </a:rPr>
              <a:t>Proposed </a:t>
            </a:r>
            <a:r>
              <a:rPr sz="1400" b="1" spc="25" dirty="0">
                <a:solidFill>
                  <a:srgbClr val="FFFFFF"/>
                </a:solidFill>
                <a:latin typeface="LM Sans 10"/>
                <a:cs typeface="LM Sans 10"/>
              </a:rPr>
              <a:t>method</a:t>
            </a:r>
            <a:r>
              <a:rPr sz="1400" b="1" spc="-5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LM Sans 10"/>
                <a:cs typeface="LM Sans 10"/>
              </a:rPr>
              <a:t>(contd.)</a:t>
            </a:r>
            <a:endParaRPr sz="140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1225828"/>
            <a:ext cx="4348480" cy="880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LM Sans 10"/>
                <a:cs typeface="LM Sans 10"/>
              </a:rPr>
              <a:t>Word </a:t>
            </a:r>
            <a:r>
              <a:rPr sz="1100" spc="-5" dirty="0">
                <a:latin typeface="LM Sans 10"/>
                <a:cs typeface="LM Sans 10"/>
              </a:rPr>
              <a:t>Embedding :</a:t>
            </a:r>
            <a:r>
              <a:rPr sz="1100" spc="130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Word2Vec</a:t>
            </a:r>
            <a:endParaRPr sz="1100">
              <a:latin typeface="LM Sans 10"/>
              <a:cs typeface="LM Sans 10"/>
            </a:endParaRPr>
          </a:p>
          <a:p>
            <a:pPr marL="12700" marR="5080">
              <a:lnSpc>
                <a:spcPct val="102600"/>
              </a:lnSpc>
            </a:pPr>
            <a:r>
              <a:rPr sz="1100" spc="-20" dirty="0">
                <a:latin typeface="LM Sans 10"/>
                <a:cs typeface="LM Sans 10"/>
              </a:rPr>
              <a:t>Word2Vec </a:t>
            </a:r>
            <a:r>
              <a:rPr sz="1100" spc="-5" dirty="0">
                <a:latin typeface="LM Sans 10"/>
                <a:cs typeface="LM Sans 10"/>
              </a:rPr>
              <a:t>,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25" dirty="0">
                <a:latin typeface="LM Sans 10"/>
                <a:cs typeface="LM Sans 10"/>
              </a:rPr>
              <a:t>word </a:t>
            </a:r>
            <a:r>
              <a:rPr sz="1100" spc="-5" dirty="0">
                <a:latin typeface="LM Sans 10"/>
                <a:cs typeface="LM Sans 10"/>
              </a:rPr>
              <a:t>embedding technology enables </a:t>
            </a:r>
            <a:r>
              <a:rPr sz="1100" spc="-10" dirty="0">
                <a:latin typeface="LM Sans 10"/>
                <a:cs typeface="LM Sans 10"/>
              </a:rPr>
              <a:t>similar </a:t>
            </a:r>
            <a:r>
              <a:rPr sz="1100" spc="-20" dirty="0">
                <a:latin typeface="LM Sans 10"/>
                <a:cs typeface="LM Sans 10"/>
              </a:rPr>
              <a:t>words </a:t>
            </a:r>
            <a:r>
              <a:rPr sz="1100" spc="-5" dirty="0">
                <a:latin typeface="LM Sans 10"/>
                <a:cs typeface="LM Sans 10"/>
              </a:rPr>
              <a:t>to have  </a:t>
            </a:r>
            <a:r>
              <a:rPr sz="1100" spc="-10" dirty="0">
                <a:latin typeface="LM Sans 10"/>
                <a:cs typeface="LM Sans 10"/>
              </a:rPr>
              <a:t>similar dimensions and </a:t>
            </a:r>
            <a:r>
              <a:rPr sz="1100" spc="-5" dirty="0">
                <a:latin typeface="LM Sans 10"/>
                <a:cs typeface="LM Sans 10"/>
              </a:rPr>
              <a:t>consequently </a:t>
            </a:r>
            <a:r>
              <a:rPr sz="1100" spc="-10" dirty="0">
                <a:latin typeface="LM Sans 10"/>
                <a:cs typeface="LM Sans 10"/>
              </a:rPr>
              <a:t>helps </a:t>
            </a:r>
            <a:r>
              <a:rPr sz="1100" spc="-15" dirty="0">
                <a:latin typeface="LM Sans 10"/>
                <a:cs typeface="LM Sans 10"/>
              </a:rPr>
              <a:t>bring </a:t>
            </a:r>
            <a:r>
              <a:rPr sz="1100" spc="-5" dirty="0">
                <a:latin typeface="LM Sans 10"/>
                <a:cs typeface="LM Sans 10"/>
              </a:rPr>
              <a:t>context. </a:t>
            </a:r>
            <a:r>
              <a:rPr sz="1100" spc="-10" dirty="0">
                <a:latin typeface="LM Sans 10"/>
                <a:cs typeface="LM Sans 10"/>
              </a:rPr>
              <a:t>So </a:t>
            </a:r>
            <a:r>
              <a:rPr sz="1100" spc="-20" dirty="0">
                <a:latin typeface="LM Sans 10"/>
                <a:cs typeface="LM Sans 10"/>
              </a:rPr>
              <a:t>now </a:t>
            </a:r>
            <a:r>
              <a:rPr sz="1100" spc="-25" dirty="0">
                <a:latin typeface="LM Sans 10"/>
                <a:cs typeface="LM Sans 10"/>
              </a:rPr>
              <a:t>we </a:t>
            </a:r>
            <a:r>
              <a:rPr sz="1100" spc="-5" dirty="0">
                <a:latin typeface="LM Sans 10"/>
                <a:cs typeface="LM Sans 10"/>
              </a:rPr>
              <a:t>got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it</a:t>
            </a:r>
            <a:endParaRPr sz="1100">
              <a:latin typeface="LM Sans 10"/>
              <a:cs typeface="LM Sans 10"/>
            </a:endParaRPr>
          </a:p>
          <a:p>
            <a:pPr marL="12700" marR="457200">
              <a:lnSpc>
                <a:spcPct val="102699"/>
              </a:lnSpc>
            </a:pPr>
            <a:r>
              <a:rPr sz="1100" spc="-5" dirty="0">
                <a:latin typeface="LM Sans 10"/>
                <a:cs typeface="LM Sans 10"/>
              </a:rPr>
              <a:t>, </a:t>
            </a:r>
            <a:r>
              <a:rPr sz="1100" spc="-25" dirty="0">
                <a:latin typeface="LM Sans 10"/>
                <a:cs typeface="LM Sans 10"/>
              </a:rPr>
              <a:t>we </a:t>
            </a:r>
            <a:r>
              <a:rPr sz="1100" spc="-5" dirty="0">
                <a:latin typeface="LM Sans 10"/>
                <a:cs typeface="LM Sans 10"/>
              </a:rPr>
              <a:t>need to see also the context of the </a:t>
            </a:r>
            <a:r>
              <a:rPr sz="1100" spc="-25" dirty="0">
                <a:latin typeface="LM Sans 10"/>
                <a:cs typeface="LM Sans 10"/>
              </a:rPr>
              <a:t>word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that </a:t>
            </a:r>
            <a:r>
              <a:rPr sz="1100" spc="-25" dirty="0">
                <a:latin typeface="LM Sans 10"/>
                <a:cs typeface="LM Sans 10"/>
              </a:rPr>
              <a:t>we </a:t>
            </a:r>
            <a:r>
              <a:rPr sz="1100" spc="-5" dirty="0">
                <a:latin typeface="LM Sans 10"/>
                <a:cs typeface="LM Sans 10"/>
              </a:rPr>
              <a:t>need  </a:t>
            </a:r>
            <a:r>
              <a:rPr sz="1100" spc="-20" dirty="0">
                <a:latin typeface="LM Sans 10"/>
                <a:cs typeface="LM Sans 10"/>
              </a:rPr>
              <a:t>Word2Vec.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(NIT</a:t>
            </a:r>
            <a:r>
              <a:rPr spc="-65" dirty="0"/>
              <a:t> </a:t>
            </a:r>
            <a:r>
              <a:rPr spc="-5" dirty="0"/>
              <a:t>Patna)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58504" y="3351784"/>
            <a:ext cx="49149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Minor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Project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April</a:t>
            </a:r>
            <a:r>
              <a:rPr spc="-15" dirty="0"/>
              <a:t> </a:t>
            </a:r>
            <a:r>
              <a:rPr spc="-5" dirty="0"/>
              <a:t>29,</a:t>
            </a:r>
            <a:r>
              <a:rPr spc="-15" dirty="0"/>
              <a:t> </a:t>
            </a:r>
            <a:r>
              <a:rPr spc="-5" dirty="0"/>
              <a:t>202217</a:t>
            </a:r>
            <a:r>
              <a:rPr spc="-114" dirty="0"/>
              <a:t> </a:t>
            </a:r>
            <a:r>
              <a:rPr spc="-5" dirty="0"/>
              <a:t>/</a:t>
            </a:r>
            <a:r>
              <a:rPr spc="-110" dirty="0"/>
              <a:t> </a:t>
            </a:r>
            <a:r>
              <a:rPr spc="-5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2504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20" dirty="0">
                <a:solidFill>
                  <a:srgbClr val="FFFFFF"/>
                </a:solidFill>
                <a:latin typeface="LM Sans 10"/>
                <a:cs typeface="LM Sans 10"/>
              </a:rPr>
              <a:t>Proposed </a:t>
            </a:r>
            <a:r>
              <a:rPr sz="1400" b="1" spc="25" dirty="0">
                <a:solidFill>
                  <a:srgbClr val="FFFFFF"/>
                </a:solidFill>
                <a:latin typeface="LM Sans 10"/>
                <a:cs typeface="LM Sans 10"/>
              </a:rPr>
              <a:t>method</a:t>
            </a:r>
            <a:r>
              <a:rPr sz="1400" b="1" spc="-5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LM Sans 10"/>
                <a:cs typeface="LM Sans 10"/>
              </a:rPr>
              <a:t>(contd.)</a:t>
            </a:r>
            <a:endParaRPr sz="14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089" y="107914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36117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64321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92524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2207272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9" y="248930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1089" y="277133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pc="-10" dirty="0"/>
              <a:t>The </a:t>
            </a:r>
            <a:r>
              <a:rPr spc="-15" dirty="0"/>
              <a:t>majority </a:t>
            </a:r>
            <a:r>
              <a:rPr spc="-5" dirty="0"/>
              <a:t>voting of the </a:t>
            </a:r>
            <a:r>
              <a:rPr spc="-10" dirty="0"/>
              <a:t>following </a:t>
            </a:r>
            <a:r>
              <a:rPr spc="-5" dirty="0"/>
              <a:t>classifiers has </a:t>
            </a:r>
            <a:r>
              <a:rPr dirty="0"/>
              <a:t>been </a:t>
            </a:r>
            <a:r>
              <a:rPr spc="-5" dirty="0"/>
              <a:t>used as the  Ensemble </a:t>
            </a:r>
            <a:r>
              <a:rPr spc="-10" dirty="0"/>
              <a:t>learning </a:t>
            </a:r>
            <a:r>
              <a:rPr spc="-5" dirty="0"/>
              <a:t>technique.</a:t>
            </a: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pc="-10" dirty="0"/>
              <a:t>SGD</a:t>
            </a:r>
          </a:p>
          <a:p>
            <a:pPr marL="289560" marR="2374265">
              <a:lnSpc>
                <a:spcPct val="168200"/>
              </a:lnSpc>
            </a:pPr>
            <a:r>
              <a:rPr spc="-5" dirty="0"/>
              <a:t>Logistic Regression </a:t>
            </a:r>
            <a:endParaRPr lang="en-IN" spc="-5" dirty="0"/>
          </a:p>
          <a:p>
            <a:pPr marL="289560" marR="2374265">
              <a:lnSpc>
                <a:spcPct val="168200"/>
              </a:lnSpc>
            </a:pPr>
            <a:r>
              <a:rPr spc="-5"/>
              <a:t>Logistic</a:t>
            </a:r>
            <a:r>
              <a:rPr spc="-90"/>
              <a:t> </a:t>
            </a:r>
            <a:r>
              <a:rPr spc="-5" dirty="0" err="1"/>
              <a:t>RegressionCV</a:t>
            </a:r>
            <a:r>
              <a:rPr spc="-5" dirty="0"/>
              <a:t>  </a:t>
            </a:r>
            <a:endParaRPr lang="en-IN" spc="-5" dirty="0"/>
          </a:p>
          <a:p>
            <a:pPr marL="289560" marR="2374265">
              <a:lnSpc>
                <a:spcPct val="168200"/>
              </a:lnSpc>
            </a:pPr>
            <a:r>
              <a:rPr spc="-10" dirty="0"/>
              <a:t>Linear</a:t>
            </a:r>
            <a:r>
              <a:rPr spc="-15" dirty="0"/>
              <a:t> </a:t>
            </a:r>
            <a:r>
              <a:rPr spc="-20" dirty="0"/>
              <a:t>SVC</a:t>
            </a:r>
          </a:p>
          <a:p>
            <a:pPr marL="289560" marR="2221865">
              <a:lnSpc>
                <a:spcPct val="168200"/>
              </a:lnSpc>
            </a:pPr>
            <a:r>
              <a:rPr spc="-10" dirty="0"/>
              <a:t>Random </a:t>
            </a:r>
            <a:r>
              <a:rPr spc="-15" dirty="0"/>
              <a:t>Forest </a:t>
            </a:r>
            <a:r>
              <a:rPr spc="-10" dirty="0"/>
              <a:t>Classifier  </a:t>
            </a:r>
            <a:r>
              <a:rPr spc="-5" dirty="0"/>
              <a:t>Decision </a:t>
            </a:r>
            <a:r>
              <a:rPr spc="-30" dirty="0"/>
              <a:t>Tree</a:t>
            </a:r>
            <a:r>
              <a:rPr spc="-40" dirty="0"/>
              <a:t> </a:t>
            </a:r>
            <a:r>
              <a:rPr spc="-10" dirty="0"/>
              <a:t>Classifier</a:t>
            </a:r>
          </a:p>
          <a:p>
            <a:pPr marL="289560">
              <a:lnSpc>
                <a:spcPct val="100000"/>
              </a:lnSpc>
              <a:spcBef>
                <a:spcPts val="900"/>
              </a:spcBef>
            </a:pPr>
            <a:r>
              <a:rPr spc="-10" dirty="0"/>
              <a:t>K Nearest </a:t>
            </a:r>
            <a:r>
              <a:rPr spc="-5" dirty="0"/>
              <a:t>Neighbours</a:t>
            </a:r>
            <a:r>
              <a:rPr dirty="0"/>
              <a:t> </a:t>
            </a:r>
            <a:r>
              <a:rPr spc="-10" dirty="0"/>
              <a:t>(KNN)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3" name="object 1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(NIT</a:t>
            </a:r>
            <a:r>
              <a:rPr spc="-65" dirty="0"/>
              <a:t> </a:t>
            </a:r>
            <a:r>
              <a:rPr spc="-5" dirty="0"/>
              <a:t>Patna)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058504" y="3351784"/>
            <a:ext cx="49149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Minor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Project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April</a:t>
            </a:r>
            <a:r>
              <a:rPr spc="-15" dirty="0"/>
              <a:t> </a:t>
            </a:r>
            <a:r>
              <a:rPr spc="-5" dirty="0"/>
              <a:t>29,</a:t>
            </a:r>
            <a:r>
              <a:rPr spc="-15" dirty="0"/>
              <a:t> </a:t>
            </a:r>
            <a:r>
              <a:rPr spc="-5" dirty="0"/>
              <a:t>202218</a:t>
            </a:r>
            <a:r>
              <a:rPr spc="-114" dirty="0"/>
              <a:t> </a:t>
            </a:r>
            <a:r>
              <a:rPr spc="-5" dirty="0"/>
              <a:t>/</a:t>
            </a:r>
            <a:r>
              <a:rPr spc="-110" dirty="0"/>
              <a:t> </a:t>
            </a:r>
            <a:r>
              <a:rPr spc="-5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5781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5" dirty="0">
                <a:solidFill>
                  <a:srgbClr val="FFFFFF"/>
                </a:solidFill>
                <a:latin typeface="LM Sans 10"/>
                <a:cs typeface="LM Sans 10"/>
              </a:rPr>
              <a:t>Result Analysis and</a:t>
            </a:r>
            <a:r>
              <a:rPr sz="1400" b="1" spc="-7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LM Sans 10"/>
                <a:cs typeface="LM Sans 10"/>
              </a:rPr>
              <a:t>Discussion</a:t>
            </a:r>
            <a:endParaRPr sz="14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089" y="114256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69674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2250935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5844" y="805304"/>
            <a:ext cx="4253230" cy="1553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2288540" indent="-277495">
              <a:lnSpc>
                <a:spcPct val="125299"/>
              </a:lnSpc>
              <a:spcBef>
                <a:spcPts val="100"/>
              </a:spcBef>
            </a:pPr>
            <a:r>
              <a:rPr sz="1100" spc="-10" dirty="0">
                <a:latin typeface="LM Sans 10"/>
                <a:cs typeface="LM Sans 10"/>
              </a:rPr>
              <a:t>The </a:t>
            </a:r>
            <a:r>
              <a:rPr sz="1100" spc="-5" dirty="0">
                <a:latin typeface="LM Sans 10"/>
                <a:cs typeface="LM Sans 10"/>
              </a:rPr>
              <a:t>Evaluation Metrics </a:t>
            </a:r>
            <a:r>
              <a:rPr sz="1100" spc="-15" dirty="0">
                <a:latin typeface="LM Sans 10"/>
                <a:cs typeface="LM Sans 10"/>
              </a:rPr>
              <a:t>are  </a:t>
            </a:r>
            <a:r>
              <a:rPr sz="1100" spc="-5" dirty="0">
                <a:latin typeface="LM Sans 10"/>
                <a:cs typeface="LM Sans 10"/>
              </a:rPr>
              <a:t>Precision(P) </a:t>
            </a:r>
            <a:r>
              <a:rPr sz="1100" spc="40" dirty="0">
                <a:latin typeface="LM Sans 10"/>
                <a:cs typeface="LM Sans 10"/>
              </a:rPr>
              <a:t>=</a:t>
            </a:r>
            <a:r>
              <a:rPr sz="1100" b="1" i="1" spc="40" dirty="0">
                <a:latin typeface="Times New Roman"/>
                <a:cs typeface="Times New Roman"/>
              </a:rPr>
              <a:t>tp</a:t>
            </a:r>
            <a:r>
              <a:rPr sz="1100" b="1" i="1" spc="40" dirty="0">
                <a:latin typeface="Verdana"/>
                <a:cs typeface="Verdana"/>
              </a:rPr>
              <a:t>/</a:t>
            </a:r>
            <a:r>
              <a:rPr sz="1100" b="1" spc="40" dirty="0">
                <a:latin typeface="LM Sans 10"/>
                <a:cs typeface="LM Sans 10"/>
              </a:rPr>
              <a:t>(</a:t>
            </a:r>
            <a:r>
              <a:rPr sz="1100" b="1" i="1" spc="40" dirty="0">
                <a:latin typeface="Times New Roman"/>
                <a:cs typeface="Times New Roman"/>
              </a:rPr>
              <a:t>tp </a:t>
            </a:r>
            <a:r>
              <a:rPr sz="1100" b="1" spc="-10" dirty="0">
                <a:latin typeface="LM Sans 10"/>
                <a:cs typeface="LM Sans 10"/>
              </a:rPr>
              <a:t>+</a:t>
            </a:r>
            <a:r>
              <a:rPr sz="1100" b="1" spc="-185" dirty="0">
                <a:latin typeface="LM Sans 10"/>
                <a:cs typeface="LM Sans 10"/>
              </a:rPr>
              <a:t> </a:t>
            </a:r>
            <a:r>
              <a:rPr sz="1100" b="1" i="1" spc="30" dirty="0">
                <a:latin typeface="Times New Roman"/>
                <a:cs typeface="Times New Roman"/>
              </a:rPr>
              <a:t>fp</a:t>
            </a:r>
            <a:r>
              <a:rPr sz="1100" b="1" spc="30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L="289560" marR="5080">
              <a:lnSpc>
                <a:spcPct val="102600"/>
              </a:lnSpc>
            </a:pPr>
            <a:r>
              <a:rPr sz="1100" spc="-5" dirty="0">
                <a:latin typeface="LM Sans 10"/>
                <a:cs typeface="LM Sans 10"/>
              </a:rPr>
              <a:t>where, tp is the number of true positives </a:t>
            </a:r>
            <a:r>
              <a:rPr sz="1100" spc="-10" dirty="0">
                <a:latin typeface="LM Sans 10"/>
                <a:cs typeface="LM Sans 10"/>
              </a:rPr>
              <a:t>and fp </a:t>
            </a:r>
            <a:r>
              <a:rPr sz="1100" spc="-5" dirty="0">
                <a:latin typeface="LM Sans 10"/>
                <a:cs typeface="LM Sans 10"/>
              </a:rPr>
              <a:t>the number of false  positives.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15" dirty="0">
                <a:latin typeface="LM Sans 10"/>
                <a:cs typeface="LM Sans 10"/>
              </a:rPr>
              <a:t>Recall(R)=</a:t>
            </a:r>
            <a:r>
              <a:rPr sz="1100" b="1" i="1" spc="15" dirty="0">
                <a:latin typeface="Times New Roman"/>
                <a:cs typeface="Times New Roman"/>
              </a:rPr>
              <a:t>tp</a:t>
            </a:r>
            <a:r>
              <a:rPr sz="1100" b="1" i="1" spc="15" dirty="0">
                <a:latin typeface="Verdana"/>
                <a:cs typeface="Verdana"/>
              </a:rPr>
              <a:t>/</a:t>
            </a:r>
            <a:r>
              <a:rPr sz="1100" b="1" spc="15" dirty="0">
                <a:latin typeface="LM Sans 10"/>
                <a:cs typeface="LM Sans 10"/>
              </a:rPr>
              <a:t>(</a:t>
            </a:r>
            <a:r>
              <a:rPr sz="1100" b="1" i="1" spc="15" dirty="0">
                <a:latin typeface="Times New Roman"/>
                <a:cs typeface="Times New Roman"/>
              </a:rPr>
              <a:t>tp </a:t>
            </a:r>
            <a:r>
              <a:rPr sz="1100" b="1" spc="-10" dirty="0">
                <a:latin typeface="LM Sans 10"/>
                <a:cs typeface="LM Sans 10"/>
              </a:rPr>
              <a:t>+</a:t>
            </a:r>
            <a:r>
              <a:rPr sz="1100" b="1" spc="-95" dirty="0">
                <a:latin typeface="LM Sans 10"/>
                <a:cs typeface="LM Sans 10"/>
              </a:rPr>
              <a:t> </a:t>
            </a:r>
            <a:r>
              <a:rPr sz="1100" b="1" i="1" spc="15" dirty="0">
                <a:latin typeface="Times New Roman"/>
                <a:cs typeface="Times New Roman"/>
              </a:rPr>
              <a:t>fn</a:t>
            </a:r>
            <a:r>
              <a:rPr sz="1100" b="1" spc="1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L="289560" marR="5080">
              <a:lnSpc>
                <a:spcPct val="102600"/>
              </a:lnSpc>
            </a:pPr>
            <a:r>
              <a:rPr sz="1100" spc="-5" dirty="0">
                <a:latin typeface="LM Sans 10"/>
                <a:cs typeface="LM Sans 10"/>
              </a:rPr>
              <a:t>where, tp is the number of true positives </a:t>
            </a:r>
            <a:r>
              <a:rPr sz="1100" spc="-10" dirty="0">
                <a:latin typeface="LM Sans 10"/>
                <a:cs typeface="LM Sans 10"/>
              </a:rPr>
              <a:t>and fn </a:t>
            </a:r>
            <a:r>
              <a:rPr sz="1100" spc="-5" dirty="0">
                <a:latin typeface="LM Sans 10"/>
                <a:cs typeface="LM Sans 10"/>
              </a:rPr>
              <a:t>the number of false  negatives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LM Sans 10"/>
                <a:cs typeface="LM Sans 10"/>
              </a:rPr>
              <a:t>F1 </a:t>
            </a:r>
            <a:r>
              <a:rPr sz="1100" dirty="0">
                <a:latin typeface="LM Sans 10"/>
                <a:cs typeface="LM Sans 10"/>
              </a:rPr>
              <a:t>score=</a:t>
            </a:r>
            <a:r>
              <a:rPr sz="1100" b="1" dirty="0">
                <a:latin typeface="LM Sans 10"/>
                <a:cs typeface="LM Sans 10"/>
              </a:rPr>
              <a:t>2(</a:t>
            </a:r>
            <a:r>
              <a:rPr sz="1100" b="1" i="1" dirty="0">
                <a:latin typeface="Times New Roman"/>
                <a:cs typeface="Times New Roman"/>
              </a:rPr>
              <a:t>P </a:t>
            </a:r>
            <a:r>
              <a:rPr sz="1100" b="1" i="1" spc="-295" dirty="0">
                <a:latin typeface="DejaVu Sans"/>
                <a:cs typeface="DejaVu Sans"/>
              </a:rPr>
              <a:t>∗ </a:t>
            </a:r>
            <a:r>
              <a:rPr sz="1100" b="1" i="1" spc="10" dirty="0">
                <a:latin typeface="Times New Roman"/>
                <a:cs typeface="Times New Roman"/>
              </a:rPr>
              <a:t>R</a:t>
            </a:r>
            <a:r>
              <a:rPr sz="1100" b="1" spc="10" dirty="0">
                <a:latin typeface="LM Sans 10"/>
                <a:cs typeface="LM Sans 10"/>
              </a:rPr>
              <a:t>)</a:t>
            </a:r>
            <a:r>
              <a:rPr sz="1100" b="1" i="1" spc="10" dirty="0">
                <a:latin typeface="Verdana"/>
                <a:cs typeface="Verdana"/>
              </a:rPr>
              <a:t>/</a:t>
            </a:r>
            <a:r>
              <a:rPr sz="1100" b="1" spc="10" dirty="0">
                <a:latin typeface="LM Sans 10"/>
                <a:cs typeface="LM Sans 10"/>
              </a:rPr>
              <a:t>(</a:t>
            </a:r>
            <a:r>
              <a:rPr sz="1100" b="1" i="1" spc="10" dirty="0">
                <a:latin typeface="Times New Roman"/>
                <a:cs typeface="Times New Roman"/>
              </a:rPr>
              <a:t>P </a:t>
            </a:r>
            <a:r>
              <a:rPr sz="1100" b="1" spc="-10" dirty="0">
                <a:latin typeface="LM Sans 10"/>
                <a:cs typeface="LM Sans 10"/>
              </a:rPr>
              <a:t>+</a:t>
            </a:r>
            <a:r>
              <a:rPr sz="1100" b="1" spc="50" dirty="0">
                <a:latin typeface="LM Sans 10"/>
                <a:cs typeface="LM Sans 10"/>
              </a:rPr>
              <a:t> </a:t>
            </a:r>
            <a:r>
              <a:rPr sz="1100" b="1" i="1" spc="55" dirty="0">
                <a:latin typeface="Times New Roman"/>
                <a:cs typeface="Times New Roman"/>
              </a:rPr>
              <a:t>R</a:t>
            </a:r>
            <a:r>
              <a:rPr sz="1100" b="1" spc="5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1089" y="2460968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2932" y="2377514"/>
            <a:ext cx="6604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Accuracy=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65047" y="2494127"/>
            <a:ext cx="886460" cy="0"/>
          </a:xfrm>
          <a:custGeom>
            <a:avLst/>
            <a:gdLst/>
            <a:ahLst/>
            <a:cxnLst/>
            <a:rect l="l" t="t" r="r" b="b"/>
            <a:pathLst>
              <a:path w="886460">
                <a:moveTo>
                  <a:pt x="0" y="0"/>
                </a:moveTo>
                <a:lnTo>
                  <a:pt x="88635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52347" y="2356102"/>
            <a:ext cx="903605" cy="2578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36854">
              <a:lnSpc>
                <a:spcPts val="869"/>
              </a:lnSpc>
              <a:spcBef>
                <a:spcPts val="200"/>
              </a:spcBef>
            </a:pPr>
            <a:r>
              <a:rPr sz="800" b="1" i="1" spc="25" dirty="0">
                <a:latin typeface="Verdana"/>
                <a:cs typeface="Verdana"/>
              </a:rPr>
              <a:t>TP</a:t>
            </a:r>
            <a:r>
              <a:rPr sz="800" b="1" spc="25" dirty="0">
                <a:latin typeface="LM Sans 10"/>
                <a:cs typeface="LM Sans 10"/>
              </a:rPr>
              <a:t>+</a:t>
            </a:r>
            <a:r>
              <a:rPr sz="800" b="1" i="1" spc="25" dirty="0">
                <a:latin typeface="Verdana"/>
                <a:cs typeface="Verdana"/>
              </a:rPr>
              <a:t>TN  </a:t>
            </a:r>
            <a:r>
              <a:rPr sz="800" b="1" i="1" spc="20" dirty="0">
                <a:latin typeface="Verdana"/>
                <a:cs typeface="Verdana"/>
              </a:rPr>
              <a:t>T</a:t>
            </a:r>
            <a:r>
              <a:rPr sz="800" b="1" i="1" spc="80" dirty="0">
                <a:latin typeface="Verdana"/>
                <a:cs typeface="Verdana"/>
              </a:rPr>
              <a:t>P</a:t>
            </a:r>
            <a:r>
              <a:rPr sz="800" b="1" spc="-5" dirty="0">
                <a:latin typeface="LM Sans 10"/>
                <a:cs typeface="LM Sans 10"/>
              </a:rPr>
              <a:t>+</a:t>
            </a:r>
            <a:r>
              <a:rPr sz="800" b="1" i="1" spc="15" dirty="0">
                <a:latin typeface="Verdana"/>
                <a:cs typeface="Verdana"/>
              </a:rPr>
              <a:t>T</a:t>
            </a:r>
            <a:r>
              <a:rPr sz="800" b="1" i="1" spc="80" dirty="0">
                <a:latin typeface="Verdana"/>
                <a:cs typeface="Verdana"/>
              </a:rPr>
              <a:t>N</a:t>
            </a:r>
            <a:r>
              <a:rPr sz="800" b="1" spc="-5" dirty="0">
                <a:latin typeface="LM Sans 10"/>
                <a:cs typeface="LM Sans 10"/>
              </a:rPr>
              <a:t>+</a:t>
            </a:r>
            <a:r>
              <a:rPr sz="800" b="1" i="1" spc="-20" dirty="0">
                <a:latin typeface="Verdana"/>
                <a:cs typeface="Verdana"/>
              </a:rPr>
              <a:t>F</a:t>
            </a:r>
            <a:r>
              <a:rPr sz="800" b="1" i="1" spc="45" dirty="0">
                <a:latin typeface="Verdana"/>
                <a:cs typeface="Verdana"/>
              </a:rPr>
              <a:t>P</a:t>
            </a:r>
            <a:r>
              <a:rPr sz="800" b="1" spc="-5" dirty="0">
                <a:latin typeface="LM Sans 10"/>
                <a:cs typeface="LM Sans 10"/>
              </a:rPr>
              <a:t>+</a:t>
            </a:r>
            <a:r>
              <a:rPr sz="800" b="1" i="1" spc="-30" dirty="0">
                <a:latin typeface="Verdana"/>
                <a:cs typeface="Verdana"/>
              </a:rPr>
              <a:t>FN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3" name="object 1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(NIT</a:t>
            </a:r>
            <a:r>
              <a:rPr spc="-65" dirty="0"/>
              <a:t> </a:t>
            </a:r>
            <a:r>
              <a:rPr spc="-5" dirty="0"/>
              <a:t>Patna)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058504" y="3351784"/>
            <a:ext cx="49149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Minor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Project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April</a:t>
            </a:r>
            <a:r>
              <a:rPr spc="-15" dirty="0"/>
              <a:t> </a:t>
            </a:r>
            <a:r>
              <a:rPr spc="-5" dirty="0"/>
              <a:t>29,</a:t>
            </a:r>
            <a:r>
              <a:rPr spc="-15" dirty="0"/>
              <a:t> </a:t>
            </a:r>
            <a:r>
              <a:rPr spc="-5" dirty="0"/>
              <a:t>202219</a:t>
            </a:r>
            <a:r>
              <a:rPr spc="-114" dirty="0"/>
              <a:t> </a:t>
            </a:r>
            <a:r>
              <a:rPr spc="-5" dirty="0"/>
              <a:t>/</a:t>
            </a:r>
            <a:r>
              <a:rPr spc="-110" dirty="0"/>
              <a:t> </a:t>
            </a:r>
            <a:r>
              <a:rPr spc="-5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6350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5" dirty="0">
                <a:solidFill>
                  <a:srgbClr val="FFFFFF"/>
                </a:solidFill>
                <a:latin typeface="LM Sans 10"/>
                <a:cs typeface="LM Sans 10"/>
              </a:rPr>
              <a:t>Outline</a:t>
            </a:r>
            <a:endParaRPr sz="14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089" y="108811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932" y="960879"/>
            <a:ext cx="1852295" cy="149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00100">
              <a:lnSpc>
                <a:spcPct val="125299"/>
              </a:lnSpc>
              <a:spcBef>
                <a:spcPts val="100"/>
              </a:spcBef>
            </a:pPr>
            <a:r>
              <a:rPr sz="1100" spc="-5" dirty="0">
                <a:latin typeface="LM Sans 10"/>
                <a:cs typeface="LM Sans 10"/>
              </a:rPr>
              <a:t>Introduction  Motivation  Literature survey  Proposed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Method</a:t>
            </a:r>
            <a:endParaRPr sz="1100">
              <a:latin typeface="LM Sans 10"/>
              <a:cs typeface="LM Sans 10"/>
            </a:endParaRPr>
          </a:p>
          <a:p>
            <a:pPr marL="12700" marR="5080">
              <a:lnSpc>
                <a:spcPct val="125299"/>
              </a:lnSpc>
            </a:pPr>
            <a:r>
              <a:rPr sz="1100" spc="-5" dirty="0">
                <a:latin typeface="LM Sans 10"/>
                <a:cs typeface="LM Sans 10"/>
              </a:rPr>
              <a:t>Results Analysis </a:t>
            </a:r>
            <a:r>
              <a:rPr sz="1100" spc="-10" dirty="0">
                <a:latin typeface="LM Sans 10"/>
                <a:cs typeface="LM Sans 10"/>
              </a:rPr>
              <a:t>and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Discussion  </a:t>
            </a:r>
            <a:r>
              <a:rPr sz="1100" spc="-10" dirty="0">
                <a:latin typeface="LM Sans 10"/>
                <a:cs typeface="LM Sans 10"/>
              </a:rPr>
              <a:t>Conclusion and Feature </a:t>
            </a:r>
            <a:r>
              <a:rPr sz="1100" spc="-25" dirty="0">
                <a:latin typeface="LM Sans 10"/>
                <a:cs typeface="LM Sans 10"/>
              </a:rPr>
              <a:t>Work  </a:t>
            </a:r>
            <a:r>
              <a:rPr sz="1100" spc="-5" dirty="0">
                <a:latin typeface="LM Sans 10"/>
                <a:cs typeface="LM Sans 10"/>
              </a:rPr>
              <a:t>Refrences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1089" y="129814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50817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171820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9" y="192824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1089" y="213827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1089" y="234830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3" name="object 1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(NIT</a:t>
            </a:r>
            <a:r>
              <a:rPr spc="-65" dirty="0"/>
              <a:t> </a:t>
            </a:r>
            <a:r>
              <a:rPr spc="-5" dirty="0"/>
              <a:t>Patna)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058504" y="3351784"/>
            <a:ext cx="49149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Minor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Project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74275" y="3351784"/>
            <a:ext cx="69151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April</a:t>
            </a:r>
            <a:r>
              <a:rPr sz="600" spc="-1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29,</a:t>
            </a:r>
            <a:r>
              <a:rPr sz="600" spc="-1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20222</a:t>
            </a:r>
            <a:r>
              <a:rPr sz="600" spc="-114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600" spc="-114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27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25781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5" dirty="0">
                <a:solidFill>
                  <a:srgbClr val="FFFFFF"/>
                </a:solidFill>
                <a:latin typeface="LM Sans 10"/>
                <a:cs typeface="LM Sans 10"/>
              </a:rPr>
              <a:t>Result Analysis and</a:t>
            </a:r>
            <a:r>
              <a:rPr sz="1400" b="1" spc="-7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LM Sans 10"/>
                <a:cs typeface="LM Sans 10"/>
              </a:rPr>
              <a:t>Discussion</a:t>
            </a:r>
            <a:endParaRPr sz="1400">
              <a:latin typeface="LM Sans 10"/>
              <a:cs typeface="LM Sans 1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620" y="871914"/>
            <a:ext cx="4330781" cy="1440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43748" y="2367564"/>
            <a:ext cx="16783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 </a:t>
            </a:r>
            <a:r>
              <a:rPr sz="1000" spc="-10" dirty="0">
                <a:solidFill>
                  <a:srgbClr val="3333B2"/>
                </a:solidFill>
                <a:latin typeface="LM Sans 10"/>
                <a:cs typeface="LM Sans 10"/>
              </a:rPr>
              <a:t>4:</a:t>
            </a:r>
            <a:r>
              <a:rPr sz="1000" spc="-10" dirty="0">
                <a:latin typeface="LM Sans 10"/>
                <a:cs typeface="LM Sans 10"/>
              </a:rPr>
              <a:t>Comparison </a:t>
            </a:r>
            <a:r>
              <a:rPr sz="1000" spc="-5" dirty="0">
                <a:latin typeface="LM Sans 10"/>
                <a:cs typeface="LM Sans 10"/>
              </a:rPr>
              <a:t>of</a:t>
            </a:r>
            <a:r>
              <a:rPr sz="1000" spc="-20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Models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(NIT</a:t>
            </a:r>
            <a:r>
              <a:rPr spc="-65" dirty="0"/>
              <a:t> </a:t>
            </a:r>
            <a:r>
              <a:rPr spc="-5" dirty="0"/>
              <a:t>Patna)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58504" y="3351784"/>
            <a:ext cx="49149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Minor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Project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April</a:t>
            </a:r>
            <a:r>
              <a:rPr spc="-15" dirty="0"/>
              <a:t> </a:t>
            </a:r>
            <a:r>
              <a:rPr spc="-5" dirty="0"/>
              <a:t>29,</a:t>
            </a:r>
            <a:r>
              <a:rPr spc="-15" dirty="0"/>
              <a:t> </a:t>
            </a:r>
            <a:r>
              <a:rPr spc="-5" dirty="0"/>
              <a:t>202220</a:t>
            </a:r>
            <a:r>
              <a:rPr spc="-114" dirty="0"/>
              <a:t> </a:t>
            </a:r>
            <a:r>
              <a:rPr spc="-5" dirty="0"/>
              <a:t>/</a:t>
            </a:r>
            <a:r>
              <a:rPr spc="-110" dirty="0"/>
              <a:t> </a:t>
            </a:r>
            <a:r>
              <a:rPr spc="-5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25781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5" dirty="0">
                <a:solidFill>
                  <a:srgbClr val="FFFFFF"/>
                </a:solidFill>
                <a:latin typeface="LM Sans 10"/>
                <a:cs typeface="LM Sans 10"/>
              </a:rPr>
              <a:t>Result Analysis and</a:t>
            </a:r>
            <a:r>
              <a:rPr sz="1400" b="1" spc="-7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LM Sans 10"/>
                <a:cs typeface="LM Sans 10"/>
              </a:rPr>
              <a:t>Discussion</a:t>
            </a:r>
            <a:endParaRPr sz="1400">
              <a:latin typeface="LM Sans 10"/>
              <a:cs typeface="LM Sans 1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544" y="903211"/>
            <a:ext cx="4200936" cy="1580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0110" y="2578752"/>
            <a:ext cx="29057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 </a:t>
            </a:r>
            <a:r>
              <a:rPr sz="1000" spc="-10" dirty="0">
                <a:solidFill>
                  <a:srgbClr val="3333B2"/>
                </a:solidFill>
                <a:latin typeface="LM Sans 10"/>
                <a:cs typeface="LM Sans 10"/>
              </a:rPr>
              <a:t>5:</a:t>
            </a:r>
            <a:r>
              <a:rPr sz="1000" spc="-10" dirty="0">
                <a:latin typeface="LM Sans 10"/>
                <a:cs typeface="LM Sans 10"/>
              </a:rPr>
              <a:t>Comparison </a:t>
            </a:r>
            <a:r>
              <a:rPr sz="1000" spc="-20" dirty="0">
                <a:latin typeface="LM Sans 10"/>
                <a:cs typeface="LM Sans 10"/>
              </a:rPr>
              <a:t>by </a:t>
            </a:r>
            <a:r>
              <a:rPr sz="1000" spc="-15" dirty="0">
                <a:latin typeface="LM Sans 10"/>
                <a:cs typeface="LM Sans 10"/>
              </a:rPr>
              <a:t>bar </a:t>
            </a:r>
            <a:r>
              <a:rPr sz="1000" spc="-5" dirty="0">
                <a:latin typeface="LM Sans 10"/>
                <a:cs typeface="LM Sans 10"/>
              </a:rPr>
              <a:t>graphs of </a:t>
            </a:r>
            <a:r>
              <a:rPr sz="1000" spc="-10" dirty="0">
                <a:latin typeface="LM Sans 10"/>
                <a:cs typeface="LM Sans 10"/>
              </a:rPr>
              <a:t>different</a:t>
            </a:r>
            <a:r>
              <a:rPr sz="1000" spc="70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models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(NIT</a:t>
            </a:r>
            <a:r>
              <a:rPr spc="-65" dirty="0"/>
              <a:t> </a:t>
            </a:r>
            <a:r>
              <a:rPr spc="-5" dirty="0"/>
              <a:t>Patna)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58504" y="3351784"/>
            <a:ext cx="49149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Minor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Project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April</a:t>
            </a:r>
            <a:r>
              <a:rPr spc="-15" dirty="0"/>
              <a:t> </a:t>
            </a:r>
            <a:r>
              <a:rPr spc="-5" dirty="0"/>
              <a:t>29,</a:t>
            </a:r>
            <a:r>
              <a:rPr spc="-15" dirty="0"/>
              <a:t> </a:t>
            </a:r>
            <a:r>
              <a:rPr spc="-5" dirty="0"/>
              <a:t>202221</a:t>
            </a:r>
            <a:r>
              <a:rPr spc="-114" dirty="0"/>
              <a:t> </a:t>
            </a:r>
            <a:r>
              <a:rPr spc="-5" dirty="0"/>
              <a:t>/</a:t>
            </a:r>
            <a:r>
              <a:rPr spc="-110" dirty="0"/>
              <a:t> </a:t>
            </a:r>
            <a:r>
              <a:rPr spc="-5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25781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5" dirty="0">
                <a:solidFill>
                  <a:srgbClr val="FFFFFF"/>
                </a:solidFill>
                <a:latin typeface="LM Sans 10"/>
                <a:cs typeface="LM Sans 10"/>
              </a:rPr>
              <a:t>Result Analysis and</a:t>
            </a:r>
            <a:r>
              <a:rPr sz="1400" b="1" spc="-7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LM Sans 10"/>
                <a:cs typeface="LM Sans 10"/>
              </a:rPr>
              <a:t>Discussion</a:t>
            </a:r>
            <a:endParaRPr sz="1400">
              <a:latin typeface="LM Sans 10"/>
              <a:cs typeface="LM Sans 1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569" y="871918"/>
            <a:ext cx="4330936" cy="1440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7044" y="2367577"/>
            <a:ext cx="2791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 6:</a:t>
            </a:r>
            <a:r>
              <a:rPr sz="1000" spc="-5" dirty="0">
                <a:latin typeface="LM Sans 10"/>
                <a:cs typeface="LM Sans 10"/>
              </a:rPr>
              <a:t>Result of </a:t>
            </a:r>
            <a:r>
              <a:rPr sz="1000" spc="-15" dirty="0">
                <a:latin typeface="LM Sans 10"/>
                <a:cs typeface="LM Sans 10"/>
              </a:rPr>
              <a:t>Majority </a:t>
            </a:r>
            <a:r>
              <a:rPr sz="1000" spc="-10" dirty="0">
                <a:latin typeface="LM Sans 10"/>
                <a:cs typeface="LM Sans 10"/>
              </a:rPr>
              <a:t>Voting </a:t>
            </a:r>
            <a:r>
              <a:rPr sz="1000" spc="-5" dirty="0">
                <a:latin typeface="LM Sans 10"/>
                <a:cs typeface="LM Sans 10"/>
              </a:rPr>
              <a:t>on all</a:t>
            </a:r>
            <a:r>
              <a:rPr sz="1000" spc="4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Vectorizers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(NIT</a:t>
            </a:r>
            <a:r>
              <a:rPr spc="-65" dirty="0"/>
              <a:t> </a:t>
            </a:r>
            <a:r>
              <a:rPr spc="-5" dirty="0"/>
              <a:t>Patna)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58504" y="3351784"/>
            <a:ext cx="49149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Minor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Project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April</a:t>
            </a:r>
            <a:r>
              <a:rPr spc="-15" dirty="0"/>
              <a:t> </a:t>
            </a:r>
            <a:r>
              <a:rPr spc="-5" dirty="0"/>
              <a:t>29,</a:t>
            </a:r>
            <a:r>
              <a:rPr spc="-15" dirty="0"/>
              <a:t> </a:t>
            </a:r>
            <a:r>
              <a:rPr spc="-5" dirty="0"/>
              <a:t>202222</a:t>
            </a:r>
            <a:r>
              <a:rPr spc="-114" dirty="0"/>
              <a:t> </a:t>
            </a:r>
            <a:r>
              <a:rPr spc="-5" dirty="0"/>
              <a:t>/</a:t>
            </a:r>
            <a:r>
              <a:rPr spc="-110" dirty="0"/>
              <a:t> </a:t>
            </a:r>
            <a:r>
              <a:rPr spc="-5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91884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0" dirty="0">
                <a:solidFill>
                  <a:srgbClr val="FFFFFF"/>
                </a:solidFill>
                <a:latin typeface="LM Sans 10"/>
                <a:cs typeface="LM Sans 10"/>
              </a:rPr>
              <a:t>Conclusion</a:t>
            </a:r>
            <a:endParaRPr sz="14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089" y="84472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932" y="761274"/>
            <a:ext cx="4025900" cy="20605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The proposed </a:t>
            </a:r>
            <a:r>
              <a:rPr sz="1100" spc="-25" dirty="0">
                <a:latin typeface="LM Sans 10"/>
                <a:cs typeface="LM Sans 10"/>
              </a:rPr>
              <a:t>work </a:t>
            </a:r>
            <a:r>
              <a:rPr sz="1100" spc="-5" dirty="0">
                <a:latin typeface="LM Sans 10"/>
                <a:cs typeface="LM Sans 10"/>
              </a:rPr>
              <a:t>has developed </a:t>
            </a:r>
            <a:r>
              <a:rPr sz="1100" spc="-10" dirty="0">
                <a:latin typeface="LM Sans 10"/>
                <a:cs typeface="LM Sans 10"/>
              </a:rPr>
              <a:t>an Ensemble-Learning </a:t>
            </a:r>
            <a:r>
              <a:rPr sz="1100" spc="-5" dirty="0">
                <a:latin typeface="LM Sans 10"/>
                <a:cs typeface="LM Sans 10"/>
              </a:rPr>
              <a:t>based  method to </a:t>
            </a:r>
            <a:r>
              <a:rPr sz="1100" spc="-10" dirty="0">
                <a:latin typeface="LM Sans 10"/>
                <a:cs typeface="LM Sans 10"/>
              </a:rPr>
              <a:t>predict </a:t>
            </a:r>
            <a:r>
              <a:rPr sz="1100" spc="-5" dirty="0">
                <a:latin typeface="LM Sans 10"/>
                <a:cs typeface="LM Sans 10"/>
              </a:rPr>
              <a:t>ratings based </a:t>
            </a:r>
            <a:r>
              <a:rPr sz="1100" spc="-10" dirty="0">
                <a:latin typeface="LM Sans 10"/>
                <a:cs typeface="LM Sans 10"/>
              </a:rPr>
              <a:t>on </a:t>
            </a:r>
            <a:r>
              <a:rPr sz="1100" spc="-5" dirty="0">
                <a:latin typeface="LM Sans 10"/>
                <a:cs typeface="LM Sans 10"/>
              </a:rPr>
              <a:t>the hotel reviews </a:t>
            </a:r>
            <a:r>
              <a:rPr sz="1100" spc="-10" dirty="0">
                <a:latin typeface="LM Sans 10"/>
                <a:cs typeface="LM Sans 10"/>
              </a:rPr>
              <a:t>provided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the  customers.</a:t>
            </a:r>
            <a:endParaRPr sz="1100">
              <a:latin typeface="LM Sans 10"/>
              <a:cs typeface="LM Sans 10"/>
            </a:endParaRPr>
          </a:p>
          <a:p>
            <a:pPr marL="12700" marR="304165">
              <a:lnSpc>
                <a:spcPct val="102699"/>
              </a:lnSpc>
              <a:spcBef>
                <a:spcPts val="865"/>
              </a:spcBef>
            </a:pPr>
            <a:r>
              <a:rPr sz="1100" spc="-25" dirty="0">
                <a:latin typeface="LM Sans 10"/>
                <a:cs typeface="LM Sans 10"/>
              </a:rPr>
              <a:t>We </a:t>
            </a:r>
            <a:r>
              <a:rPr sz="1100" spc="-5" dirty="0">
                <a:latin typeface="LM Sans 10"/>
                <a:cs typeface="LM Sans 10"/>
              </a:rPr>
              <a:t>have </a:t>
            </a:r>
            <a:r>
              <a:rPr sz="1100" spc="-10" dirty="0">
                <a:latin typeface="LM Sans 10"/>
                <a:cs typeface="LM Sans 10"/>
              </a:rPr>
              <a:t>predicted </a:t>
            </a:r>
            <a:r>
              <a:rPr sz="1100" spc="-5" dirty="0">
                <a:latin typeface="LM Sans 10"/>
                <a:cs typeface="LM Sans 10"/>
              </a:rPr>
              <a:t>Rating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reviews </a:t>
            </a:r>
            <a:r>
              <a:rPr sz="1100" spc="-10" dirty="0">
                <a:latin typeface="LM Sans 10"/>
                <a:cs typeface="LM Sans 10"/>
              </a:rPr>
              <a:t>on </a:t>
            </a:r>
            <a:r>
              <a:rPr sz="1100" spc="-5" dirty="0">
                <a:latin typeface="LM Sans 10"/>
                <a:cs typeface="LM Sans 10"/>
              </a:rPr>
              <a:t>HotelRec Dataset. </a:t>
            </a:r>
            <a:r>
              <a:rPr sz="1100" spc="-25" dirty="0">
                <a:latin typeface="LM Sans 10"/>
                <a:cs typeface="LM Sans 10"/>
              </a:rPr>
              <a:t>We  </a:t>
            </a:r>
            <a:r>
              <a:rPr sz="1100" spc="-5" dirty="0">
                <a:latin typeface="LM Sans 10"/>
                <a:cs typeface="LM Sans 10"/>
              </a:rPr>
              <a:t>applied 7 </a:t>
            </a:r>
            <a:r>
              <a:rPr sz="1100" spc="-10" dirty="0">
                <a:latin typeface="LM Sans 10"/>
                <a:cs typeface="LM Sans 10"/>
              </a:rPr>
              <a:t>Machine Learning </a:t>
            </a:r>
            <a:r>
              <a:rPr sz="1100" dirty="0">
                <a:latin typeface="LM Sans 10"/>
                <a:cs typeface="LM Sans 10"/>
              </a:rPr>
              <a:t>Models</a:t>
            </a:r>
            <a:r>
              <a:rPr sz="1100" spc="-5" dirty="0">
                <a:latin typeface="LM Sans 10"/>
                <a:cs typeface="LM Sans 10"/>
              </a:rPr>
              <a:t> ::</a:t>
            </a:r>
            <a:endParaRPr sz="1100">
              <a:latin typeface="LM Sans 10"/>
              <a:cs typeface="LM Sans 10"/>
            </a:endParaRPr>
          </a:p>
          <a:p>
            <a:pPr marL="12700" marR="36830">
              <a:lnSpc>
                <a:spcPct val="102600"/>
              </a:lnSpc>
            </a:pPr>
            <a:r>
              <a:rPr sz="1100" spc="-5" dirty="0">
                <a:latin typeface="LM Sans 10"/>
                <a:cs typeface="LM Sans 10"/>
              </a:rPr>
              <a:t>SGDClassifier, LogisticRegression ,LogisticRegressionCV, </a:t>
            </a:r>
            <a:r>
              <a:rPr sz="1100" spc="-15" dirty="0">
                <a:latin typeface="LM Sans 10"/>
                <a:cs typeface="LM Sans 10"/>
              </a:rPr>
              <a:t>LinearSVC,  </a:t>
            </a:r>
            <a:r>
              <a:rPr sz="1100" spc="-10" dirty="0">
                <a:latin typeface="LM Sans 10"/>
                <a:cs typeface="LM Sans 10"/>
              </a:rPr>
              <a:t>RandomForestClassifier </a:t>
            </a:r>
            <a:r>
              <a:rPr sz="1100" spc="-5" dirty="0">
                <a:latin typeface="LM Sans 10"/>
                <a:cs typeface="LM Sans 10"/>
              </a:rPr>
              <a:t>, </a:t>
            </a:r>
            <a:r>
              <a:rPr sz="1100" spc="-10" dirty="0">
                <a:latin typeface="LM Sans 10"/>
                <a:cs typeface="LM Sans 10"/>
              </a:rPr>
              <a:t>KNeighborsClassifier and  DecisionTreeClassifier.</a:t>
            </a:r>
            <a:endParaRPr sz="1100">
              <a:latin typeface="LM Sans 10"/>
              <a:cs typeface="LM Sans 10"/>
            </a:endParaRPr>
          </a:p>
          <a:p>
            <a:pPr marL="12700" marR="187325">
              <a:lnSpc>
                <a:spcPct val="102600"/>
              </a:lnSpc>
              <a:spcBef>
                <a:spcPts val="300"/>
              </a:spcBef>
            </a:pPr>
            <a:r>
              <a:rPr sz="1100" spc="-25" dirty="0">
                <a:latin typeface="LM Sans 10"/>
                <a:cs typeface="LM Sans 10"/>
              </a:rPr>
              <a:t>We </a:t>
            </a:r>
            <a:r>
              <a:rPr sz="1100" spc="-5" dirty="0">
                <a:latin typeface="LM Sans 10"/>
                <a:cs typeface="LM Sans 10"/>
              </a:rPr>
              <a:t>did </a:t>
            </a:r>
            <a:r>
              <a:rPr sz="1100" spc="-10" dirty="0">
                <a:latin typeface="LM Sans 10"/>
                <a:cs typeface="LM Sans 10"/>
              </a:rPr>
              <a:t>a comparison </a:t>
            </a:r>
            <a:r>
              <a:rPr sz="1100" spc="-15" dirty="0">
                <a:latin typeface="LM Sans 10"/>
                <a:cs typeface="LM Sans 10"/>
              </a:rPr>
              <a:t>between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dirty="0">
                <a:latin typeface="LM Sans 10"/>
                <a:cs typeface="LM Sans 10"/>
              </a:rPr>
              <a:t>models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spc="-5" dirty="0">
                <a:latin typeface="LM Sans 10"/>
                <a:cs typeface="LM Sans 10"/>
              </a:rPr>
              <a:t>achieved </a:t>
            </a:r>
            <a:r>
              <a:rPr sz="1100" spc="-10" dirty="0">
                <a:latin typeface="LM Sans 10"/>
                <a:cs typeface="LM Sans 10"/>
              </a:rPr>
              <a:t>maximum  </a:t>
            </a:r>
            <a:r>
              <a:rPr sz="1100" spc="-5" dirty="0">
                <a:latin typeface="LM Sans 10"/>
                <a:cs typeface="LM Sans 10"/>
              </a:rPr>
              <a:t>accuracy of </a:t>
            </a:r>
            <a:r>
              <a:rPr sz="1100" spc="-10" dirty="0">
                <a:latin typeface="LM Sans 10"/>
                <a:cs typeface="LM Sans 10"/>
              </a:rPr>
              <a:t>61%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10" dirty="0">
                <a:latin typeface="LM Sans 10"/>
                <a:cs typeface="LM Sans 10"/>
              </a:rPr>
              <a:t>TF-IDF </a:t>
            </a:r>
            <a:r>
              <a:rPr sz="1100" spc="-5" dirty="0">
                <a:latin typeface="LM Sans 10"/>
                <a:cs typeface="LM Sans 10"/>
              </a:rPr>
              <a:t>using the Logistic Regression </a:t>
            </a:r>
            <a:r>
              <a:rPr sz="1100" spc="-10" dirty="0">
                <a:latin typeface="LM Sans 10"/>
                <a:cs typeface="LM Sans 10"/>
              </a:rPr>
              <a:t>Cross  Validation.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1089" y="147090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2369235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(NIT</a:t>
            </a:r>
            <a:r>
              <a:rPr spc="-65" dirty="0"/>
              <a:t> </a:t>
            </a:r>
            <a:r>
              <a:rPr spc="-5" dirty="0"/>
              <a:t>Patna)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058504" y="3351784"/>
            <a:ext cx="49149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Minor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Project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April</a:t>
            </a:r>
            <a:r>
              <a:rPr spc="-15" dirty="0"/>
              <a:t> </a:t>
            </a:r>
            <a:r>
              <a:rPr spc="-5" dirty="0"/>
              <a:t>29,</a:t>
            </a:r>
            <a:r>
              <a:rPr spc="-15" dirty="0"/>
              <a:t> </a:t>
            </a:r>
            <a:r>
              <a:rPr spc="-5" dirty="0"/>
              <a:t>202223</a:t>
            </a:r>
            <a:r>
              <a:rPr spc="-114" dirty="0"/>
              <a:t> </a:t>
            </a:r>
            <a:r>
              <a:rPr spc="-5" dirty="0"/>
              <a:t>/</a:t>
            </a:r>
            <a:r>
              <a:rPr spc="-110" dirty="0"/>
              <a:t> </a:t>
            </a:r>
            <a:r>
              <a:rPr spc="-5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0261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5" dirty="0">
                <a:solidFill>
                  <a:srgbClr val="FFFFFF"/>
                </a:solidFill>
                <a:latin typeface="LM Sans 10"/>
                <a:cs typeface="LM Sans 10"/>
              </a:rPr>
              <a:t>Future</a:t>
            </a:r>
            <a:r>
              <a:rPr sz="1400" b="1" spc="-4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LM Sans 10"/>
                <a:cs typeface="LM Sans 10"/>
              </a:rPr>
              <a:t>work</a:t>
            </a:r>
            <a:endParaRPr sz="14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089" y="115324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932" y="1026017"/>
            <a:ext cx="4021454" cy="13061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10" dirty="0">
                <a:latin typeface="LM Sans 10"/>
                <a:cs typeface="LM Sans 10"/>
              </a:rPr>
              <a:t>Deep Learning </a:t>
            </a:r>
            <a:r>
              <a:rPr sz="1100" dirty="0">
                <a:latin typeface="LM Sans 10"/>
                <a:cs typeface="LM Sans 10"/>
              </a:rPr>
              <a:t>models </a:t>
            </a:r>
            <a:r>
              <a:rPr sz="1100" spc="-10" dirty="0">
                <a:latin typeface="LM Sans 10"/>
                <a:cs typeface="LM Sans 10"/>
              </a:rPr>
              <a:t>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applied </a:t>
            </a:r>
            <a:r>
              <a:rPr sz="1100" spc="-10" dirty="0">
                <a:latin typeface="LM Sans 10"/>
                <a:cs typeface="LM Sans 10"/>
              </a:rPr>
              <a:t>on </a:t>
            </a:r>
            <a:r>
              <a:rPr sz="1100" spc="-5" dirty="0">
                <a:latin typeface="LM Sans 10"/>
                <a:cs typeface="LM Sans 10"/>
              </a:rPr>
              <a:t>the data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set.</a:t>
            </a:r>
            <a:endParaRPr sz="1100">
              <a:latin typeface="LM Sans 10"/>
              <a:cs typeface="LM Sans 10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LM Sans 10"/>
                <a:cs typeface="LM Sans 10"/>
              </a:rPr>
              <a:t>The </a:t>
            </a:r>
            <a:r>
              <a:rPr sz="1100" spc="-5" dirty="0">
                <a:latin typeface="LM Sans 10"/>
                <a:cs typeface="LM Sans 10"/>
              </a:rPr>
              <a:t>rating </a:t>
            </a:r>
            <a:r>
              <a:rPr sz="1100" spc="-10" dirty="0">
                <a:latin typeface="LM Sans 10"/>
                <a:cs typeface="LM Sans 10"/>
              </a:rPr>
              <a:t>prediction 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10" dirty="0">
                <a:latin typeface="LM Sans 10"/>
                <a:cs typeface="LM Sans 10"/>
              </a:rPr>
              <a:t>used </a:t>
            </a:r>
            <a:r>
              <a:rPr sz="1100" spc="-5" dirty="0">
                <a:latin typeface="LM Sans 10"/>
                <a:cs typeface="LM Sans 10"/>
              </a:rPr>
              <a:t>to </a:t>
            </a:r>
            <a:r>
              <a:rPr sz="1100" spc="-10" dirty="0">
                <a:latin typeface="LM Sans 10"/>
                <a:cs typeface="LM Sans 10"/>
              </a:rPr>
              <a:t>recommend </a:t>
            </a:r>
            <a:r>
              <a:rPr sz="1100" spc="-5" dirty="0">
                <a:latin typeface="LM Sans 10"/>
                <a:cs typeface="LM Sans 10"/>
              </a:rPr>
              <a:t>the hotels to </a:t>
            </a:r>
            <a:r>
              <a:rPr sz="1100" spc="-10" dirty="0">
                <a:latin typeface="LM Sans 10"/>
                <a:cs typeface="LM Sans 10"/>
              </a:rPr>
              <a:t>any  </a:t>
            </a:r>
            <a:r>
              <a:rPr sz="1100" spc="-5" dirty="0">
                <a:latin typeface="LM Sans 10"/>
                <a:cs typeface="LM Sans 10"/>
              </a:rPr>
              <a:t>customer. </a:t>
            </a:r>
            <a:r>
              <a:rPr sz="1100" spc="-30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each customer using the </a:t>
            </a:r>
            <a:r>
              <a:rPr sz="1100" spc="-10" dirty="0">
                <a:latin typeface="LM Sans 10"/>
                <a:cs typeface="LM Sans 10"/>
              </a:rPr>
              <a:t>‘author’ </a:t>
            </a:r>
            <a:r>
              <a:rPr sz="1100" spc="-5" dirty="0">
                <a:latin typeface="LM Sans 10"/>
                <a:cs typeface="LM Sans 10"/>
              </a:rPr>
              <a:t>feature, </a:t>
            </a:r>
            <a:r>
              <a:rPr sz="1100" spc="-25" dirty="0">
                <a:latin typeface="LM Sans 10"/>
                <a:cs typeface="LM Sans 10"/>
              </a:rPr>
              <a:t>we </a:t>
            </a:r>
            <a:r>
              <a:rPr sz="1100" spc="-10" dirty="0">
                <a:latin typeface="LM Sans 10"/>
                <a:cs typeface="LM Sans 10"/>
              </a:rPr>
              <a:t>can </a:t>
            </a:r>
            <a:r>
              <a:rPr sz="1100" spc="-15" dirty="0">
                <a:latin typeface="LM Sans 10"/>
                <a:cs typeface="LM Sans 10"/>
              </a:rPr>
              <a:t>keep  </a:t>
            </a:r>
            <a:r>
              <a:rPr sz="1100" spc="-5" dirty="0">
                <a:latin typeface="LM Sans 10"/>
                <a:cs typeface="LM Sans 10"/>
              </a:rPr>
              <a:t>track of the hotels </a:t>
            </a:r>
            <a:r>
              <a:rPr sz="1100" spc="-10" dirty="0">
                <a:latin typeface="LM Sans 10"/>
                <a:cs typeface="LM Sans 10"/>
              </a:rPr>
              <a:t>reviewed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0" dirty="0">
                <a:latin typeface="LM Sans 10"/>
                <a:cs typeface="LM Sans 10"/>
              </a:rPr>
              <a:t>author and </a:t>
            </a:r>
            <a:r>
              <a:rPr sz="1100" spc="-5" dirty="0">
                <a:latin typeface="LM Sans 10"/>
                <a:cs typeface="LM Sans 10"/>
              </a:rPr>
              <a:t>out of the </a:t>
            </a:r>
            <a:r>
              <a:rPr sz="1100" spc="-10" dirty="0">
                <a:latin typeface="LM Sans 10"/>
                <a:cs typeface="LM Sans 10"/>
              </a:rPr>
              <a:t>remaining  </a:t>
            </a:r>
            <a:r>
              <a:rPr sz="1100" spc="-5" dirty="0">
                <a:latin typeface="LM Sans 10"/>
                <a:cs typeface="LM Sans 10"/>
              </a:rPr>
              <a:t>hotels, </a:t>
            </a:r>
            <a:r>
              <a:rPr sz="1100" spc="-25" dirty="0">
                <a:latin typeface="LM Sans 10"/>
                <a:cs typeface="LM Sans 10"/>
              </a:rPr>
              <a:t>we </a:t>
            </a:r>
            <a:r>
              <a:rPr sz="1100" spc="-10" dirty="0">
                <a:latin typeface="LM Sans 10"/>
                <a:cs typeface="LM Sans 10"/>
              </a:rPr>
              <a:t>can recommend </a:t>
            </a:r>
            <a:r>
              <a:rPr sz="1100" spc="-5" dirty="0">
                <a:latin typeface="LM Sans 10"/>
                <a:cs typeface="LM Sans 10"/>
              </a:rPr>
              <a:t>the top hotels to the </a:t>
            </a:r>
            <a:r>
              <a:rPr sz="1100" spc="-15" dirty="0">
                <a:latin typeface="LM Sans 10"/>
                <a:cs typeface="LM Sans 10"/>
              </a:rPr>
              <a:t>author </a:t>
            </a:r>
            <a:r>
              <a:rPr sz="1100" spc="-5" dirty="0">
                <a:latin typeface="LM Sans 10"/>
                <a:cs typeface="LM Sans 10"/>
              </a:rPr>
              <a:t>based </a:t>
            </a:r>
            <a:r>
              <a:rPr sz="1100" spc="-10" dirty="0">
                <a:latin typeface="LM Sans 10"/>
                <a:cs typeface="LM Sans 10"/>
              </a:rPr>
              <a:t>on </a:t>
            </a:r>
            <a:r>
              <a:rPr sz="1100" spc="-5" dirty="0">
                <a:latin typeface="LM Sans 10"/>
                <a:cs typeface="LM Sans 10"/>
              </a:rPr>
              <a:t>the  personal </a:t>
            </a:r>
            <a:r>
              <a:rPr sz="1100" spc="-10" dirty="0">
                <a:latin typeface="LM Sans 10"/>
                <a:cs typeface="LM Sans 10"/>
              </a:rPr>
              <a:t>history </a:t>
            </a:r>
            <a:r>
              <a:rPr sz="1100" spc="-5" dirty="0">
                <a:latin typeface="LM Sans 10"/>
                <a:cs typeface="LM Sans 10"/>
              </a:rPr>
              <a:t>of the </a:t>
            </a:r>
            <a:r>
              <a:rPr sz="1100" spc="-10" dirty="0">
                <a:latin typeface="LM Sans 10"/>
                <a:cs typeface="LM Sans 10"/>
              </a:rPr>
              <a:t>author </a:t>
            </a:r>
            <a:r>
              <a:rPr sz="1100" spc="-5" dirty="0">
                <a:latin typeface="LM Sans 10"/>
                <a:cs typeface="LM Sans 10"/>
              </a:rPr>
              <a:t>using </a:t>
            </a:r>
            <a:r>
              <a:rPr sz="1100" spc="-10" dirty="0">
                <a:latin typeface="LM Sans 10"/>
                <a:cs typeface="LM Sans 10"/>
              </a:rPr>
              <a:t>Collaborative and Content-based  </a:t>
            </a:r>
            <a:r>
              <a:rPr sz="1100" spc="-5" dirty="0">
                <a:latin typeface="LM Sans 10"/>
                <a:cs typeface="LM Sans 10"/>
              </a:rPr>
              <a:t>Filtering.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1089" y="136328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(NIT</a:t>
            </a:r>
            <a:r>
              <a:rPr spc="-65" dirty="0"/>
              <a:t> </a:t>
            </a:r>
            <a:r>
              <a:rPr spc="-5" dirty="0"/>
              <a:t>Patna)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58504" y="3351784"/>
            <a:ext cx="49149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Minor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Project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April</a:t>
            </a:r>
            <a:r>
              <a:rPr spc="-15" dirty="0"/>
              <a:t> </a:t>
            </a:r>
            <a:r>
              <a:rPr spc="-5" dirty="0"/>
              <a:t>29,</a:t>
            </a:r>
            <a:r>
              <a:rPr spc="-15" dirty="0"/>
              <a:t> </a:t>
            </a:r>
            <a:r>
              <a:rPr spc="-5" dirty="0"/>
              <a:t>202224</a:t>
            </a:r>
            <a:r>
              <a:rPr spc="-114" dirty="0"/>
              <a:t> </a:t>
            </a:r>
            <a:r>
              <a:rPr spc="-5" dirty="0"/>
              <a:t>/</a:t>
            </a:r>
            <a:r>
              <a:rPr spc="-110" dirty="0"/>
              <a:t> </a:t>
            </a:r>
            <a:r>
              <a:rPr spc="-5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604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ReferencesI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544901"/>
            <a:ext cx="4347210" cy="261683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40335" marR="144145" indent="-140335">
              <a:lnSpc>
                <a:spcPct val="101499"/>
              </a:lnSpc>
              <a:spcBef>
                <a:spcPts val="80"/>
              </a:spcBef>
              <a:buClr>
                <a:srgbClr val="3333B2"/>
              </a:buClr>
              <a:buSzPct val="88888"/>
              <a:buFont typeface="LM Sans 9"/>
              <a:buAutoNum type="arabicPlain"/>
              <a:tabLst>
                <a:tab pos="140335" algn="l"/>
              </a:tabLst>
            </a:pPr>
            <a:r>
              <a:rPr sz="900" spc="-20" dirty="0">
                <a:solidFill>
                  <a:srgbClr val="3333B2"/>
                </a:solidFill>
                <a:latin typeface="LM Sans 9"/>
                <a:cs typeface="LM Sans 9"/>
              </a:rPr>
              <a:t>Yucel, </a:t>
            </a:r>
            <a:r>
              <a:rPr sz="900" spc="-5" dirty="0">
                <a:solidFill>
                  <a:srgbClr val="3333B2"/>
                </a:solidFill>
                <a:latin typeface="LM Sans 9"/>
                <a:cs typeface="LM Sans 9"/>
              </a:rPr>
              <a:t>A., </a:t>
            </a:r>
            <a:r>
              <a:rPr sz="900" spc="-10" dirty="0">
                <a:solidFill>
                  <a:srgbClr val="3333B2"/>
                </a:solidFill>
                <a:latin typeface="LM Sans 9"/>
                <a:cs typeface="LM Sans 9"/>
              </a:rPr>
              <a:t>Caglar, </a:t>
            </a:r>
            <a:r>
              <a:rPr sz="900" spc="-5" dirty="0">
                <a:solidFill>
                  <a:srgbClr val="3333B2"/>
                </a:solidFill>
                <a:latin typeface="LM Sans 9"/>
                <a:cs typeface="LM Sans 9"/>
              </a:rPr>
              <a:t>M., Dolatsara, H.A., </a:t>
            </a:r>
            <a:r>
              <a:rPr sz="900" spc="-10" dirty="0">
                <a:solidFill>
                  <a:srgbClr val="3333B2"/>
                </a:solidFill>
                <a:latin typeface="LM Sans 9"/>
                <a:cs typeface="LM Sans 9"/>
              </a:rPr>
              <a:t>George, </a:t>
            </a:r>
            <a:r>
              <a:rPr sz="900" spc="-5" dirty="0">
                <a:solidFill>
                  <a:srgbClr val="3333B2"/>
                </a:solidFill>
                <a:latin typeface="LM Sans 9"/>
                <a:cs typeface="LM Sans 9"/>
              </a:rPr>
              <a:t>B. and Dag, A., 2021. Predicting  hotel reviews from sentiment: a multinomial classification </a:t>
            </a:r>
            <a:r>
              <a:rPr sz="900" spc="-10" dirty="0">
                <a:solidFill>
                  <a:srgbClr val="3333B2"/>
                </a:solidFill>
                <a:latin typeface="LM Sans 9"/>
                <a:cs typeface="LM Sans 9"/>
              </a:rPr>
              <a:t>framework. </a:t>
            </a:r>
            <a:r>
              <a:rPr sz="900" spc="-5" dirty="0">
                <a:solidFill>
                  <a:srgbClr val="3333B2"/>
                </a:solidFill>
                <a:latin typeface="LM Sans 9"/>
                <a:cs typeface="LM Sans 9"/>
              </a:rPr>
              <a:t>Journal of  </a:t>
            </a:r>
            <a:r>
              <a:rPr sz="900" dirty="0">
                <a:solidFill>
                  <a:srgbClr val="3333B2"/>
                </a:solidFill>
                <a:latin typeface="LM Sans 9"/>
                <a:cs typeface="LM Sans 9"/>
              </a:rPr>
              <a:t>Modelling </a:t>
            </a:r>
            <a:r>
              <a:rPr sz="900" spc="-5" dirty="0">
                <a:solidFill>
                  <a:srgbClr val="3333B2"/>
                </a:solidFill>
                <a:latin typeface="LM Sans 9"/>
                <a:cs typeface="LM Sans 9"/>
              </a:rPr>
              <a:t>in</a:t>
            </a:r>
            <a:r>
              <a:rPr sz="900" spc="-15" dirty="0">
                <a:solidFill>
                  <a:srgbClr val="3333B2"/>
                </a:solidFill>
                <a:latin typeface="LM Sans 9"/>
                <a:cs typeface="LM Sans 9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LM Sans 9"/>
                <a:cs typeface="LM Sans 9"/>
              </a:rPr>
              <a:t>Management.</a:t>
            </a:r>
            <a:endParaRPr sz="900">
              <a:latin typeface="LM Sans 9"/>
              <a:cs typeface="LM Sans 9"/>
            </a:endParaRPr>
          </a:p>
          <a:p>
            <a:pPr marL="140335" marR="316865" indent="-140335">
              <a:lnSpc>
                <a:spcPct val="101499"/>
              </a:lnSpc>
              <a:spcBef>
                <a:spcPts val="765"/>
              </a:spcBef>
              <a:buSzPct val="88888"/>
              <a:buAutoNum type="arabicPlain"/>
              <a:tabLst>
                <a:tab pos="140335" algn="l"/>
              </a:tabLst>
            </a:pPr>
            <a:r>
              <a:rPr sz="900" spc="-5" dirty="0">
                <a:solidFill>
                  <a:srgbClr val="3333B2"/>
                </a:solidFill>
                <a:latin typeface="LM Sans 9"/>
                <a:cs typeface="LM Sans 9"/>
              </a:rPr>
              <a:t>Shi, H.X. and Li, X.J., 2011, </a:t>
            </a:r>
            <a:r>
              <a:rPr sz="900" spc="-20" dirty="0">
                <a:solidFill>
                  <a:srgbClr val="3333B2"/>
                </a:solidFill>
                <a:latin typeface="LM Sans 9"/>
                <a:cs typeface="LM Sans 9"/>
              </a:rPr>
              <a:t>July. </a:t>
            </a:r>
            <a:r>
              <a:rPr sz="900" spc="-5" dirty="0">
                <a:solidFill>
                  <a:srgbClr val="3333B2"/>
                </a:solidFill>
                <a:latin typeface="LM Sans 9"/>
                <a:cs typeface="LM Sans 9"/>
              </a:rPr>
              <a:t>A sentiment analysis </a:t>
            </a:r>
            <a:r>
              <a:rPr sz="900" dirty="0">
                <a:solidFill>
                  <a:srgbClr val="3333B2"/>
                </a:solidFill>
                <a:latin typeface="LM Sans 9"/>
                <a:cs typeface="LM Sans 9"/>
              </a:rPr>
              <a:t>model </a:t>
            </a:r>
            <a:r>
              <a:rPr sz="900" spc="-15" dirty="0">
                <a:solidFill>
                  <a:srgbClr val="3333B2"/>
                </a:solidFill>
                <a:latin typeface="LM Sans 9"/>
                <a:cs typeface="LM Sans 9"/>
              </a:rPr>
              <a:t>for </a:t>
            </a:r>
            <a:r>
              <a:rPr sz="900" spc="-5" dirty="0">
                <a:solidFill>
                  <a:srgbClr val="3333B2"/>
                </a:solidFill>
                <a:latin typeface="LM Sans 9"/>
                <a:cs typeface="LM Sans 9"/>
              </a:rPr>
              <a:t>hotel reviews  based on </a:t>
            </a:r>
            <a:r>
              <a:rPr sz="900" dirty="0">
                <a:solidFill>
                  <a:srgbClr val="3333B2"/>
                </a:solidFill>
                <a:latin typeface="LM Sans 9"/>
                <a:cs typeface="LM Sans 9"/>
              </a:rPr>
              <a:t>supervised </a:t>
            </a:r>
            <a:r>
              <a:rPr sz="900" spc="-10" dirty="0">
                <a:solidFill>
                  <a:srgbClr val="3333B2"/>
                </a:solidFill>
                <a:latin typeface="LM Sans 9"/>
                <a:cs typeface="LM Sans 9"/>
              </a:rPr>
              <a:t>learning. </a:t>
            </a:r>
            <a:r>
              <a:rPr sz="900" spc="-5" dirty="0">
                <a:solidFill>
                  <a:srgbClr val="3333B2"/>
                </a:solidFill>
                <a:latin typeface="LM Sans 9"/>
                <a:cs typeface="LM Sans 9"/>
              </a:rPr>
              <a:t>In 2011 International </a:t>
            </a:r>
            <a:r>
              <a:rPr sz="900" spc="-10" dirty="0">
                <a:solidFill>
                  <a:srgbClr val="3333B2"/>
                </a:solidFill>
                <a:latin typeface="LM Sans 9"/>
                <a:cs typeface="LM Sans 9"/>
              </a:rPr>
              <a:t>Conference </a:t>
            </a:r>
            <a:r>
              <a:rPr sz="900" spc="-5" dirty="0">
                <a:solidFill>
                  <a:srgbClr val="3333B2"/>
                </a:solidFill>
                <a:latin typeface="LM Sans 9"/>
                <a:cs typeface="LM Sans 9"/>
              </a:rPr>
              <a:t>on Machine  </a:t>
            </a:r>
            <a:r>
              <a:rPr sz="900" spc="-10" dirty="0">
                <a:solidFill>
                  <a:srgbClr val="3333B2"/>
                </a:solidFill>
                <a:latin typeface="LM Sans 9"/>
                <a:cs typeface="LM Sans 9"/>
              </a:rPr>
              <a:t>Learning </a:t>
            </a:r>
            <a:r>
              <a:rPr sz="900" spc="-5" dirty="0">
                <a:solidFill>
                  <a:srgbClr val="3333B2"/>
                </a:solidFill>
                <a:latin typeface="LM Sans 9"/>
                <a:cs typeface="LM Sans 9"/>
              </a:rPr>
              <a:t>and Cybernetics </a:t>
            </a:r>
            <a:r>
              <a:rPr sz="900" spc="-10" dirty="0">
                <a:solidFill>
                  <a:srgbClr val="3333B2"/>
                </a:solidFill>
                <a:latin typeface="LM Sans 9"/>
                <a:cs typeface="LM Sans 9"/>
              </a:rPr>
              <a:t>(Vol. </a:t>
            </a:r>
            <a:r>
              <a:rPr sz="900" spc="-5" dirty="0">
                <a:solidFill>
                  <a:srgbClr val="3333B2"/>
                </a:solidFill>
                <a:latin typeface="LM Sans 9"/>
                <a:cs typeface="LM Sans 9"/>
              </a:rPr>
              <a:t>3, pp. 950-954).</a:t>
            </a:r>
            <a:r>
              <a:rPr sz="900" spc="15" dirty="0">
                <a:solidFill>
                  <a:srgbClr val="3333B2"/>
                </a:solidFill>
                <a:latin typeface="LM Sans 9"/>
                <a:cs typeface="LM Sans 9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LM Sans 9"/>
                <a:cs typeface="LM Sans 9"/>
              </a:rPr>
              <a:t>IEEE.</a:t>
            </a:r>
            <a:endParaRPr sz="900">
              <a:latin typeface="LM Sans 9"/>
              <a:cs typeface="LM Sans 9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Font typeface="LM Sans 9"/>
              <a:buAutoNum type="arabicPlain"/>
            </a:pPr>
            <a:endParaRPr sz="550">
              <a:latin typeface="LM Sans 9"/>
              <a:cs typeface="LM Sans 9"/>
            </a:endParaRPr>
          </a:p>
          <a:p>
            <a:pPr marL="140335" marR="161925" indent="-140335">
              <a:lnSpc>
                <a:spcPct val="101499"/>
              </a:lnSpc>
              <a:buSzPct val="88888"/>
              <a:buAutoNum type="arabicPlain"/>
              <a:tabLst>
                <a:tab pos="140335" algn="l"/>
              </a:tabLst>
            </a:pPr>
            <a:r>
              <a:rPr sz="900" dirty="0">
                <a:solidFill>
                  <a:srgbClr val="3333B2"/>
                </a:solidFill>
                <a:latin typeface="LM Sans 9"/>
                <a:cs typeface="LM Sans 9"/>
              </a:rPr>
              <a:t>Sodanil, </a:t>
            </a:r>
            <a:r>
              <a:rPr sz="900" spc="-5" dirty="0">
                <a:solidFill>
                  <a:srgbClr val="3333B2"/>
                </a:solidFill>
                <a:latin typeface="LM Sans 9"/>
                <a:cs typeface="LM Sans 9"/>
              </a:rPr>
              <a:t>M., 2016. Multi-language sentiment analysis </a:t>
            </a:r>
            <a:r>
              <a:rPr sz="900" spc="-15" dirty="0">
                <a:solidFill>
                  <a:srgbClr val="3333B2"/>
                </a:solidFill>
                <a:latin typeface="LM Sans 9"/>
                <a:cs typeface="LM Sans 9"/>
              </a:rPr>
              <a:t>for </a:t>
            </a:r>
            <a:r>
              <a:rPr sz="900" spc="-5" dirty="0">
                <a:solidFill>
                  <a:srgbClr val="3333B2"/>
                </a:solidFill>
                <a:latin typeface="LM Sans 9"/>
                <a:cs typeface="LM Sans 9"/>
              </a:rPr>
              <a:t>hotel reviews. In </a:t>
            </a:r>
            <a:r>
              <a:rPr sz="900" spc="-20" dirty="0">
                <a:solidFill>
                  <a:srgbClr val="3333B2"/>
                </a:solidFill>
                <a:latin typeface="LM Sans 9"/>
                <a:cs typeface="LM Sans 9"/>
              </a:rPr>
              <a:t>MATEC  </a:t>
            </a:r>
            <a:r>
              <a:rPr sz="900" spc="-15" dirty="0">
                <a:solidFill>
                  <a:srgbClr val="3333B2"/>
                </a:solidFill>
                <a:latin typeface="LM Sans 9"/>
                <a:cs typeface="LM Sans 9"/>
              </a:rPr>
              <a:t>Web </a:t>
            </a:r>
            <a:r>
              <a:rPr sz="900" spc="-5" dirty="0">
                <a:solidFill>
                  <a:srgbClr val="3333B2"/>
                </a:solidFill>
                <a:latin typeface="LM Sans 9"/>
                <a:cs typeface="LM Sans 9"/>
              </a:rPr>
              <a:t>of </a:t>
            </a:r>
            <a:r>
              <a:rPr sz="900" spc="-10" dirty="0">
                <a:solidFill>
                  <a:srgbClr val="3333B2"/>
                </a:solidFill>
                <a:latin typeface="LM Sans 9"/>
                <a:cs typeface="LM Sans 9"/>
              </a:rPr>
              <a:t>Conferences (Vol. </a:t>
            </a:r>
            <a:r>
              <a:rPr sz="900" spc="-5" dirty="0">
                <a:solidFill>
                  <a:srgbClr val="3333B2"/>
                </a:solidFill>
                <a:latin typeface="LM Sans 9"/>
                <a:cs typeface="LM Sans 9"/>
              </a:rPr>
              <a:t>75, p. 03002). EDP</a:t>
            </a:r>
            <a:r>
              <a:rPr sz="900" spc="15" dirty="0">
                <a:solidFill>
                  <a:srgbClr val="3333B2"/>
                </a:solidFill>
                <a:latin typeface="LM Sans 9"/>
                <a:cs typeface="LM Sans 9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LM Sans 9"/>
                <a:cs typeface="LM Sans 9"/>
              </a:rPr>
              <a:t>Sciences.</a:t>
            </a:r>
            <a:endParaRPr sz="900">
              <a:latin typeface="LM Sans 9"/>
              <a:cs typeface="LM Sans 9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B2"/>
              </a:buClr>
              <a:buFont typeface="LM Sans 9"/>
              <a:buAutoNum type="arabicPlain"/>
            </a:pPr>
            <a:endParaRPr sz="550">
              <a:latin typeface="LM Sans 9"/>
              <a:cs typeface="LM Sans 9"/>
            </a:endParaRPr>
          </a:p>
          <a:p>
            <a:pPr marL="139700" indent="-127635">
              <a:lnSpc>
                <a:spcPct val="100000"/>
              </a:lnSpc>
              <a:buClr>
                <a:srgbClr val="3333B2"/>
              </a:buClr>
              <a:buSzPct val="88888"/>
              <a:buFont typeface="LM Sans 9"/>
              <a:buAutoNum type="arabicPlain"/>
              <a:tabLst>
                <a:tab pos="140335" algn="l"/>
              </a:tabLst>
            </a:pPr>
            <a:r>
              <a:rPr sz="900" spc="-60" dirty="0">
                <a:solidFill>
                  <a:srgbClr val="3333B2"/>
                </a:solidFill>
                <a:latin typeface="LM Sans 9"/>
                <a:cs typeface="LM Sans 9"/>
              </a:rPr>
              <a:t>Marovi´c, </a:t>
            </a:r>
            <a:r>
              <a:rPr sz="900" spc="-5" dirty="0">
                <a:solidFill>
                  <a:srgbClr val="3333B2"/>
                </a:solidFill>
                <a:latin typeface="LM Sans 9"/>
                <a:cs typeface="LM Sans 9"/>
              </a:rPr>
              <a:t>M., </a:t>
            </a:r>
            <a:r>
              <a:rPr sz="900" spc="-50" dirty="0">
                <a:solidFill>
                  <a:srgbClr val="3333B2"/>
                </a:solidFill>
                <a:latin typeface="LM Sans 9"/>
                <a:cs typeface="LM Sans 9"/>
              </a:rPr>
              <a:t>Mihokovi´c, </a:t>
            </a:r>
            <a:r>
              <a:rPr sz="900" spc="-5" dirty="0">
                <a:solidFill>
                  <a:srgbClr val="3333B2"/>
                </a:solidFill>
                <a:latin typeface="LM Sans 9"/>
                <a:cs typeface="LM Sans 9"/>
              </a:rPr>
              <a:t>M., </a:t>
            </a:r>
            <a:r>
              <a:rPr sz="900" spc="-70" dirty="0">
                <a:solidFill>
                  <a:srgbClr val="3333B2"/>
                </a:solidFill>
                <a:latin typeface="LM Sans 9"/>
                <a:cs typeface="LM Sans 9"/>
              </a:rPr>
              <a:t>Mikˇsa, </a:t>
            </a:r>
            <a:r>
              <a:rPr sz="900" spc="-5" dirty="0">
                <a:solidFill>
                  <a:srgbClr val="3333B2"/>
                </a:solidFill>
                <a:latin typeface="LM Sans 9"/>
                <a:cs typeface="LM Sans 9"/>
              </a:rPr>
              <a:t>M., Pribil, S. and </a:t>
            </a:r>
            <a:r>
              <a:rPr sz="900" spc="-25" dirty="0">
                <a:solidFill>
                  <a:srgbClr val="3333B2"/>
                </a:solidFill>
                <a:latin typeface="LM Sans 9"/>
                <a:cs typeface="LM Sans 9"/>
              </a:rPr>
              <a:t>Tus, </a:t>
            </a:r>
            <a:r>
              <a:rPr sz="900" spc="-5" dirty="0">
                <a:solidFill>
                  <a:srgbClr val="3333B2"/>
                </a:solidFill>
                <a:latin typeface="LM Sans 9"/>
                <a:cs typeface="LM Sans 9"/>
              </a:rPr>
              <a:t>A., 2011,</a:t>
            </a:r>
            <a:r>
              <a:rPr sz="900" spc="210" dirty="0">
                <a:solidFill>
                  <a:srgbClr val="3333B2"/>
                </a:solidFill>
                <a:latin typeface="LM Sans 9"/>
                <a:cs typeface="LM Sans 9"/>
              </a:rPr>
              <a:t> </a:t>
            </a:r>
            <a:r>
              <a:rPr sz="900" spc="-30" dirty="0">
                <a:solidFill>
                  <a:srgbClr val="3333B2"/>
                </a:solidFill>
                <a:latin typeface="LM Sans 9"/>
                <a:cs typeface="LM Sans 9"/>
              </a:rPr>
              <a:t>May.</a:t>
            </a:r>
            <a:endParaRPr sz="900">
              <a:latin typeface="LM Sans 9"/>
              <a:cs typeface="LM Sans 9"/>
            </a:endParaRPr>
          </a:p>
          <a:p>
            <a:pPr marL="266700" marR="5080">
              <a:lnSpc>
                <a:spcPct val="101499"/>
              </a:lnSpc>
            </a:pPr>
            <a:r>
              <a:rPr sz="900" spc="-5" dirty="0">
                <a:solidFill>
                  <a:srgbClr val="3333B2"/>
                </a:solidFill>
                <a:latin typeface="LM Sans 9"/>
                <a:cs typeface="LM Sans 9"/>
              </a:rPr>
              <a:t>Automatic movie ratings prediction using machine learning. In 2011 </a:t>
            </a:r>
            <a:r>
              <a:rPr sz="900" dirty="0">
                <a:solidFill>
                  <a:srgbClr val="3333B2"/>
                </a:solidFill>
                <a:latin typeface="LM Sans 9"/>
                <a:cs typeface="LM Sans 9"/>
              </a:rPr>
              <a:t>Proceedings </a:t>
            </a:r>
            <a:r>
              <a:rPr sz="900" spc="-5" dirty="0">
                <a:solidFill>
                  <a:srgbClr val="3333B2"/>
                </a:solidFill>
                <a:latin typeface="LM Sans 9"/>
                <a:cs typeface="LM Sans 9"/>
              </a:rPr>
              <a:t>of  the 34th International </a:t>
            </a:r>
            <a:r>
              <a:rPr sz="900" spc="-10" dirty="0">
                <a:solidFill>
                  <a:srgbClr val="3333B2"/>
                </a:solidFill>
                <a:latin typeface="LM Sans 9"/>
                <a:cs typeface="LM Sans 9"/>
              </a:rPr>
              <a:t>Convention </a:t>
            </a:r>
            <a:r>
              <a:rPr sz="900" spc="-5" dirty="0">
                <a:solidFill>
                  <a:srgbClr val="3333B2"/>
                </a:solidFill>
                <a:latin typeface="LM Sans 9"/>
                <a:cs typeface="LM Sans 9"/>
              </a:rPr>
              <a:t>MIPRO (pp. 1640-1645).</a:t>
            </a:r>
            <a:r>
              <a:rPr sz="900" spc="15" dirty="0">
                <a:solidFill>
                  <a:srgbClr val="3333B2"/>
                </a:solidFill>
                <a:latin typeface="LM Sans 9"/>
                <a:cs typeface="LM Sans 9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LM Sans 9"/>
                <a:cs typeface="LM Sans 9"/>
              </a:rPr>
              <a:t>IEEE.</a:t>
            </a:r>
            <a:endParaRPr sz="900">
              <a:latin typeface="LM Sans 9"/>
              <a:cs typeface="LM Sans 9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50">
              <a:latin typeface="LM Sans 9"/>
              <a:cs typeface="LM Sans 9"/>
            </a:endParaRPr>
          </a:p>
          <a:p>
            <a:pPr marL="140335" marR="313055" indent="-140335">
              <a:lnSpc>
                <a:spcPct val="101499"/>
              </a:lnSpc>
              <a:spcBef>
                <a:spcPts val="5"/>
              </a:spcBef>
              <a:buClr>
                <a:srgbClr val="3333B2"/>
              </a:buClr>
              <a:buSzPct val="88888"/>
              <a:buFont typeface="LM Sans 9"/>
              <a:buAutoNum type="arabicPlain" startAt="5"/>
              <a:tabLst>
                <a:tab pos="140335" algn="l"/>
              </a:tabLst>
            </a:pPr>
            <a:r>
              <a:rPr sz="900" spc="-15" dirty="0">
                <a:solidFill>
                  <a:srgbClr val="3333B2"/>
                </a:solidFill>
                <a:latin typeface="LM Sans 9"/>
                <a:cs typeface="LM Sans 9"/>
              </a:rPr>
              <a:t>Wu, </a:t>
            </a:r>
            <a:r>
              <a:rPr sz="900" spc="-5" dirty="0">
                <a:solidFill>
                  <a:srgbClr val="3333B2"/>
                </a:solidFill>
                <a:latin typeface="LM Sans 9"/>
                <a:cs typeface="LM Sans 9"/>
              </a:rPr>
              <a:t>H.C., Hu, Y.H. and Huang, Y.H., 2014. </a:t>
            </a:r>
            <a:r>
              <a:rPr sz="900" spc="-10" dirty="0">
                <a:solidFill>
                  <a:srgbClr val="3333B2"/>
                </a:solidFill>
                <a:latin typeface="LM Sans 9"/>
                <a:cs typeface="LM Sans 9"/>
              </a:rPr>
              <a:t>Two-stage </a:t>
            </a:r>
            <a:r>
              <a:rPr sz="900" spc="-5" dirty="0">
                <a:solidFill>
                  <a:srgbClr val="3333B2"/>
                </a:solidFill>
                <a:latin typeface="LM Sans 9"/>
                <a:cs typeface="LM Sans 9"/>
              </a:rPr>
              <a:t>credit rating prediction  using machine </a:t>
            </a:r>
            <a:r>
              <a:rPr sz="900" spc="-10" dirty="0">
                <a:solidFill>
                  <a:srgbClr val="3333B2"/>
                </a:solidFill>
                <a:latin typeface="LM Sans 9"/>
                <a:cs typeface="LM Sans 9"/>
              </a:rPr>
              <a:t>learning </a:t>
            </a:r>
            <a:r>
              <a:rPr sz="900" spc="-5" dirty="0">
                <a:solidFill>
                  <a:srgbClr val="3333B2"/>
                </a:solidFill>
                <a:latin typeface="LM Sans 9"/>
                <a:cs typeface="LM Sans 9"/>
              </a:rPr>
              <a:t>techniques. </a:t>
            </a:r>
            <a:r>
              <a:rPr sz="900" dirty="0">
                <a:solidFill>
                  <a:srgbClr val="3333B2"/>
                </a:solidFill>
                <a:latin typeface="LM Sans 9"/>
                <a:cs typeface="LM Sans 9"/>
              </a:rPr>
              <a:t>Kybernetes.</a:t>
            </a:r>
            <a:endParaRPr sz="900">
              <a:latin typeface="LM Sans 9"/>
              <a:cs typeface="LM Sans 9"/>
            </a:endParaRPr>
          </a:p>
          <a:p>
            <a:pPr marL="140335" marR="509270" indent="-140335">
              <a:lnSpc>
                <a:spcPct val="101499"/>
              </a:lnSpc>
              <a:spcBef>
                <a:spcPts val="765"/>
              </a:spcBef>
              <a:buSzPct val="88888"/>
              <a:buAutoNum type="arabicPlain" startAt="5"/>
              <a:tabLst>
                <a:tab pos="140335" algn="l"/>
              </a:tabLst>
            </a:pPr>
            <a:r>
              <a:rPr sz="900" spc="-30" dirty="0">
                <a:solidFill>
                  <a:srgbClr val="3333B2"/>
                </a:solidFill>
                <a:latin typeface="LM Sans 9"/>
                <a:cs typeface="LM Sans 9"/>
              </a:rPr>
              <a:t>Yu, </a:t>
            </a:r>
            <a:r>
              <a:rPr sz="900" spc="-5" dirty="0">
                <a:solidFill>
                  <a:srgbClr val="3333B2"/>
                </a:solidFill>
                <a:latin typeface="LM Sans 9"/>
                <a:cs typeface="LM Sans 9"/>
              </a:rPr>
              <a:t>D., Mu, Y. and Jin, Y., 2017. Rating prediction using review texts with  underlying sentiments. Information </a:t>
            </a:r>
            <a:r>
              <a:rPr sz="900" dirty="0">
                <a:solidFill>
                  <a:srgbClr val="3333B2"/>
                </a:solidFill>
                <a:latin typeface="LM Sans 9"/>
                <a:cs typeface="LM Sans 9"/>
              </a:rPr>
              <a:t>Processing </a:t>
            </a:r>
            <a:r>
              <a:rPr sz="900" spc="-5" dirty="0">
                <a:solidFill>
                  <a:srgbClr val="3333B2"/>
                </a:solidFill>
                <a:latin typeface="LM Sans 9"/>
                <a:cs typeface="LM Sans 9"/>
              </a:rPr>
              <a:t>Letters, 117,</a:t>
            </a:r>
            <a:r>
              <a:rPr sz="900" spc="5" dirty="0">
                <a:solidFill>
                  <a:srgbClr val="3333B2"/>
                </a:solidFill>
                <a:latin typeface="LM Sans 9"/>
                <a:cs typeface="LM Sans 9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LM Sans 9"/>
                <a:cs typeface="LM Sans 9"/>
              </a:rPr>
              <a:t>pp.10-18.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(NIT</a:t>
            </a:r>
            <a:r>
              <a:rPr spc="-65" dirty="0"/>
              <a:t> </a:t>
            </a:r>
            <a:r>
              <a:rPr spc="-5" dirty="0"/>
              <a:t>Patna)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58504" y="3351784"/>
            <a:ext cx="49149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Minor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Project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April</a:t>
            </a:r>
            <a:r>
              <a:rPr spc="-15" dirty="0"/>
              <a:t> </a:t>
            </a:r>
            <a:r>
              <a:rPr spc="-5" dirty="0"/>
              <a:t>29,</a:t>
            </a:r>
            <a:r>
              <a:rPr spc="-15" dirty="0"/>
              <a:t> </a:t>
            </a:r>
            <a:r>
              <a:rPr spc="-5" dirty="0"/>
              <a:t>202225</a:t>
            </a:r>
            <a:r>
              <a:rPr spc="-114" dirty="0"/>
              <a:t> </a:t>
            </a:r>
            <a:r>
              <a:rPr spc="-5" dirty="0"/>
              <a:t>/</a:t>
            </a:r>
            <a:r>
              <a:rPr spc="-110" dirty="0"/>
              <a:t> </a:t>
            </a:r>
            <a:r>
              <a:rPr spc="-5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9137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References</a:t>
            </a:r>
            <a:r>
              <a:rPr sz="1400" spc="40" dirty="0">
                <a:solidFill>
                  <a:srgbClr val="FFFFFF"/>
                </a:solidFill>
                <a:latin typeface="LM Sans 12"/>
                <a:cs typeface="LM Sans 12"/>
              </a:rPr>
              <a:t>I</a:t>
            </a: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I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1199294"/>
            <a:ext cx="4045585" cy="9620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66700" marR="67310" indent="-254635">
              <a:lnSpc>
                <a:spcPct val="101499"/>
              </a:lnSpc>
              <a:spcBef>
                <a:spcPts val="80"/>
              </a:spcBef>
            </a:pPr>
            <a:r>
              <a:rPr sz="900" spc="-5" dirty="0">
                <a:solidFill>
                  <a:srgbClr val="3333B2"/>
                </a:solidFill>
                <a:latin typeface="LM Sans 9"/>
                <a:cs typeface="LM Sans 9"/>
              </a:rPr>
              <a:t>[7]S. </a:t>
            </a:r>
            <a:r>
              <a:rPr sz="900" spc="-15" dirty="0">
                <a:solidFill>
                  <a:srgbClr val="3333B2"/>
                </a:solidFill>
                <a:latin typeface="LM Sans 9"/>
                <a:cs typeface="LM Sans 9"/>
              </a:rPr>
              <a:t>Wu, </a:t>
            </a:r>
            <a:r>
              <a:rPr sz="900" spc="-5" dirty="0">
                <a:solidFill>
                  <a:srgbClr val="3333B2"/>
                </a:solidFill>
                <a:latin typeface="LM Sans 9"/>
                <a:cs typeface="LM Sans 9"/>
              </a:rPr>
              <a:t>J., Zhang, Z. and Zhou, S.X., 2021. </a:t>
            </a:r>
            <a:r>
              <a:rPr sz="900" spc="-10" dirty="0">
                <a:solidFill>
                  <a:srgbClr val="3333B2"/>
                </a:solidFill>
                <a:latin typeface="LM Sans 9"/>
                <a:cs typeface="LM Sans 9"/>
              </a:rPr>
              <a:t>Credit </a:t>
            </a:r>
            <a:r>
              <a:rPr sz="900" spc="-5" dirty="0">
                <a:solidFill>
                  <a:srgbClr val="3333B2"/>
                </a:solidFill>
                <a:latin typeface="LM Sans 9"/>
                <a:cs typeface="LM Sans 9"/>
              </a:rPr>
              <a:t>Rating Prediction Through  Supply </a:t>
            </a:r>
            <a:r>
              <a:rPr sz="900" spc="-10" dirty="0">
                <a:solidFill>
                  <a:srgbClr val="3333B2"/>
                </a:solidFill>
                <a:latin typeface="LM Sans 9"/>
                <a:cs typeface="LM Sans 9"/>
              </a:rPr>
              <a:t>Chains: </a:t>
            </a:r>
            <a:r>
              <a:rPr sz="900" spc="-5" dirty="0">
                <a:solidFill>
                  <a:srgbClr val="3333B2"/>
                </a:solidFill>
                <a:latin typeface="LM Sans 9"/>
                <a:cs typeface="LM Sans 9"/>
              </a:rPr>
              <a:t>A Machine </a:t>
            </a:r>
            <a:r>
              <a:rPr sz="900" spc="-10" dirty="0">
                <a:solidFill>
                  <a:srgbClr val="3333B2"/>
                </a:solidFill>
                <a:latin typeface="LM Sans 9"/>
                <a:cs typeface="LM Sans 9"/>
              </a:rPr>
              <a:t>Learning Approach. </a:t>
            </a:r>
            <a:r>
              <a:rPr sz="900" dirty="0">
                <a:solidFill>
                  <a:srgbClr val="3333B2"/>
                </a:solidFill>
                <a:latin typeface="LM Sans 9"/>
                <a:cs typeface="LM Sans 9"/>
              </a:rPr>
              <a:t>Production </a:t>
            </a:r>
            <a:r>
              <a:rPr sz="900" spc="-5" dirty="0">
                <a:solidFill>
                  <a:srgbClr val="3333B2"/>
                </a:solidFill>
                <a:latin typeface="LM Sans 9"/>
                <a:cs typeface="LM Sans 9"/>
              </a:rPr>
              <a:t>and </a:t>
            </a:r>
            <a:r>
              <a:rPr sz="900" dirty="0">
                <a:solidFill>
                  <a:srgbClr val="3333B2"/>
                </a:solidFill>
                <a:latin typeface="LM Sans 9"/>
                <a:cs typeface="LM Sans 9"/>
              </a:rPr>
              <a:t>Operations  </a:t>
            </a:r>
            <a:r>
              <a:rPr sz="900" spc="-5" dirty="0">
                <a:solidFill>
                  <a:srgbClr val="3333B2"/>
                </a:solidFill>
                <a:latin typeface="LM Sans 9"/>
                <a:cs typeface="LM Sans 9"/>
              </a:rPr>
              <a:t>Management.</a:t>
            </a:r>
            <a:endParaRPr sz="900">
              <a:latin typeface="LM Sans 9"/>
              <a:cs typeface="LM Sans 9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50">
              <a:latin typeface="LM Sans 9"/>
              <a:cs typeface="LM Sans 9"/>
            </a:endParaRPr>
          </a:p>
          <a:p>
            <a:pPr marL="266700" marR="5080" indent="-254635">
              <a:lnSpc>
                <a:spcPct val="101499"/>
              </a:lnSpc>
            </a:pPr>
            <a:r>
              <a:rPr sz="900" spc="-5" dirty="0">
                <a:solidFill>
                  <a:srgbClr val="3333B2"/>
                </a:solidFill>
                <a:latin typeface="LM Sans 9"/>
                <a:cs typeface="LM Sans 9"/>
              </a:rPr>
              <a:t>[8]Li, </a:t>
            </a:r>
            <a:r>
              <a:rPr sz="900" spc="-20" dirty="0">
                <a:solidFill>
                  <a:srgbClr val="3333B2"/>
                </a:solidFill>
                <a:latin typeface="LM Sans 9"/>
                <a:cs typeface="LM Sans 9"/>
              </a:rPr>
              <a:t>J.P., </a:t>
            </a:r>
            <a:r>
              <a:rPr sz="900" spc="-5" dirty="0">
                <a:solidFill>
                  <a:srgbClr val="3333B2"/>
                </a:solidFill>
                <a:latin typeface="LM Sans 9"/>
                <a:cs typeface="LM Sans 9"/>
              </a:rPr>
              <a:t>Mirza, N., Rahat, B. and Xiong, D., 2020. Machine </a:t>
            </a:r>
            <a:r>
              <a:rPr sz="900" spc="-10" dirty="0">
                <a:solidFill>
                  <a:srgbClr val="3333B2"/>
                </a:solidFill>
                <a:latin typeface="LM Sans 9"/>
                <a:cs typeface="LM Sans 9"/>
              </a:rPr>
              <a:t>learning </a:t>
            </a:r>
            <a:r>
              <a:rPr sz="900" spc="-5" dirty="0">
                <a:solidFill>
                  <a:srgbClr val="3333B2"/>
                </a:solidFill>
                <a:latin typeface="LM Sans 9"/>
                <a:cs typeface="LM Sans 9"/>
              </a:rPr>
              <a:t>and credit  ratings prediction in the age of fourth industrial revolution. </a:t>
            </a:r>
            <a:r>
              <a:rPr sz="900" spc="-10" dirty="0">
                <a:solidFill>
                  <a:srgbClr val="3333B2"/>
                </a:solidFill>
                <a:latin typeface="LM Sans 9"/>
                <a:cs typeface="LM Sans 9"/>
              </a:rPr>
              <a:t>Technological  Forecasting </a:t>
            </a:r>
            <a:r>
              <a:rPr sz="900" spc="-5" dirty="0">
                <a:solidFill>
                  <a:srgbClr val="3333B2"/>
                </a:solidFill>
                <a:latin typeface="LM Sans 9"/>
                <a:cs typeface="LM Sans 9"/>
              </a:rPr>
              <a:t>and </a:t>
            </a:r>
            <a:r>
              <a:rPr sz="900" dirty="0">
                <a:solidFill>
                  <a:srgbClr val="3333B2"/>
                </a:solidFill>
                <a:latin typeface="LM Sans 9"/>
                <a:cs typeface="LM Sans 9"/>
              </a:rPr>
              <a:t>Social </a:t>
            </a:r>
            <a:r>
              <a:rPr sz="900" spc="-10" dirty="0">
                <a:solidFill>
                  <a:srgbClr val="3333B2"/>
                </a:solidFill>
                <a:latin typeface="LM Sans 9"/>
                <a:cs typeface="LM Sans 9"/>
              </a:rPr>
              <a:t>Change, </a:t>
            </a:r>
            <a:r>
              <a:rPr sz="900" spc="-5" dirty="0">
                <a:solidFill>
                  <a:srgbClr val="3333B2"/>
                </a:solidFill>
                <a:latin typeface="LM Sans 9"/>
                <a:cs typeface="LM Sans 9"/>
              </a:rPr>
              <a:t>161,</a:t>
            </a:r>
            <a:r>
              <a:rPr sz="900" dirty="0">
                <a:solidFill>
                  <a:srgbClr val="3333B2"/>
                </a:solidFill>
                <a:latin typeface="LM Sans 9"/>
                <a:cs typeface="LM Sans 9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LM Sans 9"/>
                <a:cs typeface="LM Sans 9"/>
              </a:rPr>
              <a:t>p.120309.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(NIT</a:t>
            </a:r>
            <a:r>
              <a:rPr spc="-65" dirty="0"/>
              <a:t> </a:t>
            </a:r>
            <a:r>
              <a:rPr spc="-5" dirty="0"/>
              <a:t>Patna)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58504" y="3351784"/>
            <a:ext cx="49149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Minor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Project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April</a:t>
            </a:r>
            <a:r>
              <a:rPr spc="-15" dirty="0"/>
              <a:t> </a:t>
            </a:r>
            <a:r>
              <a:rPr spc="-5" dirty="0"/>
              <a:t>29,</a:t>
            </a:r>
            <a:r>
              <a:rPr spc="-15" dirty="0"/>
              <a:t> </a:t>
            </a:r>
            <a:r>
              <a:rPr spc="-5" dirty="0"/>
              <a:t>202226</a:t>
            </a:r>
            <a:r>
              <a:rPr spc="-114" dirty="0"/>
              <a:t> </a:t>
            </a:r>
            <a:r>
              <a:rPr spc="-5" dirty="0"/>
              <a:t>/</a:t>
            </a:r>
            <a:r>
              <a:rPr spc="-110" dirty="0"/>
              <a:t> </a:t>
            </a:r>
            <a:r>
              <a:rPr spc="-5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8569" y="1218538"/>
            <a:ext cx="10902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The</a:t>
            </a:r>
            <a:r>
              <a:rPr spc="-65" dirty="0"/>
              <a:t> </a:t>
            </a:r>
            <a:r>
              <a:rPr spc="10" dirty="0"/>
              <a:t>End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(NIT</a:t>
            </a:r>
            <a:r>
              <a:rPr spc="-65" dirty="0"/>
              <a:t> </a:t>
            </a:r>
            <a:r>
              <a:rPr spc="-5" dirty="0"/>
              <a:t>Patna)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58504" y="3351784"/>
            <a:ext cx="49149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Minor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Project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April</a:t>
            </a:r>
            <a:r>
              <a:rPr spc="-15" dirty="0"/>
              <a:t> </a:t>
            </a:r>
            <a:r>
              <a:rPr spc="-5" dirty="0"/>
              <a:t>29,</a:t>
            </a:r>
            <a:r>
              <a:rPr spc="-15" dirty="0"/>
              <a:t> </a:t>
            </a:r>
            <a:r>
              <a:rPr spc="-5" dirty="0"/>
              <a:t>202227</a:t>
            </a:r>
            <a:r>
              <a:rPr spc="-114" dirty="0"/>
              <a:t> </a:t>
            </a:r>
            <a:r>
              <a:rPr spc="-5" dirty="0"/>
              <a:t>/</a:t>
            </a:r>
            <a:r>
              <a:rPr spc="-110" dirty="0"/>
              <a:t> </a:t>
            </a:r>
            <a:r>
              <a:rPr spc="-5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0515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5" dirty="0">
                <a:solidFill>
                  <a:srgbClr val="FFFFFF"/>
                </a:solidFill>
                <a:latin typeface="LM Sans 10"/>
                <a:cs typeface="LM Sans 10"/>
              </a:rPr>
              <a:t>Introduction</a:t>
            </a:r>
            <a:endParaRPr sz="14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089" y="85595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900" rIns="0" bIns="0" rtlCol="0">
            <a:spAutoFit/>
          </a:bodyPr>
          <a:lstStyle/>
          <a:p>
            <a:pPr marL="289560" marR="255270">
              <a:lnSpc>
                <a:spcPct val="102600"/>
              </a:lnSpc>
              <a:spcBef>
                <a:spcPts val="55"/>
              </a:spcBef>
            </a:pPr>
            <a:r>
              <a:rPr spc="-5" dirty="0"/>
              <a:t>Hotel businesses </a:t>
            </a:r>
            <a:r>
              <a:rPr spc="-15" dirty="0"/>
              <a:t>are </a:t>
            </a:r>
            <a:r>
              <a:rPr spc="-5" dirty="0"/>
              <a:t>becoming increasingly </a:t>
            </a:r>
            <a:r>
              <a:rPr spc="-10" dirty="0"/>
              <a:t>popular </a:t>
            </a:r>
            <a:r>
              <a:rPr spc="-20" dirty="0"/>
              <a:t>nowadays </a:t>
            </a:r>
            <a:r>
              <a:rPr spc="-10" dirty="0"/>
              <a:t>and  </a:t>
            </a:r>
            <a:r>
              <a:rPr spc="-5" dirty="0"/>
              <a:t>hotel reviews have </a:t>
            </a:r>
            <a:r>
              <a:rPr dirty="0"/>
              <a:t>become </a:t>
            </a:r>
            <a:r>
              <a:rPr spc="-10" dirty="0"/>
              <a:t>an </a:t>
            </a:r>
            <a:r>
              <a:rPr spc="-5" dirty="0"/>
              <a:t>important </a:t>
            </a:r>
            <a:r>
              <a:rPr spc="-10" dirty="0"/>
              <a:t>parameter </a:t>
            </a:r>
            <a:r>
              <a:rPr spc="-15" dirty="0"/>
              <a:t>for </a:t>
            </a:r>
            <a:r>
              <a:rPr spc="-5" dirty="0"/>
              <a:t>hotel  evaluation. Hotel Ratings </a:t>
            </a:r>
            <a:r>
              <a:rPr spc="-15" dirty="0"/>
              <a:t>play </a:t>
            </a:r>
            <a:r>
              <a:rPr spc="-10" dirty="0"/>
              <a:t>an important </a:t>
            </a:r>
            <a:r>
              <a:rPr spc="-5" dirty="0"/>
              <a:t>role </a:t>
            </a:r>
            <a:r>
              <a:rPr spc="-15" dirty="0"/>
              <a:t>for </a:t>
            </a:r>
            <a:r>
              <a:rPr spc="-5" dirty="0"/>
              <a:t>judging the  hotels </a:t>
            </a:r>
            <a:r>
              <a:rPr spc="-15" dirty="0"/>
              <a:t>for </a:t>
            </a:r>
            <a:r>
              <a:rPr spc="-10" dirty="0"/>
              <a:t>any</a:t>
            </a:r>
            <a:r>
              <a:rPr dirty="0"/>
              <a:t> </a:t>
            </a:r>
            <a:r>
              <a:rPr spc="-5" dirty="0"/>
              <a:t>individual.</a:t>
            </a:r>
          </a:p>
          <a:p>
            <a:pPr marL="289560" marR="5080">
              <a:lnSpc>
                <a:spcPct val="102600"/>
              </a:lnSpc>
              <a:spcBef>
                <a:spcPts val="865"/>
              </a:spcBef>
            </a:pPr>
            <a:r>
              <a:rPr spc="-5" dirty="0"/>
              <a:t>It </a:t>
            </a:r>
            <a:r>
              <a:rPr spc="-10" dirty="0"/>
              <a:t>influences </a:t>
            </a:r>
            <a:r>
              <a:rPr spc="-5" dirty="0"/>
              <a:t>the user decision </a:t>
            </a:r>
            <a:r>
              <a:rPr spc="-10" dirty="0"/>
              <a:t>and </a:t>
            </a:r>
            <a:r>
              <a:rPr spc="-5" dirty="0"/>
              <a:t>signifies the </a:t>
            </a:r>
            <a:r>
              <a:rPr spc="-10" dirty="0"/>
              <a:t>credibility </a:t>
            </a:r>
            <a:r>
              <a:rPr spc="-5" dirty="0"/>
              <a:t>of the hotel.  </a:t>
            </a:r>
            <a:r>
              <a:rPr spc="-10" dirty="0"/>
              <a:t>The </a:t>
            </a:r>
            <a:r>
              <a:rPr spc="-5" dirty="0"/>
              <a:t>hotel rating </a:t>
            </a:r>
            <a:r>
              <a:rPr spc="-10" dirty="0"/>
              <a:t>can </a:t>
            </a:r>
            <a:r>
              <a:rPr spc="-5" dirty="0"/>
              <a:t>depend </a:t>
            </a:r>
            <a:r>
              <a:rPr spc="-10" dirty="0"/>
              <a:t>on various factors </a:t>
            </a:r>
            <a:r>
              <a:rPr spc="-15" dirty="0"/>
              <a:t>like </a:t>
            </a:r>
            <a:r>
              <a:rPr spc="-5" dirty="0"/>
              <a:t>reviews, location,  average cost of </a:t>
            </a:r>
            <a:r>
              <a:rPr spc="-10" dirty="0"/>
              <a:t>a </a:t>
            </a:r>
            <a:r>
              <a:rPr spc="-5" dirty="0"/>
              <a:t>person, cuisines </a:t>
            </a:r>
            <a:r>
              <a:rPr spc="-10" dirty="0"/>
              <a:t>and many </a:t>
            </a:r>
            <a:r>
              <a:rPr spc="-5" dirty="0"/>
              <a:t>other</a:t>
            </a:r>
            <a:r>
              <a:rPr spc="10" dirty="0"/>
              <a:t> </a:t>
            </a:r>
            <a:r>
              <a:rPr spc="-10" dirty="0"/>
              <a:t>factors.</a:t>
            </a:r>
          </a:p>
          <a:p>
            <a:pPr marL="289560" marR="113030">
              <a:lnSpc>
                <a:spcPct val="102600"/>
              </a:lnSpc>
              <a:spcBef>
                <a:spcPts val="870"/>
              </a:spcBef>
            </a:pPr>
            <a:r>
              <a:rPr spc="-5" dirty="0"/>
              <a:t>Hotel Ratings </a:t>
            </a:r>
            <a:r>
              <a:rPr spc="-15" dirty="0"/>
              <a:t>play </a:t>
            </a:r>
            <a:r>
              <a:rPr spc="-10" dirty="0"/>
              <a:t>an important </a:t>
            </a:r>
            <a:r>
              <a:rPr spc="-5" dirty="0"/>
              <a:t>role </a:t>
            </a:r>
            <a:r>
              <a:rPr spc="-15" dirty="0"/>
              <a:t>for </a:t>
            </a:r>
            <a:r>
              <a:rPr spc="-10" dirty="0"/>
              <a:t>judging </a:t>
            </a:r>
            <a:r>
              <a:rPr spc="-5" dirty="0"/>
              <a:t>the hotels </a:t>
            </a:r>
            <a:r>
              <a:rPr spc="-20" dirty="0"/>
              <a:t>for </a:t>
            </a:r>
            <a:r>
              <a:rPr spc="-10" dirty="0"/>
              <a:t>any  </a:t>
            </a:r>
            <a:r>
              <a:rPr spc="-5" dirty="0"/>
              <a:t>individual. It </a:t>
            </a:r>
            <a:r>
              <a:rPr spc="-10" dirty="0"/>
              <a:t>influences </a:t>
            </a:r>
            <a:r>
              <a:rPr spc="-5" dirty="0"/>
              <a:t>the user decision </a:t>
            </a:r>
            <a:r>
              <a:rPr spc="-10" dirty="0"/>
              <a:t>and </a:t>
            </a:r>
            <a:r>
              <a:rPr spc="-5" dirty="0"/>
              <a:t>signifies the </a:t>
            </a:r>
            <a:r>
              <a:rPr spc="-10" dirty="0"/>
              <a:t>credibility  </a:t>
            </a:r>
            <a:r>
              <a:rPr spc="-5" dirty="0"/>
              <a:t>of the</a:t>
            </a:r>
            <a:r>
              <a:rPr spc="-10" dirty="0"/>
              <a:t> </a:t>
            </a:r>
            <a:r>
              <a:rPr spc="-5" dirty="0"/>
              <a:t>hotel.</a:t>
            </a:r>
          </a:p>
        </p:txBody>
      </p:sp>
      <p:sp>
        <p:nvSpPr>
          <p:cNvPr id="6" name="object 6"/>
          <p:cNvSpPr/>
          <p:nvPr/>
        </p:nvSpPr>
        <p:spPr>
          <a:xfrm>
            <a:off x="281089" y="165421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228038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(NIT</a:t>
            </a:r>
            <a:r>
              <a:rPr spc="-65" dirty="0"/>
              <a:t> </a:t>
            </a:r>
            <a:r>
              <a:rPr spc="-5" dirty="0"/>
              <a:t>Patna)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058504" y="3351784"/>
            <a:ext cx="49149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Minor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Project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4275" y="3351784"/>
            <a:ext cx="69151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April</a:t>
            </a:r>
            <a:r>
              <a:rPr sz="600" spc="-1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29,</a:t>
            </a:r>
            <a:r>
              <a:rPr sz="600" spc="-1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20223</a:t>
            </a:r>
            <a:r>
              <a:rPr sz="600" spc="-114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600" spc="-114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27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93471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5" dirty="0">
                <a:solidFill>
                  <a:srgbClr val="FFFFFF"/>
                </a:solidFill>
                <a:latin typeface="LM Sans 10"/>
                <a:cs typeface="LM Sans 10"/>
              </a:rPr>
              <a:t>Motivation</a:t>
            </a:r>
            <a:endParaRPr sz="14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089" y="96876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8714" rIns="0" bIns="0" rtlCol="0">
            <a:spAutoFit/>
          </a:bodyPr>
          <a:lstStyle/>
          <a:p>
            <a:pPr marL="289560" marR="5715">
              <a:lnSpc>
                <a:spcPct val="102600"/>
              </a:lnSpc>
              <a:spcBef>
                <a:spcPts val="55"/>
              </a:spcBef>
            </a:pPr>
            <a:r>
              <a:rPr spc="-5" dirty="0"/>
              <a:t>It has </a:t>
            </a:r>
            <a:r>
              <a:rPr dirty="0"/>
              <a:t>been</a:t>
            </a:r>
            <a:r>
              <a:rPr spc="-265" dirty="0"/>
              <a:t> </a:t>
            </a:r>
            <a:r>
              <a:rPr spc="-5" dirty="0"/>
              <a:t>observed </a:t>
            </a:r>
            <a:r>
              <a:rPr spc="-10" dirty="0"/>
              <a:t>that </a:t>
            </a:r>
            <a:r>
              <a:rPr spc="-5" dirty="0"/>
              <a:t>the user </a:t>
            </a:r>
            <a:r>
              <a:rPr spc="-20" dirty="0"/>
              <a:t>may </a:t>
            </a:r>
            <a:r>
              <a:rPr spc="-10" dirty="0"/>
              <a:t>forget </a:t>
            </a:r>
            <a:r>
              <a:rPr spc="-5" dirty="0"/>
              <a:t>to </a:t>
            </a:r>
            <a:r>
              <a:rPr spc="-10" dirty="0"/>
              <a:t>provide </a:t>
            </a:r>
            <a:r>
              <a:rPr spc="-5" dirty="0"/>
              <a:t>the rating </a:t>
            </a:r>
            <a:r>
              <a:rPr spc="-15" dirty="0"/>
              <a:t>for  </a:t>
            </a:r>
            <a:r>
              <a:rPr spc="-5" dirty="0"/>
              <a:t>the hotel but </a:t>
            </a:r>
            <a:r>
              <a:rPr spc="-10" dirty="0"/>
              <a:t>provided </a:t>
            </a:r>
            <a:r>
              <a:rPr spc="-5" dirty="0"/>
              <a:t>the review </a:t>
            </a:r>
            <a:r>
              <a:rPr spc="-15" dirty="0"/>
              <a:t>for </a:t>
            </a:r>
            <a:r>
              <a:rPr spc="-5" dirty="0"/>
              <a:t>the same. This leads to </a:t>
            </a:r>
            <a:r>
              <a:rPr spc="-10" dirty="0"/>
              <a:t>another  </a:t>
            </a:r>
            <a:r>
              <a:rPr spc="-5" dirty="0"/>
              <a:t>challenge to </a:t>
            </a:r>
            <a:r>
              <a:rPr spc="-10" dirty="0"/>
              <a:t>predict </a:t>
            </a:r>
            <a:r>
              <a:rPr spc="-5" dirty="0"/>
              <a:t>the rating based </a:t>
            </a:r>
            <a:r>
              <a:rPr spc="-10" dirty="0"/>
              <a:t>on </a:t>
            </a:r>
            <a:r>
              <a:rPr spc="-5" dirty="0"/>
              <a:t>the review </a:t>
            </a:r>
            <a:r>
              <a:rPr spc="-10" dirty="0"/>
              <a:t>provided </a:t>
            </a:r>
            <a:r>
              <a:rPr spc="-5" dirty="0"/>
              <a:t>y the  customer</a:t>
            </a:r>
          </a:p>
          <a:p>
            <a:pPr marL="289560" marR="5080">
              <a:lnSpc>
                <a:spcPct val="102600"/>
              </a:lnSpc>
              <a:spcBef>
                <a:spcPts val="865"/>
              </a:spcBef>
            </a:pPr>
            <a:r>
              <a:rPr spc="-5" dirty="0"/>
              <a:t>Since Every customer </a:t>
            </a:r>
            <a:r>
              <a:rPr spc="-20" dirty="0"/>
              <a:t>may </a:t>
            </a:r>
            <a:r>
              <a:rPr spc="-5" dirty="0"/>
              <a:t>have </a:t>
            </a:r>
            <a:r>
              <a:rPr spc="-10" dirty="0"/>
              <a:t>different </a:t>
            </a:r>
            <a:r>
              <a:rPr spc="-5" dirty="0"/>
              <a:t>level of </a:t>
            </a:r>
            <a:r>
              <a:rPr spc="-10" dirty="0"/>
              <a:t>knowledge </a:t>
            </a:r>
            <a:r>
              <a:rPr spc="-5" dirty="0"/>
              <a:t>to </a:t>
            </a:r>
            <a:r>
              <a:rPr dirty="0"/>
              <a:t>speak  </a:t>
            </a:r>
            <a:r>
              <a:rPr spc="-10" dirty="0"/>
              <a:t>and </a:t>
            </a:r>
            <a:r>
              <a:rPr spc="-5" dirty="0"/>
              <a:t>write the languages </a:t>
            </a:r>
            <a:r>
              <a:rPr spc="-10" dirty="0"/>
              <a:t>and </a:t>
            </a:r>
            <a:r>
              <a:rPr spc="-5" dirty="0"/>
              <a:t>it </a:t>
            </a:r>
            <a:r>
              <a:rPr spc="-20" dirty="0"/>
              <a:t>may </a:t>
            </a:r>
            <a:r>
              <a:rPr spc="-5" dirty="0"/>
              <a:t>impact the understanding of the  reviews as </a:t>
            </a:r>
            <a:r>
              <a:rPr spc="-15" dirty="0"/>
              <a:t>well. </a:t>
            </a:r>
            <a:r>
              <a:rPr spc="-10" dirty="0"/>
              <a:t>These </a:t>
            </a:r>
            <a:r>
              <a:rPr spc="-5" dirty="0"/>
              <a:t>challenges of </a:t>
            </a:r>
            <a:r>
              <a:rPr spc="-10" dirty="0"/>
              <a:t>natural </a:t>
            </a:r>
            <a:r>
              <a:rPr spc="-5" dirty="0"/>
              <a:t>language requires </a:t>
            </a:r>
            <a:r>
              <a:rPr spc="-10" dirty="0"/>
              <a:t>a  </a:t>
            </a:r>
            <a:r>
              <a:rPr spc="-5" dirty="0"/>
              <a:t>method to </a:t>
            </a:r>
            <a:r>
              <a:rPr spc="-10" dirty="0"/>
              <a:t>understand </a:t>
            </a:r>
            <a:r>
              <a:rPr spc="-5" dirty="0"/>
              <a:t>each </a:t>
            </a:r>
            <a:r>
              <a:rPr spc="-10" dirty="0"/>
              <a:t>and </a:t>
            </a:r>
            <a:r>
              <a:rPr spc="-5" dirty="0"/>
              <a:t>every review </a:t>
            </a:r>
            <a:r>
              <a:rPr spc="-10" dirty="0"/>
              <a:t>provided </a:t>
            </a:r>
            <a:r>
              <a:rPr spc="-20" dirty="0"/>
              <a:t>by </a:t>
            </a:r>
            <a:r>
              <a:rPr spc="-5" dirty="0"/>
              <a:t>the </a:t>
            </a:r>
            <a:r>
              <a:rPr spc="-10" dirty="0"/>
              <a:t>different  </a:t>
            </a:r>
            <a:r>
              <a:rPr spc="-5" dirty="0"/>
              <a:t>customers.</a:t>
            </a:r>
          </a:p>
        </p:txBody>
      </p:sp>
      <p:sp>
        <p:nvSpPr>
          <p:cNvPr id="6" name="object 6"/>
          <p:cNvSpPr/>
          <p:nvPr/>
        </p:nvSpPr>
        <p:spPr>
          <a:xfrm>
            <a:off x="281089" y="176702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(NIT</a:t>
            </a:r>
            <a:r>
              <a:rPr spc="-65" dirty="0"/>
              <a:t> </a:t>
            </a:r>
            <a:r>
              <a:rPr spc="-5" dirty="0"/>
              <a:t>Patna)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58504" y="3351784"/>
            <a:ext cx="49149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Minor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Project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4275" y="3351784"/>
            <a:ext cx="69151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April</a:t>
            </a:r>
            <a:r>
              <a:rPr sz="600" spc="-1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29,</a:t>
            </a:r>
            <a:r>
              <a:rPr sz="600" spc="-1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20224</a:t>
            </a:r>
            <a:r>
              <a:rPr sz="600" spc="-114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600" spc="-114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27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4693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5" dirty="0">
                <a:solidFill>
                  <a:srgbClr val="FFFFFF"/>
                </a:solidFill>
                <a:latin typeface="LM Sans 10"/>
                <a:cs typeface="LM Sans 10"/>
              </a:rPr>
              <a:t>Literature</a:t>
            </a:r>
            <a:r>
              <a:rPr sz="1400" b="1" spc="-6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LM Sans 10"/>
                <a:cs typeface="LM Sans 10"/>
              </a:rPr>
              <a:t>Survey</a:t>
            </a:r>
            <a:endParaRPr sz="1400">
              <a:latin typeface="LM Sans 10"/>
              <a:cs typeface="LM Sans 10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6017" y="715098"/>
          <a:ext cx="4338318" cy="2085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1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7126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b="1" dirty="0">
                          <a:latin typeface="LM Sans 10"/>
                          <a:cs typeface="LM Sans 10"/>
                        </a:rPr>
                        <a:t>R.N.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b="1" spc="-15" dirty="0">
                          <a:latin typeface="LM Sans 10"/>
                          <a:cs typeface="LM Sans 10"/>
                        </a:rPr>
                        <a:t>Author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b="1" spc="-35" dirty="0">
                          <a:latin typeface="LM Sans 10"/>
                          <a:cs typeface="LM Sans 10"/>
                        </a:rPr>
                        <a:t>Task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b="1" spc="-15" dirty="0">
                          <a:latin typeface="LM Sans 10"/>
                          <a:cs typeface="LM Sans 10"/>
                        </a:rPr>
                        <a:t>Feild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b="1" spc="-10" dirty="0">
                          <a:latin typeface="LM Sans 10"/>
                          <a:cs typeface="LM Sans 10"/>
                        </a:rPr>
                        <a:t>Classifier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b="1" spc="-5" dirty="0">
                          <a:latin typeface="LM Sans 10"/>
                          <a:cs typeface="LM Sans 10"/>
                        </a:rPr>
                        <a:t>Result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84">
                <a:tc>
                  <a:txBody>
                    <a:bodyPr/>
                    <a:lstStyle/>
                    <a:p>
                      <a:pPr marL="75565" marR="3175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  <a:hlinkClick r:id="rId2" action="ppaction://hlinksldjump"/>
                        </a:rPr>
                        <a:t>[1]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Krishna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Sentiment</a:t>
                      </a:r>
                      <a:r>
                        <a:rPr sz="1100" spc="15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Analy-</a:t>
                      </a:r>
                      <a:endParaRPr sz="1100">
                        <a:latin typeface="LM Sans 10"/>
                        <a:cs typeface="LM Sans 10"/>
                      </a:endParaRPr>
                    </a:p>
                    <a:p>
                      <a:pPr marL="75565" marR="67945">
                        <a:lnSpc>
                          <a:spcPct val="10260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sis of Restaurant  Reviews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Resturant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LM Sans 10"/>
                          <a:cs typeface="LM Sans 10"/>
                        </a:rPr>
                        <a:t>SVM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Accuracy-</a:t>
                      </a:r>
                      <a:endParaRPr sz="1100">
                        <a:latin typeface="LM Sans 10"/>
                        <a:cs typeface="LM Sans 10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94.56%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369">
                <a:tc>
                  <a:txBody>
                    <a:bodyPr/>
                    <a:lstStyle/>
                    <a:p>
                      <a:pPr marL="75565" marR="3175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  <a:hlinkClick r:id="rId2" action="ppaction://hlinksldjump"/>
                        </a:rPr>
                        <a:t>[2]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LM Sans 10"/>
                          <a:cs typeface="LM Sans 10"/>
                        </a:rPr>
                        <a:t>Zahoor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just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Sentiment</a:t>
                      </a:r>
                      <a:r>
                        <a:rPr sz="1100" spc="15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Analy-</a:t>
                      </a:r>
                      <a:endParaRPr sz="1100">
                        <a:latin typeface="LM Sans 10"/>
                        <a:cs typeface="LM Sans 10"/>
                      </a:endParaRPr>
                    </a:p>
                    <a:p>
                      <a:pPr marL="75565" marR="67945" algn="just">
                        <a:lnSpc>
                          <a:spcPct val="10260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sis </a:t>
                      </a:r>
                      <a:r>
                        <a:rPr sz="1100" spc="-10" dirty="0">
                          <a:latin typeface="LM Sans 10"/>
                          <a:cs typeface="LM Sans 10"/>
                        </a:rPr>
                        <a:t>and Classifica- 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tion of Restaurant  Reviews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Resturant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LM Sans 10"/>
                          <a:cs typeface="LM Sans 10"/>
                        </a:rPr>
                        <a:t>Random</a:t>
                      </a:r>
                      <a:endParaRPr sz="1100">
                        <a:latin typeface="LM Sans 10"/>
                        <a:cs typeface="LM Sans 10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0" dirty="0">
                          <a:latin typeface="LM Sans 10"/>
                          <a:cs typeface="LM Sans 10"/>
                        </a:rPr>
                        <a:t>Forest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Accuracy-</a:t>
                      </a:r>
                      <a:endParaRPr sz="1100">
                        <a:latin typeface="LM Sans 10"/>
                        <a:cs typeface="LM Sans 10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LM Sans 10"/>
                          <a:cs typeface="LM Sans 10"/>
                        </a:rPr>
                        <a:t>95%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356">
                <a:tc>
                  <a:txBody>
                    <a:bodyPr/>
                    <a:lstStyle/>
                    <a:p>
                      <a:pPr marL="75565" marR="3175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  <a:hlinkClick r:id="rId2" action="ppaction://hlinksldjump"/>
                        </a:rPr>
                        <a:t>[3]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15" dirty="0">
                          <a:latin typeface="LM Sans 10"/>
                          <a:cs typeface="LM Sans 10"/>
                        </a:rPr>
                        <a:t>Asghar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  <a:tabLst>
                          <a:tab pos="775970" algn="l"/>
                        </a:tabLst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Review	Rating</a:t>
                      </a:r>
                      <a:endParaRPr sz="1100">
                        <a:latin typeface="LM Sans 10"/>
                        <a:cs typeface="LM Sans 10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Prediction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Bussiness</a:t>
                      </a:r>
                      <a:endParaRPr sz="1100">
                        <a:latin typeface="LM Sans 10"/>
                        <a:cs typeface="LM Sans 10"/>
                      </a:endParaRPr>
                    </a:p>
                    <a:p>
                      <a:pPr marL="75565" marR="67945">
                        <a:lnSpc>
                          <a:spcPct val="102600"/>
                        </a:lnSpc>
                      </a:pPr>
                      <a:r>
                        <a:rPr sz="1100" dirty="0">
                          <a:latin typeface="LM Sans 10"/>
                          <a:cs typeface="LM Sans 10"/>
                        </a:rPr>
                        <a:t>Prod- 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ucts </a:t>
                      </a:r>
                      <a:r>
                        <a:rPr sz="1100" spc="-10" dirty="0">
                          <a:latin typeface="LM Sans 10"/>
                          <a:cs typeface="LM Sans 10"/>
                        </a:rPr>
                        <a:t>and 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Reviews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Logistic</a:t>
                      </a:r>
                      <a:endParaRPr sz="1100">
                        <a:latin typeface="LM Sans 10"/>
                        <a:cs typeface="LM Sans 10"/>
                      </a:endParaRPr>
                    </a:p>
                    <a:p>
                      <a:pPr marL="75565" marR="179070">
                        <a:lnSpc>
                          <a:spcPct val="102699"/>
                        </a:lnSpc>
                      </a:pPr>
                      <a:r>
                        <a:rPr sz="1100" dirty="0">
                          <a:latin typeface="LM Sans 10"/>
                          <a:cs typeface="LM Sans 10"/>
                        </a:rPr>
                        <a:t>Regres- 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sion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Accuracy-</a:t>
                      </a:r>
                      <a:endParaRPr sz="1100">
                        <a:latin typeface="LM Sans 10"/>
                        <a:cs typeface="LM Sans 10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LM Sans 10"/>
                          <a:cs typeface="LM Sans 10"/>
                        </a:rPr>
                        <a:t>64%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21219" y="2860921"/>
            <a:ext cx="27247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3333B2"/>
                </a:solidFill>
                <a:latin typeface="LM Sans 10"/>
                <a:cs typeface="LM Sans 10"/>
              </a:rPr>
              <a:t>Table </a:t>
            </a: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1:</a:t>
            </a:r>
            <a:r>
              <a:rPr sz="1000" spc="-5" dirty="0">
                <a:latin typeface="LM Sans 10"/>
                <a:cs typeface="LM Sans 10"/>
              </a:rPr>
              <a:t>Rating Predicition System literature</a:t>
            </a:r>
            <a:r>
              <a:rPr sz="1000" spc="3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survey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(NIT</a:t>
            </a:r>
            <a:r>
              <a:rPr spc="-65" dirty="0"/>
              <a:t> </a:t>
            </a:r>
            <a:r>
              <a:rPr spc="-5" dirty="0"/>
              <a:t>Patna)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58504" y="3351784"/>
            <a:ext cx="49149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Minor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Project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4275" y="3351784"/>
            <a:ext cx="69151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April</a:t>
            </a:r>
            <a:r>
              <a:rPr sz="600" spc="-1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29,</a:t>
            </a:r>
            <a:r>
              <a:rPr sz="600" spc="-1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20225</a:t>
            </a:r>
            <a:r>
              <a:rPr sz="600" spc="-114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600" spc="-114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27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20624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5" dirty="0">
                <a:solidFill>
                  <a:srgbClr val="FFFFFF"/>
                </a:solidFill>
                <a:latin typeface="LM Sans 10"/>
                <a:cs typeface="LM Sans 10"/>
              </a:rPr>
              <a:t>Literature Survey</a:t>
            </a:r>
            <a:r>
              <a:rPr sz="1400" b="1" spc="-4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LM Sans 10"/>
                <a:cs typeface="LM Sans 10"/>
              </a:rPr>
              <a:t>contd.</a:t>
            </a:r>
            <a:endParaRPr sz="1400">
              <a:latin typeface="LM Sans 10"/>
              <a:cs typeface="LM Sans 10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6017" y="620090"/>
          <a:ext cx="4479924" cy="2424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1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7139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b="1" dirty="0">
                          <a:latin typeface="LM Sans 10"/>
                          <a:cs typeface="LM Sans 10"/>
                        </a:rPr>
                        <a:t>R.N.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b="1" spc="-15" dirty="0">
                          <a:latin typeface="LM Sans 10"/>
                          <a:cs typeface="LM Sans 10"/>
                        </a:rPr>
                        <a:t>Author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b="1" spc="-35" dirty="0">
                          <a:latin typeface="LM Sans 10"/>
                          <a:cs typeface="LM Sans 10"/>
                        </a:rPr>
                        <a:t>Task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b="1" spc="-15" dirty="0">
                          <a:latin typeface="LM Sans 10"/>
                          <a:cs typeface="LM Sans 10"/>
                        </a:rPr>
                        <a:t>Feild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b="1" spc="-10" dirty="0">
                          <a:latin typeface="LM Sans 10"/>
                          <a:cs typeface="LM Sans 10"/>
                        </a:rPr>
                        <a:t>Classifier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b="1" spc="-5" dirty="0">
                          <a:latin typeface="LM Sans 10"/>
                          <a:cs typeface="LM Sans 10"/>
                        </a:rPr>
                        <a:t>Result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7513">
                <a:tc>
                  <a:txBody>
                    <a:bodyPr/>
                    <a:lstStyle/>
                    <a:p>
                      <a:pPr marL="75565" marR="3175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  <a:hlinkClick r:id="rId2" action="ppaction://hlinksldjump"/>
                        </a:rPr>
                        <a:t>[4]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15" dirty="0">
                          <a:latin typeface="LM Sans 10"/>
                          <a:cs typeface="LM Sans 10"/>
                        </a:rPr>
                        <a:t>Rafay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just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Robust</a:t>
                      </a:r>
                      <a:r>
                        <a:rPr sz="1100" spc="23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Review</a:t>
                      </a:r>
                      <a:endParaRPr sz="1100">
                        <a:latin typeface="LM Sans 10"/>
                        <a:cs typeface="LM Sans 10"/>
                      </a:endParaRPr>
                    </a:p>
                    <a:p>
                      <a:pPr marL="75565" marR="67945" algn="just">
                        <a:lnSpc>
                          <a:spcPct val="10260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Rating </a:t>
                      </a:r>
                      <a:r>
                        <a:rPr sz="1100" spc="-10" dirty="0">
                          <a:latin typeface="LM Sans 10"/>
                          <a:cs typeface="LM Sans 10"/>
                        </a:rPr>
                        <a:t>Prediction  </a:t>
                      </a:r>
                      <a:r>
                        <a:rPr sz="1100" dirty="0">
                          <a:latin typeface="LM Sans 10"/>
                          <a:cs typeface="LM Sans 10"/>
                        </a:rPr>
                        <a:t>Model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based </a:t>
                      </a:r>
                      <a:r>
                        <a:rPr sz="1100" spc="-10" dirty="0">
                          <a:latin typeface="LM Sans 10"/>
                          <a:cs typeface="LM Sans 10"/>
                        </a:rPr>
                        <a:t>on  Machine and</a:t>
                      </a:r>
                      <a:r>
                        <a:rPr sz="1100" spc="-6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100" spc="-10" dirty="0">
                          <a:latin typeface="LM Sans 10"/>
                          <a:cs typeface="LM Sans 10"/>
                        </a:rPr>
                        <a:t>Deep  Learning: </a:t>
                      </a:r>
                      <a:r>
                        <a:rPr sz="1100" spc="-30" dirty="0">
                          <a:latin typeface="LM Sans 10"/>
                          <a:cs typeface="LM Sans 10"/>
                        </a:rPr>
                        <a:t>Yelp 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Dataset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Bussiness</a:t>
                      </a:r>
                      <a:endParaRPr sz="1100">
                        <a:latin typeface="LM Sans 10"/>
                        <a:cs typeface="LM Sans 10"/>
                      </a:endParaRPr>
                    </a:p>
                    <a:p>
                      <a:pPr marL="75565" marR="114300">
                        <a:lnSpc>
                          <a:spcPct val="10260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Restu-  rant  </a:t>
                      </a:r>
                      <a:r>
                        <a:rPr sz="1100" dirty="0">
                          <a:latin typeface="LM Sans 10"/>
                          <a:cs typeface="LM Sans 10"/>
                        </a:rPr>
                        <a:t>Reviews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LM Sans 10"/>
                          <a:cs typeface="LM Sans 10"/>
                        </a:rPr>
                        <a:t>Convolut</a:t>
                      </a:r>
                      <a:endParaRPr sz="1100">
                        <a:latin typeface="LM Sans 10"/>
                        <a:cs typeface="LM Sans 10"/>
                      </a:endParaRPr>
                    </a:p>
                    <a:p>
                      <a:pPr marL="75565" marR="5080">
                        <a:lnSpc>
                          <a:spcPct val="10260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ion </a:t>
                      </a:r>
                      <a:r>
                        <a:rPr sz="1100" spc="-10" dirty="0">
                          <a:latin typeface="LM Sans 10"/>
                          <a:cs typeface="LM Sans 10"/>
                        </a:rPr>
                        <a:t>Long  </a:t>
                      </a:r>
                      <a:r>
                        <a:rPr sz="1100" spc="-15" dirty="0">
                          <a:latin typeface="LM Sans 10"/>
                          <a:cs typeface="LM Sans 10"/>
                        </a:rPr>
                        <a:t>Short  </a:t>
                      </a:r>
                      <a:r>
                        <a:rPr sz="1100" spc="-30" dirty="0">
                          <a:latin typeface="LM Sans 10"/>
                          <a:cs typeface="LM Sans 10"/>
                        </a:rPr>
                        <a:t>Term  </a:t>
                      </a:r>
                      <a:r>
                        <a:rPr sz="1100" spc="-15" dirty="0">
                          <a:latin typeface="LM Sans 10"/>
                          <a:cs typeface="LM Sans 10"/>
                        </a:rPr>
                        <a:t>Memory  </a:t>
                      </a:r>
                      <a:r>
                        <a:rPr sz="1100" dirty="0">
                          <a:latin typeface="LM Sans 10"/>
                          <a:cs typeface="LM Sans 10"/>
                        </a:rPr>
                        <a:t>(CLSTM).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LM Sans 10"/>
                          <a:cs typeface="LM Sans 10"/>
                        </a:rPr>
                        <a:t>Accuracy-</a:t>
                      </a:r>
                      <a:endParaRPr sz="1100">
                        <a:latin typeface="LM Sans 10"/>
                        <a:cs typeface="LM Sans 10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90.1%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56">
                <a:tc>
                  <a:txBody>
                    <a:bodyPr/>
                    <a:lstStyle/>
                    <a:p>
                      <a:pPr marL="75565" marR="3175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  <a:hlinkClick r:id="rId2" action="ppaction://hlinksldjump"/>
                        </a:rPr>
                        <a:t>[5]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Govind</a:t>
                      </a:r>
                      <a:r>
                        <a:rPr sz="1100" spc="-35" dirty="0">
                          <a:latin typeface="LM Sans 10"/>
                          <a:cs typeface="LM Sans 10"/>
                        </a:rPr>
                        <a:t>a</a:t>
                      </a:r>
                      <a:r>
                        <a:rPr sz="1100" dirty="0">
                          <a:latin typeface="LM Sans 10"/>
                          <a:cs typeface="LM Sans 10"/>
                        </a:rPr>
                        <a:t>rajan,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LM Sans 10"/>
                          <a:cs typeface="LM Sans 10"/>
                        </a:rPr>
                        <a:t>SENTIMENT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Resturant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Proposed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LM Sans 10"/>
                          <a:cs typeface="LM Sans 10"/>
                        </a:rPr>
                        <a:t>Accuracy-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dirty="0">
                          <a:latin typeface="LM Sans 10"/>
                          <a:cs typeface="LM Sans 10"/>
                        </a:rPr>
                        <a:t>M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  <a:tabLst>
                          <a:tab pos="974725" algn="l"/>
                        </a:tabLst>
                      </a:pPr>
                      <a:r>
                        <a:rPr sz="1100" spc="-20" dirty="0">
                          <a:latin typeface="LM Sans 10"/>
                          <a:cs typeface="LM Sans 10"/>
                        </a:rPr>
                        <a:t>ANALYSIS	</a:t>
                      </a:r>
                      <a:r>
                        <a:rPr sz="1100" spc="-10" dirty="0">
                          <a:latin typeface="LM Sans 10"/>
                          <a:cs typeface="LM Sans 10"/>
                        </a:rPr>
                        <a:t>OF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Reviews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-15" dirty="0">
                          <a:latin typeface="LM Sans 10"/>
                          <a:cs typeface="LM Sans 10"/>
                        </a:rPr>
                        <a:t>Hybrid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92.44%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-20" dirty="0">
                          <a:latin typeface="LM Sans 10"/>
                          <a:cs typeface="LM Sans 10"/>
                        </a:rPr>
                        <a:t>RESTAURANT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Method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  <a:tabLst>
                          <a:tab pos="937260" algn="l"/>
                        </a:tabLst>
                      </a:pPr>
                      <a:r>
                        <a:rPr sz="1100" spc="-10" dirty="0">
                          <a:latin typeface="LM Sans 10"/>
                          <a:cs typeface="LM Sans 10"/>
                        </a:rPr>
                        <a:t>REVIEWS	US-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  <a:tabLst>
                          <a:tab pos="645160" algn="l"/>
                        </a:tabLst>
                      </a:pPr>
                      <a:r>
                        <a:rPr sz="1100" spc="-10" dirty="0">
                          <a:latin typeface="LM Sans 10"/>
                          <a:cs typeface="LM Sans 10"/>
                        </a:rPr>
                        <a:t>ING	HYBRID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-20" dirty="0">
                          <a:latin typeface="LM Sans 10"/>
                          <a:cs typeface="LM Sans 10"/>
                        </a:rPr>
                        <a:t>CLASSIFICATION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5455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-10" dirty="0">
                          <a:latin typeface="LM Sans 10"/>
                          <a:cs typeface="LM Sans 10"/>
                        </a:rPr>
                        <a:t>METHOD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21219" y="3105002"/>
            <a:ext cx="27247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3333B2"/>
                </a:solidFill>
                <a:latin typeface="LM Sans 10"/>
                <a:cs typeface="LM Sans 10"/>
              </a:rPr>
              <a:t>Table </a:t>
            </a: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2:</a:t>
            </a:r>
            <a:r>
              <a:rPr sz="1000" spc="-5" dirty="0">
                <a:latin typeface="LM Sans 10"/>
                <a:cs typeface="LM Sans 10"/>
              </a:rPr>
              <a:t>Rating Predicition System literature</a:t>
            </a:r>
            <a:r>
              <a:rPr sz="1000" spc="3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survey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(NIT</a:t>
            </a:r>
            <a:r>
              <a:rPr spc="-65" dirty="0"/>
              <a:t> </a:t>
            </a:r>
            <a:r>
              <a:rPr spc="-5" dirty="0"/>
              <a:t>Patna)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58504" y="3351784"/>
            <a:ext cx="49149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Minor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Project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4275" y="3351784"/>
            <a:ext cx="69151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April</a:t>
            </a:r>
            <a:r>
              <a:rPr sz="600" spc="-1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29,</a:t>
            </a:r>
            <a:r>
              <a:rPr sz="600" spc="-1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20226</a:t>
            </a:r>
            <a:r>
              <a:rPr sz="600" spc="-114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600" spc="-114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27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60445" y="3248732"/>
            <a:ext cx="203200" cy="55880"/>
            <a:chOff x="3260445" y="3248732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23614" y="3251262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60445" y="32576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6017" y="620090"/>
          <a:ext cx="4479924" cy="2596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1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7139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b="1" dirty="0">
                          <a:latin typeface="LM Sans 10"/>
                          <a:cs typeface="LM Sans 10"/>
                        </a:rPr>
                        <a:t>R.N.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b="1" spc="-15" dirty="0">
                          <a:latin typeface="LM Sans 10"/>
                          <a:cs typeface="LM Sans 10"/>
                        </a:rPr>
                        <a:t>Author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b="1" spc="-35" dirty="0">
                          <a:latin typeface="LM Sans 10"/>
                          <a:cs typeface="LM Sans 10"/>
                        </a:rPr>
                        <a:t>Task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b="1" spc="-15" dirty="0">
                          <a:latin typeface="LM Sans 10"/>
                          <a:cs typeface="LM Sans 10"/>
                        </a:rPr>
                        <a:t>Feild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b="1" spc="-10" dirty="0">
                          <a:latin typeface="LM Sans 10"/>
                          <a:cs typeface="LM Sans 10"/>
                        </a:rPr>
                        <a:t>Classifier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b="1" spc="-5" dirty="0">
                          <a:latin typeface="LM Sans 10"/>
                          <a:cs typeface="LM Sans 10"/>
                        </a:rPr>
                        <a:t>Result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9586">
                <a:tc>
                  <a:txBody>
                    <a:bodyPr/>
                    <a:lstStyle/>
                    <a:p>
                      <a:pPr marL="75565" marR="3175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[6]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LM Sans 10"/>
                          <a:cs typeface="LM Sans 10"/>
                        </a:rPr>
                        <a:t>Sadiq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just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Discrepancy</a:t>
                      </a:r>
                      <a:r>
                        <a:rPr sz="1100" spc="-12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detec-</a:t>
                      </a:r>
                      <a:endParaRPr sz="1100">
                        <a:latin typeface="LM Sans 10"/>
                        <a:cs typeface="LM Sans 10"/>
                      </a:endParaRPr>
                    </a:p>
                    <a:p>
                      <a:pPr marL="75565" marR="67945" algn="just">
                        <a:lnSpc>
                          <a:spcPct val="10260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tion </a:t>
                      </a:r>
                      <a:r>
                        <a:rPr sz="1100" spc="-10" dirty="0">
                          <a:latin typeface="LM Sans 10"/>
                          <a:cs typeface="LM Sans 10"/>
                        </a:rPr>
                        <a:t>between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ac-  tual user reviews  </a:t>
                      </a:r>
                      <a:r>
                        <a:rPr sz="1100" spc="-10" dirty="0">
                          <a:latin typeface="LM Sans 10"/>
                          <a:cs typeface="LM Sans 10"/>
                        </a:rPr>
                        <a:t>and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numeric rat-  ings</a:t>
                      </a:r>
                      <a:r>
                        <a:rPr sz="1100" spc="-10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of</a:t>
                      </a:r>
                      <a:r>
                        <a:rPr sz="1100" spc="-11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Google</a:t>
                      </a:r>
                      <a:r>
                        <a:rPr sz="1100" spc="-10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100" spc="-10" dirty="0">
                          <a:latin typeface="LM Sans 10"/>
                          <a:cs typeface="LM Sans 10"/>
                        </a:rPr>
                        <a:t>App  </a:t>
                      </a:r>
                      <a:r>
                        <a:rPr sz="1100" spc="-15" dirty="0">
                          <a:latin typeface="LM Sans 10"/>
                          <a:cs typeface="LM Sans 10"/>
                        </a:rPr>
                        <a:t>store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using deep  </a:t>
                      </a:r>
                      <a:r>
                        <a:rPr sz="1100" spc="-10" dirty="0">
                          <a:latin typeface="LM Sans 10"/>
                          <a:cs typeface="LM Sans 10"/>
                        </a:rPr>
                        <a:t>learning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Google</a:t>
                      </a:r>
                      <a:endParaRPr sz="1100">
                        <a:latin typeface="LM Sans 10"/>
                        <a:cs typeface="LM Sans 10"/>
                      </a:endParaRPr>
                    </a:p>
                    <a:p>
                      <a:pPr marL="75565" marR="67945" algn="just">
                        <a:lnSpc>
                          <a:spcPct val="102600"/>
                        </a:lnSpc>
                      </a:pPr>
                      <a:r>
                        <a:rPr sz="1100" spc="-10" dirty="0">
                          <a:latin typeface="LM Sans 10"/>
                          <a:cs typeface="LM Sans 10"/>
                        </a:rPr>
                        <a:t>App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,  </a:t>
                      </a:r>
                      <a:r>
                        <a:rPr sz="1100" dirty="0">
                          <a:latin typeface="LM Sans 10"/>
                          <a:cs typeface="LM Sans 10"/>
                        </a:rPr>
                        <a:t>checking 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false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15" dirty="0">
                          <a:latin typeface="LM Sans 10"/>
                          <a:cs typeface="LM Sans 10"/>
                        </a:rPr>
                        <a:t>CNN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LM Sans 10"/>
                          <a:cs typeface="LM Sans 10"/>
                        </a:rPr>
                        <a:t>Accuracy-</a:t>
                      </a:r>
                      <a:endParaRPr sz="1100">
                        <a:latin typeface="LM Sans 10"/>
                        <a:cs typeface="LM Sans 10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LM Sans 10"/>
                          <a:cs typeface="LM Sans 10"/>
                        </a:rPr>
                        <a:t>89%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9586">
                <a:tc>
                  <a:txBody>
                    <a:bodyPr/>
                    <a:lstStyle/>
                    <a:p>
                      <a:pPr marL="75565" marR="3175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[7]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LM Sans 10"/>
                          <a:cs typeface="LM Sans 10"/>
                        </a:rPr>
                        <a:t>Luo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just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Predicting</a:t>
                      </a:r>
                      <a:r>
                        <a:rPr sz="1100" spc="18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the</a:t>
                      </a:r>
                      <a:endParaRPr sz="1100">
                        <a:latin typeface="LM Sans 10"/>
                        <a:cs typeface="LM Sans 10"/>
                      </a:endParaRPr>
                    </a:p>
                    <a:p>
                      <a:pPr marL="75565" marR="67310" algn="just">
                        <a:lnSpc>
                          <a:spcPct val="10260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Helpfulness of  Online Restaurant  Reviews Using  </a:t>
                      </a:r>
                      <a:r>
                        <a:rPr sz="1100" spc="-10" dirty="0">
                          <a:latin typeface="LM Sans 10"/>
                          <a:cs typeface="LM Sans 10"/>
                        </a:rPr>
                        <a:t>Different Machine  Learning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Algo-  rithms: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Resturant</a:t>
                      </a:r>
                      <a:endParaRPr sz="1100">
                        <a:latin typeface="LM Sans 10"/>
                        <a:cs typeface="LM Sans 10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Reviews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LM Sans 10"/>
                          <a:cs typeface="LM Sans 10"/>
                        </a:rPr>
                        <a:t>SVM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D6D6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LM Sans 10"/>
                          <a:cs typeface="LM Sans 10"/>
                        </a:rPr>
                        <a:t>Accuracy-</a:t>
                      </a:r>
                      <a:endParaRPr sz="1100">
                        <a:latin typeface="LM Sans 10"/>
                        <a:cs typeface="LM Sans 10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79.59%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3531425" y="3257613"/>
            <a:ext cx="203200" cy="48260"/>
            <a:chOff x="3531425" y="3257613"/>
            <a:chExt cx="203200" cy="48260"/>
          </a:xfrm>
        </p:grpSpPr>
        <p:sp>
          <p:nvSpPr>
            <p:cNvPr id="10" name="object 10"/>
            <p:cNvSpPr/>
            <p:nvPr/>
          </p:nvSpPr>
          <p:spPr>
            <a:xfrm>
              <a:off x="3620326" y="326396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31425" y="32576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07626" y="3276663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12700" y="0"/>
                  </a:moveTo>
                  <a:lnTo>
                    <a:pt x="50801" y="0"/>
                  </a:lnTo>
                </a:path>
                <a:path w="50800" h="25400">
                  <a:moveTo>
                    <a:pt x="0" y="12700"/>
                  </a:moveTo>
                  <a:lnTo>
                    <a:pt x="381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802393" y="3247467"/>
            <a:ext cx="203200" cy="58419"/>
            <a:chOff x="3802393" y="3247467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78593" y="3251262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02393" y="32576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78593" y="3289363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582" y="3248732"/>
            <a:ext cx="238760" cy="57150"/>
            <a:chOff x="4326582" y="3248732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033" y="328174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969" y="3255248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9112" y="3251262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5300" y="59878"/>
            <a:ext cx="20624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5" dirty="0">
                <a:solidFill>
                  <a:srgbClr val="FFFFFF"/>
                </a:solidFill>
                <a:latin typeface="LM Sans 10"/>
                <a:cs typeface="LM Sans 10"/>
              </a:rPr>
              <a:t>Literature Survey</a:t>
            </a:r>
            <a:r>
              <a:rPr sz="1400" b="1" spc="-4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LM Sans 10"/>
                <a:cs typeface="LM Sans 10"/>
              </a:rPr>
              <a:t>contd.</a:t>
            </a:r>
            <a:endParaRPr sz="1400">
              <a:latin typeface="LM Sans 10"/>
              <a:cs typeface="LM Sans 1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3919" y="3320267"/>
            <a:ext cx="617220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</a:pPr>
            <a:r>
              <a:rPr sz="1000" spc="-20" dirty="0">
                <a:solidFill>
                  <a:srgbClr val="3333B2"/>
                </a:solidFill>
                <a:latin typeface="LM Sans 10"/>
                <a:cs typeface="LM Sans 10"/>
              </a:rPr>
              <a:t>Table</a:t>
            </a:r>
            <a:r>
              <a:rPr sz="1000" spc="-90" dirty="0">
                <a:solidFill>
                  <a:srgbClr val="3333B2"/>
                </a:solidFill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3:</a:t>
            </a:r>
            <a:r>
              <a:rPr sz="1000" spc="-5" dirty="0">
                <a:latin typeface="LM Sans 10"/>
                <a:cs typeface="LM Sans 10"/>
              </a:rPr>
              <a:t>Rat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37540" y="3277075"/>
            <a:ext cx="717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t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51007" y="3320267"/>
            <a:ext cx="1499235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</a:pPr>
            <a:r>
              <a:rPr sz="1000" spc="-5" dirty="0">
                <a:latin typeface="LM Sans 10"/>
                <a:cs typeface="LM Sans 10"/>
              </a:rPr>
              <a:t>ing Predicition System</a:t>
            </a:r>
            <a:r>
              <a:rPr sz="1000" spc="-2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litera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96030" y="3320267"/>
            <a:ext cx="537210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</a:pPr>
            <a:r>
              <a:rPr sz="1000" spc="-5" dirty="0">
                <a:latin typeface="LM Sans 10"/>
                <a:cs typeface="LM Sans 10"/>
              </a:rPr>
              <a:t>ure</a:t>
            </a:r>
            <a:r>
              <a:rPr sz="1000" spc="-7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survey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71360" y="3333640"/>
            <a:ext cx="447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(NIT</a:t>
            </a:r>
            <a:r>
              <a:rPr sz="600" spc="-6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Patna)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058504" y="3333640"/>
            <a:ext cx="4914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Minor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Project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474275" y="3333640"/>
            <a:ext cx="6915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April</a:t>
            </a:r>
            <a:r>
              <a:rPr sz="600" spc="-1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29,</a:t>
            </a:r>
            <a:r>
              <a:rPr sz="600" spc="-1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20227</a:t>
            </a:r>
            <a:r>
              <a:rPr sz="600" spc="-114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600" spc="-114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27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60445" y="3248732"/>
            <a:ext cx="203200" cy="55880"/>
            <a:chOff x="3260445" y="3248732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23614" y="3251262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60445" y="32576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31425" y="3257613"/>
            <a:ext cx="203200" cy="48260"/>
            <a:chOff x="3531425" y="3257613"/>
            <a:chExt cx="203200" cy="48260"/>
          </a:xfrm>
        </p:grpSpPr>
        <p:sp>
          <p:nvSpPr>
            <p:cNvPr id="9" name="object 9"/>
            <p:cNvSpPr/>
            <p:nvPr/>
          </p:nvSpPr>
          <p:spPr>
            <a:xfrm>
              <a:off x="3620326" y="326396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31425" y="32576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07626" y="3276663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12700" y="0"/>
                  </a:moveTo>
                  <a:lnTo>
                    <a:pt x="50801" y="0"/>
                  </a:lnTo>
                </a:path>
                <a:path w="50800" h="25400">
                  <a:moveTo>
                    <a:pt x="0" y="12700"/>
                  </a:moveTo>
                  <a:lnTo>
                    <a:pt x="381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36017" y="620090"/>
          <a:ext cx="4479924" cy="2601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1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7139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b="1" dirty="0">
                          <a:latin typeface="LM Sans 10"/>
                          <a:cs typeface="LM Sans 10"/>
                        </a:rPr>
                        <a:t>R.N.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b="1" spc="-15" dirty="0">
                          <a:latin typeface="LM Sans 10"/>
                          <a:cs typeface="LM Sans 10"/>
                        </a:rPr>
                        <a:t>Author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b="1" spc="-35" dirty="0">
                          <a:latin typeface="LM Sans 10"/>
                          <a:cs typeface="LM Sans 10"/>
                        </a:rPr>
                        <a:t>Task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b="1" spc="-15" dirty="0">
                          <a:latin typeface="LM Sans 10"/>
                          <a:cs typeface="LM Sans 10"/>
                        </a:rPr>
                        <a:t>Feild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b="1" spc="-10" dirty="0">
                          <a:latin typeface="LM Sans 10"/>
                          <a:cs typeface="LM Sans 10"/>
                        </a:rPr>
                        <a:t>Classifier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b="1" spc="-5" dirty="0">
                          <a:latin typeface="LM Sans 10"/>
                          <a:cs typeface="LM Sans 10"/>
                        </a:rPr>
                        <a:t>Result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441">
                <a:tc>
                  <a:txBody>
                    <a:bodyPr/>
                    <a:lstStyle/>
                    <a:p>
                      <a:pPr marL="75565" marR="3175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[8]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LM Sans 10"/>
                          <a:cs typeface="LM Sans 10"/>
                        </a:rPr>
                        <a:t>Doan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just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Sentiment</a:t>
                      </a:r>
                      <a:r>
                        <a:rPr sz="1100" spc="15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Analy-</a:t>
                      </a:r>
                      <a:endParaRPr sz="1100">
                        <a:latin typeface="LM Sans 10"/>
                        <a:cs typeface="LM Sans 10"/>
                      </a:endParaRPr>
                    </a:p>
                    <a:p>
                      <a:pPr marL="75565" marR="67945" algn="just">
                        <a:lnSpc>
                          <a:spcPct val="10260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sis of Restaurant  Reviews </a:t>
                      </a:r>
                      <a:r>
                        <a:rPr sz="1100" spc="-10" dirty="0">
                          <a:latin typeface="LM Sans 10"/>
                          <a:cs typeface="LM Sans 10"/>
                        </a:rPr>
                        <a:t>on </a:t>
                      </a:r>
                      <a:r>
                        <a:rPr sz="1100" spc="-30" dirty="0">
                          <a:latin typeface="LM Sans 10"/>
                          <a:cs typeface="LM Sans 10"/>
                        </a:rPr>
                        <a:t>Yelp 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with Incremental  </a:t>
                      </a:r>
                      <a:r>
                        <a:rPr sz="1100" spc="-10" dirty="0">
                          <a:latin typeface="LM Sans 10"/>
                          <a:cs typeface="LM Sans 10"/>
                        </a:rPr>
                        <a:t>Learning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Resturant</a:t>
                      </a:r>
                      <a:endParaRPr sz="1100">
                        <a:latin typeface="LM Sans 10"/>
                        <a:cs typeface="LM Sans 10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Reviews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15" dirty="0">
                          <a:latin typeface="LM Sans 10"/>
                          <a:cs typeface="LM Sans 10"/>
                        </a:rPr>
                        <a:t>Factori</a:t>
                      </a:r>
                      <a:endParaRPr sz="1100">
                        <a:latin typeface="LM Sans 10"/>
                        <a:cs typeface="LM Sans 10"/>
                      </a:endParaRPr>
                    </a:p>
                    <a:p>
                      <a:pPr marL="75565" marR="121285">
                        <a:lnSpc>
                          <a:spcPct val="10260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zation  </a:t>
                      </a:r>
                      <a:r>
                        <a:rPr sz="1100" dirty="0">
                          <a:latin typeface="LM Sans 10"/>
                          <a:cs typeface="LM Sans 10"/>
                        </a:rPr>
                        <a:t>Machine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LM Sans 10"/>
                          <a:cs typeface="LM Sans 10"/>
                        </a:rPr>
                        <a:t>Accuracy-</a:t>
                      </a:r>
                      <a:endParaRPr sz="1100">
                        <a:latin typeface="LM Sans 10"/>
                        <a:cs typeface="LM Sans 10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LM Sans 10"/>
                          <a:cs typeface="LM Sans 10"/>
                        </a:rPr>
                        <a:t>96%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428">
                <a:tc>
                  <a:txBody>
                    <a:bodyPr/>
                    <a:lstStyle/>
                    <a:p>
                      <a:pPr marL="75565" marR="3175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[9]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30" dirty="0">
                          <a:latin typeface="LM Sans 10"/>
                          <a:cs typeface="LM Sans 10"/>
                        </a:rPr>
                        <a:t>Tripathy,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LM Sans 10"/>
                          <a:cs typeface="LM Sans 10"/>
                        </a:rPr>
                        <a:t>Classification</a:t>
                      </a:r>
                      <a:endParaRPr sz="1100">
                        <a:latin typeface="LM Sans 10"/>
                        <a:cs typeface="LM Sans 10"/>
                      </a:endParaRPr>
                    </a:p>
                    <a:p>
                      <a:pPr marL="75565" marR="67310" algn="just">
                        <a:lnSpc>
                          <a:spcPct val="10260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of Sentimental  Reviews Using  </a:t>
                      </a:r>
                      <a:r>
                        <a:rPr sz="1100" spc="-10" dirty="0">
                          <a:latin typeface="LM Sans 10"/>
                          <a:cs typeface="LM Sans 10"/>
                        </a:rPr>
                        <a:t>Machine Learning  </a:t>
                      </a:r>
                      <a:r>
                        <a:rPr sz="1100" spc="-15" dirty="0">
                          <a:latin typeface="LM Sans 10"/>
                          <a:cs typeface="LM Sans 10"/>
                        </a:rPr>
                        <a:t>Techniques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Hotel</a:t>
                      </a:r>
                      <a:endParaRPr sz="1100">
                        <a:latin typeface="LM Sans 10"/>
                        <a:cs typeface="LM Sans 10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Reviews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LM Sans 10"/>
                          <a:cs typeface="LM Sans 10"/>
                        </a:rPr>
                        <a:t>SVM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LM Sans 10"/>
                          <a:cs typeface="LM Sans 10"/>
                        </a:rPr>
                        <a:t>Accuracy-</a:t>
                      </a:r>
                      <a:endParaRPr sz="1100">
                        <a:latin typeface="LM Sans 10"/>
                        <a:cs typeface="LM Sans 10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94.06%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356">
                <a:tc>
                  <a:txBody>
                    <a:bodyPr/>
                    <a:lstStyle/>
                    <a:p>
                      <a:pPr marL="75565" marR="3175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[10]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AL-Bakri,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just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Multi </a:t>
                      </a:r>
                      <a:r>
                        <a:rPr sz="1100" dirty="0">
                          <a:latin typeface="LM Sans 10"/>
                          <a:cs typeface="LM Sans 10"/>
                        </a:rPr>
                        <a:t>label</a:t>
                      </a:r>
                      <a:r>
                        <a:rPr sz="1100" spc="4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restau-</a:t>
                      </a:r>
                      <a:endParaRPr sz="1100">
                        <a:latin typeface="LM Sans 10"/>
                        <a:cs typeface="LM Sans 10"/>
                      </a:endParaRPr>
                    </a:p>
                    <a:p>
                      <a:pPr marL="75565" marR="67945" algn="just">
                        <a:lnSpc>
                          <a:spcPct val="10260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rant classification  using </a:t>
                      </a:r>
                      <a:r>
                        <a:rPr sz="1100" spc="-10" dirty="0">
                          <a:latin typeface="LM Sans 10"/>
                          <a:cs typeface="LM Sans 10"/>
                        </a:rPr>
                        <a:t>support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vec-  </a:t>
                      </a:r>
                      <a:r>
                        <a:rPr sz="1100" spc="-20" dirty="0">
                          <a:latin typeface="LM Sans 10"/>
                          <a:cs typeface="LM Sans 10"/>
                        </a:rPr>
                        <a:t>tor</a:t>
                      </a:r>
                      <a:r>
                        <a:rPr sz="1100" spc="-1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100" spc="-10" dirty="0">
                          <a:latin typeface="LM Sans 10"/>
                          <a:cs typeface="LM Sans 10"/>
                        </a:rPr>
                        <a:t>machine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Hotel</a:t>
                      </a:r>
                      <a:endParaRPr sz="1100">
                        <a:latin typeface="LM Sans 10"/>
                        <a:cs typeface="LM Sans 10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Reviews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LM Sans 10"/>
                          <a:cs typeface="LM Sans 10"/>
                        </a:rPr>
                        <a:t>SVM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6D6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LM Sans 10"/>
                          <a:cs typeface="LM Sans 10"/>
                        </a:rPr>
                        <a:t>Accuracy-</a:t>
                      </a:r>
                      <a:endParaRPr sz="1100">
                        <a:latin typeface="LM Sans 10"/>
                        <a:cs typeface="LM Sans 10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LM Sans 10"/>
                          <a:cs typeface="LM Sans 10"/>
                        </a:rPr>
                        <a:t>88%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3802393" y="3247467"/>
            <a:ext cx="203200" cy="58419"/>
            <a:chOff x="3802393" y="3247467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78593" y="3251262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02393" y="32576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78593" y="3289363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582" y="3248732"/>
            <a:ext cx="238760" cy="57150"/>
            <a:chOff x="4326582" y="3248732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033" y="328174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969" y="3255248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9112" y="3251262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5300" y="59878"/>
            <a:ext cx="20624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5" dirty="0">
                <a:solidFill>
                  <a:srgbClr val="FFFFFF"/>
                </a:solidFill>
                <a:latin typeface="LM Sans 10"/>
                <a:cs typeface="LM Sans 10"/>
              </a:rPr>
              <a:t>Literature Survey</a:t>
            </a:r>
            <a:r>
              <a:rPr sz="1400" b="1" spc="-4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LM Sans 10"/>
                <a:cs typeface="LM Sans 10"/>
              </a:rPr>
              <a:t>contd.</a:t>
            </a:r>
            <a:endParaRPr sz="1400">
              <a:latin typeface="LM Sans 10"/>
              <a:cs typeface="LM Sans 10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5" name="object 2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510398" y="3325335"/>
            <a:ext cx="1545590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</a:pPr>
            <a:r>
              <a:rPr sz="1000" spc="-20" dirty="0">
                <a:solidFill>
                  <a:srgbClr val="3333B2"/>
                </a:solidFill>
                <a:latin typeface="LM Sans 10"/>
                <a:cs typeface="LM Sans 10"/>
              </a:rPr>
              <a:t>Table </a:t>
            </a: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4:</a:t>
            </a:r>
            <a:r>
              <a:rPr sz="1000" spc="-5" dirty="0">
                <a:latin typeface="LM Sans 10"/>
                <a:cs typeface="LM Sans 10"/>
              </a:rPr>
              <a:t>TLS </a:t>
            </a:r>
            <a:r>
              <a:rPr sz="1000" spc="-5" dirty="0">
                <a:latin typeface="LM Sans 10"/>
                <a:cs typeface="LM Sans 10"/>
                <a:hlinkClick r:id="rId2" action="ppaction://hlinksldjump"/>
              </a:rPr>
              <a:t>litera</a:t>
            </a:r>
            <a:r>
              <a:rPr sz="1000" spc="-5" dirty="0">
                <a:latin typeface="LM Sans 10"/>
                <a:cs typeface="LM Sans 10"/>
              </a:rPr>
              <a:t>ture</a:t>
            </a:r>
            <a:r>
              <a:rPr sz="1000" spc="-3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survey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(NIT</a:t>
            </a:r>
            <a:r>
              <a:rPr spc="-65" dirty="0"/>
              <a:t> </a:t>
            </a:r>
            <a:r>
              <a:rPr spc="-5" dirty="0"/>
              <a:t>Patna)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058504" y="3351784"/>
            <a:ext cx="49149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Minor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Project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74275" y="3351784"/>
            <a:ext cx="69151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April</a:t>
            </a:r>
            <a:r>
              <a:rPr sz="600" spc="-1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29,</a:t>
            </a:r>
            <a:r>
              <a:rPr sz="600" spc="-1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20228</a:t>
            </a:r>
            <a:r>
              <a:rPr sz="600" spc="-114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600" spc="-114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27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6676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5" dirty="0">
                <a:solidFill>
                  <a:srgbClr val="FFFFFF"/>
                </a:solidFill>
                <a:latin typeface="LM Sans 10"/>
                <a:cs typeface="LM Sans 10"/>
              </a:rPr>
              <a:t>Data Set and </a:t>
            </a:r>
            <a:r>
              <a:rPr sz="1400" b="1" spc="10" dirty="0">
                <a:solidFill>
                  <a:srgbClr val="FFFFFF"/>
                </a:solidFill>
                <a:latin typeface="LM Sans 10"/>
                <a:cs typeface="LM Sans 10"/>
              </a:rPr>
              <a:t>Feature</a:t>
            </a:r>
            <a:r>
              <a:rPr sz="1400" b="1" spc="-6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LM Sans 10"/>
                <a:cs typeface="LM Sans 10"/>
              </a:rPr>
              <a:t>Selection</a:t>
            </a:r>
            <a:endParaRPr sz="14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089" y="63783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40205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6066" y="1467320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61208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199419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9" y="220422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1089" y="241425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1089" y="262429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089" y="283432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3480" y="2899587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5844" y="554391"/>
            <a:ext cx="4145279" cy="25603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9560" marR="12700">
              <a:lnSpc>
                <a:spcPct val="102600"/>
              </a:lnSpc>
              <a:spcBef>
                <a:spcPts val="55"/>
              </a:spcBef>
            </a:pPr>
            <a:r>
              <a:rPr sz="1100" spc="-25" dirty="0">
                <a:latin typeface="LM Sans 10"/>
                <a:cs typeface="LM Sans 10"/>
              </a:rPr>
              <a:t>We </a:t>
            </a:r>
            <a:r>
              <a:rPr sz="1100" spc="-5" dirty="0">
                <a:latin typeface="LM Sans 10"/>
                <a:cs typeface="LM Sans 10"/>
              </a:rPr>
              <a:t>obtained our data from HotelRec,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novel </a:t>
            </a:r>
            <a:r>
              <a:rPr sz="1100" spc="-10" dirty="0">
                <a:latin typeface="LM Sans 10"/>
                <a:cs typeface="LM Sans 10"/>
              </a:rPr>
              <a:t>large-scale </a:t>
            </a:r>
            <a:r>
              <a:rPr sz="1100" spc="-5" dirty="0">
                <a:latin typeface="LM Sans 10"/>
                <a:cs typeface="LM Sans 10"/>
              </a:rPr>
              <a:t>hotel  recommendation dataset based </a:t>
            </a:r>
            <a:r>
              <a:rPr sz="1100" spc="-10" dirty="0">
                <a:latin typeface="LM Sans 10"/>
                <a:cs typeface="LM Sans 10"/>
              </a:rPr>
              <a:t>on </a:t>
            </a:r>
            <a:r>
              <a:rPr sz="1100" spc="-5" dirty="0">
                <a:latin typeface="LM Sans 10"/>
                <a:cs typeface="LM Sans 10"/>
              </a:rPr>
              <a:t>hotel reviews from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TripAdvisor, 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spc="-5" dirty="0">
                <a:latin typeface="LM Sans 10"/>
                <a:cs typeface="LM Sans 10"/>
              </a:rPr>
              <a:t>containing </a:t>
            </a:r>
            <a:r>
              <a:rPr sz="1100" spc="-10" dirty="0">
                <a:latin typeface="LM Sans 10"/>
                <a:cs typeface="LM Sans 10"/>
              </a:rPr>
              <a:t>approximately </a:t>
            </a:r>
            <a:r>
              <a:rPr sz="1100" spc="-5" dirty="0">
                <a:latin typeface="LM Sans 10"/>
                <a:cs typeface="LM Sans 10"/>
              </a:rPr>
              <a:t>50 million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reviews.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LM Sans 10"/>
                <a:cs typeface="LM Sans 10"/>
              </a:rPr>
              <a:t>Properties in the </a:t>
            </a:r>
            <a:r>
              <a:rPr sz="1100" spc="-10" dirty="0">
                <a:latin typeface="LM Sans 10"/>
                <a:cs typeface="LM Sans 10"/>
              </a:rPr>
              <a:t>Data </a:t>
            </a:r>
            <a:r>
              <a:rPr sz="1100" spc="-5" dirty="0">
                <a:latin typeface="LM Sans 10"/>
                <a:cs typeface="LM Sans 10"/>
              </a:rPr>
              <a:t>Set: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spc="-5" dirty="0">
                <a:latin typeface="LM Sans 10"/>
                <a:cs typeface="LM Sans 10"/>
              </a:rPr>
              <a:t>Hotel url: the url of the given</a:t>
            </a:r>
            <a:r>
              <a:rPr sz="1100" spc="1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hotel;</a:t>
            </a:r>
            <a:endParaRPr sz="1100">
              <a:latin typeface="LM Sans 10"/>
              <a:cs typeface="LM Sans 10"/>
            </a:endParaRPr>
          </a:p>
          <a:p>
            <a:pPr marL="289560" marR="5080">
              <a:lnSpc>
                <a:spcPct val="102600"/>
              </a:lnSpc>
              <a:spcBef>
                <a:spcPts val="295"/>
              </a:spcBef>
            </a:pPr>
            <a:r>
              <a:rPr sz="1100" spc="-10" dirty="0">
                <a:latin typeface="LM Sans 10"/>
                <a:cs typeface="LM Sans 10"/>
              </a:rPr>
              <a:t>Author: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0" dirty="0">
                <a:latin typeface="LM Sans 10"/>
                <a:cs typeface="LM Sans 10"/>
              </a:rPr>
              <a:t>author </a:t>
            </a:r>
            <a:r>
              <a:rPr sz="1100" spc="-5" dirty="0">
                <a:latin typeface="LM Sans 10"/>
                <a:cs typeface="LM Sans 10"/>
              </a:rPr>
              <a:t>id </a:t>
            </a:r>
            <a:r>
              <a:rPr sz="1100" spc="-10" dirty="0">
                <a:latin typeface="LM Sans 10"/>
                <a:cs typeface="LM Sans 10"/>
              </a:rPr>
              <a:t>who had </a:t>
            </a:r>
            <a:r>
              <a:rPr sz="1100" spc="-5" dirty="0">
                <a:latin typeface="LM Sans 10"/>
                <a:cs typeface="LM Sans 10"/>
              </a:rPr>
              <a:t>given the rating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spc="-5" dirty="0">
                <a:latin typeface="LM Sans 10"/>
                <a:cs typeface="LM Sans 10"/>
              </a:rPr>
              <a:t>review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the  </a:t>
            </a:r>
            <a:r>
              <a:rPr sz="1100" spc="-10" dirty="0">
                <a:latin typeface="LM Sans 10"/>
                <a:cs typeface="LM Sans 10"/>
              </a:rPr>
              <a:t>following </a:t>
            </a:r>
            <a:r>
              <a:rPr sz="1100" spc="-5" dirty="0">
                <a:latin typeface="LM Sans 10"/>
                <a:cs typeface="LM Sans 10"/>
              </a:rPr>
              <a:t>hotel.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LM Sans 10"/>
                <a:cs typeface="LM Sans 10"/>
              </a:rPr>
              <a:t>Date: interaction given </a:t>
            </a:r>
            <a:r>
              <a:rPr sz="1100" spc="-10" dirty="0">
                <a:latin typeface="LM Sans 10"/>
                <a:cs typeface="LM Sans 10"/>
              </a:rPr>
              <a:t>on </a:t>
            </a:r>
            <a:r>
              <a:rPr sz="1100" spc="-5" dirty="0">
                <a:latin typeface="LM Sans 10"/>
                <a:cs typeface="LM Sans 10"/>
              </a:rPr>
              <a:t>the given</a:t>
            </a:r>
            <a:r>
              <a:rPr sz="1100" spc="10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date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b="1" i="1" spc="30" dirty="0">
                <a:latin typeface="Times New Roman"/>
                <a:cs typeface="Times New Roman"/>
              </a:rPr>
              <a:t>Rating </a:t>
            </a:r>
            <a:r>
              <a:rPr sz="1100" spc="-5" dirty="0">
                <a:latin typeface="LM Sans 10"/>
                <a:cs typeface="LM Sans 10"/>
              </a:rPr>
              <a:t>: rating of the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interaction.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LM Sans 10"/>
                <a:cs typeface="LM Sans 10"/>
              </a:rPr>
              <a:t>Title: describing the review in very</a:t>
            </a:r>
            <a:r>
              <a:rPr sz="1100" spc="100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short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100" b="1" i="1" spc="40" dirty="0">
                <a:latin typeface="Times New Roman"/>
                <a:cs typeface="Times New Roman"/>
              </a:rPr>
              <a:t>Review </a:t>
            </a:r>
            <a:r>
              <a:rPr sz="1100" spc="-5" dirty="0">
                <a:latin typeface="LM Sans 10"/>
                <a:cs typeface="LM Sans 10"/>
              </a:rPr>
              <a:t>: review given </a:t>
            </a:r>
            <a:r>
              <a:rPr sz="1100" spc="-20" dirty="0">
                <a:latin typeface="LM Sans 10"/>
                <a:cs typeface="LM Sans 10"/>
              </a:rPr>
              <a:t>by</a:t>
            </a:r>
            <a:r>
              <a:rPr sz="1100" spc="-9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customer.</a:t>
            </a:r>
            <a:endParaRPr sz="1100">
              <a:latin typeface="LM Sans 10"/>
              <a:cs typeface="LM Sans 10"/>
            </a:endParaRPr>
          </a:p>
          <a:p>
            <a:pPr marL="289560" marR="178435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LM Sans 10"/>
                <a:cs typeface="LM Sans 10"/>
              </a:rPr>
              <a:t>Property </a:t>
            </a:r>
            <a:r>
              <a:rPr sz="1100" spc="-5" dirty="0">
                <a:latin typeface="LM Sans 10"/>
                <a:cs typeface="LM Sans 10"/>
              </a:rPr>
              <a:t>dict: it will contain all the sub ratings </a:t>
            </a:r>
            <a:r>
              <a:rPr sz="1100" spc="-15" dirty="0">
                <a:latin typeface="LM Sans 10"/>
                <a:cs typeface="LM Sans 10"/>
              </a:rPr>
              <a:t>like </a:t>
            </a:r>
            <a:r>
              <a:rPr sz="1100" spc="-5" dirty="0">
                <a:latin typeface="LM Sans 10"/>
                <a:cs typeface="LM Sans 10"/>
              </a:rPr>
              <a:t>cleanliness,  location,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value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6" name="object 1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(NIT</a:t>
            </a:r>
            <a:r>
              <a:rPr spc="-65" dirty="0"/>
              <a:t> </a:t>
            </a:r>
            <a:r>
              <a:rPr spc="-5" dirty="0"/>
              <a:t>Patna)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058504" y="3351784"/>
            <a:ext cx="49149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Minor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Project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74275" y="3351784"/>
            <a:ext cx="69151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LM Sans 8"/>
                <a:cs typeface="LM Sans 8"/>
              </a:rPr>
              <a:t>April</a:t>
            </a:r>
            <a:r>
              <a:rPr sz="600" spc="-1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29,</a:t>
            </a:r>
            <a:r>
              <a:rPr sz="600" spc="-1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20229</a:t>
            </a:r>
            <a:r>
              <a:rPr sz="600" spc="-114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600" spc="-114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27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2009</Words>
  <Application>Microsoft Office PowerPoint</Application>
  <PresentationFormat>Custom</PresentationFormat>
  <Paragraphs>322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Calibri</vt:lpstr>
      <vt:lpstr>DejaVu Sans</vt:lpstr>
      <vt:lpstr>LM Sans 10</vt:lpstr>
      <vt:lpstr>LM Sans 12</vt:lpstr>
      <vt:lpstr>LM Sans 17</vt:lpstr>
      <vt:lpstr>LM Sans 8</vt:lpstr>
      <vt:lpstr>LM Sans 9</vt:lpstr>
      <vt:lpstr>Times New Roman</vt:lpstr>
      <vt:lpstr>Verdana</vt:lpstr>
      <vt:lpstr>Office Theme</vt:lpstr>
      <vt:lpstr>Minor Project on</vt:lpstr>
      <vt:lpstr>Outline</vt:lpstr>
      <vt:lpstr>Introduction</vt:lpstr>
      <vt:lpstr>Motivation</vt:lpstr>
      <vt:lpstr>PowerPoint Presentation</vt:lpstr>
      <vt:lpstr>PowerPoint Presentation</vt:lpstr>
      <vt:lpstr>PowerPoint Presentation</vt:lpstr>
      <vt:lpstr>PowerPoint Presentation</vt:lpstr>
      <vt:lpstr>Data Set and Feature Selection</vt:lpstr>
      <vt:lpstr>Dataset</vt:lpstr>
      <vt:lpstr>PowerPoint Presentation</vt:lpstr>
      <vt:lpstr>PowerPoint Presentation</vt:lpstr>
      <vt:lpstr>Proposed method (contd.)</vt:lpstr>
      <vt:lpstr>PowerPoint Presentation</vt:lpstr>
      <vt:lpstr>Proposed method (contd.)</vt:lpstr>
      <vt:lpstr>Proposed method (contd.)</vt:lpstr>
      <vt:lpstr>Proposed method (contd.)</vt:lpstr>
      <vt:lpstr>Proposed method (contd.)</vt:lpstr>
      <vt:lpstr>Result Analysis and Discussion</vt:lpstr>
      <vt:lpstr>PowerPoint Presentation</vt:lpstr>
      <vt:lpstr>PowerPoint Presentation</vt:lpstr>
      <vt:lpstr>PowerPoint Presentation</vt:lpstr>
      <vt:lpstr>Conclusion</vt:lpstr>
      <vt:lpstr>Future work</vt:lpstr>
      <vt:lpstr>ReferencesI</vt:lpstr>
      <vt:lpstr>ReferencesII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 on    0.3cm Review Rating Prediction using Ensemble Learning </dc:title>
  <cp:lastModifiedBy>Roshan Pandey</cp:lastModifiedBy>
  <cp:revision>2</cp:revision>
  <dcterms:created xsi:type="dcterms:W3CDTF">2022-04-29T06:14:22Z</dcterms:created>
  <dcterms:modified xsi:type="dcterms:W3CDTF">2022-05-11T13:16:04Z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2022-04-29T00:00:00Z</vt:filetime>
  </property>
</Properties>
</file>