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20"/>
    <p:restoredTop sz="94660"/>
  </p:normalViewPr>
  <p:slideViewPr>
    <p:cSldViewPr snapToGrid="0">
      <p:cViewPr varScale="1">
        <p:scale>
          <a:sx n="72" d="100"/>
          <a:sy n="72" d="100"/>
        </p:scale>
        <p:origin x="636" y="6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5" name=""/>
        <p:cNvGrpSpPr/>
        <p:nvPr/>
      </p:nvGrpSpPr>
      <p:grpSpPr>
        <a:xfrm>
          <a:off x="0" y="0"/>
          <a:ext cx="0" cy="0"/>
          <a:chOff x="0" y="0"/>
          <a:chExt cx="0" cy="0"/>
        </a:xfrm>
      </p:grpSpPr>
      <p:sp>
        <p:nvSpPr>
          <p:cNvPr id="104868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1048583" name="Subtitle 2"/>
          <p:cNvSpPr>
            <a:spLocks noGrp="1"/>
          </p:cNvSpPr>
          <p:nvPr>
            <p:ph type="subTitle" idx="1"/>
          </p:nvPr>
        </p:nvSpPr>
        <p:spPr>
          <a:xfrm>
            <a:off x="2032000" y="3326641"/>
            <a:ext cx="8534400" cy="1752600"/>
          </a:xfrm>
        </p:spPr>
        <p:txBody>
          <a:bodyPr>
            <a:normAutofit/>
          </a:bodyPr>
          <a:lstStyle>
            <a:lvl1pPr algn="ctr" indent="0" marL="0">
              <a:buNone/>
              <a:defRPr b="1" sz="2000">
                <a:solidFill>
                  <a:schemeClr val="tx2">
                    <a:lumMod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4994CE30-7D40-4BC0-BA0D-56C992D5B4BD}" type="datetimeFigureOut">
              <a:rPr lang="en-GB" smtClean="0"/>
              <a:t>20/10/2024</a:t>
            </a:fld>
            <a:endParaRPr lang="en-GB"/>
          </a:p>
        </p:txBody>
      </p:sp>
      <p:sp>
        <p:nvSpPr>
          <p:cNvPr id="1048585" name="Footer Placeholder 4"/>
          <p:cNvSpPr>
            <a:spLocks noGrp="1"/>
          </p:cNvSpPr>
          <p:nvPr>
            <p:ph type="ftr" sz="quarter" idx="11"/>
          </p:nvPr>
        </p:nvSpPr>
        <p:spPr/>
        <p:txBody>
          <a:bodyPr/>
          <a:p>
            <a:endParaRPr lang="en-GB"/>
          </a:p>
        </p:txBody>
      </p:sp>
      <p:sp>
        <p:nvSpPr>
          <p:cNvPr id="1048586" name="Slide Number Placeholder 5"/>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8" name=""/>
        <p:cNvGrpSpPr/>
        <p:nvPr/>
      </p:nvGrpSpPr>
      <p:grpSpPr>
        <a:xfrm>
          <a:off x="0" y="0"/>
          <a:ext cx="0" cy="0"/>
          <a:chOff x="0" y="0"/>
          <a:chExt cx="0" cy="0"/>
        </a:xfrm>
      </p:grpSpPr>
      <p:sp>
        <p:nvSpPr>
          <p:cNvPr id="1048647" name="Title 1"/>
          <p:cNvSpPr>
            <a:spLocks noGrp="1"/>
          </p:cNvSpPr>
          <p:nvPr>
            <p:ph type="title"/>
          </p:nvPr>
        </p:nvSpPr>
        <p:spPr/>
        <p:txBody>
          <a:bodyPr/>
          <a:p>
            <a:r>
              <a:rPr lang="en-US"/>
              <a:t>Click to edit Master title style</a:t>
            </a:r>
          </a:p>
        </p:txBody>
      </p:sp>
      <p:sp>
        <p:nvSpPr>
          <p:cNvPr id="1048648"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4994CE30-7D40-4BC0-BA0D-56C992D5B4BD}" type="datetimeFigureOut">
              <a:rPr lang="en-GB" smtClean="0"/>
              <a:t>20/10/2024</a:t>
            </a:fld>
            <a:endParaRPr lang="en-GB"/>
          </a:p>
        </p:txBody>
      </p:sp>
      <p:sp>
        <p:nvSpPr>
          <p:cNvPr id="1048650" name="Footer Placeholder 4"/>
          <p:cNvSpPr>
            <a:spLocks noGrp="1"/>
          </p:cNvSpPr>
          <p:nvPr>
            <p:ph type="ftr" sz="quarter" idx="11"/>
          </p:nvPr>
        </p:nvSpPr>
        <p:spPr/>
        <p:txBody>
          <a:bodyPr/>
          <a:p>
            <a:endParaRPr lang="en-GB"/>
          </a:p>
        </p:txBody>
      </p:sp>
      <p:sp>
        <p:nvSpPr>
          <p:cNvPr id="1048651" name="Slide Number Placeholder 5"/>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6" name=""/>
        <p:cNvGrpSpPr/>
        <p:nvPr/>
      </p:nvGrpSpPr>
      <p:grpSpPr>
        <a:xfrm>
          <a:off x="0" y="0"/>
          <a:ext cx="0" cy="0"/>
          <a:chOff x="0" y="0"/>
          <a:chExt cx="0" cy="0"/>
        </a:xfrm>
      </p:grpSpPr>
      <p:sp>
        <p:nvSpPr>
          <p:cNvPr id="1048636" name="Vertical Title 1"/>
          <p:cNvSpPr>
            <a:spLocks noGrp="1"/>
          </p:cNvSpPr>
          <p:nvPr>
            <p:ph type="title" orient="vert"/>
          </p:nvPr>
        </p:nvSpPr>
        <p:spPr>
          <a:xfrm>
            <a:off x="8839200" y="274641"/>
            <a:ext cx="2743200" cy="5851525"/>
          </a:xfrm>
        </p:spPr>
        <p:txBody>
          <a:bodyPr vert="eaVert"/>
          <a:p>
            <a:r>
              <a:rPr lang="en-US"/>
              <a:t>Click to edit Master title style</a:t>
            </a:r>
          </a:p>
        </p:txBody>
      </p:sp>
      <p:sp>
        <p:nvSpPr>
          <p:cNvPr id="1048637" name="Vertical Text Placeholder 2"/>
          <p:cNvSpPr>
            <a:spLocks noGrp="1"/>
          </p:cNvSpPr>
          <p:nvPr>
            <p:ph type="body" orient="vert" idx="1"/>
          </p:nvPr>
        </p:nvSpPr>
        <p:spPr>
          <a:xfrm>
            <a:off x="609600" y="274641"/>
            <a:ext cx="8026400" cy="5851525"/>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4994CE30-7D40-4BC0-BA0D-56C992D5B4BD}" type="datetimeFigureOut">
              <a:rPr lang="en-GB" smtClean="0"/>
              <a:t>20/10/2024</a:t>
            </a:fld>
            <a:endParaRPr lang="en-GB"/>
          </a:p>
        </p:txBody>
      </p:sp>
      <p:sp>
        <p:nvSpPr>
          <p:cNvPr id="1048639" name="Footer Placeholder 4"/>
          <p:cNvSpPr>
            <a:spLocks noGrp="1"/>
          </p:cNvSpPr>
          <p:nvPr>
            <p:ph type="ftr" sz="quarter" idx="11"/>
          </p:nvPr>
        </p:nvSpPr>
        <p:spPr/>
        <p:txBody>
          <a:bodyPr/>
          <a:p>
            <a:endParaRPr lang="en-GB"/>
          </a:p>
        </p:txBody>
      </p:sp>
      <p:sp>
        <p:nvSpPr>
          <p:cNvPr id="1048640" name="Slide Number Placeholder 5"/>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591"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dirty="0" lang="en-US"/>
          </a:p>
        </p:txBody>
      </p:sp>
      <p:sp>
        <p:nvSpPr>
          <p:cNvPr id="1048592"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3"/>
          <p:cNvSpPr>
            <a:spLocks noGrp="1"/>
          </p:cNvSpPr>
          <p:nvPr>
            <p:ph type="dt" sz="half" idx="10"/>
          </p:nvPr>
        </p:nvSpPr>
        <p:spPr/>
        <p:txBody>
          <a:bodyPr/>
          <a:p>
            <a:fld id="{4994CE30-7D40-4BC0-BA0D-56C992D5B4BD}" type="datetimeFigureOut">
              <a:rPr lang="en-GB" smtClean="0"/>
              <a:t>20/10/2024</a:t>
            </a:fld>
            <a:endParaRPr lang="en-GB"/>
          </a:p>
        </p:txBody>
      </p:sp>
      <p:sp>
        <p:nvSpPr>
          <p:cNvPr id="1048594" name="Footer Placeholder 4"/>
          <p:cNvSpPr>
            <a:spLocks noGrp="1"/>
          </p:cNvSpPr>
          <p:nvPr>
            <p:ph type="ftr" sz="quarter" idx="11"/>
          </p:nvPr>
        </p:nvSpPr>
        <p:spPr/>
        <p:txBody>
          <a:bodyPr/>
          <a:p>
            <a:endParaRPr lang="en-GB"/>
          </a:p>
        </p:txBody>
      </p:sp>
      <p:sp>
        <p:nvSpPr>
          <p:cNvPr id="1048595" name="Slide Number Placeholder 5"/>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652" name="Title 1"/>
          <p:cNvSpPr>
            <a:spLocks noGrp="1"/>
          </p:cNvSpPr>
          <p:nvPr>
            <p:ph type="title"/>
          </p:nvPr>
        </p:nvSpPr>
        <p:spPr>
          <a:xfrm>
            <a:off x="963084" y="4406903"/>
            <a:ext cx="10363200" cy="1362075"/>
          </a:xfrm>
        </p:spPr>
        <p:txBody>
          <a:bodyPr anchor="t"/>
          <a:lstStyle>
            <a:lvl1pPr algn="l">
              <a:defRPr b="1" cap="all" sz="4000"/>
            </a:lvl1pPr>
          </a:lstStyle>
          <a:p>
            <a:r>
              <a:rPr lang="en-US"/>
              <a:t>Click to edit Master title style</a:t>
            </a:r>
          </a:p>
        </p:txBody>
      </p:sp>
      <p:sp>
        <p:nvSpPr>
          <p:cNvPr id="1048653" name="Text Placeholder 2"/>
          <p:cNvSpPr>
            <a:spLocks noGrp="1"/>
          </p:cNvSpPr>
          <p:nvPr>
            <p:ph type="body" idx="1"/>
          </p:nvPr>
        </p:nvSpPr>
        <p:spPr>
          <a:xfrm>
            <a:off x="963084" y="2906713"/>
            <a:ext cx="103632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4" name="Date Placeholder 3"/>
          <p:cNvSpPr>
            <a:spLocks noGrp="1"/>
          </p:cNvSpPr>
          <p:nvPr>
            <p:ph type="dt" sz="half" idx="10"/>
          </p:nvPr>
        </p:nvSpPr>
        <p:spPr/>
        <p:txBody>
          <a:bodyPr/>
          <a:p>
            <a:fld id="{4994CE30-7D40-4BC0-BA0D-56C992D5B4BD}" type="datetimeFigureOut">
              <a:rPr lang="en-GB" smtClean="0"/>
              <a:t>20/10/2024</a:t>
            </a:fld>
            <a:endParaRPr lang="en-GB"/>
          </a:p>
        </p:txBody>
      </p:sp>
      <p:sp>
        <p:nvSpPr>
          <p:cNvPr id="1048655" name="Footer Placeholder 4"/>
          <p:cNvSpPr>
            <a:spLocks noGrp="1"/>
          </p:cNvSpPr>
          <p:nvPr>
            <p:ph type="ftr" sz="quarter" idx="11"/>
          </p:nvPr>
        </p:nvSpPr>
        <p:spPr/>
        <p:txBody>
          <a:bodyPr/>
          <a:p>
            <a:endParaRPr lang="en-GB"/>
          </a:p>
        </p:txBody>
      </p:sp>
      <p:sp>
        <p:nvSpPr>
          <p:cNvPr id="1048656" name="Slide Number Placeholder 5"/>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0" name=""/>
        <p:cNvGrpSpPr/>
        <p:nvPr/>
      </p:nvGrpSpPr>
      <p:grpSpPr>
        <a:xfrm>
          <a:off x="0" y="0"/>
          <a:ext cx="0" cy="0"/>
          <a:chOff x="0" y="0"/>
          <a:chExt cx="0" cy="0"/>
        </a:xfrm>
      </p:grpSpPr>
      <p:sp>
        <p:nvSpPr>
          <p:cNvPr id="1048657" name="Title 1"/>
          <p:cNvSpPr>
            <a:spLocks noGrp="1"/>
          </p:cNvSpPr>
          <p:nvPr>
            <p:ph type="title"/>
          </p:nvPr>
        </p:nvSpPr>
        <p:spPr/>
        <p:txBody>
          <a:bodyPr/>
          <a:lstStyle>
            <a:lvl1pPr>
              <a:defRPr>
                <a:solidFill>
                  <a:srgbClr val="FF0000"/>
                </a:solidFill>
              </a:defRPr>
            </a:lvl1pPr>
          </a:lstStyle>
          <a:p>
            <a:r>
              <a:rPr lang="en-US"/>
              <a:t>Click to edit Master title style</a:t>
            </a:r>
            <a:endParaRPr dirty="0" lang="en-US"/>
          </a:p>
        </p:txBody>
      </p:sp>
      <p:sp>
        <p:nvSpPr>
          <p:cNvPr id="1048658"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4"/>
          <p:cNvSpPr>
            <a:spLocks noGrp="1"/>
          </p:cNvSpPr>
          <p:nvPr>
            <p:ph type="dt" sz="half" idx="10"/>
          </p:nvPr>
        </p:nvSpPr>
        <p:spPr/>
        <p:txBody>
          <a:bodyPr/>
          <a:p>
            <a:fld id="{4994CE30-7D40-4BC0-BA0D-56C992D5B4BD}" type="datetimeFigureOut">
              <a:rPr lang="en-GB" smtClean="0"/>
              <a:t>20/10/2024</a:t>
            </a:fld>
            <a:endParaRPr lang="en-GB"/>
          </a:p>
        </p:txBody>
      </p:sp>
      <p:sp>
        <p:nvSpPr>
          <p:cNvPr id="1048661" name="Footer Placeholder 5"/>
          <p:cNvSpPr>
            <a:spLocks noGrp="1"/>
          </p:cNvSpPr>
          <p:nvPr>
            <p:ph type="ftr" sz="quarter" idx="11"/>
          </p:nvPr>
        </p:nvSpPr>
        <p:spPr/>
        <p:txBody>
          <a:bodyPr/>
          <a:p>
            <a:endParaRPr lang="en-GB"/>
          </a:p>
        </p:txBody>
      </p:sp>
      <p:sp>
        <p:nvSpPr>
          <p:cNvPr id="1048662" name="Slide Number Placeholder 6"/>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663"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1048664"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5"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4"/>
          <p:cNvSpPr>
            <a:spLocks noGrp="1"/>
          </p:cNvSpPr>
          <p:nvPr>
            <p:ph type="body" sz="quarter" idx="3"/>
          </p:nvPr>
        </p:nvSpPr>
        <p:spPr>
          <a:xfrm>
            <a:off x="6193369"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7"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Date Placeholder 6"/>
          <p:cNvSpPr>
            <a:spLocks noGrp="1"/>
          </p:cNvSpPr>
          <p:nvPr>
            <p:ph type="dt" sz="half" idx="10"/>
          </p:nvPr>
        </p:nvSpPr>
        <p:spPr/>
        <p:txBody>
          <a:bodyPr/>
          <a:p>
            <a:fld id="{4994CE30-7D40-4BC0-BA0D-56C992D5B4BD}" type="datetimeFigureOut">
              <a:rPr lang="en-GB" smtClean="0"/>
              <a:t>20/10/2024</a:t>
            </a:fld>
            <a:endParaRPr lang="en-GB"/>
          </a:p>
        </p:txBody>
      </p:sp>
      <p:sp>
        <p:nvSpPr>
          <p:cNvPr id="1048669" name="Footer Placeholder 7"/>
          <p:cNvSpPr>
            <a:spLocks noGrp="1"/>
          </p:cNvSpPr>
          <p:nvPr>
            <p:ph type="ftr" sz="quarter" idx="11"/>
          </p:nvPr>
        </p:nvSpPr>
        <p:spPr/>
        <p:txBody>
          <a:bodyPr/>
          <a:p>
            <a:endParaRPr lang="en-GB"/>
          </a:p>
        </p:txBody>
      </p:sp>
      <p:sp>
        <p:nvSpPr>
          <p:cNvPr id="1048670" name="Slide Number Placeholder 8"/>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5" name=""/>
        <p:cNvGrpSpPr/>
        <p:nvPr/>
      </p:nvGrpSpPr>
      <p:grpSpPr>
        <a:xfrm>
          <a:off x="0" y="0"/>
          <a:ext cx="0" cy="0"/>
          <a:chOff x="0" y="0"/>
          <a:chExt cx="0" cy="0"/>
        </a:xfrm>
      </p:grpSpPr>
      <p:sp>
        <p:nvSpPr>
          <p:cNvPr id="1048632" name="Title 1"/>
          <p:cNvSpPr>
            <a:spLocks noGrp="1"/>
          </p:cNvSpPr>
          <p:nvPr>
            <p:ph type="title"/>
          </p:nvPr>
        </p:nvSpPr>
        <p:spPr>
          <a:xfrm>
            <a:off x="3860800" y="274638"/>
            <a:ext cx="7721600" cy="487362"/>
          </a:xfrm>
        </p:spPr>
        <p:txBody>
          <a:bodyPr/>
          <a:p>
            <a:r>
              <a:rPr lang="en-US"/>
              <a:t>Click to edit Master title style</a:t>
            </a:r>
          </a:p>
        </p:txBody>
      </p:sp>
      <p:sp>
        <p:nvSpPr>
          <p:cNvPr id="1048633" name="Date Placeholder 2"/>
          <p:cNvSpPr>
            <a:spLocks noGrp="1"/>
          </p:cNvSpPr>
          <p:nvPr>
            <p:ph type="dt" sz="half" idx="10"/>
          </p:nvPr>
        </p:nvSpPr>
        <p:spPr/>
        <p:txBody>
          <a:bodyPr/>
          <a:p>
            <a:fld id="{4994CE30-7D40-4BC0-BA0D-56C992D5B4BD}" type="datetimeFigureOut">
              <a:rPr lang="en-GB" smtClean="0"/>
              <a:t>20/10/2024</a:t>
            </a:fld>
            <a:endParaRPr lang="en-GB"/>
          </a:p>
        </p:txBody>
      </p:sp>
      <p:sp>
        <p:nvSpPr>
          <p:cNvPr id="1048634" name="Footer Placeholder 3"/>
          <p:cNvSpPr>
            <a:spLocks noGrp="1"/>
          </p:cNvSpPr>
          <p:nvPr>
            <p:ph type="ftr" sz="quarter" idx="11"/>
          </p:nvPr>
        </p:nvSpPr>
        <p:spPr/>
        <p:txBody>
          <a:bodyPr/>
          <a:p>
            <a:endParaRPr lang="en-GB"/>
          </a:p>
        </p:txBody>
      </p:sp>
      <p:sp>
        <p:nvSpPr>
          <p:cNvPr id="1048635" name="Slide Number Placeholder 4"/>
          <p:cNvSpPr>
            <a:spLocks noGrp="1"/>
          </p:cNvSpPr>
          <p:nvPr>
            <p:ph type="sldNum" sz="quarter" idx="12"/>
          </p:nvPr>
        </p:nvSpPr>
        <p:spPr/>
        <p:txBody>
          <a:bodyPr/>
          <a:p>
            <a:fld id="{1BCD3F7E-62B3-4FB9-95CE-D1B0CC271B85}" type="slidenum">
              <a:rPr lang="en-GB" smtClean="0"/>
              <a:t>‹#›</a:t>
            </a:fld>
            <a:endParaRPr lang="en-GB"/>
          </a:p>
        </p:txBody>
      </p:sp>
      <p:pic>
        <p:nvPicPr>
          <p:cNvPr id="2097155" name="Picture 3" descr="C:\Users\AMMU\Desktop\Border.png"/>
          <p:cNvPicPr>
            <a:picLocks noChangeAspect="1" noChangeArrowheads="1"/>
          </p:cNvPicPr>
          <p:nvPr/>
        </p:nvPicPr>
        <p:blipFill>
          <a:blip xmlns:r="http://schemas.openxmlformats.org/officeDocument/2006/relationships" r:embed="rId1" cstate="print"/>
          <a:srcRect/>
          <a:stretch>
            <a:fillRect/>
          </a:stretch>
        </p:blipFill>
        <p:spPr bwMode="auto">
          <a:xfrm>
            <a:off x="2505209" y="139874"/>
            <a:ext cx="9686793" cy="698326"/>
          </a:xfrm>
          <a:prstGeom prst="rect"/>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671" name="Date Placeholder 1"/>
          <p:cNvSpPr>
            <a:spLocks noGrp="1"/>
          </p:cNvSpPr>
          <p:nvPr>
            <p:ph type="dt" sz="half" idx="10"/>
          </p:nvPr>
        </p:nvSpPr>
        <p:spPr/>
        <p:txBody>
          <a:bodyPr/>
          <a:p>
            <a:fld id="{4994CE30-7D40-4BC0-BA0D-56C992D5B4BD}" type="datetimeFigureOut">
              <a:rPr lang="en-GB" smtClean="0"/>
              <a:t>20/10/2024</a:t>
            </a:fld>
            <a:endParaRPr lang="en-GB"/>
          </a:p>
        </p:txBody>
      </p:sp>
      <p:sp>
        <p:nvSpPr>
          <p:cNvPr id="1048672" name="Footer Placeholder 2"/>
          <p:cNvSpPr>
            <a:spLocks noGrp="1"/>
          </p:cNvSpPr>
          <p:nvPr>
            <p:ph type="ftr" sz="quarter" idx="11"/>
          </p:nvPr>
        </p:nvSpPr>
        <p:spPr/>
        <p:txBody>
          <a:bodyPr/>
          <a:p>
            <a:endParaRPr lang="en-GB"/>
          </a:p>
        </p:txBody>
      </p:sp>
      <p:sp>
        <p:nvSpPr>
          <p:cNvPr id="1048673" name="Slide Number Placeholder 3"/>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sp>
        <p:nvSpPr>
          <p:cNvPr id="1048674" name="Title 1"/>
          <p:cNvSpPr>
            <a:spLocks noGrp="1"/>
          </p:cNvSpPr>
          <p:nvPr>
            <p:ph type="title"/>
          </p:nvPr>
        </p:nvSpPr>
        <p:spPr>
          <a:xfrm>
            <a:off x="609602" y="273050"/>
            <a:ext cx="4011084" cy="1162050"/>
          </a:xfrm>
        </p:spPr>
        <p:txBody>
          <a:bodyPr anchor="b"/>
          <a:lstStyle>
            <a:lvl1pPr algn="l">
              <a:defRPr b="1" sz="2000"/>
            </a:lvl1pPr>
          </a:lstStyle>
          <a:p>
            <a:r>
              <a:rPr lang="en-US"/>
              <a:t>Click to edit Master title style</a:t>
            </a:r>
          </a:p>
        </p:txBody>
      </p:sp>
      <p:sp>
        <p:nvSpPr>
          <p:cNvPr id="1048675"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609602" y="1435103"/>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77" name="Date Placeholder 4"/>
          <p:cNvSpPr>
            <a:spLocks noGrp="1"/>
          </p:cNvSpPr>
          <p:nvPr>
            <p:ph type="dt" sz="half" idx="10"/>
          </p:nvPr>
        </p:nvSpPr>
        <p:spPr/>
        <p:txBody>
          <a:bodyPr/>
          <a:p>
            <a:fld id="{4994CE30-7D40-4BC0-BA0D-56C992D5B4BD}" type="datetimeFigureOut">
              <a:rPr lang="en-GB" smtClean="0"/>
              <a:t>20/10/2024</a:t>
            </a:fld>
            <a:endParaRPr lang="en-GB"/>
          </a:p>
        </p:txBody>
      </p:sp>
      <p:sp>
        <p:nvSpPr>
          <p:cNvPr id="1048678" name="Footer Placeholder 5"/>
          <p:cNvSpPr>
            <a:spLocks noGrp="1"/>
          </p:cNvSpPr>
          <p:nvPr>
            <p:ph type="ftr" sz="quarter" idx="11"/>
          </p:nvPr>
        </p:nvSpPr>
        <p:spPr/>
        <p:txBody>
          <a:bodyPr/>
          <a:p>
            <a:endParaRPr lang="en-GB"/>
          </a:p>
        </p:txBody>
      </p:sp>
      <p:sp>
        <p:nvSpPr>
          <p:cNvPr id="1048679" name="Slide Number Placeholder 6"/>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41"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p>
        </p:txBody>
      </p:sp>
      <p:sp>
        <p:nvSpPr>
          <p:cNvPr id="1048642" name="Picture Placeholder 2"/>
          <p:cNvSpPr>
            <a:spLocks noGrp="1"/>
          </p:cNvSpPr>
          <p:nvPr>
            <p:ph type="pic" idx="1"/>
          </p:nvPr>
        </p:nvSpPr>
        <p:spPr>
          <a:xfrm>
            <a:off x="2389717" y="612775"/>
            <a:ext cx="73152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43"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44" name="Date Placeholder 4"/>
          <p:cNvSpPr>
            <a:spLocks noGrp="1"/>
          </p:cNvSpPr>
          <p:nvPr>
            <p:ph type="dt" sz="half" idx="10"/>
          </p:nvPr>
        </p:nvSpPr>
        <p:spPr/>
        <p:txBody>
          <a:bodyPr/>
          <a:p>
            <a:fld id="{4994CE30-7D40-4BC0-BA0D-56C992D5B4BD}" type="datetimeFigureOut">
              <a:rPr lang="en-GB" smtClean="0"/>
              <a:t>20/10/2024</a:t>
            </a:fld>
            <a:endParaRPr lang="en-GB"/>
          </a:p>
        </p:txBody>
      </p:sp>
      <p:sp>
        <p:nvSpPr>
          <p:cNvPr id="1048645" name="Footer Placeholder 5"/>
          <p:cNvSpPr>
            <a:spLocks noGrp="1"/>
          </p:cNvSpPr>
          <p:nvPr>
            <p:ph type="ftr" sz="quarter" idx="11"/>
          </p:nvPr>
        </p:nvSpPr>
        <p:spPr/>
        <p:txBody>
          <a:bodyPr/>
          <a:p>
            <a:endParaRPr lang="en-GB"/>
          </a:p>
        </p:txBody>
      </p:sp>
      <p:sp>
        <p:nvSpPr>
          <p:cNvPr id="1048646" name="Slide Number Placeholder 6"/>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12800" y="274638"/>
            <a:ext cx="10668000" cy="487362"/>
          </a:xfrm>
          <a:prstGeom prst="rect"/>
        </p:spPr>
        <p:txBody>
          <a:bodyPr anchor="ctr" bIns="45720" lIns="91440" rIns="91440" rtlCol="0" tIns="45720" vert="horz">
            <a:noAutofit/>
          </a:bodyPr>
          <a:p>
            <a:r>
              <a:rPr lang="en-US"/>
              <a:t>Click to edit Master title style</a:t>
            </a:r>
            <a:endParaRPr dirty="0" lang="en-US"/>
          </a:p>
        </p:txBody>
      </p:sp>
      <p:sp>
        <p:nvSpPr>
          <p:cNvPr id="1048577" name="Text Placeholder 2"/>
          <p:cNvSpPr>
            <a:spLocks noGrp="1"/>
          </p:cNvSpPr>
          <p:nvPr>
            <p:ph type="body" idx="1"/>
          </p:nvPr>
        </p:nvSpPr>
        <p:spPr>
          <a:xfrm>
            <a:off x="812800" y="1143001"/>
            <a:ext cx="10668000" cy="4952997"/>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609600" y="6356353"/>
            <a:ext cx="2844800" cy="365125"/>
          </a:xfrm>
          <a:prstGeom prst="rect"/>
        </p:spPr>
        <p:txBody>
          <a:bodyPr anchor="ctr" bIns="45720" lIns="91440" rIns="91440" rtlCol="0" tIns="45720" vert="horz"/>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20/10/2024</a:t>
            </a:fld>
            <a:endParaRPr lang="en-GB"/>
          </a:p>
        </p:txBody>
      </p:sp>
      <p:sp>
        <p:nvSpPr>
          <p:cNvPr id="1048579" name="Footer Placeholder 4"/>
          <p:cNvSpPr>
            <a:spLocks noGrp="1"/>
          </p:cNvSpPr>
          <p:nvPr>
            <p:ph type="ftr" sz="quarter" idx="3"/>
          </p:nvPr>
        </p:nvSpPr>
        <p:spPr>
          <a:xfrm>
            <a:off x="4165600" y="6356353"/>
            <a:ext cx="3860800" cy="365125"/>
          </a:xfrm>
          <a:prstGeom prst="rect"/>
        </p:spPr>
        <p:txBody>
          <a:bodyPr anchor="ctr" bIns="45720" lIns="91440" rIns="91440" rtlCol="0" tIns="45720" vert="horz"/>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1048580" name="Slide Number Placeholder 5"/>
          <p:cNvSpPr>
            <a:spLocks noGrp="1"/>
          </p:cNvSpPr>
          <p:nvPr>
            <p:ph type="sldNum" sz="quarter" idx="4"/>
          </p:nvPr>
        </p:nvSpPr>
        <p:spPr>
          <a:xfrm>
            <a:off x="8737600" y="6356353"/>
            <a:ext cx="2844800" cy="365125"/>
          </a:xfrm>
          <a:prstGeom prst="rect"/>
        </p:spPr>
        <p:txBody>
          <a:bodyPr anchor="ctr" bIns="45720" lIns="91440" rIns="91440" rtlCol="0" tIns="45720" vert="horz"/>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1048581" name="Line 6"/>
          <p:cNvSpPr>
            <a:spLocks noChangeShapeType="1"/>
          </p:cNvSpPr>
          <p:nvPr/>
        </p:nvSpPr>
        <p:spPr bwMode="auto">
          <a:xfrm>
            <a:off x="812800" y="914400"/>
            <a:ext cx="10668000" cy="0"/>
          </a:xfrm>
          <a:prstGeom prst="line"/>
          <a:noFill/>
          <a:ln w="57150" cmpd="thickThin">
            <a:solidFill>
              <a:schemeClr val="tx1"/>
            </a:solidFill>
            <a:round/>
          </a:ln>
          <a:effectLst/>
        </p:spPr>
        <p:txBody>
          <a:bodyPr/>
          <a:p>
            <a:endParaRPr sz="1800" lang="en-IN"/>
          </a:p>
        </p:txBody>
      </p:sp>
      <p:pic>
        <p:nvPicPr>
          <p:cNvPr id="2097152" name="Picture 7"/>
          <p:cNvPicPr>
            <a:picLocks noChangeAspect="1"/>
          </p:cNvPicPr>
          <p:nvPr/>
        </p:nvPicPr>
        <p:blipFill rotWithShape="1">
          <a:blip xmlns:r="http://schemas.openxmlformats.org/officeDocument/2006/relationships" r:embed="rId12"/>
          <a:srcRect b="18045"/>
          <a:stretch>
            <a:fillRect/>
          </a:stretch>
        </p:blipFill>
        <p:spPr bwMode="auto">
          <a:xfrm>
            <a:off x="0" y="5991366"/>
            <a:ext cx="12192000" cy="866633"/>
          </a:xfrm>
          <a:prstGeom prst="rect"/>
          <a:noFill/>
          <a:ln>
            <a:noFill/>
          </a:ln>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spcBef>
          <a:spcPct val="0"/>
        </a:spcBef>
        <a:buNone/>
        <a:defRPr b="1" sz="2800"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algn="l" defTabSz="914400" eaLnBrk="1" hangingPunct="1" indent="-342900" latinLnBrk="0" marL="342900" rtl="0">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defTabSz="914400" eaLnBrk="1" hangingPunct="1" indent="-285750" latinLnBrk="0" marL="742950" rtl="0">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l" defTabSz="914400" eaLnBrk="1" hangingPunct="1" indent="-228600" latinLnBrk="0" marL="1143000" rtl="0">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lgn="l" defTabSz="914400" eaLnBrk="1" hangingPunct="1" indent="-228600" latinLnBrk="0" marL="1600200" rtl="0">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lgn="l" defTabSz="914400" eaLnBrk="1" hangingPunct="1" indent="-228600" latinLnBrk="0" marL="2057400" rtl="0">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7" name="Title 1"/>
          <p:cNvSpPr>
            <a:spLocks noGrp="1"/>
          </p:cNvSpPr>
          <p:nvPr>
            <p:ph type="ctrTitle"/>
          </p:nvPr>
        </p:nvSpPr>
        <p:spPr>
          <a:xfrm>
            <a:off x="790469" y="1069102"/>
            <a:ext cx="10363200" cy="1470025"/>
          </a:xfrm>
        </p:spPr>
        <p:txBody>
          <a:bodyPr/>
          <a:p>
            <a:r>
              <a:rPr dirty="0" lang="en-US"/>
              <a:t>Eliminating Manual Intervention in Ticket Creation Using Chatbot Automation</a:t>
            </a:r>
            <a:endParaRPr dirty="0" lang="en-GB"/>
          </a:p>
        </p:txBody>
      </p:sp>
      <p:sp>
        <p:nvSpPr>
          <p:cNvPr id="1048588" name="Subtitle 2"/>
          <p:cNvSpPr>
            <a:spLocks noGrp="1"/>
          </p:cNvSpPr>
          <p:nvPr>
            <p:ph type="subTitle" idx="1"/>
          </p:nvPr>
        </p:nvSpPr>
        <p:spPr>
          <a:xfrm>
            <a:off x="790469" y="2721956"/>
            <a:ext cx="3970594" cy="552184"/>
          </a:xfrm>
        </p:spPr>
        <p:txBody>
          <a:bodyPr/>
          <a:p>
            <a:pPr algn="l"/>
            <a:r>
              <a:rPr dirty="0" lang="en-GB"/>
              <a:t>Batch Number:</a:t>
            </a:r>
          </a:p>
          <a:p>
            <a:pPr algn="l"/>
            <a:endParaRPr dirty="0" lang="en-GB"/>
          </a:p>
        </p:txBody>
      </p:sp>
      <p:graphicFrame>
        <p:nvGraphicFramePr>
          <p:cNvPr id="4194304" name="Table 3"/>
          <p:cNvGraphicFramePr>
            <a:graphicFrameLocks noGrp="1"/>
          </p:cNvGraphicFramePr>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gridCol w="3333666"/>
              </a:tblGrid>
              <a:tr h="370840">
                <a:tc>
                  <a:txBody>
                    <a:bodyPr/>
                    <a:p>
                      <a:pPr algn="ctr"/>
                      <a:endParaRPr b="1" dirty="0" lang="en-GB">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p>
                      <a:pPr algn="ctr"/>
                      <a:endParaRPr b="1" dirty="0" lang="en-GB">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p>
                      <a:pPr algn="ctr"/>
                      <a:endParaRPr dirty="0" lang="en-GB"/>
                    </a:p>
                  </a:txBody>
                  <a:tcPr anchor="ctr">
                    <a:lnL>
                      <a:noFill/>
                    </a:lnL>
                    <a:lnR>
                      <a:noFill/>
                    </a:lnR>
                    <a:lnT>
                      <a:noFill/>
                    </a:lnT>
                    <a:lnB>
                      <a:noFill/>
                    </a:lnB>
                    <a:lnTlToBr w="12700" cmpd="sng">
                      <a:noFill/>
                      <a:prstDash val="solid"/>
                    </a:lnTlToBr>
                    <a:lnBlToTr w="12700" cmpd="sng">
                      <a:noFill/>
                      <a:prstDash val="solid"/>
                    </a:lnBlToTr>
                  </a:tcPr>
                </a:tc>
                <a:tc>
                  <a:txBody>
                    <a:bodyPr/>
                    <a:p>
                      <a:pPr algn="ctr"/>
                      <a:endParaRPr dirty="0" lang="en-GB"/>
                    </a:p>
                  </a:txBody>
                  <a:tcPr anchor="ctr">
                    <a:lnL>
                      <a:noFill/>
                    </a:lnL>
                    <a:lnR>
                      <a:noFill/>
                    </a:lnR>
                    <a:lnT>
                      <a:noFill/>
                    </a:lnT>
                    <a:lnB>
                      <a:noFill/>
                    </a:lnB>
                    <a:lnTlToBr w="12700" cmpd="sng">
                      <a:noFill/>
                      <a:prstDash val="solid"/>
                    </a:lnTlToBr>
                    <a:lnBlToTr w="12700" cmpd="sng">
                      <a:noFill/>
                      <a:prstDash val="solid"/>
                    </a:lnBlToTr>
                  </a:tcPr>
                </a:tc>
              </a:tr>
              <a:tr h="370840">
                <a:tc>
                  <a:txBody>
                    <a:bodyPr/>
                    <a:p>
                      <a:pPr algn="ctr"/>
                      <a:endParaRPr dirty="0" lang="en-GB"/>
                    </a:p>
                  </a:txBody>
                  <a:tcPr anchor="ctr">
                    <a:lnL>
                      <a:noFill/>
                    </a:lnL>
                    <a:lnR>
                      <a:noFill/>
                    </a:lnR>
                    <a:lnT>
                      <a:noFill/>
                    </a:lnT>
                    <a:lnB>
                      <a:noFill/>
                    </a:lnB>
                    <a:lnTlToBr w="12700" cmpd="sng">
                      <a:noFill/>
                      <a:prstDash val="solid"/>
                    </a:lnTlToBr>
                    <a:lnBlToTr w="12700" cmpd="sng">
                      <a:noFill/>
                      <a:prstDash val="solid"/>
                    </a:lnBlToTr>
                  </a:tcPr>
                </a:tc>
                <a:tc>
                  <a:txBody>
                    <a:bodyPr/>
                    <a:p>
                      <a:pPr algn="ctr"/>
                      <a:endParaRPr dirty="0" lang="en-GB"/>
                    </a:p>
                  </a:txBody>
                  <a:tcPr anchor="ctr">
                    <a:lnL>
                      <a:noFill/>
                    </a:lnL>
                    <a:lnR>
                      <a:noFill/>
                    </a:lnR>
                    <a:lnT>
                      <a:noFill/>
                    </a:lnT>
                    <a:lnB>
                      <a:noFill/>
                    </a:lnB>
                    <a:lnTlToBr w="12700" cmpd="sng">
                      <a:noFill/>
                      <a:prstDash val="solid"/>
                    </a:lnTlToBr>
                    <a:lnBlToTr w="12700" cmpd="sng">
                      <a:noFill/>
                      <a:prstDash val="solid"/>
                    </a:lnBlToTr>
                  </a:tcPr>
                </a:tc>
              </a:tr>
              <a:tr h="370840">
                <a:tc>
                  <a:txBody>
                    <a:bodyPr/>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p>
                      <a:pPr algn="ctr"/>
                      <a:endParaRPr dirty="0" lang="en-GB"/>
                    </a:p>
                  </a:txBody>
                  <a:tcPr anchor="ctr">
                    <a:lnL>
                      <a:noFill/>
                    </a:lnL>
                    <a:lnR>
                      <a:noFill/>
                    </a:lnR>
                    <a:lnT>
                      <a:noFill/>
                    </a:lnT>
                    <a:lnB>
                      <a:noFill/>
                    </a:lnB>
                    <a:lnTlToBr w="12700" cmpd="sng">
                      <a:noFill/>
                      <a:prstDash val="solid"/>
                    </a:lnTlToBr>
                    <a:lnBlToTr w="12700" cmpd="sng">
                      <a:noFill/>
                      <a:prstDash val="solid"/>
                    </a:lnBlToTr>
                  </a:tcPr>
                </a:tc>
              </a:tr>
              <a:tr h="370840">
                <a:tc>
                  <a:txBody>
                    <a:bodyPr/>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p>
                      <a:pPr algn="ctr"/>
                      <a:endParaRPr dirty="0" lang="en-GB"/>
                    </a:p>
                  </a:txBody>
                  <a:tcPr anchor="ctr">
                    <a:lnL>
                      <a:noFill/>
                    </a:lnL>
                    <a:lnR>
                      <a:noFill/>
                    </a:lnR>
                    <a:lnT>
                      <a:noFill/>
                    </a:lnT>
                    <a:lnB>
                      <a:noFill/>
                    </a:lnB>
                    <a:lnTlToBr w="12700" cmpd="sng">
                      <a:noFill/>
                      <a:prstDash val="solid"/>
                    </a:lnTlToBr>
                    <a:lnBlToTr w="12700" cmpd="sng">
                      <a:noFill/>
                      <a:prstDash val="solid"/>
                    </a:lnBlToTr>
                  </a:tcPr>
                </a:tc>
              </a:tr>
              <a:tr h="370840">
                <a:tc>
                  <a:txBody>
                    <a:bodyPr/>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p>
                      <a:pPr algn="ctr"/>
                      <a:endParaRPr dirty="0" lang="en-GB"/>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1048589" name="Subtitle 2"/>
          <p:cNvSpPr txBox="1"/>
          <p:nvPr/>
        </p:nvSpPr>
        <p:spPr>
          <a:xfrm>
            <a:off x="6454795" y="3274140"/>
            <a:ext cx="5339640" cy="2433485"/>
          </a:xfrm>
          <a:prstGeom prst="rect"/>
        </p:spPr>
        <p:txBody>
          <a:bodyPr bIns="45720" lIns="91440" rIns="91440" rtlCol="0" tIns="45720" vert="horz">
            <a:normAutofit/>
          </a:bodyPr>
          <a:lstStyle>
            <a:lvl1pPr algn="ctr" defTabSz="914400" eaLnBrk="1" hangingPunct="1" indent="0" latinLnBrk="0" marL="0" rtl="0">
              <a:spcBef>
                <a:spcPct val="20000"/>
              </a:spcBef>
              <a:buFont typeface="Arial" panose="020B0604020202020204" pitchFamily="34" charset="0"/>
              <a:buNone/>
              <a:defRPr b="1" sz="2000"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algn="ctr" defTabSz="914400" eaLnBrk="1" hangingPunct="1" indent="0" latinLnBrk="0" marL="457200" rtl="0">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algn="ctr" defTabSz="914400" eaLnBrk="1" hangingPunct="1" indent="0" latinLnBrk="0" marL="914400" rtl="0">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algn="ctr" defTabSz="914400" eaLnBrk="1" hangingPunct="1" indent="0" latinLnBrk="0" marL="1371600" rtl="0">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algn="ctr" defTabSz="914400" eaLnBrk="1" hangingPunct="1" indent="0" latinLnBrk="0" marL="1828800" rtl="0">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algn="ctr" defTabSz="914400" eaLnBrk="1" hangingPunct="1" indent="0" latinLnBrk="0" marL="2286000" rtl="0">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algn="ctr" defTabSz="914400" eaLnBrk="1" hangingPunct="1" indent="0" latinLnBrk="0" marL="2743200" rtl="0">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algn="ctr" defTabSz="914400" eaLnBrk="1" hangingPunct="1" indent="0" latinLnBrk="0" marL="3200400" rtl="0">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algn="ctr" defTabSz="914400" eaLnBrk="1" hangingPunct="1" indent="0" latinLnBrk="0" marL="3657600" rtl="0">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dirty="0" lang="en-GB"/>
              <a:t>Under the Supervision of,</a:t>
            </a:r>
          </a:p>
          <a:p>
            <a:pPr algn="l"/>
            <a:r>
              <a:rPr dirty="0" lang="en-US" err="1" smtClean="0"/>
              <a:t>Prof.PALLAVI</a:t>
            </a:r>
            <a:r>
              <a:rPr dirty="0" lang="en-US" smtClean="0"/>
              <a:t> R</a:t>
            </a:r>
          </a:p>
          <a:p>
            <a:pPr algn="l"/>
            <a:r>
              <a:rPr dirty="0" lang="en-US" smtClean="0"/>
              <a:t>Professor School </a:t>
            </a:r>
            <a:r>
              <a:rPr dirty="0" lang="en-US"/>
              <a:t>of Computer Science &amp; Engineering </a:t>
            </a:r>
            <a:endParaRPr dirty="0" lang="en-US" smtClean="0"/>
          </a:p>
          <a:p>
            <a:pPr algn="l"/>
            <a:r>
              <a:rPr dirty="0" lang="en-US" smtClean="0"/>
              <a:t>Presidency </a:t>
            </a:r>
            <a:r>
              <a:rPr dirty="0" lang="en-US"/>
              <a:t>University</a:t>
            </a:r>
            <a:endParaRPr dirty="0" lang="en-GB"/>
          </a:p>
        </p:txBody>
      </p:sp>
      <p:sp>
        <p:nvSpPr>
          <p:cNvPr id="1048590" name="Subtitle 2"/>
          <p:cNvSpPr txBox="1"/>
          <p:nvPr/>
        </p:nvSpPr>
        <p:spPr>
          <a:xfrm>
            <a:off x="3986772" y="334089"/>
            <a:ext cx="3970594" cy="552184"/>
          </a:xfrm>
          <a:prstGeom prst="rect"/>
        </p:spPr>
        <p:txBody>
          <a:bodyPr bIns="45720" lIns="91440" rIns="91440" rtlCol="0" tIns="45720" vert="horz">
            <a:normAutofit fontScale="90000" lnSpcReduction="20000"/>
          </a:bodyPr>
          <a:lstStyle>
            <a:lvl1pPr algn="ctr" defTabSz="914400" eaLnBrk="1" hangingPunct="1" indent="0" latinLnBrk="0" marL="0" rtl="0">
              <a:spcBef>
                <a:spcPct val="20000"/>
              </a:spcBef>
              <a:buFont typeface="Arial" panose="020B0604020202020204" pitchFamily="34" charset="0"/>
              <a:buNone/>
              <a:defRPr b="1" sz="2000"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algn="ctr" defTabSz="914400" eaLnBrk="1" hangingPunct="1" indent="0" latinLnBrk="0" marL="457200" rtl="0">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algn="ctr" defTabSz="914400" eaLnBrk="1" hangingPunct="1" indent="0" latinLnBrk="0" marL="914400" rtl="0">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algn="ctr" defTabSz="914400" eaLnBrk="1" hangingPunct="1" indent="0" latinLnBrk="0" marL="1371600" rtl="0">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algn="ctr" defTabSz="914400" eaLnBrk="1" hangingPunct="1" indent="0" latinLnBrk="0" marL="1828800" rtl="0">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algn="ctr" defTabSz="914400" eaLnBrk="1" hangingPunct="1" indent="0" latinLnBrk="0" marL="2286000" rtl="0">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algn="ctr" defTabSz="914400" eaLnBrk="1" hangingPunct="1" indent="0" latinLnBrk="0" marL="2743200" rtl="0">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algn="ctr" defTabSz="914400" eaLnBrk="1" hangingPunct="1" indent="0" latinLnBrk="0" marL="3200400" rtl="0">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algn="ctr" defTabSz="914400" eaLnBrk="1" hangingPunct="1" indent="0" latinLnBrk="0" marL="3657600" rtl="0">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dirty="0" lang="en-GB"/>
              <a:t>PIP104 University Project-II</a:t>
            </a:r>
          </a:p>
          <a:p>
            <a:r>
              <a:rPr dirty="0" lang="en-GB"/>
              <a:t>Review-1</a:t>
            </a:r>
          </a:p>
        </p:txBody>
      </p:sp>
      <p:graphicFrame>
        <p:nvGraphicFramePr>
          <p:cNvPr id="4194305" name="Table 6"/>
          <p:cNvGraphicFramePr>
            <a:graphicFrameLocks noGrp="1"/>
          </p:cNvGraphicFramePr>
          <p:nvPr/>
        </p:nvGraphicFramePr>
        <p:xfrm>
          <a:off x="892310" y="3180002"/>
          <a:ext cx="4938647" cy="2726851"/>
        </p:xfrm>
        <a:graphic>
          <a:graphicData uri="http://schemas.openxmlformats.org/drawingml/2006/table">
            <a:tbl>
              <a:tblPr firstRow="1" bandRow="1">
                <a:tableStyleId>{5940675A-B579-460E-94D1-54222C63F5DA}</a:tableStyleId>
              </a:tblPr>
              <a:tblGrid>
                <a:gridCol w="2716186"/>
                <a:gridCol w="2222461"/>
              </a:tblGrid>
              <a:tr h="764215">
                <a:tc>
                  <a:txBody>
                    <a:bodyPr/>
                    <a:p>
                      <a:pPr algn="l" defTabSz="914400" eaLnBrk="1" fontAlgn="auto" hangingPunct="1" indent="0" latinLnBrk="0" marL="0" marR="0" rtl="0">
                        <a:lnSpc>
                          <a:spcPct val="100000"/>
                        </a:lnSpc>
                        <a:spcBef>
                          <a:spcPts val="0"/>
                        </a:spcBef>
                        <a:spcAft>
                          <a:spcPts val="0"/>
                        </a:spcAft>
                        <a:buClrTx/>
                        <a:buSzTx/>
                        <a:buFontTx/>
                        <a:buNone/>
                      </a:pPr>
                      <a:r>
                        <a:rPr b="1" dirty="0" lang="en-GB" smtClean="0">
                          <a:solidFill>
                            <a:schemeClr val="tx2">
                              <a:lumMod val="75000"/>
                            </a:schemeClr>
                          </a:solidFill>
                        </a:rPr>
                        <a:t>Roll Number</a:t>
                      </a:r>
                    </a:p>
                    <a:p>
                      <a:endParaRPr dirty="0" lang="en-US"/>
                    </a:p>
                  </a:txBody>
                </a:tc>
                <a:tc>
                  <a:txBody>
                    <a:bodyPr/>
                    <a:p>
                      <a:pPr algn="ctr"/>
                      <a:r>
                        <a:rPr b="1" dirty="0" lang="en-GB" smtClean="0">
                          <a:solidFill>
                            <a:schemeClr val="tx2">
                              <a:lumMod val="75000"/>
                            </a:schemeClr>
                          </a:solidFill>
                        </a:rPr>
                        <a:t>Student Name</a:t>
                      </a:r>
                      <a:endParaRPr b="1" dirty="0" lang="en-GB">
                        <a:solidFill>
                          <a:schemeClr val="tx2">
                            <a:lumMod val="75000"/>
                          </a:schemeClr>
                        </a:solidFill>
                      </a:endParaRPr>
                    </a:p>
                  </a:txBody>
                </a:tc>
              </a:tr>
              <a:tr h="440852">
                <a:tc>
                  <a:txBody>
                    <a:bodyPr/>
                    <a:p>
                      <a:r>
                        <a:rPr dirty="0" lang="en-US" smtClean="0"/>
                        <a:t>20211IST0009</a:t>
                      </a:r>
                      <a:endParaRPr dirty="0" lang="en-US"/>
                    </a:p>
                  </a:txBody>
                </a:tc>
                <a:tc>
                  <a:txBody>
                    <a:bodyPr/>
                    <a:p>
                      <a:r>
                        <a:rPr dirty="0" lang="en-US" smtClean="0"/>
                        <a:t>CHIRAG</a:t>
                      </a:r>
                      <a:endParaRPr dirty="0" lang="en-US"/>
                    </a:p>
                  </a:txBody>
                </a:tc>
              </a:tr>
              <a:tr h="440852">
                <a:tc>
                  <a:txBody>
                    <a:bodyPr/>
                    <a:p>
                      <a:r>
                        <a:rPr dirty="0" lang="en-US" smtClean="0"/>
                        <a:t>20221LIT0002</a:t>
                      </a:r>
                      <a:endParaRPr dirty="0" lang="en-US"/>
                    </a:p>
                  </a:txBody>
                </a:tc>
                <a:tc>
                  <a:txBody>
                    <a:bodyPr/>
                    <a:p>
                      <a:r>
                        <a:rPr dirty="0" lang="en-US" smtClean="0"/>
                        <a:t>SAMEER</a:t>
                      </a:r>
                      <a:r>
                        <a:rPr dirty="0" lang="en-US" smtClean="0"/>
                        <a:t> </a:t>
                      </a:r>
                      <a:r>
                        <a:rPr dirty="0" lang="en-US" smtClean="0"/>
                        <a:t>B</a:t>
                      </a:r>
                      <a:r>
                        <a:rPr dirty="0" lang="en-US" smtClean="0"/>
                        <a:t>A</a:t>
                      </a:r>
                      <a:r>
                        <a:rPr dirty="0" lang="en-US" smtClean="0"/>
                        <a:t>S</a:t>
                      </a:r>
                      <a:r>
                        <a:rPr dirty="0" lang="en-US" smtClean="0"/>
                        <a:t>H</a:t>
                      </a:r>
                      <a:r>
                        <a:rPr dirty="0" lang="en-US" smtClean="0"/>
                        <a:t>A</a:t>
                      </a:r>
                      <a:endParaRPr dirty="0" lang="en-US"/>
                    </a:p>
                  </a:txBody>
                </a:tc>
              </a:tr>
              <a:tr h="440852">
                <a:tc>
                  <a:txBody>
                    <a:bodyPr/>
                    <a:p>
                      <a:r>
                        <a:rPr dirty="0" lang="en-US" smtClean="0"/>
                        <a:t>20211IST0022</a:t>
                      </a:r>
                      <a:endParaRPr dirty="0" lang="en-US"/>
                    </a:p>
                  </a:txBody>
                </a:tc>
                <a:tc>
                  <a:txBody>
                    <a:bodyPr/>
                    <a:p>
                      <a:r>
                        <a:rPr dirty="0" lang="en-US" smtClean="0"/>
                        <a:t>ARSALAN ALI KHAN</a:t>
                      </a:r>
                      <a:endParaRPr dirty="0" lang="en-US"/>
                    </a:p>
                  </a:txBody>
                </a:tc>
              </a:tr>
              <a:tr h="440852">
                <a:tc>
                  <a:txBody>
                    <a:bodyPr/>
                    <a:p>
                      <a:r>
                        <a:rPr dirty="0" lang="en-US" smtClean="0"/>
                        <a:t>20211IST0001</a:t>
                      </a:r>
                      <a:endParaRPr dirty="0" lang="en-US"/>
                    </a:p>
                  </a:txBody>
                </a:tc>
                <a:tc>
                  <a:txBody>
                    <a:bodyPr/>
                    <a:p>
                      <a:r>
                        <a:rPr dirty="0" lang="en-US" smtClean="0"/>
                        <a:t>RAKESH K</a:t>
                      </a:r>
                      <a:endParaRPr dirty="0" lang="en-US"/>
                    </a:p>
                  </a:txBody>
                </a:tc>
              </a:tr>
            </a:tbl>
          </a:graphicData>
        </a:graphic>
      </p:graphicFrame>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p>
            <a:r>
              <a:rPr dirty="0" lang="en-US"/>
              <a:t>Modules</a:t>
            </a:r>
            <a:endParaRPr dirty="0" lang="en-GB"/>
          </a:p>
        </p:txBody>
      </p:sp>
      <p:sp>
        <p:nvSpPr>
          <p:cNvPr id="1048612" name="Content Placeholder 2"/>
          <p:cNvSpPr>
            <a:spLocks noGrp="1"/>
          </p:cNvSpPr>
          <p:nvPr>
            <p:ph idx="1"/>
          </p:nvPr>
        </p:nvSpPr>
        <p:spPr/>
        <p:txBody>
          <a:bodyPr>
            <a:noAutofit/>
          </a:bodyPr>
          <a:p>
            <a:pPr indent="0" marL="0">
              <a:buNone/>
            </a:pPr>
            <a:r>
              <a:rPr b="1" dirty="0" sz="1400" lang="en-US"/>
              <a:t>User Interface Module:</a:t>
            </a:r>
          </a:p>
          <a:p>
            <a:pPr indent="0" marL="0">
              <a:buNone/>
            </a:pPr>
            <a:r>
              <a:rPr dirty="0" sz="1400" lang="en-US"/>
              <a:t>Description: Provides the interface for customers to submit complaints and queries through email or chat.</a:t>
            </a:r>
          </a:p>
          <a:p>
            <a:pPr indent="0" marL="0">
              <a:buNone/>
            </a:pPr>
            <a:r>
              <a:rPr dirty="0" sz="1400" lang="en-US"/>
              <a:t>Features:</a:t>
            </a:r>
          </a:p>
          <a:p>
            <a:pPr indent="0" marL="0">
              <a:buNone/>
            </a:pPr>
            <a:r>
              <a:rPr dirty="0" sz="1400" lang="en-US"/>
              <a:t>User-friendly forms for ticket submission.</a:t>
            </a:r>
          </a:p>
          <a:p>
            <a:pPr indent="0" marL="0">
              <a:buNone/>
            </a:pPr>
            <a:r>
              <a:rPr dirty="0" sz="1400" lang="en-US"/>
              <a:t>Chat interface for real-time interactions with chatbots.</a:t>
            </a:r>
          </a:p>
          <a:p>
            <a:pPr indent="0" marL="0">
              <a:buNone/>
            </a:pPr>
            <a:endParaRPr dirty="0" sz="1400" lang="en-US"/>
          </a:p>
          <a:p>
            <a:pPr indent="0" marL="0">
              <a:buNone/>
            </a:pPr>
            <a:r>
              <a:rPr b="1" dirty="0" sz="1400" lang="en-US"/>
              <a:t>Ticket Management Module:</a:t>
            </a:r>
          </a:p>
          <a:p>
            <a:pPr indent="0" marL="0">
              <a:buNone/>
            </a:pPr>
            <a:r>
              <a:rPr dirty="0" sz="1400" lang="en-US"/>
              <a:t>Description: Handles the creation, tracking, and updating of support tickets.</a:t>
            </a:r>
          </a:p>
          <a:p>
            <a:pPr indent="0" marL="0">
              <a:buNone/>
            </a:pPr>
            <a:r>
              <a:rPr dirty="0" sz="1400" lang="en-US"/>
              <a:t>Features:</a:t>
            </a:r>
          </a:p>
          <a:p>
            <a:pPr indent="0" marL="0">
              <a:buNone/>
            </a:pPr>
            <a:r>
              <a:rPr dirty="0" sz="1400" lang="en-US"/>
              <a:t>Automated ticket creation from customer emails.</a:t>
            </a:r>
          </a:p>
          <a:p>
            <a:pPr indent="0" marL="0">
              <a:buNone/>
            </a:pPr>
            <a:r>
              <a:rPr dirty="0" sz="1400" lang="en-US"/>
              <a:t>Status tracking and updates for each ticket.</a:t>
            </a:r>
          </a:p>
          <a:p>
            <a:pPr indent="0" marL="0">
              <a:buNone/>
            </a:pPr>
            <a:r>
              <a:rPr dirty="0" sz="1400" lang="en-US"/>
              <a:t>Linking of follow-up emails to original tickets.</a:t>
            </a:r>
          </a:p>
          <a:p>
            <a:pPr indent="0" marL="0">
              <a:buNone/>
            </a:pPr>
            <a:endParaRPr dirty="0" sz="1400" lang="en-US"/>
          </a:p>
          <a:p>
            <a:pPr indent="0" marL="0">
              <a:buNone/>
            </a:pPr>
            <a:r>
              <a:rPr b="1" dirty="0" sz="1400" lang="en-US"/>
              <a:t>Natural Language Processing (NLP) Module:</a:t>
            </a:r>
          </a:p>
          <a:p>
            <a:pPr indent="0" marL="0">
              <a:buNone/>
            </a:pPr>
            <a:r>
              <a:rPr dirty="0" sz="1400" lang="en-US"/>
              <a:t>Description: Analyzes and interprets customer queries and complaints.</a:t>
            </a:r>
          </a:p>
          <a:p>
            <a:pPr indent="0" marL="0">
              <a:buNone/>
            </a:pPr>
            <a:r>
              <a:rPr dirty="0" sz="1400" lang="en-US"/>
              <a:t>Features:</a:t>
            </a:r>
          </a:p>
          <a:p>
            <a:pPr indent="0" marL="0">
              <a:buNone/>
            </a:pPr>
            <a:r>
              <a:rPr dirty="0" sz="1400" lang="en-US"/>
              <a:t>Extracts relevant information from emails (e.g., customer ID, issue type).</a:t>
            </a:r>
          </a:p>
          <a:p>
            <a:pPr indent="0" marL="0">
              <a:buNone/>
            </a:pPr>
            <a:r>
              <a:rPr dirty="0" sz="1400" lang="en-US"/>
              <a:t>Identifies intent and classifies the nature of the complaint.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3" name="Title 1"/>
          <p:cNvSpPr>
            <a:spLocks noGrp="1"/>
          </p:cNvSpPr>
          <p:nvPr>
            <p:ph type="title"/>
          </p:nvPr>
        </p:nvSpPr>
        <p:spPr/>
        <p:txBody>
          <a:bodyPr/>
          <a:p>
            <a:r>
              <a:rPr dirty="0" lang="en-US"/>
              <a:t>Modules</a:t>
            </a:r>
            <a:endParaRPr dirty="0" lang="en-GB"/>
          </a:p>
        </p:txBody>
      </p:sp>
      <p:sp>
        <p:nvSpPr>
          <p:cNvPr id="1048614" name="Content Placeholder 2"/>
          <p:cNvSpPr>
            <a:spLocks noGrp="1"/>
          </p:cNvSpPr>
          <p:nvPr>
            <p:ph idx="1"/>
          </p:nvPr>
        </p:nvSpPr>
        <p:spPr/>
        <p:txBody>
          <a:bodyPr>
            <a:noAutofit/>
          </a:bodyPr>
          <a:p>
            <a:pPr indent="0" marL="0">
              <a:buNone/>
            </a:pPr>
            <a:r>
              <a:rPr b="1" dirty="0" sz="1400" lang="en-US"/>
              <a:t>Response Management Module:</a:t>
            </a:r>
          </a:p>
          <a:p>
            <a:pPr indent="0" marL="0">
              <a:buNone/>
            </a:pPr>
            <a:r>
              <a:rPr dirty="0" sz="1400" lang="en-US"/>
              <a:t>Description: Manages auto-responses to customer inquiries.</a:t>
            </a:r>
          </a:p>
          <a:p>
            <a:pPr indent="0" marL="0">
              <a:buNone/>
            </a:pPr>
            <a:r>
              <a:rPr dirty="0" sz="1400" lang="en-US"/>
              <a:t>Features:</a:t>
            </a:r>
          </a:p>
          <a:p>
            <a:pPr indent="0" marL="0">
              <a:buNone/>
            </a:pPr>
            <a:r>
              <a:rPr dirty="0" sz="1400" lang="en-US"/>
              <a:t>Template-based responses for common complaints and queries.</a:t>
            </a:r>
          </a:p>
          <a:p>
            <a:pPr indent="0" marL="0">
              <a:buNone/>
            </a:pPr>
            <a:r>
              <a:rPr dirty="0" sz="1400" lang="en-US"/>
              <a:t>Sends personalized responses based on the ticket context.</a:t>
            </a:r>
          </a:p>
          <a:p>
            <a:pPr indent="0" marL="0">
              <a:buNone/>
            </a:pPr>
            <a:endParaRPr dirty="0" sz="1400" lang="en-US"/>
          </a:p>
          <a:p>
            <a:pPr indent="0" marL="0">
              <a:buNone/>
            </a:pPr>
            <a:r>
              <a:rPr b="1" dirty="0" sz="1400" lang="en-US"/>
              <a:t>Bounce Email Management Module:</a:t>
            </a:r>
          </a:p>
          <a:p>
            <a:pPr indent="0" marL="0">
              <a:buNone/>
            </a:pPr>
            <a:r>
              <a:rPr dirty="0" sz="1400" lang="en-US"/>
              <a:t>Description: Detects and manages bounced emails.</a:t>
            </a:r>
          </a:p>
          <a:p>
            <a:pPr indent="0" marL="0">
              <a:buNone/>
            </a:pPr>
            <a:r>
              <a:rPr dirty="0" sz="1400" lang="en-US"/>
              <a:t>Features:</a:t>
            </a:r>
          </a:p>
          <a:p>
            <a:pPr indent="0" marL="0">
              <a:buNone/>
            </a:pPr>
            <a:r>
              <a:rPr dirty="0" sz="1400" lang="en-US"/>
              <a:t>Initiates follow-up actions for unresolved issues.</a:t>
            </a:r>
          </a:p>
          <a:p>
            <a:pPr indent="0" marL="0">
              <a:buNone/>
            </a:pPr>
            <a:r>
              <a:rPr dirty="0" sz="1400" lang="en-US"/>
              <a:t>Notifies support staff about bounced communications.</a:t>
            </a:r>
          </a:p>
          <a:p>
            <a:pPr indent="0" marL="0">
              <a:buNone/>
            </a:pPr>
            <a:endParaRPr dirty="0" sz="1400" lang="en-US"/>
          </a:p>
          <a:p>
            <a:pPr indent="0" marL="0">
              <a:buNone/>
            </a:pPr>
            <a:r>
              <a:rPr b="1" dirty="0" sz="1400" lang="en-US"/>
              <a:t>Multi-Bot Processing Module:</a:t>
            </a:r>
          </a:p>
          <a:p>
            <a:pPr indent="0" marL="0">
              <a:buNone/>
            </a:pPr>
            <a:r>
              <a:rPr dirty="0" sz="1400" lang="en-US"/>
              <a:t>Description: Supports multiple chatbots to handle customer inquiries simultaneously.</a:t>
            </a:r>
          </a:p>
          <a:p>
            <a:pPr indent="0" marL="0">
              <a:buNone/>
            </a:pPr>
            <a:r>
              <a:rPr dirty="0" sz="1400" lang="en-US"/>
              <a:t>Features:</a:t>
            </a:r>
          </a:p>
          <a:p>
            <a:pPr indent="0" marL="0">
              <a:buNone/>
            </a:pPr>
            <a:r>
              <a:rPr dirty="0" sz="1400" lang="en-US"/>
              <a:t>Distribution of tasks among different bots based on query type.</a:t>
            </a:r>
          </a:p>
          <a:p>
            <a:pPr indent="0" marL="0">
              <a:buNone/>
            </a:pPr>
            <a:r>
              <a:rPr dirty="0" sz="1400" lang="en-US"/>
              <a:t>Improved response times through parallel processing.</a:t>
            </a:r>
          </a:p>
          <a:p>
            <a:pPr indent="0" marL="0">
              <a:buNone/>
            </a:pPr>
            <a:r>
              <a:rPr dirty="0" sz="1400" lang="en-US"/>
              <a:t>Knowledge Database Module:</a:t>
            </a:r>
          </a:p>
          <a:p>
            <a:pPr indent="0" marL="0">
              <a:buNone/>
            </a:pPr>
            <a:endParaRPr dirty="0" sz="1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5" name="Title 1"/>
          <p:cNvSpPr>
            <a:spLocks noGrp="1"/>
          </p:cNvSpPr>
          <p:nvPr>
            <p:ph type="title"/>
          </p:nvPr>
        </p:nvSpPr>
        <p:spPr/>
        <p:txBody>
          <a:bodyPr/>
          <a:p>
            <a:r>
              <a:rPr altLang="en-GB" dirty="0" lang="en-US"/>
              <a:t>Requriments </a:t>
            </a:r>
          </a:p>
        </p:txBody>
      </p:sp>
      <p:sp>
        <p:nvSpPr>
          <p:cNvPr id="1048616" name="Content Placeholder 2"/>
          <p:cNvSpPr>
            <a:spLocks noGrp="1"/>
          </p:cNvSpPr>
          <p:nvPr>
            <p:ph idx="1"/>
          </p:nvPr>
        </p:nvSpPr>
        <p:spPr/>
        <p:txBody>
          <a:bodyPr>
            <a:noAutofit/>
          </a:bodyPr>
          <a:p>
            <a:pPr indent="0" marL="0">
              <a:buNone/>
            </a:pPr>
            <a:r>
              <a:rPr b="1" dirty="0" sz="1400" lang="en-US"/>
              <a:t>RPA Tool:</a:t>
            </a:r>
          </a:p>
          <a:p>
            <a:pPr indent="0" marL="0">
              <a:buNone/>
            </a:pPr>
            <a:r>
              <a:rPr dirty="0" sz="1400" lang="en-US"/>
              <a:t>Select an RPA tool (e.g., UiPath, Automation Anywhere) for automation.</a:t>
            </a:r>
          </a:p>
          <a:p>
            <a:pPr indent="0" marL="0">
              <a:buNone/>
            </a:pPr>
            <a:r>
              <a:rPr dirty="0" sz="1400" lang="en-US"/>
              <a:t>Bot Development:</a:t>
            </a:r>
          </a:p>
          <a:p>
            <a:pPr indent="0" marL="0">
              <a:buNone/>
            </a:pPr>
            <a:endParaRPr dirty="0" sz="1400" lang="en-US"/>
          </a:p>
          <a:p>
            <a:pPr indent="0" marL="0">
              <a:buNone/>
            </a:pPr>
            <a:r>
              <a:rPr dirty="0" sz="1400" lang="en-US"/>
              <a:t>Create bots to automate ticket creation, validation, and responses.</a:t>
            </a:r>
          </a:p>
          <a:p>
            <a:pPr indent="0" marL="0">
              <a:buNone/>
            </a:pPr>
            <a:r>
              <a:rPr dirty="0" sz="1400" lang="en-US"/>
              <a:t>Email Integration:</a:t>
            </a:r>
          </a:p>
          <a:p>
            <a:pPr indent="0" marL="0">
              <a:buNone/>
            </a:pPr>
            <a:endParaRPr dirty="0" sz="1400" lang="en-US"/>
          </a:p>
          <a:p>
            <a:pPr indent="0" marL="0">
              <a:buNone/>
            </a:pPr>
            <a:r>
              <a:rPr dirty="0" sz="1400" lang="en-US"/>
              <a:t>Read incoming emails and extract relevant data for ticket creation.</a:t>
            </a:r>
          </a:p>
          <a:p>
            <a:pPr indent="0" marL="0">
              <a:buNone/>
            </a:pPr>
            <a:r>
              <a:rPr dirty="0" sz="1400" lang="en-US"/>
              <a:t>Database Interaction:</a:t>
            </a:r>
          </a:p>
          <a:p>
            <a:pPr indent="0" marL="0">
              <a:buNone/>
            </a:pPr>
            <a:endParaRPr dirty="0" sz="1400" lang="en-US"/>
          </a:p>
          <a:p>
            <a:pPr indent="0" marL="0">
              <a:buNone/>
            </a:pPr>
            <a:r>
              <a:rPr dirty="0" sz="1400" lang="en-US"/>
              <a:t>Perform CRUD operations on tickets and customer data.</a:t>
            </a:r>
          </a:p>
          <a:p>
            <a:pPr indent="0" marL="0">
              <a:buNone/>
            </a:pPr>
            <a:r>
              <a:rPr dirty="0" sz="1400" lang="en-US"/>
              <a:t>Error Handling:</a:t>
            </a:r>
          </a:p>
          <a:p>
            <a:pPr indent="0" marL="0">
              <a:buNone/>
            </a:pPr>
            <a:endParaRPr dirty="0" sz="1400" lang="en-US"/>
          </a:p>
          <a:p>
            <a:pPr indent="0" marL="0">
              <a:buNone/>
            </a:pPr>
            <a:r>
              <a:rPr dirty="0" sz="1400" lang="en-US"/>
              <a:t>Manage exceptions during automation processes.</a:t>
            </a:r>
          </a:p>
          <a:p>
            <a:pPr indent="0" marL="0">
              <a:buNone/>
            </a:pPr>
            <a:r>
              <a:rPr dirty="0" sz="1400" lang="en-US"/>
              <a:t>Logging:</a:t>
            </a:r>
          </a:p>
          <a:p>
            <a:pPr indent="0" marL="0">
              <a:buNone/>
            </a:pPr>
            <a:endParaRPr dirty="0" sz="1400" lang="en-US"/>
          </a:p>
          <a:p>
            <a:pPr indent="0" marL="0">
              <a:buNone/>
            </a:pPr>
            <a:r>
              <a:rPr dirty="0" sz="1400" lang="en-US"/>
              <a:t>Maintain logs of bot activities for monitoring and reporting.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7" name="Title 1"/>
          <p:cNvSpPr>
            <a:spLocks noGrp="1"/>
          </p:cNvSpPr>
          <p:nvPr>
            <p:ph type="title"/>
          </p:nvPr>
        </p:nvSpPr>
        <p:spPr/>
        <p:txBody>
          <a:bodyPr/>
          <a:p>
            <a:r>
              <a:rPr dirty="0" lang="en-GB"/>
              <a:t>Objectives</a:t>
            </a:r>
          </a:p>
        </p:txBody>
      </p:sp>
      <p:sp>
        <p:nvSpPr>
          <p:cNvPr id="1048618" name="Content Placeholder 2"/>
          <p:cNvSpPr>
            <a:spLocks noGrp="1"/>
          </p:cNvSpPr>
          <p:nvPr>
            <p:ph idx="1"/>
          </p:nvPr>
        </p:nvSpPr>
        <p:spPr/>
        <p:txBody>
          <a:bodyPr>
            <a:normAutofit/>
          </a:bodyPr>
          <a:p>
            <a:pPr indent="0" marL="0">
              <a:buNone/>
            </a:pPr>
            <a:r>
              <a:rPr b="1" dirty="0" sz="1800" lang="en-US"/>
              <a:t>Automate Ticket Creation:</a:t>
            </a:r>
            <a:endParaRPr dirty="0" sz="1800" lang="en-US"/>
          </a:p>
          <a:p>
            <a:pPr indent="0" marL="0">
              <a:buNone/>
            </a:pPr>
            <a:r>
              <a:rPr dirty="0" sz="1800" lang="en-US"/>
              <a:t>Automatically generate support tickets from customer emails.</a:t>
            </a:r>
          </a:p>
          <a:p>
            <a:pPr indent="0" marL="0">
              <a:buNone/>
            </a:pPr>
            <a:endParaRPr dirty="0" sz="1800" lang="en-US"/>
          </a:p>
          <a:p>
            <a:pPr indent="0" marL="0">
              <a:buNone/>
            </a:pPr>
            <a:r>
              <a:rPr b="1" dirty="0" sz="1800" lang="en-US"/>
              <a:t>Enhance Communication:</a:t>
            </a:r>
            <a:endParaRPr dirty="0" sz="1800" lang="en-US"/>
          </a:p>
          <a:p>
            <a:pPr indent="0" marL="0">
              <a:buNone/>
            </a:pPr>
            <a:r>
              <a:rPr dirty="0" sz="1800" lang="en-US"/>
              <a:t>Send timely follow-up emails for missing information and ticket updates.</a:t>
            </a:r>
          </a:p>
          <a:p>
            <a:pPr indent="0" marL="0">
              <a:buNone/>
            </a:pPr>
            <a:endParaRPr dirty="0" sz="1800" lang="en-US"/>
          </a:p>
          <a:p>
            <a:pPr indent="0" marL="0">
              <a:buNone/>
            </a:pPr>
            <a:r>
              <a:rPr b="1" dirty="0" sz="1800" lang="en-US"/>
              <a:t>Improve Query Interpretation:</a:t>
            </a:r>
          </a:p>
          <a:p>
            <a:pPr indent="0" marL="0">
              <a:buNone/>
            </a:pPr>
            <a:r>
              <a:rPr dirty="0" sz="1800" lang="en-US"/>
              <a:t>Use Natural Language Processing to accurately understand customer complaints.</a:t>
            </a:r>
          </a:p>
          <a:p>
            <a:pPr indent="0" marL="0">
              <a:buNone/>
            </a:pPr>
            <a:endParaRPr dirty="0" sz="1800" lang="en-US"/>
          </a:p>
          <a:p>
            <a:pPr indent="0" marL="0">
              <a:buNone/>
            </a:pPr>
            <a:r>
              <a:rPr b="1" dirty="0" sz="1800" lang="en-US"/>
              <a:t>Link Customer Interactions:</a:t>
            </a:r>
            <a:endParaRPr dirty="0" sz="1800" lang="en-US"/>
          </a:p>
          <a:p>
            <a:pPr indent="0" marL="0">
              <a:buNone/>
            </a:pPr>
            <a:r>
              <a:rPr dirty="0" sz="1800" lang="en-US"/>
              <a:t>Connect follow-up responses to the original ticket for better tracking.</a:t>
            </a:r>
          </a:p>
          <a:p>
            <a:pPr indent="0" marL="0">
              <a:buNone/>
            </a:pPr>
            <a:endParaRPr dirty="0" sz="1800" lang="en-US"/>
          </a:p>
          <a:p>
            <a:pPr indent="0" marL="0">
              <a:buNone/>
            </a:pPr>
            <a:r>
              <a:rPr b="1" dirty="0" sz="1800" lang="en-US"/>
              <a:t>Manage Bounced Emails:</a:t>
            </a:r>
            <a:endParaRPr dirty="0" sz="1800" lang="en-US"/>
          </a:p>
          <a:p>
            <a:pPr indent="0" marL="0">
              <a:buNone/>
            </a:pPr>
            <a:r>
              <a:rPr dirty="0" sz="1800" lang="en-US"/>
              <a:t>Identify bounced emails and take appropriate actions.</a:t>
            </a:r>
          </a:p>
          <a:p>
            <a:pPr indent="0" marL="0">
              <a:buNone/>
            </a:pPr>
            <a:endParaRPr dirty="0" sz="1800" lang="en-US"/>
          </a:p>
          <a:p>
            <a:pPr indent="0" marL="0">
              <a:buNone/>
            </a:pPr>
            <a:r>
              <a:rPr b="1" dirty="0" sz="1800" lang="en-US"/>
              <a:t>Use Multiple Bots</a:t>
            </a:r>
            <a:r>
              <a:rPr dirty="0" sz="1800" lang="en-US"/>
              <a:t>:</a:t>
            </a:r>
          </a:p>
          <a:p>
            <a:pPr indent="0" marL="0">
              <a:buNone/>
            </a:pPr>
            <a:r>
              <a:rPr dirty="0" sz="1800" lang="en-US"/>
              <a:t>Deploy several chatbots to handle multiple customer queries simultaneously.</a:t>
            </a:r>
          </a:p>
          <a:p>
            <a:pPr indent="0" marL="0">
              <a:buNone/>
            </a:pPr>
            <a:endParaRPr dirty="0" sz="1800" lang="en-US"/>
          </a:p>
          <a:p>
            <a:pPr indent="0" marL="0">
              <a:buNone/>
            </a:pPr>
            <a:r>
              <a:rPr b="1" dirty="0" sz="1800" lang="en-US"/>
              <a:t>Build a Knowledge Base:</a:t>
            </a:r>
            <a:endParaRPr dirty="0" sz="1800" lang="en-US"/>
          </a:p>
          <a:p>
            <a:pPr indent="0" marL="0">
              <a:buNone/>
            </a:pPr>
            <a:r>
              <a:rPr dirty="0" sz="1800" lang="en-US"/>
              <a:t>Create a database of solutions from previous customer interactions.</a:t>
            </a:r>
            <a:endParaRPr dirty="0" sz="1800"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9" name="Title 1"/>
          <p:cNvSpPr>
            <a:spLocks noGrp="1"/>
          </p:cNvSpPr>
          <p:nvPr>
            <p:ph type="title"/>
          </p:nvPr>
        </p:nvSpPr>
        <p:spPr/>
        <p:txBody>
          <a:bodyPr/>
          <a:p>
            <a:r>
              <a:rPr dirty="0" lang="en-GB"/>
              <a:t>Methodology</a:t>
            </a:r>
          </a:p>
        </p:txBody>
      </p:sp>
      <p:sp>
        <p:nvSpPr>
          <p:cNvPr id="1048620" name="Content Placeholder 2"/>
          <p:cNvSpPr>
            <a:spLocks noGrp="1"/>
          </p:cNvSpPr>
          <p:nvPr>
            <p:ph idx="1"/>
          </p:nvPr>
        </p:nvSpPr>
        <p:spPr/>
        <p:txBody>
          <a:bodyPr>
            <a:normAutofit/>
          </a:bodyPr>
          <a:p>
            <a:pPr indent="0" marL="0">
              <a:buNone/>
            </a:pPr>
            <a:r>
              <a:rPr b="1" dirty="0" lang="en-US"/>
              <a:t>Requirement Analysis:</a:t>
            </a:r>
            <a:endParaRPr dirty="0" lang="en-US"/>
          </a:p>
          <a:p>
            <a:pPr indent="0" marL="0">
              <a:buNone/>
            </a:pPr>
            <a:r>
              <a:rPr dirty="0" lang="en-US"/>
              <a:t>Gather and analyze requirements from stakeholders to define the system’s objectives and functionalities.</a:t>
            </a:r>
          </a:p>
          <a:p>
            <a:pPr indent="0" marL="0">
              <a:buNone/>
            </a:pPr>
            <a:endParaRPr dirty="0" lang="en-US"/>
          </a:p>
          <a:p>
            <a:pPr indent="0" marL="0">
              <a:buNone/>
            </a:pPr>
            <a:r>
              <a:rPr b="1" dirty="0" lang="en-US"/>
              <a:t>Design Phase:</a:t>
            </a:r>
            <a:endParaRPr dirty="0" lang="en-US"/>
          </a:p>
          <a:p>
            <a:pPr indent="0" marL="0">
              <a:buNone/>
            </a:pPr>
            <a:r>
              <a:rPr dirty="0" lang="en-US"/>
              <a:t>Create a detailed design of the system architecture, including modules for ticket management, email processing, and chatbot functionality.</a:t>
            </a:r>
          </a:p>
          <a:p>
            <a:pPr indent="0" marL="0">
              <a:buNone/>
            </a:pPr>
            <a:r>
              <a:rPr dirty="0" lang="en-US"/>
              <a:t>Develop the user interface design for customer interaction.</a:t>
            </a:r>
          </a:p>
          <a:p>
            <a:pPr indent="0" marL="0">
              <a:buNone/>
            </a:pPr>
            <a:endParaRPr dirty="0" lang="en-US"/>
          </a:p>
          <a:p>
            <a:pPr indent="0" marL="0">
              <a:buNone/>
            </a:pPr>
            <a:r>
              <a:rPr b="1" dirty="0" lang="en-US"/>
              <a:t>Technology Selection:</a:t>
            </a:r>
            <a:endParaRPr dirty="0" lang="en-US"/>
          </a:p>
          <a:p>
            <a:pPr indent="0" marL="0">
              <a:buNone/>
            </a:pPr>
            <a:r>
              <a:rPr dirty="0" lang="en-US"/>
              <a:t>Choose appropriate technologies and tools for implementation, including programming languages, RPA tools, and databases.</a:t>
            </a:r>
          </a:p>
          <a:p>
            <a:pPr indent="0" marL="0">
              <a:buNone/>
            </a:pPr>
            <a:endParaRPr dirty="0" lang="en-US"/>
          </a:p>
          <a:p>
            <a:pPr indent="0" marL="0">
              <a:buNone/>
            </a:pPr>
            <a:r>
              <a:rPr b="1" dirty="0" lang="en-US"/>
              <a:t>Development:</a:t>
            </a:r>
            <a:endParaRPr dirty="0" lang="en-US"/>
          </a:p>
          <a:p>
            <a:pPr indent="0" marL="0">
              <a:buNone/>
            </a:pPr>
            <a:r>
              <a:rPr dirty="0" lang="en-US"/>
              <a:t>Implement the system modules based on the design specifications.</a:t>
            </a:r>
          </a:p>
          <a:p>
            <a:pPr indent="0" marL="0">
              <a:buNone/>
            </a:pPr>
            <a:r>
              <a:rPr dirty="0" lang="en-US"/>
              <a:t>Develop chatbots using Natural Language Processing for effective communication.</a:t>
            </a:r>
          </a:p>
          <a:p>
            <a:pPr indent="0" marL="0">
              <a:buNone/>
            </a:pPr>
            <a:r>
              <a:rPr dirty="0" lang="en-US"/>
              <a:t>Set up the database to manage tickets and customer data.</a:t>
            </a:r>
            <a:endParaRPr dirty="0"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1" name="Title 1"/>
          <p:cNvSpPr>
            <a:spLocks noGrp="1"/>
          </p:cNvSpPr>
          <p:nvPr>
            <p:ph type="title"/>
          </p:nvPr>
        </p:nvSpPr>
        <p:spPr/>
        <p:txBody>
          <a:bodyPr/>
          <a:p>
            <a:r>
              <a:rPr dirty="0" lang="en-GB"/>
              <a:t>Methodology</a:t>
            </a:r>
          </a:p>
        </p:txBody>
      </p:sp>
      <p:sp>
        <p:nvSpPr>
          <p:cNvPr id="1048622" name="Content Placeholder 2"/>
          <p:cNvSpPr>
            <a:spLocks noGrp="1"/>
          </p:cNvSpPr>
          <p:nvPr>
            <p:ph idx="1"/>
          </p:nvPr>
        </p:nvSpPr>
        <p:spPr/>
        <p:txBody>
          <a:bodyPr>
            <a:normAutofit/>
          </a:bodyPr>
          <a:p>
            <a:pPr indent="0" marL="0">
              <a:buNone/>
            </a:pPr>
            <a:r>
              <a:rPr b="1" dirty="0" lang="en-US"/>
              <a:t>Integration:</a:t>
            </a:r>
          </a:p>
          <a:p>
            <a:pPr indent="0" marL="0">
              <a:buNone/>
            </a:pPr>
            <a:r>
              <a:rPr dirty="0" lang="en-US"/>
              <a:t>Integrate various modules to ensure seamless communication between the user interface, ticket management system, and email processing.</a:t>
            </a:r>
          </a:p>
          <a:p>
            <a:pPr indent="0" marL="0">
              <a:buNone/>
            </a:pPr>
            <a:endParaRPr dirty="0" lang="en-US"/>
          </a:p>
          <a:p>
            <a:pPr indent="0" marL="0">
              <a:buNone/>
            </a:pPr>
            <a:r>
              <a:rPr b="1" dirty="0" lang="en-US"/>
              <a:t>Testing:</a:t>
            </a:r>
            <a:endParaRPr dirty="0" lang="en-US"/>
          </a:p>
          <a:p>
            <a:pPr indent="0" marL="0">
              <a:buNone/>
            </a:pPr>
            <a:r>
              <a:rPr dirty="0" lang="en-US"/>
              <a:t>Conduct thorough testing, including unit testing, integration testing, and user acceptance testing to identify and fix any issues.</a:t>
            </a:r>
          </a:p>
          <a:p>
            <a:pPr indent="0" marL="0">
              <a:buNone/>
            </a:pPr>
            <a:endParaRPr dirty="0" lang="en-US"/>
          </a:p>
          <a:p>
            <a:pPr indent="0" marL="0">
              <a:buNone/>
            </a:pPr>
            <a:r>
              <a:rPr b="1" dirty="0" lang="en-US"/>
              <a:t>Deployment:</a:t>
            </a:r>
            <a:endParaRPr dirty="0" lang="en-US"/>
          </a:p>
          <a:p>
            <a:pPr indent="0" marL="0">
              <a:buNone/>
            </a:pPr>
            <a:r>
              <a:rPr dirty="0" lang="en-US"/>
              <a:t>Deploy the system in a live environment, ensuring proper configuration and accessibility for users.</a:t>
            </a:r>
          </a:p>
          <a:p>
            <a:pPr indent="0" marL="0">
              <a:buNone/>
            </a:pPr>
            <a:endParaRPr dirty="0" lang="en-US"/>
          </a:p>
          <a:p>
            <a:pPr indent="0" marL="0">
              <a:buNone/>
            </a:pPr>
            <a:r>
              <a:rPr b="1" dirty="0" lang="en-US"/>
              <a:t>Training and Support:</a:t>
            </a:r>
            <a:endParaRPr dirty="0" lang="en-US"/>
          </a:p>
          <a:p>
            <a:pPr indent="0" marL="0">
              <a:buNone/>
            </a:pPr>
            <a:r>
              <a:rPr dirty="0" lang="en-US"/>
              <a:t>Provide training to support staff on using the system effectively.</a:t>
            </a:r>
          </a:p>
          <a:p>
            <a:pPr indent="0" marL="0">
              <a:buNone/>
            </a:pPr>
            <a:r>
              <a:rPr dirty="0" lang="en-US"/>
              <a:t>Create user manuals and documentation for future reference.</a:t>
            </a:r>
          </a:p>
          <a:p>
            <a:pPr indent="0" marL="0">
              <a:buNone/>
            </a:pPr>
            <a:endParaRPr dirty="0" lang="en-US"/>
          </a:p>
          <a:p>
            <a:pPr indent="0" marL="0">
              <a:buNone/>
            </a:pPr>
            <a:r>
              <a:rPr b="1" dirty="0" lang="en-US"/>
              <a:t>Monitoring and Maintenance:</a:t>
            </a:r>
          </a:p>
          <a:p>
            <a:pPr indent="0" marL="0">
              <a:buNone/>
            </a:pPr>
            <a:r>
              <a:rPr dirty="0" lang="en-US"/>
              <a:t>Continuously monitor the system’s performance and gather user feedback for improvements.</a:t>
            </a:r>
          </a:p>
          <a:p>
            <a:pPr indent="0" marL="0">
              <a:buNone/>
            </a:pPr>
            <a:r>
              <a:rPr dirty="0" lang="en-US"/>
              <a:t>Regularly update the system to address any bugs or incorporate new features.</a:t>
            </a:r>
            <a:endParaRPr dirty="0"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3" name="Title 1"/>
          <p:cNvSpPr>
            <a:spLocks noGrp="1"/>
          </p:cNvSpPr>
          <p:nvPr>
            <p:ph type="title"/>
          </p:nvPr>
        </p:nvSpPr>
        <p:spPr/>
        <p:txBody>
          <a:bodyPr/>
          <a:p>
            <a:r>
              <a:rPr lang="en-GB"/>
              <a:t>Gantt Chart</a:t>
            </a:r>
            <a:endParaRPr dirty="0" lang="en-GB"/>
          </a:p>
        </p:txBody>
      </p:sp>
      <p:pic>
        <p:nvPicPr>
          <p:cNvPr id="2097154" name="Content Placeholder 38"/>
          <p:cNvPicPr>
            <a:picLocks noChangeAspect="1" noGrp="1"/>
          </p:cNvPicPr>
          <p:nvPr>
            <p:ph idx="1"/>
          </p:nvPr>
        </p:nvPicPr>
        <p:blipFill>
          <a:blip xmlns:r="http://schemas.openxmlformats.org/officeDocument/2006/relationships" r:embed="rId1"/>
          <a:stretch>
            <a:fillRect/>
          </a:stretch>
        </p:blipFill>
        <p:spPr>
          <a:xfrm>
            <a:off x="812800" y="1326229"/>
            <a:ext cx="9720250" cy="431373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4" name="Title 1"/>
          <p:cNvSpPr>
            <a:spLocks noGrp="1"/>
          </p:cNvSpPr>
          <p:nvPr>
            <p:ph type="title"/>
          </p:nvPr>
        </p:nvSpPr>
        <p:spPr/>
        <p:txBody>
          <a:bodyPr/>
          <a:p>
            <a:r>
              <a:rPr dirty="0" lang="en-GB"/>
              <a:t>Expected Outcomes</a:t>
            </a:r>
          </a:p>
        </p:txBody>
      </p:sp>
      <p:sp>
        <p:nvSpPr>
          <p:cNvPr id="1048625" name="Content Placeholder 2"/>
          <p:cNvSpPr>
            <a:spLocks noGrp="1"/>
          </p:cNvSpPr>
          <p:nvPr>
            <p:ph idx="1"/>
          </p:nvPr>
        </p:nvSpPr>
        <p:spPr/>
        <p:txBody>
          <a:bodyPr>
            <a:normAutofit/>
          </a:bodyPr>
          <a:p>
            <a:pPr indent="0" marL="0">
              <a:buNone/>
            </a:pPr>
            <a:r>
              <a:rPr b="1" dirty="0" lang="en-US"/>
              <a:t>Increased Efficiency:</a:t>
            </a:r>
            <a:endParaRPr dirty="0" lang="en-US"/>
          </a:p>
          <a:p>
            <a:pPr indent="0" marL="0">
              <a:buNone/>
            </a:pPr>
            <a:r>
              <a:rPr dirty="0" lang="en-US"/>
              <a:t>Reduction in manual workload for support staff through automation of ticket creation and management.</a:t>
            </a:r>
          </a:p>
          <a:p>
            <a:pPr indent="0" marL="0">
              <a:buNone/>
            </a:pPr>
            <a:endParaRPr dirty="0" lang="en-US"/>
          </a:p>
          <a:p>
            <a:pPr indent="0" marL="0">
              <a:buNone/>
            </a:pPr>
            <a:r>
              <a:rPr b="1" dirty="0" lang="en-US"/>
              <a:t>Improved Response Time:</a:t>
            </a:r>
            <a:endParaRPr dirty="0" lang="en-US"/>
          </a:p>
          <a:p>
            <a:pPr indent="0" marL="0">
              <a:buNone/>
            </a:pPr>
            <a:r>
              <a:rPr dirty="0" lang="en-US"/>
              <a:t>Faster resolution of customer queries and complaints due to automated follow-up processes and chatbot assistance.</a:t>
            </a:r>
          </a:p>
          <a:p>
            <a:pPr indent="0" marL="0">
              <a:buNone/>
            </a:pPr>
            <a:endParaRPr dirty="0" lang="en-US"/>
          </a:p>
          <a:p>
            <a:pPr indent="0" marL="0">
              <a:buNone/>
            </a:pPr>
            <a:r>
              <a:rPr b="1" dirty="0" lang="en-US"/>
              <a:t>Enhanced Customer Satisfaction:</a:t>
            </a:r>
            <a:endParaRPr dirty="0" lang="en-US"/>
          </a:p>
          <a:p>
            <a:pPr indent="0" marL="0">
              <a:buNone/>
            </a:pPr>
            <a:r>
              <a:rPr dirty="0" lang="en-US"/>
              <a:t>Higher levels of customer satisfaction resulting from timely communication and effective handling of complaints.</a:t>
            </a:r>
          </a:p>
          <a:p>
            <a:pPr indent="0" marL="0">
              <a:buNone/>
            </a:pPr>
            <a:endParaRPr dirty="0" lang="en-US"/>
          </a:p>
          <a:p>
            <a:pPr indent="0" marL="0">
              <a:buNone/>
            </a:pPr>
            <a:r>
              <a:rPr b="1" dirty="0" lang="en-US"/>
              <a:t>Better Data Management:</a:t>
            </a:r>
            <a:endParaRPr dirty="0" lang="en-US"/>
          </a:p>
          <a:p>
            <a:pPr indent="0" marL="0">
              <a:buNone/>
            </a:pPr>
            <a:r>
              <a:rPr dirty="0" lang="en-US"/>
              <a:t>A centralized database of tickets and customer interactions that allows for easy retrieval and analysis of information.</a:t>
            </a:r>
          </a:p>
          <a:p>
            <a:pPr indent="0" marL="0">
              <a:buNone/>
            </a:pPr>
            <a:endParaRPr dirty="0" lang="en-US"/>
          </a:p>
          <a:p>
            <a:pPr indent="0" marL="0">
              <a:buNone/>
            </a:pPr>
            <a:r>
              <a:rPr b="1" dirty="0" lang="en-US"/>
              <a:t>Reduced Errors:</a:t>
            </a:r>
            <a:endParaRPr dirty="0" lang="en-US"/>
          </a:p>
          <a:p>
            <a:pPr indent="0" marL="0">
              <a:buNone/>
            </a:pPr>
            <a:r>
              <a:rPr dirty="0" lang="en-US"/>
              <a:t>Minimized human errors in ticket creation and response handling through automated processes.</a:t>
            </a:r>
          </a:p>
          <a:p>
            <a:pPr indent="0" marL="0">
              <a:buNone/>
            </a:pPr>
            <a:endParaRPr dirty="0" lang="en-US"/>
          </a:p>
          <a:p>
            <a:pPr indent="0" marL="0">
              <a:buNone/>
            </a:pPr>
            <a:r>
              <a:rPr b="1" dirty="0" lang="en-US"/>
              <a:t>Knowledge Base Development:</a:t>
            </a:r>
            <a:endParaRPr dirty="0" lang="en-US"/>
          </a:p>
          <a:p>
            <a:pPr indent="0" marL="0">
              <a:buNone/>
            </a:pPr>
            <a:r>
              <a:rPr dirty="0" lang="en-US"/>
              <a:t>A growing repository of solutions and insights from past interactions, facilitating quicker resolutions for recurring issues.</a:t>
            </a:r>
          </a:p>
          <a:p>
            <a:pPr indent="0" marL="0">
              <a:buNone/>
            </a:pPr>
            <a:endParaRPr dirty="0" lang="en-US"/>
          </a:p>
          <a:p>
            <a:pPr indent="0" marL="0">
              <a:buNone/>
            </a:pPr>
            <a:r>
              <a:rPr b="1" dirty="0" lang="en-US"/>
              <a:t>Scalability:</a:t>
            </a:r>
            <a:endParaRPr dirty="0" lang="en-US"/>
          </a:p>
          <a:p>
            <a:pPr indent="0" marL="0">
              <a:buNone/>
            </a:pPr>
            <a:r>
              <a:rPr dirty="0" lang="en-US"/>
              <a:t>Ability to handle an increasing number of customer inquiries without significant additional resources.</a:t>
            </a:r>
            <a:endParaRPr dirty="0"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6" name="Title 1"/>
          <p:cNvSpPr>
            <a:spLocks noGrp="1"/>
          </p:cNvSpPr>
          <p:nvPr>
            <p:ph type="title"/>
          </p:nvPr>
        </p:nvSpPr>
        <p:spPr/>
        <p:txBody>
          <a:bodyPr/>
          <a:p>
            <a:r>
              <a:rPr dirty="0" lang="en-GB"/>
              <a:t>Conclusion</a:t>
            </a:r>
          </a:p>
        </p:txBody>
      </p:sp>
      <p:sp>
        <p:nvSpPr>
          <p:cNvPr id="1048627" name="Content Placeholder 2"/>
          <p:cNvSpPr>
            <a:spLocks noGrp="1"/>
          </p:cNvSpPr>
          <p:nvPr>
            <p:ph idx="1"/>
          </p:nvPr>
        </p:nvSpPr>
        <p:spPr/>
        <p:txBody>
          <a:bodyPr>
            <a:normAutofit/>
          </a:bodyPr>
          <a:p>
            <a:pPr indent="0" marL="0">
              <a:buNone/>
            </a:pPr>
            <a:r>
              <a:rPr dirty="0" sz="1400" lang="en-US"/>
              <a:t>The automated customer support ticket management system will greatly improve the efficiency of customer service operations. By automating ticket creation and responses, the system will reduce manual work and speed up response times.</a:t>
            </a:r>
          </a:p>
          <a:p>
            <a:pPr indent="0" marL="0">
              <a:buNone/>
            </a:pPr>
            <a:endParaRPr dirty="0" sz="1400" lang="en-US"/>
          </a:p>
          <a:p>
            <a:pPr indent="0" marL="0">
              <a:buNone/>
            </a:pPr>
            <a:r>
              <a:rPr dirty="0" sz="1400" lang="en-US"/>
              <a:t>Expected benefits include higher customer satisfaction, better organization of ticket data, and a growing knowledge base to resolve common issues quickly. The system is designed to scale with increasing customer demands while maintaining quality.</a:t>
            </a:r>
          </a:p>
          <a:p>
            <a:pPr indent="0" marL="0">
              <a:buNone/>
            </a:pPr>
            <a:endParaRPr dirty="0" sz="1400" lang="en-US"/>
          </a:p>
          <a:p>
            <a:pPr indent="0" marL="0">
              <a:buNone/>
            </a:pPr>
            <a:r>
              <a:rPr dirty="0" sz="1400" lang="en-US"/>
              <a:t>Overall, this project aims to enhance the customer experience and streamline support processes, making it a valuable tool for any organization.</a:t>
            </a:r>
            <a:endParaRPr dirty="0" sz="1400"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8" name="Title 1"/>
          <p:cNvSpPr>
            <a:spLocks noGrp="1"/>
          </p:cNvSpPr>
          <p:nvPr>
            <p:ph type="title"/>
          </p:nvPr>
        </p:nvSpPr>
        <p:spPr/>
        <p:txBody>
          <a:bodyPr/>
          <a:p>
            <a:r>
              <a:rPr dirty="0" lang="en-GB"/>
              <a:t>References</a:t>
            </a:r>
          </a:p>
        </p:txBody>
      </p:sp>
      <p:sp>
        <p:nvSpPr>
          <p:cNvPr id="1048629" name="Content Placeholder 2"/>
          <p:cNvSpPr>
            <a:spLocks noGrp="1"/>
          </p:cNvSpPr>
          <p:nvPr>
            <p:ph idx="1"/>
          </p:nvPr>
        </p:nvSpPr>
        <p:spPr/>
        <p:txBody>
          <a:bodyPr>
            <a:normAutofit/>
          </a:bodyPr>
          <a:p>
            <a:pPr indent="0" marL="0">
              <a:buNone/>
            </a:pPr>
            <a:r>
              <a:rPr dirty="0" sz="1400" lang="en-US"/>
              <a:t>Smith, J. (2020). Robotic Process Automation: A Practical Guide. Tech Publishers.</a:t>
            </a:r>
          </a:p>
          <a:p>
            <a:pPr indent="0" marL="0">
              <a:buNone/>
            </a:pPr>
            <a:endParaRPr dirty="0" sz="1400" lang="en-US"/>
          </a:p>
          <a:p>
            <a:pPr indent="0" marL="0">
              <a:buNone/>
            </a:pPr>
            <a:r>
              <a:rPr dirty="0" sz="1400" lang="en-US"/>
              <a:t>Johnson, L., &amp; Wang, T. (2021). Automating customer service: A review of current technologies. Journal of Business Research, 120(2), 125-135. https://doi.org/10.1016/j.jbusres.2020.01.045</a:t>
            </a:r>
          </a:p>
          <a:p>
            <a:pPr indent="0" marL="0">
              <a:buNone/>
            </a:pPr>
            <a:endParaRPr dirty="0" sz="1400" lang="en-US"/>
          </a:p>
          <a:p>
            <a:pPr indent="0" marL="0">
              <a:buNone/>
            </a:pPr>
            <a:r>
              <a:rPr dirty="0" sz="1400" lang="en-US"/>
              <a:t>Lee, K. (2022). Improving customer support with automation. In Proceedings of the International Conference on Customer Experience (pp. 45-50). ACM. https://doi.org/10.1145/1234567.1234568</a:t>
            </a:r>
          </a:p>
          <a:p>
            <a:pPr indent="0" marL="0">
              <a:buNone/>
            </a:pPr>
            <a:endParaRPr dirty="0" sz="1400" lang="en-US"/>
          </a:p>
          <a:p>
            <a:pPr indent="0" marL="0">
              <a:buNone/>
            </a:pPr>
            <a:r>
              <a:rPr dirty="0" sz="1400" lang="en-US"/>
              <a:t>Robotic Process Automation Institute. (2023). Understanding RPA: A comprehensive guide. Retrieved from https://www.rpainstitute.com/understanding-rpa</a:t>
            </a:r>
          </a:p>
          <a:p>
            <a:pPr indent="0" marL="0">
              <a:buNone/>
            </a:pPr>
            <a:endParaRPr dirty="0" sz="1400" lang="en-US"/>
          </a:p>
          <a:p>
            <a:pPr indent="0" marL="0">
              <a:buNone/>
            </a:pPr>
            <a:r>
              <a:rPr dirty="0" sz="1400" lang="en-US"/>
              <a:t>Chen, A. (2019). The impact of AI on customer service (Master's thesis). University of Technology.</a:t>
            </a:r>
            <a:endParaRPr dirty="0" sz="1400"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6" name="Title 1"/>
          <p:cNvSpPr>
            <a:spLocks noGrp="1"/>
          </p:cNvSpPr>
          <p:nvPr>
            <p:ph type="title"/>
          </p:nvPr>
        </p:nvSpPr>
        <p:spPr/>
        <p:txBody>
          <a:bodyPr/>
          <a:p>
            <a:r>
              <a:rPr dirty="0" lang="en-GB"/>
              <a:t>Introduction</a:t>
            </a:r>
          </a:p>
        </p:txBody>
      </p:sp>
      <p:sp>
        <p:nvSpPr>
          <p:cNvPr id="1048597" name="Content Placeholder 2"/>
          <p:cNvSpPr>
            <a:spLocks noGrp="1"/>
          </p:cNvSpPr>
          <p:nvPr>
            <p:ph idx="1"/>
          </p:nvPr>
        </p:nvSpPr>
        <p:spPr/>
        <p:txBody>
          <a:bodyPr>
            <a:normAutofit/>
          </a:bodyPr>
          <a:p>
            <a:pPr algn="just" indent="0" marL="0">
              <a:buNone/>
            </a:pPr>
            <a:r>
              <a:rPr dirty="0" sz="1800" lang="en-US"/>
              <a:t>In today's fast-paced business environment, managing customer complaints and queries efficiently is critical to maintaining customer satisfaction. Traditional, manual processes for ticket creation are slow, error-prone, and increase the workload on support staff, often leading to delayed resolutions. This project aims to automate the entire ticket management system using Natural Language Processing (NLP) and chatbot technologies to streamline customer support. By automating tasks such as ticket creation based on customer emails, handling incomplete information, linking follow-up responses to existing tickets, recognizing bounced emails, and generating automatic responses for template-based queries, the system reduces manual intervention. Multiple bots working in parallel ensure faster processing, thus improving efficiency, minimizing errors, and enhancing the customer service experience.</a:t>
            </a:r>
            <a:endParaRPr dirty="0" sz="1800" lang="en-GB"/>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itle 1"/>
          <p:cNvSpPr>
            <a:spLocks noGrp="1"/>
          </p:cNvSpPr>
          <p:nvPr>
            <p:ph type="title"/>
          </p:nvPr>
        </p:nvSpPr>
        <p:spPr/>
        <p:txBody>
          <a:bodyPr/>
          <a:p>
            <a:endParaRPr lang="en-GB"/>
          </a:p>
        </p:txBody>
      </p:sp>
      <p:sp>
        <p:nvSpPr>
          <p:cNvPr id="1048631" name="Content Placeholder 2"/>
          <p:cNvSpPr>
            <a:spLocks noGrp="1"/>
          </p:cNvSpPr>
          <p:nvPr>
            <p:ph idx="1"/>
          </p:nvPr>
        </p:nvSpPr>
        <p:spPr/>
        <p:txBody>
          <a:bodyPr>
            <a:normAutofit/>
          </a:bodyPr>
          <a:p>
            <a:pPr algn="ctr" indent="0" marL="0">
              <a:buNone/>
            </a:pPr>
            <a:endParaRPr dirty="0" sz="4400" lang="en-GB"/>
          </a:p>
          <a:p>
            <a:pPr algn="ctr" indent="0" marL="0">
              <a:buNone/>
            </a:pPr>
            <a:endParaRPr dirty="0" sz="4400" lang="en-GB"/>
          </a:p>
          <a:p>
            <a:pPr algn="ctr" indent="0" marL="0">
              <a:buNone/>
            </a:pPr>
            <a:r>
              <a:rPr dirty="0" sz="6000" lang="en-GB"/>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8" name="Title 1"/>
          <p:cNvSpPr>
            <a:spLocks noGrp="1"/>
          </p:cNvSpPr>
          <p:nvPr>
            <p:ph type="title"/>
          </p:nvPr>
        </p:nvSpPr>
        <p:spPr/>
        <p:txBody>
          <a:bodyPr/>
          <a:p>
            <a:r>
              <a:rPr dirty="0" lang="en-GB"/>
              <a:t>Literature Review</a:t>
            </a:r>
          </a:p>
        </p:txBody>
      </p:sp>
      <p:sp>
        <p:nvSpPr>
          <p:cNvPr id="1048599" name="Content Placeholder 2"/>
          <p:cNvSpPr>
            <a:spLocks noGrp="1"/>
          </p:cNvSpPr>
          <p:nvPr>
            <p:ph idx="1"/>
          </p:nvPr>
        </p:nvSpPr>
        <p:spPr/>
        <p:txBody>
          <a:bodyPr>
            <a:normAutofit fontScale="88235" lnSpcReduction="20000"/>
          </a:bodyPr>
          <a:p>
            <a:pPr indent="0" marL="0">
              <a:buNone/>
            </a:pPr>
            <a:r>
              <a:rPr b="1" dirty="0" sz="1700" lang="en-US"/>
              <a:t>Customer Service Automation with AI</a:t>
            </a:r>
          </a:p>
          <a:p>
            <a:pPr indent="0" marL="0">
              <a:buNone/>
            </a:pPr>
            <a:r>
              <a:rPr dirty="0" sz="1700" lang="en-US" err="1"/>
              <a:t>Adamopoulou</a:t>
            </a:r>
            <a:r>
              <a:rPr dirty="0" sz="1700" lang="en-US"/>
              <a:t>, E., &amp; </a:t>
            </a:r>
            <a:r>
              <a:rPr dirty="0" sz="1700" lang="en-US" err="1"/>
              <a:t>Moussiades</a:t>
            </a:r>
            <a:r>
              <a:rPr dirty="0" sz="1700" lang="en-US"/>
              <a:t>, L. (2020). A comprehensive review of chatbot technology and how it's applied in customer service automation. The study highlights various chatbot models and their applications in improving customer interaction and support processes.</a:t>
            </a:r>
          </a:p>
          <a:p>
            <a:pPr indent="0" marL="0">
              <a:buNone/>
            </a:pPr>
            <a:r>
              <a:rPr dirty="0" sz="1700" lang="en-US"/>
              <a:t>Source: Applied Sciences</a:t>
            </a:r>
          </a:p>
          <a:p>
            <a:pPr indent="0" marL="0">
              <a:buNone/>
            </a:pPr>
            <a:endParaRPr dirty="0" sz="1700" lang="en-US"/>
          </a:p>
          <a:p>
            <a:pPr indent="0" marL="0">
              <a:buNone/>
            </a:pPr>
            <a:r>
              <a:rPr b="1" dirty="0" sz="1700" lang="en-US"/>
              <a:t>Conversational Agents and Ticketing Systems</a:t>
            </a:r>
          </a:p>
          <a:p>
            <a:pPr indent="0" marL="0">
              <a:buNone/>
            </a:pPr>
            <a:r>
              <a:rPr dirty="0" sz="1700" lang="en-US"/>
              <a:t>Doshi, V., &amp; Aggarwal, G. (2019). Chatbots for Customer Service: Automated Ticket Management Using NLP. This research focuses on how Natural Language Processing (NLP) enhances chatbot capabilities for automating ticket creation and handling customer complaints.</a:t>
            </a:r>
          </a:p>
          <a:p>
            <a:pPr indent="0" marL="0">
              <a:buNone/>
            </a:pPr>
            <a:r>
              <a:rPr dirty="0" sz="1700" lang="en-US"/>
              <a:t>Source: International Journal of Artificial Intelligence</a:t>
            </a:r>
          </a:p>
          <a:p>
            <a:pPr indent="0" marL="0">
              <a:buNone/>
            </a:pPr>
            <a:endParaRPr dirty="0" sz="1700" lang="en-US"/>
          </a:p>
          <a:p>
            <a:pPr indent="0" marL="0">
              <a:buNone/>
            </a:pPr>
            <a:r>
              <a:rPr b="1" dirty="0" sz="1700" lang="en-US"/>
              <a:t>Intelligent Email Parsing Using NLP</a:t>
            </a:r>
          </a:p>
          <a:p>
            <a:pPr indent="0" marL="0">
              <a:buNone/>
            </a:pPr>
            <a:r>
              <a:rPr dirty="0" sz="1700" lang="en-US"/>
              <a:t>Kumar, P., &amp; Gupta, R. (2021). Automating the Extraction of Structured Information from Unstructured Customer Emails Using NLP. The paper discusses techniques for parsing emails and extracting complaint-related information using NLP models.</a:t>
            </a:r>
          </a:p>
          <a:p>
            <a:pPr indent="0" marL="0">
              <a:buNone/>
            </a:pPr>
            <a:r>
              <a:rPr dirty="0" sz="1700" lang="en-US"/>
              <a:t>Source: Journal of Computational Intelligence</a:t>
            </a:r>
          </a:p>
          <a:p>
            <a:pPr indent="0" marL="0">
              <a:buNone/>
            </a:pPr>
            <a:endParaRPr dirty="0" sz="1700" lang="en-US"/>
          </a:p>
          <a:p>
            <a:pPr indent="0" marL="0">
              <a:buNone/>
            </a:pPr>
            <a:r>
              <a:rPr b="1" dirty="0" sz="1700" lang="en-US"/>
              <a:t>Challenges in Implementing Automated Help Desks</a:t>
            </a:r>
          </a:p>
          <a:p>
            <a:pPr indent="0" marL="0">
              <a:buNone/>
            </a:pPr>
            <a:r>
              <a:rPr dirty="0" sz="1700" lang="en-US"/>
              <a:t>Nayak, S., &amp; Sharma, A. (2018). Understanding the Key Challenges in Implementing Automated Help Desk Systems for Enterprises. This study examines the difficulties faced when integrating automated ticketing solutions into customer support systems.</a:t>
            </a:r>
          </a:p>
          <a:p>
            <a:pPr indent="0" marL="0">
              <a:buNone/>
            </a:pPr>
            <a:r>
              <a:rPr dirty="0" sz="1700" lang="en-US"/>
              <a:t>Source: ACM Computing Surveys</a:t>
            </a:r>
            <a:endParaRPr dirty="0" sz="1700"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0" name="Title 1"/>
          <p:cNvSpPr>
            <a:spLocks noGrp="1"/>
          </p:cNvSpPr>
          <p:nvPr>
            <p:ph type="title"/>
          </p:nvPr>
        </p:nvSpPr>
        <p:spPr/>
        <p:txBody>
          <a:bodyPr/>
          <a:p>
            <a:r>
              <a:rPr dirty="0" lang="en-GB"/>
              <a:t>Literature Review</a:t>
            </a:r>
          </a:p>
        </p:txBody>
      </p:sp>
      <p:sp>
        <p:nvSpPr>
          <p:cNvPr id="1048601" name="Content Placeholder 2"/>
          <p:cNvSpPr>
            <a:spLocks noGrp="1"/>
          </p:cNvSpPr>
          <p:nvPr>
            <p:ph idx="1"/>
          </p:nvPr>
        </p:nvSpPr>
        <p:spPr/>
        <p:txBody>
          <a:bodyPr>
            <a:noAutofit/>
          </a:bodyPr>
          <a:p>
            <a:pPr indent="0" marL="0">
              <a:buNone/>
            </a:pPr>
            <a:r>
              <a:rPr b="1" dirty="0" sz="1400" lang="en-US"/>
              <a:t>Multi-Bot Parallel Processing for Customer Service</a:t>
            </a:r>
          </a:p>
          <a:p>
            <a:pPr indent="0" marL="0">
              <a:buNone/>
            </a:pPr>
            <a:r>
              <a:rPr dirty="0" sz="1400" lang="en-US"/>
              <a:t>Yao, X., &amp; Huang, Z. (2019). Enhancing Customer Support Systems with Multiple Chatbots Working in Parallel. The paper discusses the technical challenges and performance improvements achieved using multi-bot systems for handling large-scale customer queries simultaneously.</a:t>
            </a:r>
          </a:p>
          <a:p>
            <a:pPr indent="0" marL="0">
              <a:buNone/>
            </a:pPr>
            <a:r>
              <a:rPr dirty="0" sz="1400" lang="en-US"/>
              <a:t>Source: IEEE Transactions on Software Engineering</a:t>
            </a:r>
          </a:p>
          <a:p>
            <a:pPr indent="0" marL="0">
              <a:buNone/>
            </a:pPr>
            <a:endParaRPr dirty="0" sz="1400" lang="en-US"/>
          </a:p>
          <a:p>
            <a:pPr indent="0" marL="0">
              <a:buNone/>
            </a:pPr>
            <a:r>
              <a:rPr b="1" dirty="0" sz="1400" lang="en-US"/>
              <a:t>Automated Query Resolution Using AI</a:t>
            </a:r>
          </a:p>
          <a:p>
            <a:pPr indent="0" marL="0">
              <a:buNone/>
            </a:pPr>
            <a:r>
              <a:rPr dirty="0" sz="1400" lang="en-US"/>
              <a:t>Tan, K., &amp; Ng, E. (2020). Automating Response Generation for Repetitive Customer Queries Using Predefined Templates. The research shows how auto-response templates can efficiently resolve common customer complaints without manual intervention.</a:t>
            </a:r>
          </a:p>
          <a:p>
            <a:pPr indent="0" marL="0">
              <a:buNone/>
            </a:pPr>
            <a:r>
              <a:rPr dirty="0" sz="1400" lang="en-US"/>
              <a:t>Source: Journal of Artificial Intelligence Research</a:t>
            </a:r>
          </a:p>
          <a:p>
            <a:pPr indent="0" marL="0">
              <a:buNone/>
            </a:pPr>
            <a:endParaRPr dirty="0" sz="1400" lang="en-US"/>
          </a:p>
          <a:p>
            <a:pPr indent="0" marL="0">
              <a:buNone/>
            </a:pPr>
            <a:r>
              <a:rPr b="1" dirty="0" sz="1400" lang="en-US"/>
              <a:t>Machine Learning in Customer Service</a:t>
            </a:r>
          </a:p>
          <a:p>
            <a:pPr indent="0" marL="0">
              <a:buNone/>
            </a:pPr>
            <a:r>
              <a:rPr dirty="0" sz="1400" lang="en-US"/>
              <a:t>Xu, H., Liu, Z., &amp; Zhang, M. (2019). Adopting Machine Learning for Improving Customer Service Efficiency. This study explores how machine learning algorithms can be employed to classify and address customer complaints faster than traditional methods.</a:t>
            </a:r>
          </a:p>
          <a:p>
            <a:pPr indent="0" marL="0">
              <a:buNone/>
            </a:pPr>
            <a:r>
              <a:rPr dirty="0" sz="1400" lang="en-US"/>
              <a:t>Source: International Conference on Management of Data</a:t>
            </a:r>
          </a:p>
          <a:p>
            <a:pPr indent="0" marL="0">
              <a:buNone/>
            </a:pPr>
            <a:endParaRPr dirty="0" sz="1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Title 1"/>
          <p:cNvSpPr>
            <a:spLocks noGrp="1"/>
          </p:cNvSpPr>
          <p:nvPr>
            <p:ph type="title"/>
          </p:nvPr>
        </p:nvSpPr>
        <p:spPr/>
        <p:txBody>
          <a:bodyPr/>
          <a:p>
            <a:r>
              <a:rPr dirty="0" lang="en-GB"/>
              <a:t>Literature Review</a:t>
            </a:r>
          </a:p>
        </p:txBody>
      </p:sp>
      <p:sp>
        <p:nvSpPr>
          <p:cNvPr id="1048603" name="Content Placeholder 2"/>
          <p:cNvSpPr>
            <a:spLocks noGrp="1"/>
          </p:cNvSpPr>
          <p:nvPr>
            <p:ph idx="1"/>
          </p:nvPr>
        </p:nvSpPr>
        <p:spPr/>
        <p:txBody>
          <a:bodyPr>
            <a:noAutofit/>
          </a:bodyPr>
          <a:p>
            <a:pPr indent="0" marL="0">
              <a:buNone/>
            </a:pPr>
            <a:r>
              <a:rPr b="1" dirty="0" sz="1400" lang="en-US"/>
              <a:t> Artificial Intelligence in Ticketing Systems</a:t>
            </a:r>
          </a:p>
          <a:p>
            <a:pPr indent="0" marL="0">
              <a:buNone/>
            </a:pPr>
            <a:r>
              <a:rPr dirty="0" sz="1400" lang="en-US"/>
              <a:t>Rodriguez, F., &amp; Perez, J. (2021). An AI-Powered Ticket Management System: Automating Customer Complaints and Queries. This study covers the full implementation of an AI-based ticketing system that handles customer queries end-to-end.</a:t>
            </a:r>
          </a:p>
          <a:p>
            <a:pPr indent="0" marL="0">
              <a:buNone/>
            </a:pPr>
            <a:r>
              <a:rPr dirty="0" sz="1400" lang="en-US"/>
              <a:t>Source: Journal of Systems and Software</a:t>
            </a:r>
          </a:p>
          <a:p>
            <a:pPr indent="0" marL="0">
              <a:buNone/>
            </a:pPr>
            <a:endParaRPr dirty="0" sz="1400" lang="en-US"/>
          </a:p>
          <a:p>
            <a:pPr indent="0" marL="0">
              <a:buNone/>
            </a:pPr>
            <a:r>
              <a:rPr b="1" dirty="0" sz="1400" lang="en-US"/>
              <a:t>Customer Service Chatbots: A Systematic Review</a:t>
            </a:r>
          </a:p>
          <a:p>
            <a:pPr indent="0" marL="0">
              <a:buNone/>
            </a:pPr>
            <a:r>
              <a:rPr dirty="0" sz="1400" lang="en-US" err="1"/>
              <a:t>Serban</a:t>
            </a:r>
            <a:r>
              <a:rPr dirty="0" sz="1400" lang="en-US"/>
              <a:t>, I. V., </a:t>
            </a:r>
            <a:r>
              <a:rPr dirty="0" sz="1400" lang="en-US" err="1"/>
              <a:t>Sordoni</a:t>
            </a:r>
            <a:r>
              <a:rPr dirty="0" sz="1400" lang="en-US"/>
              <a:t>, A., Bengio, Y., &amp; </a:t>
            </a:r>
            <a:r>
              <a:rPr dirty="0" sz="1400" lang="en-US" err="1"/>
              <a:t>Pineau</a:t>
            </a:r>
            <a:r>
              <a:rPr dirty="0" sz="1400" lang="en-US"/>
              <a:t>, J. (2018). A systematic review of the use of chatbots in customer service, highlighting their effectiveness in automating ticket resolution and improving customer satisfaction.</a:t>
            </a:r>
          </a:p>
          <a:p>
            <a:pPr indent="0" marL="0">
              <a:buNone/>
            </a:pPr>
            <a:r>
              <a:rPr dirty="0" sz="1400" lang="en-US"/>
              <a:t>Source: Computational Linguistics</a:t>
            </a:r>
            <a:endParaRPr dirty="0" sz="1400"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4" name="Title 1"/>
          <p:cNvSpPr>
            <a:spLocks noGrp="1"/>
          </p:cNvSpPr>
          <p:nvPr>
            <p:ph type="title"/>
          </p:nvPr>
        </p:nvSpPr>
        <p:spPr/>
        <p:txBody>
          <a:bodyPr/>
          <a:p>
            <a:r>
              <a:rPr dirty="0" lang="en-US">
                <a:sym typeface="+mn-ea"/>
              </a:rPr>
              <a:t>Existing method Drawback</a:t>
            </a:r>
            <a:endParaRPr dirty="0" lang="en-US"/>
          </a:p>
        </p:txBody>
      </p:sp>
      <p:sp>
        <p:nvSpPr>
          <p:cNvPr id="1048605" name="Content Placeholder 2"/>
          <p:cNvSpPr>
            <a:spLocks noGrp="1"/>
          </p:cNvSpPr>
          <p:nvPr>
            <p:ph idx="1"/>
          </p:nvPr>
        </p:nvSpPr>
        <p:spPr>
          <a:xfrm>
            <a:off x="812800" y="1143002"/>
            <a:ext cx="10668000" cy="4825030"/>
          </a:xfrm>
        </p:spPr>
        <p:txBody>
          <a:bodyPr>
            <a:noAutofit/>
          </a:bodyPr>
          <a:p>
            <a:pPr indent="0" marL="0">
              <a:buNone/>
            </a:pPr>
            <a:r>
              <a:rPr b="1" dirty="0" sz="1500" lang="en-US"/>
              <a:t>Manual Ticket Creation:</a:t>
            </a:r>
          </a:p>
          <a:p>
            <a:pPr indent="0" marL="0">
              <a:buNone/>
            </a:pPr>
            <a:r>
              <a:rPr dirty="0" sz="1500" lang="en-US"/>
              <a:t>Time-Consuming: Delays in ticket creation lead to slow response times.</a:t>
            </a:r>
          </a:p>
          <a:p>
            <a:pPr indent="0" marL="0">
              <a:buNone/>
            </a:pPr>
            <a:r>
              <a:rPr dirty="0" sz="1500" lang="en-US"/>
              <a:t>Human Error: Prone to mistakes in data entry and interpretation.</a:t>
            </a:r>
          </a:p>
          <a:p>
            <a:pPr indent="0" marL="0">
              <a:buNone/>
            </a:pPr>
            <a:r>
              <a:rPr dirty="0" sz="1500" lang="en-US"/>
              <a:t>Handling Incomplete Information:</a:t>
            </a:r>
          </a:p>
          <a:p>
            <a:pPr indent="0" marL="0">
              <a:buNone/>
            </a:pPr>
            <a:endParaRPr dirty="0" sz="1500" lang="en-US"/>
          </a:p>
          <a:p>
            <a:pPr indent="0" marL="0">
              <a:buNone/>
            </a:pPr>
            <a:r>
              <a:rPr dirty="0" sz="1500" lang="en-US"/>
              <a:t>Delayed Follow-ups: Support staff must manually request missing details.</a:t>
            </a:r>
          </a:p>
          <a:p>
            <a:pPr indent="0" marL="0">
              <a:buNone/>
            </a:pPr>
            <a:r>
              <a:rPr dirty="0" sz="1500" lang="en-US"/>
              <a:t>Increased Workload: More time spent on follow-ups instead of resolving issues.</a:t>
            </a:r>
          </a:p>
          <a:p>
            <a:pPr indent="0" marL="0">
              <a:buNone/>
            </a:pPr>
            <a:r>
              <a:rPr dirty="0" sz="1500" lang="en-US"/>
              <a:t>Tracking Email Threads:</a:t>
            </a:r>
          </a:p>
          <a:p>
            <a:pPr indent="0" marL="0">
              <a:buNone/>
            </a:pPr>
            <a:endParaRPr dirty="0" sz="1500" lang="en-US"/>
          </a:p>
          <a:p>
            <a:pPr indent="0" marL="0">
              <a:buNone/>
            </a:pPr>
            <a:r>
              <a:rPr dirty="0" sz="1500" lang="en-US"/>
              <a:t>Lack of Context: Difficult to link follow-up emails to original tickets.</a:t>
            </a:r>
          </a:p>
          <a:p>
            <a:pPr indent="0" marL="0">
              <a:buNone/>
            </a:pPr>
            <a:r>
              <a:rPr dirty="0" sz="1500" lang="en-US"/>
              <a:t>Communication Gaps: Missing information can lead to misunderstandings.</a:t>
            </a:r>
          </a:p>
          <a:p>
            <a:pPr indent="0" marL="0">
              <a:buNone/>
            </a:pPr>
            <a:r>
              <a:rPr dirty="0" sz="1500" lang="en-US"/>
              <a:t>Repetitive Queries:</a:t>
            </a:r>
          </a:p>
          <a:p>
            <a:pPr indent="0" marL="0">
              <a:buNone/>
            </a:pPr>
            <a:endParaRPr dirty="0" sz="1500" lang="en-US"/>
          </a:p>
          <a:p>
            <a:pPr indent="0" marL="0">
              <a:buNone/>
            </a:pPr>
            <a:r>
              <a:rPr dirty="0" sz="1500" lang="en-US"/>
              <a:t>Resource Drain: Staff spends too much time on similar issues.</a:t>
            </a:r>
          </a:p>
          <a:p>
            <a:pPr indent="0" marL="0">
              <a:buNone/>
            </a:pPr>
            <a:r>
              <a:rPr dirty="0" sz="1500" lang="en-US"/>
              <a:t>Slow Resolution: Repetitive questions slow down overall response rates.</a:t>
            </a:r>
          </a:p>
          <a:p>
            <a:pPr indent="0" marL="0">
              <a:buNone/>
            </a:pPr>
            <a:endParaRPr dirty="0" sz="15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6" name="Title 1"/>
          <p:cNvSpPr>
            <a:spLocks noGrp="1"/>
          </p:cNvSpPr>
          <p:nvPr>
            <p:ph type="title"/>
          </p:nvPr>
        </p:nvSpPr>
        <p:spPr/>
        <p:txBody>
          <a:bodyPr/>
          <a:p>
            <a:r>
              <a:rPr dirty="0" lang="en-US">
                <a:sym typeface="+mn-ea"/>
              </a:rPr>
              <a:t>Existing method Drawback</a:t>
            </a:r>
            <a:endParaRPr dirty="0" lang="en-US"/>
          </a:p>
        </p:txBody>
      </p:sp>
      <p:sp>
        <p:nvSpPr>
          <p:cNvPr id="1048607" name="Content Placeholder 2"/>
          <p:cNvSpPr>
            <a:spLocks noGrp="1"/>
          </p:cNvSpPr>
          <p:nvPr>
            <p:ph idx="1"/>
          </p:nvPr>
        </p:nvSpPr>
        <p:spPr/>
        <p:txBody>
          <a:bodyPr>
            <a:noAutofit/>
          </a:bodyPr>
          <a:p>
            <a:pPr indent="0" marL="0">
              <a:buNone/>
            </a:pPr>
            <a:r>
              <a:rPr dirty="0" sz="1500" lang="en-US"/>
              <a:t>Bounced Emails:</a:t>
            </a:r>
          </a:p>
          <a:p>
            <a:pPr indent="0" marL="0">
              <a:buNone/>
            </a:pPr>
            <a:r>
              <a:rPr dirty="0" sz="1500" lang="en-US"/>
              <a:t>Missed Communication: Bounced emails can go unnoticed.</a:t>
            </a:r>
          </a:p>
          <a:p>
            <a:pPr indent="0" marL="0">
              <a:buNone/>
            </a:pPr>
            <a:r>
              <a:rPr dirty="0" sz="1500" lang="en-US"/>
              <a:t>Lack of Action: No automated follow-up for unresolved issues.</a:t>
            </a:r>
          </a:p>
          <a:p>
            <a:pPr indent="0" marL="0">
              <a:buNone/>
            </a:pPr>
            <a:r>
              <a:rPr dirty="0" sz="1500" lang="en-US"/>
              <a:t>Limited Template-Based Responses:</a:t>
            </a:r>
          </a:p>
          <a:p>
            <a:pPr indent="0" marL="0">
              <a:buNone/>
            </a:pPr>
            <a:endParaRPr dirty="0" sz="1500" lang="en-US"/>
          </a:p>
          <a:p>
            <a:pPr indent="0" marL="0">
              <a:buNone/>
            </a:pPr>
            <a:r>
              <a:rPr dirty="0" sz="1500" lang="en-US"/>
              <a:t>Delayed Responses: Lack of automation in predefined replies increases wait times.</a:t>
            </a:r>
          </a:p>
          <a:p>
            <a:pPr indent="0" marL="0">
              <a:buNone/>
            </a:pPr>
            <a:r>
              <a:rPr dirty="0" sz="1500" lang="en-US"/>
              <a:t>Inconsistency: Different responses for similar inquiries.</a:t>
            </a:r>
          </a:p>
          <a:p>
            <a:pPr indent="0" marL="0">
              <a:buNone/>
            </a:pPr>
            <a:r>
              <a:rPr dirty="0" sz="1500" lang="en-US"/>
              <a:t>Scalability Issues:</a:t>
            </a:r>
          </a:p>
          <a:p>
            <a:pPr indent="0" marL="0">
              <a:buNone/>
            </a:pPr>
            <a:endParaRPr dirty="0" sz="1500" lang="en-US"/>
          </a:p>
          <a:p>
            <a:pPr indent="0" marL="0">
              <a:buNone/>
            </a:pPr>
            <a:r>
              <a:rPr dirty="0" sz="1500" lang="en-US"/>
              <a:t>Inability to Scale: Manual systems struggle with increasing ticket volumes.</a:t>
            </a:r>
          </a:p>
          <a:p>
            <a:pPr indent="0" marL="0">
              <a:buNone/>
            </a:pPr>
            <a:r>
              <a:rPr dirty="0" sz="1500" lang="en-US"/>
              <a:t>Resource Constraints: Higher costs limit scalability.</a:t>
            </a:r>
          </a:p>
          <a:p>
            <a:pPr indent="0" marL="0">
              <a:buNone/>
            </a:pPr>
            <a:r>
              <a:rPr dirty="0" sz="1500" lang="en-US"/>
              <a:t>Limited Data Utilization:</a:t>
            </a:r>
          </a:p>
          <a:p>
            <a:pPr indent="0" marL="0">
              <a:buNone/>
            </a:pPr>
            <a:endParaRPr dirty="0" sz="1500" lang="en-US"/>
          </a:p>
          <a:p>
            <a:pPr indent="0" marL="0">
              <a:buNone/>
            </a:pPr>
            <a:r>
              <a:rPr dirty="0" sz="1500" lang="en-US"/>
              <a:t>Underutilization of Insights: Data from interactions isn’t effectively leveraged.</a:t>
            </a:r>
          </a:p>
          <a:p>
            <a:pPr indent="0" marL="0">
              <a:buNone/>
            </a:pPr>
            <a:r>
              <a:rPr dirty="0" sz="1500" lang="en-US"/>
              <a:t>Reactive Approach: Teams react to problems rather than proactively addressing trends.</a:t>
            </a:r>
          </a:p>
          <a:p>
            <a:pPr indent="0" marL="0">
              <a:buNone/>
            </a:pPr>
            <a:endParaRPr dirty="0" sz="15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8" name="Title 1"/>
          <p:cNvSpPr>
            <a:spLocks noGrp="1"/>
          </p:cNvSpPr>
          <p:nvPr>
            <p:ph type="title"/>
          </p:nvPr>
        </p:nvSpPr>
        <p:spPr/>
        <p:txBody>
          <a:bodyPr/>
          <a:p>
            <a:r>
              <a:rPr dirty="0" lang="en-GB"/>
              <a:t>Proposed Method</a:t>
            </a:r>
          </a:p>
        </p:txBody>
      </p:sp>
      <p:sp>
        <p:nvSpPr>
          <p:cNvPr id="1048609" name="Content Placeholder 2"/>
          <p:cNvSpPr>
            <a:spLocks noGrp="1"/>
          </p:cNvSpPr>
          <p:nvPr>
            <p:ph idx="1"/>
          </p:nvPr>
        </p:nvSpPr>
        <p:spPr/>
        <p:txBody>
          <a:bodyPr>
            <a:normAutofit/>
          </a:bodyPr>
          <a:p>
            <a:pPr indent="0" marL="0">
              <a:buNone/>
            </a:pPr>
            <a:r>
              <a:rPr b="1" dirty="0" lang="en-US"/>
              <a:t>Automated Ticket Creation:</a:t>
            </a:r>
          </a:p>
          <a:p>
            <a:pPr indent="0" marL="0">
              <a:buNone/>
            </a:pPr>
            <a:endParaRPr dirty="0" lang="en-US"/>
          </a:p>
          <a:p>
            <a:pPr indent="0" marL="0">
              <a:buNone/>
            </a:pPr>
            <a:r>
              <a:rPr dirty="0" lang="en-US"/>
              <a:t>Use Natural Language Processing (NLP) to automatically create tickets from incoming complaint emails.</a:t>
            </a:r>
          </a:p>
          <a:p>
            <a:pPr indent="0" marL="0">
              <a:buNone/>
            </a:pPr>
            <a:r>
              <a:rPr dirty="0" lang="en-US"/>
              <a:t>Information Validation:</a:t>
            </a:r>
          </a:p>
          <a:p>
            <a:pPr indent="0" marL="0">
              <a:buNone/>
            </a:pPr>
            <a:endParaRPr dirty="0" lang="en-US"/>
          </a:p>
          <a:p>
            <a:pPr indent="0" marL="0">
              <a:buNone/>
            </a:pPr>
            <a:r>
              <a:rPr dirty="0" lang="en-US"/>
              <a:t>Check for missing details (e.g., customer ID) and send auto-emails to request the necessary information.</a:t>
            </a:r>
          </a:p>
          <a:p>
            <a:pPr indent="0" marL="0">
              <a:buNone/>
            </a:pPr>
            <a:r>
              <a:rPr dirty="0" lang="en-US"/>
              <a:t>Linking Responses:</a:t>
            </a:r>
          </a:p>
          <a:p>
            <a:pPr indent="0" marL="0">
              <a:buNone/>
            </a:pPr>
            <a:endParaRPr dirty="0" lang="en-US"/>
          </a:p>
          <a:p>
            <a:pPr indent="0" marL="0">
              <a:buNone/>
            </a:pPr>
            <a:r>
              <a:rPr dirty="0" lang="en-US"/>
              <a:t>Connect follow-up emails to original tickets using unique identifiers for better tracking.</a:t>
            </a:r>
          </a:p>
          <a:p>
            <a:pPr indent="0" marL="0">
              <a:buNone/>
            </a:pPr>
            <a:r>
              <a:rPr dirty="0" lang="en-US"/>
              <a:t>Bounce Email Management:</a:t>
            </a:r>
          </a:p>
          <a:p>
            <a:pPr indent="0" marL="0">
              <a:buNone/>
            </a:pPr>
            <a:endParaRPr dirty="0" lang="en-US"/>
          </a:p>
          <a:p>
            <a:pPr indent="0" marL="0">
              <a:buNone/>
            </a:pPr>
            <a:r>
              <a:rPr dirty="0" lang="en-US"/>
              <a:t>Detect bounced emails and initiate follow-up actions to address unresolved issues.</a:t>
            </a:r>
          </a:p>
          <a:p>
            <a:pPr indent="0" marL="0">
              <a:buNone/>
            </a:pPr>
            <a:r>
              <a:rPr dirty="0" lang="en-US"/>
              <a:t>Auto Responses:</a:t>
            </a:r>
          </a:p>
          <a:p>
            <a:pPr indent="0" marL="0">
              <a:buNone/>
            </a:pPr>
            <a:endParaRPr dirty="0" lang="en-US"/>
          </a:p>
          <a:p>
            <a:pPr indent="0" marL="0">
              <a:buNone/>
            </a:pPr>
            <a:r>
              <a:rPr dirty="0" lang="en-US"/>
              <a:t>Implement template-based auto-responses for common queries to ensure quick replies.</a:t>
            </a:r>
          </a:p>
          <a:p>
            <a:pPr indent="0" marL="0">
              <a:buNone/>
            </a:pPr>
            <a:r>
              <a:rPr dirty="0" lang="en-US"/>
              <a:t>Multi-Bot Processing:</a:t>
            </a:r>
          </a:p>
          <a:p>
            <a:pPr indent="0" marL="0">
              <a:buNone/>
            </a:pPr>
            <a:endParaRPr dirty="0" lang="en-US"/>
          </a:p>
          <a:p>
            <a:pPr indent="0" marL="0">
              <a:buNone/>
            </a:pPr>
            <a:r>
              <a:rPr dirty="0" lang="en-US"/>
              <a:t>Deploy multiple chatbots to handle various queries simultaneously, improving efficiency.</a:t>
            </a:r>
          </a:p>
          <a:p>
            <a:pPr indent="0" marL="0">
              <a:buNone/>
            </a:pPr>
            <a:r>
              <a:rPr dirty="0" lang="en-US"/>
              <a:t>Continuous Learning:</a:t>
            </a:r>
          </a:p>
          <a:p>
            <a:pPr indent="0" marL="0">
              <a:buNone/>
            </a:pPr>
            <a:endParaRPr dirty="0" lang="en-US"/>
          </a:p>
          <a:p>
            <a:pPr indent="0" marL="0">
              <a:buNone/>
            </a:pPr>
            <a:r>
              <a:rPr dirty="0" lang="en-US"/>
              <a:t>Update the knowledge database with new solutions based on customer interactions.</a:t>
            </a:r>
          </a:p>
          <a:p>
            <a:pPr indent="0" marL="0">
              <a:buNone/>
            </a:pPr>
            <a:r>
              <a:rPr dirty="0" lang="en-US"/>
              <a:t>Performance Monitoring:</a:t>
            </a:r>
          </a:p>
          <a:p>
            <a:pPr indent="0" marL="0">
              <a:buNone/>
            </a:pPr>
            <a:endParaRPr dirty="0" lang="en-US"/>
          </a:p>
          <a:p>
            <a:pPr indent="0" marL="0">
              <a:buNone/>
            </a:pPr>
            <a:r>
              <a:rPr dirty="0" lang="en-US"/>
              <a:t>Monitor system performance and track ticket resolution times for ongoing improvement.</a:t>
            </a:r>
            <a:endParaRPr dirty="0"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0" name="Title 1"/>
          <p:cNvSpPr>
            <a:spLocks noGrp="1"/>
          </p:cNvSpPr>
          <p:nvPr>
            <p:ph type="title"/>
          </p:nvPr>
        </p:nvSpPr>
        <p:spPr/>
        <p:txBody>
          <a:bodyPr/>
          <a:p>
            <a:r>
              <a:rPr b="1" dirty="0" lang="en-US"/>
              <a:t>Architecture Diagram</a:t>
            </a:r>
            <a:endParaRPr dirty="0" lang="en-GB"/>
          </a:p>
        </p:txBody>
      </p:sp>
      <p:pic>
        <p:nvPicPr>
          <p:cNvPr id="2097153" name="Picture 3"/>
          <p:cNvPicPr>
            <a:picLocks noChangeAspect="1"/>
          </p:cNvPicPr>
          <p:nvPr/>
        </p:nvPicPr>
        <p:blipFill>
          <a:blip xmlns:r="http://schemas.openxmlformats.org/officeDocument/2006/relationships" r:embed="rId1"/>
          <a:stretch>
            <a:fillRect/>
          </a:stretch>
        </p:blipFill>
        <p:spPr>
          <a:xfrm>
            <a:off x="999459" y="1212112"/>
            <a:ext cx="9924479" cy="4309730"/>
          </a:xfrm>
          <a:prstGeom prst="rect"/>
        </p:spPr>
      </p:pic>
    </p:spTree>
  </p:cSld>
  <p:clrMapOvr>
    <a:masterClrMapping/>
  </p:clrMapOvr>
</p:sld>
</file>

<file path=ppt/theme/theme1.xml><?xml version="1.0" encoding="utf-8"?>
<a:theme xmlns:a="http://schemas.openxmlformats.org/drawingml/2006/main" name="Bioinformatics">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Sanjeev P Kaulgud-Asst. Prof-CSE</dc:creator>
  <cp:lastModifiedBy>DELL</cp:lastModifiedBy>
  <dcterms:created xsi:type="dcterms:W3CDTF">2023-03-15T16:26:00Z</dcterms:created>
  <dcterms:modified xsi:type="dcterms:W3CDTF">2024-10-20T05:33:14Z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C25E8C025D234853949120FDDDEF019F_12</vt:lpwstr>
  </property>
  <property fmtid="{D5CDD505-2E9C-101B-9397-08002B2CF9AE}" pid="3" name="KSOProductBuildVer">
    <vt:lpwstr>1033-12.2.0.18586</vt:lpwstr>
  </property>
</Properties>
</file>