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5"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1048591"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2"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00"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1"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04"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5"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08"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9"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12"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3"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16"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7"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19"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0"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048623"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4"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048625"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6"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582"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048583"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84"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85"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104864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4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lvl1pPr>
            <a:lvl2pPr marL="914400" lvl="1" indent="-342900" algn="l" rtl="0">
              <a:spcBef>
                <a:spcPts val="360"/>
              </a:spcBef>
              <a:spcAft>
                <a:spcPts val="0"/>
              </a:spcAft>
              <a:buClr>
                <a:schemeClr val="dk1"/>
              </a:buClr>
              <a:buSzPts val="1800"/>
              <a:buChar char="–"/>
            </a:lvl2pPr>
            <a:lvl3pPr marL="1371600" lvl="2" indent="-342900" algn="l" rtl="0">
              <a:spcBef>
                <a:spcPts val="360"/>
              </a:spcBef>
              <a:spcAft>
                <a:spcPts val="0"/>
              </a:spcAft>
              <a:buClr>
                <a:schemeClr val="dk1"/>
              </a:buClr>
              <a:buSzPts val="1800"/>
              <a:buChar char="•"/>
            </a:lvl3pPr>
            <a:lvl4pPr marL="1828800" lvl="3" indent="-342900" algn="l" rtl="0">
              <a:spcBef>
                <a:spcPts val="360"/>
              </a:spcBef>
              <a:spcAft>
                <a:spcPts val="0"/>
              </a:spcAft>
              <a:buClr>
                <a:schemeClr val="dk1"/>
              </a:buClr>
              <a:buSzPts val="1800"/>
              <a:buChar char="–"/>
            </a:lvl4pPr>
            <a:lvl5pPr marL="2286000" lvl="4" indent="-342900" algn="l" rtl="0">
              <a:spcBef>
                <a:spcPts val="360"/>
              </a:spcBef>
              <a:spcAft>
                <a:spcPts val="0"/>
              </a:spcAft>
              <a:buClr>
                <a:schemeClr val="dk1"/>
              </a:buClr>
              <a:buSzPts val="1800"/>
              <a:buChar cha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a:endParaRPr/>
          </a:p>
        </p:txBody>
      </p:sp>
      <p:sp>
        <p:nvSpPr>
          <p:cNvPr id="104864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4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4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1048631"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32"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lvl1pPr>
            <a:lvl2pPr marL="914400" lvl="1" indent="-342900" algn="l" rtl="0">
              <a:spcBef>
                <a:spcPts val="360"/>
              </a:spcBef>
              <a:spcAft>
                <a:spcPts val="0"/>
              </a:spcAft>
              <a:buClr>
                <a:schemeClr val="dk1"/>
              </a:buClr>
              <a:buSzPts val="1800"/>
              <a:buChar char="–"/>
            </a:lvl2pPr>
            <a:lvl3pPr marL="1371600" lvl="2" indent="-342900" algn="l" rtl="0">
              <a:spcBef>
                <a:spcPts val="360"/>
              </a:spcBef>
              <a:spcAft>
                <a:spcPts val="0"/>
              </a:spcAft>
              <a:buClr>
                <a:schemeClr val="dk1"/>
              </a:buClr>
              <a:buSzPts val="1800"/>
              <a:buChar char="•"/>
            </a:lvl3pPr>
            <a:lvl4pPr marL="1828800" lvl="3" indent="-342900" algn="l" rtl="0">
              <a:spcBef>
                <a:spcPts val="360"/>
              </a:spcBef>
              <a:spcAft>
                <a:spcPts val="0"/>
              </a:spcAft>
              <a:buClr>
                <a:schemeClr val="dk1"/>
              </a:buClr>
              <a:buSzPts val="1800"/>
              <a:buChar char="–"/>
            </a:lvl4pPr>
            <a:lvl5pPr marL="2286000" lvl="4" indent="-342900" algn="l" rtl="0">
              <a:spcBef>
                <a:spcPts val="360"/>
              </a:spcBef>
              <a:spcAft>
                <a:spcPts val="0"/>
              </a:spcAft>
              <a:buClr>
                <a:schemeClr val="dk1"/>
              </a:buClr>
              <a:buSzPts val="1800"/>
              <a:buChar cha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a:endParaRPr/>
          </a:p>
        </p:txBody>
      </p:sp>
      <p:sp>
        <p:nvSpPr>
          <p:cNvPr id="1048633"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34"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35"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1048593"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594"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lvl6pPr>
            <a:lvl7pPr marL="3200400" lvl="6" indent="-342900" algn="l" rtl="0">
              <a:spcBef>
                <a:spcPts val="360"/>
              </a:spcBef>
              <a:spcAft>
                <a:spcPts val="0"/>
              </a:spcAft>
              <a:buClr>
                <a:schemeClr val="dk1"/>
              </a:buClr>
              <a:buSzPts val="1800"/>
              <a:buChar char="•"/>
            </a:lvl7pPr>
            <a:lvl8pPr marL="3657600" lvl="7" indent="-342900" algn="l" rtl="0">
              <a:spcBef>
                <a:spcPts val="360"/>
              </a:spcBef>
              <a:spcAft>
                <a:spcPts val="0"/>
              </a:spcAft>
              <a:buClr>
                <a:schemeClr val="dk1"/>
              </a:buClr>
              <a:buSzPts val="1800"/>
              <a:buChar char="•"/>
            </a:lvl8pPr>
            <a:lvl9pPr marL="4114800" lvl="8" indent="-342900" algn="l" rtl="0">
              <a:spcBef>
                <a:spcPts val="360"/>
              </a:spcBef>
              <a:spcAft>
                <a:spcPts val="0"/>
              </a:spcAft>
              <a:buClr>
                <a:schemeClr val="dk1"/>
              </a:buClr>
              <a:buSzPts val="1800"/>
              <a:buChar char="•"/>
            </a:lvl9pPr>
          </a:lstStyle>
          <a:p>
            <a:endParaRPr/>
          </a:p>
        </p:txBody>
      </p:sp>
      <p:sp>
        <p:nvSpPr>
          <p:cNvPr id="1048595"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96"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97"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1048647"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48"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048649"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50"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51"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104865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5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04865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04865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5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5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1048658"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59"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048660"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48661"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048662"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48663"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4"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5"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1048627"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28"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29"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30"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pic>
        <p:nvPicPr>
          <p:cNvPr id="2097155" name="Google Shape;52;p7" descr="C:\Users\AMMU\Desktop\Border.png"/>
          <p:cNvPicPr preferRelativeResize="0">
            <a:picLocks/>
          </p:cNvPicPr>
          <p:nvPr/>
        </p:nvPicPr>
        <p:blipFill rotWithShape="1">
          <a:blip r:embed="rId2">
            <a:alphaModFix/>
          </a:blip>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1048666"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7"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8"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1048669"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70"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48671"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48672"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73"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74"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1048636"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37" name="Google Shape;66;p10"/>
          <p:cNvSpPr>
            <a:spLocks noGrp="1"/>
          </p:cNvSpPr>
          <p:nvPr>
            <p:ph type="pic" idx="2"/>
          </p:nvPr>
        </p:nvSpPr>
        <p:spPr>
          <a:xfrm>
            <a:off x="2389717" y="612775"/>
            <a:ext cx="7315200" cy="4114800"/>
          </a:xfrm>
          <a:prstGeom prst="rect">
            <a:avLst/>
          </a:prstGeom>
          <a:noFill/>
          <a:ln>
            <a:noFill/>
          </a:ln>
        </p:spPr>
      </p:sp>
      <p:sp>
        <p:nvSpPr>
          <p:cNvPr id="1048638"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48639"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40"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41"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4857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4857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4857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4858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lang="en-GB"/>
          </a:p>
        </p:txBody>
      </p:sp>
      <p:cxnSp>
        <p:nvCxnSpPr>
          <p:cNvPr id="3145728" name="Google Shape;11;p1"/>
          <p:cNvCxnSpPr>
            <a:cxnSpLocks/>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2097152" name="Google Shape;12;p1"/>
          <p:cNvPicPr preferRelativeResize="0">
            <a:picLocks/>
          </p:cNvPicPr>
          <p:nvPr/>
        </p:nvPicPr>
        <p:blipFill rotWithShape="1">
          <a:blip r:embed="rId13">
            <a:alphaModFix/>
          </a:blip>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048586" name="Google Shape;87;p13"/>
          <p:cNvSpPr txBox="1">
            <a:spLocks noGrp="1"/>
          </p:cNvSpPr>
          <p:nvPr>
            <p:ph type="ctrTitle"/>
          </p:nvPr>
        </p:nvSpPr>
        <p:spPr>
          <a:xfrm>
            <a:off x="943356" y="1012130"/>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Customer support Automation of ticket creation (RPA)</a:t>
            </a:r>
            <a:endParaRPr dirty="0">
              <a:solidFill>
                <a:schemeClr val="tx1"/>
              </a:solidFill>
              <a:latin typeface="Cambria" panose="02040503050406030204" pitchFamily="18" charset="0"/>
              <a:ea typeface="Cambria" panose="02040503050406030204" pitchFamily="18" charset="0"/>
            </a:endParaRPr>
          </a:p>
        </p:txBody>
      </p:sp>
      <p:sp>
        <p:nvSpPr>
          <p:cNvPr id="1048587"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2021-2025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4194304" name="Google Shape;89;p13"/>
          <p:cNvGraphicFramePr>
            <a:graphicFrameLocks/>
          </p:cNvGraphicFramePr>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15971">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98036">
                <a:tc>
                  <a:txBody>
                    <a:bodyPr/>
                    <a:lstStyle/>
                    <a:p>
                      <a:pPr marL="0" marR="0" lvl="0" indent="0" algn="ctr" rtl="0">
                        <a:spcBef>
                          <a:spcPts val="0"/>
                        </a:spcBef>
                        <a:spcAft>
                          <a:spcPts val="0"/>
                        </a:spcAft>
                        <a:buFont typeface="+mj-lt"/>
                        <a:buNone/>
                      </a:pPr>
                      <a:r>
                        <a:rPr lang="en-IN" sz="1800" u="none" strike="noStrike" cap="none" dirty="0"/>
                        <a:t>202211LIT0002</a:t>
                      </a:r>
                    </a:p>
                    <a:p>
                      <a:pPr marL="0" marR="0" lvl="0" indent="0" algn="ctr" rtl="0">
                        <a:spcBef>
                          <a:spcPts val="0"/>
                        </a:spcBef>
                        <a:spcAft>
                          <a:spcPts val="0"/>
                        </a:spcAft>
                        <a:buFont typeface="+mj-lt"/>
                        <a:buNone/>
                      </a:pPr>
                      <a:r>
                        <a:rPr lang="en-IN" sz="1800" u="none" strike="noStrike" cap="none" dirty="0"/>
                        <a:t>20211IST0009</a:t>
                      </a:r>
                      <a:endParaRPr lang="zh-CN" altLang="en-US"/>
                    </a:p>
                    <a:p>
                      <a:pPr marL="0" marR="0" lvl="0" indent="0" algn="ctr" rtl="0">
                        <a:spcBef>
                          <a:spcPts val="0"/>
                        </a:spcBef>
                        <a:spcAft>
                          <a:spcPts val="0"/>
                        </a:spcAft>
                        <a:buFont typeface="+mj-lt"/>
                        <a:buNone/>
                      </a:pPr>
                      <a:r>
                        <a:rPr lang="en-IN" sz="1800" u="none" strike="noStrike" cap="none" dirty="0"/>
                        <a:t>20211IST0022</a:t>
                      </a:r>
                    </a:p>
                    <a:p>
                      <a:pPr marL="0" marR="0" lvl="0" indent="0" algn="ctr" rtl="0">
                        <a:spcBef>
                          <a:spcPts val="0"/>
                        </a:spcBef>
                        <a:spcAft>
                          <a:spcPts val="0"/>
                        </a:spcAft>
                        <a:buFont typeface="+mj-lt"/>
                        <a:buNone/>
                      </a:pPr>
                      <a:r>
                        <a:rPr lang="en-IN" sz="1800" u="none" strike="noStrike" cap="none" dirty="0"/>
                        <a:t>20211IST0001</a:t>
                      </a:r>
                    </a:p>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Sameer</a:t>
                      </a:r>
                    </a:p>
                    <a:p>
                      <a:pPr marL="0" marR="0" lvl="0" indent="0" algn="ctr" rtl="0">
                        <a:spcBef>
                          <a:spcPts val="0"/>
                        </a:spcBef>
                        <a:spcAft>
                          <a:spcPts val="0"/>
                        </a:spcAft>
                        <a:buNone/>
                      </a:pPr>
                      <a:r>
                        <a:rPr lang="en-IN" sz="1800" u="none" strike="noStrike" cap="none" dirty="0"/>
                        <a:t>Chirag</a:t>
                      </a:r>
                    </a:p>
                    <a:p>
                      <a:pPr marL="0" marR="0" lvl="0" indent="0" algn="ctr" rtl="0">
                        <a:spcBef>
                          <a:spcPts val="0"/>
                        </a:spcBef>
                        <a:spcAft>
                          <a:spcPts val="0"/>
                        </a:spcAft>
                        <a:buNone/>
                      </a:pPr>
                      <a:r>
                        <a:rPr lang="en-IN" sz="1800" u="none" strike="noStrike" cap="none" dirty="0"/>
                        <a:t>Arsalan Ali Khan</a:t>
                      </a:r>
                    </a:p>
                    <a:p>
                      <a:pPr marL="0" marR="0" lvl="0" indent="0" algn="ctr" rtl="0">
                        <a:spcBef>
                          <a:spcPts val="0"/>
                        </a:spcBef>
                        <a:spcAft>
                          <a:spcPts val="0"/>
                        </a:spcAft>
                        <a:buNone/>
                      </a:pPr>
                      <a:r>
                        <a:rPr lang="en-IN" sz="1800" u="none" strike="noStrike" cap="none" dirty="0"/>
                        <a:t>Rakesh K</a:t>
                      </a:r>
                    </a:p>
                    <a:p>
                      <a:pPr marL="0" marR="0" lvl="0" indent="0" algn="ctr" rtl="0">
                        <a:spcBef>
                          <a:spcPts val="0"/>
                        </a:spcBef>
                        <a:spcAft>
                          <a:spcPts val="0"/>
                        </a:spcAf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9951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9951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9951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9951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48588"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a:t>
            </a:r>
            <a:r>
              <a:rPr lang="en-GB" sz="1700" b="1" dirty="0">
                <a:solidFill>
                  <a:srgbClr val="17365D"/>
                </a:solidFill>
                <a:latin typeface="Cambria" panose="02040503050406030204" pitchFamily="18" charset="0"/>
                <a:ea typeface="Cambria" panose="02040503050406030204" pitchFamily="18" charset="0"/>
                <a:cs typeface="Verdana"/>
                <a:sym typeface="Verdana"/>
              </a:rPr>
              <a:t>PALLAVI 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048589"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0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1048590"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Pallavi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598"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1048599"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048602"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1048603"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KG Into Systems Pvt Ltd</a:t>
            </a:r>
            <a:endParaRPr lang="zh-CN" altLang="en-US"/>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 </a:t>
            </a:r>
          </a:p>
          <a:p>
            <a:pPr marL="342900" lvl="0" indent="-190500" algn="just">
              <a:lnSpc>
                <a:spcPct val="120000"/>
              </a:lnSpc>
              <a:spcBef>
                <a:spcPts val="0"/>
              </a:spcBef>
              <a:buNone/>
            </a:pPr>
            <a:r>
              <a:rPr lang="en-US" dirty="0">
                <a:latin typeface="Cambria" panose="02040503050406030204" pitchFamily="18" charset="0"/>
                <a:ea typeface="Cambria" panose="02040503050406030204" pitchFamily="18" charset="0"/>
              </a:rPr>
              <a:t>Problem </a:t>
            </a:r>
            <a:r>
              <a:rPr lang="en-US" dirty="0" err="1">
                <a:latin typeface="Cambria" panose="02040503050406030204" pitchFamily="18" charset="0"/>
                <a:ea typeface="Cambria" panose="02040503050406030204" pitchFamily="18" charset="0"/>
              </a:rPr>
              <a:t>Description:</a:t>
            </a:r>
            <a:r>
              <a:rPr lang="en-US" sz="2000" dirty="0" err="1">
                <a:latin typeface="Cambria" panose="02040503050406030204" pitchFamily="18" charset="0"/>
                <a:ea typeface="Cambria" panose="02040503050406030204" pitchFamily="18" charset="0"/>
              </a:rPr>
              <a:t>Manual</a:t>
            </a:r>
            <a:r>
              <a:rPr lang="en-US" sz="2000" dirty="0">
                <a:latin typeface="Cambria" panose="02040503050406030204" pitchFamily="18" charset="0"/>
                <a:ea typeface="Cambria" panose="02040503050406030204" pitchFamily="18" charset="0"/>
              </a:rPr>
              <a:t> ticket creation in customer support often presents significant challenges, including increased processing time, higher error rates, and inconsistent data handling. These issues can lead to delayed responses, customer dissatisfaction, and inefficiencies within support teams. The problem is compounded by the need for support agents to handle repetitive tasks that could be automated, diverting their focus from more complex and value-added activities.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06"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048607"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Increased Processing Time</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Higher Error Rates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Inconsistent Data Handling</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Diverted Focus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Integration Issues</a:t>
            </a:r>
          </a:p>
          <a:p>
            <a:pPr marL="495300" indent="-342900" algn="just">
              <a:lnSpc>
                <a:spcPct val="150000"/>
              </a:lnSpc>
              <a:spcBef>
                <a:spcPts val="0"/>
              </a:spcBef>
              <a:buSzPct val="100000"/>
            </a:pPr>
            <a:r>
              <a:rPr lang="en-US" dirty="0">
                <a:latin typeface="Cambria" panose="02040503050406030204" pitchFamily="18" charset="0"/>
                <a:ea typeface="Cambria" panose="02040503050406030204" pitchFamily="18" charset="0"/>
              </a:rPr>
              <a:t>Operational Inefficiencies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0"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048611"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t>
            </a:r>
            <a:r>
              <a:rPr lang="en-US" dirty="0" err="1">
                <a:latin typeface="Cambria" panose="02040503050406030204" pitchFamily="18" charset="0"/>
                <a:ea typeface="Cambria" panose="02040503050406030204" pitchFamily="18" charset="0"/>
              </a:rPr>
              <a:t>Requirment</a:t>
            </a:r>
            <a:r>
              <a:rPr lang="en-US" dirty="0">
                <a:latin typeface="Cambria" panose="02040503050406030204" pitchFamily="18" charset="0"/>
                <a:ea typeface="Cambria" panose="02040503050406030204" pitchFamily="18" charset="0"/>
              </a:rPr>
              <a:t>:</a:t>
            </a:r>
          </a:p>
          <a:p>
            <a:pPr marL="495300" indent="-342900" algn="just">
              <a:lnSpc>
                <a:spcPct val="150000"/>
              </a:lnSpc>
              <a:spcBef>
                <a:spcPts val="0"/>
              </a:spcBef>
              <a:buSzPct val="100000"/>
            </a:pPr>
            <a:r>
              <a:rPr lang="en-IN" sz="2000" dirty="0"/>
              <a:t>Ticketing System Integration:</a:t>
            </a:r>
            <a:r>
              <a:rPr lang="en-US" sz="2000" dirty="0">
                <a:latin typeface="Cambria" panose="02040503050406030204" pitchFamily="18" charset="0"/>
                <a:ea typeface="Cambria" panose="02040503050406030204" pitchFamily="18" charset="0"/>
              </a:rPr>
              <a:t> </a:t>
            </a:r>
            <a:r>
              <a:rPr lang="en-IN" sz="1600" dirty="0"/>
              <a:t>CRM Integration, Support Channels Integration</a:t>
            </a:r>
          </a:p>
          <a:p>
            <a:pPr marL="495300" indent="-342900" algn="just">
              <a:lnSpc>
                <a:spcPct val="150000"/>
              </a:lnSpc>
              <a:spcBef>
                <a:spcPts val="0"/>
              </a:spcBef>
              <a:buSzPct val="100000"/>
            </a:pPr>
            <a:r>
              <a:rPr lang="en-IN" sz="2000" dirty="0"/>
              <a:t>Automation </a:t>
            </a:r>
            <a:r>
              <a:rPr lang="en-IN" sz="2000" dirty="0" err="1"/>
              <a:t>Engine:</a:t>
            </a:r>
            <a:r>
              <a:rPr lang="en-IN" sz="1600" dirty="0" err="1"/>
              <a:t>Rule-based</a:t>
            </a:r>
            <a:r>
              <a:rPr lang="en-IN" sz="1600" dirty="0"/>
              <a:t> Engine, Natural Language Processing (NLP)</a:t>
            </a:r>
          </a:p>
          <a:p>
            <a:pPr marL="495300" indent="-342900" algn="just">
              <a:lnSpc>
                <a:spcPct val="150000"/>
              </a:lnSpc>
              <a:spcBef>
                <a:spcPts val="0"/>
              </a:spcBef>
              <a:buSzPct val="100000"/>
            </a:pPr>
            <a:r>
              <a:rPr lang="en-IN" sz="2000" dirty="0"/>
              <a:t>User </a:t>
            </a:r>
            <a:r>
              <a:rPr lang="en-IN" sz="2000" dirty="0" err="1"/>
              <a:t>Interface:</a:t>
            </a:r>
            <a:r>
              <a:rPr lang="en-IN" sz="1600" dirty="0" err="1"/>
              <a:t>Agent</a:t>
            </a:r>
            <a:r>
              <a:rPr lang="en-IN" sz="1600" dirty="0"/>
              <a:t> Dashboard, Admin Dashboard</a:t>
            </a:r>
          </a:p>
          <a:p>
            <a:pPr marL="495300" indent="-342900" algn="just">
              <a:lnSpc>
                <a:spcPct val="150000"/>
              </a:lnSpc>
              <a:spcBef>
                <a:spcPts val="0"/>
              </a:spcBef>
              <a:buSzPct val="100000"/>
            </a:pPr>
            <a:r>
              <a:rPr lang="en-IN" sz="2000" dirty="0"/>
              <a:t>Data </a:t>
            </a:r>
            <a:r>
              <a:rPr lang="en-IN" sz="2000" dirty="0" err="1"/>
              <a:t>Management:</a:t>
            </a:r>
            <a:r>
              <a:rPr lang="en-IN" sz="1600" dirty="0" err="1"/>
              <a:t>Database</a:t>
            </a:r>
            <a:r>
              <a:rPr lang="en-IN" sz="1600" dirty="0"/>
              <a:t> System, Data Security</a:t>
            </a:r>
          </a:p>
          <a:p>
            <a:pPr marL="495300" indent="-342900" algn="just">
              <a:lnSpc>
                <a:spcPct val="150000"/>
              </a:lnSpc>
              <a:spcBef>
                <a:spcPts val="0"/>
              </a:spcBef>
              <a:buSzPct val="100000"/>
            </a:pPr>
            <a:r>
              <a:rPr lang="en-IN" sz="2000" dirty="0"/>
              <a:t>Reporting and </a:t>
            </a:r>
            <a:r>
              <a:rPr lang="en-IN" sz="2000" dirty="0" err="1"/>
              <a:t>Analytics:</a:t>
            </a:r>
            <a:r>
              <a:rPr lang="en-IN" sz="1600" dirty="0" err="1"/>
              <a:t>Reporting</a:t>
            </a:r>
            <a:r>
              <a:rPr lang="en-IN" sz="1600" dirty="0"/>
              <a:t> Tools, Analytics Engine</a:t>
            </a:r>
          </a:p>
          <a:p>
            <a:pPr marL="495300" indent="-342900" algn="just">
              <a:lnSpc>
                <a:spcPct val="150000"/>
              </a:lnSpc>
              <a:spcBef>
                <a:spcPts val="0"/>
              </a:spcBef>
              <a:buSzPct val="100000"/>
            </a:pPr>
            <a:r>
              <a:rPr lang="en-IN" sz="2000" dirty="0"/>
              <a:t>Integration and </a:t>
            </a:r>
            <a:r>
              <a:rPr lang="en-IN" sz="2000" dirty="0" err="1"/>
              <a:t>APIs:</a:t>
            </a:r>
            <a:r>
              <a:rPr lang="en-IN" sz="1600" dirty="0" err="1"/>
              <a:t>APIs</a:t>
            </a:r>
            <a:r>
              <a:rPr lang="en-IN" sz="1600" dirty="0"/>
              <a:t>, Webhooks</a:t>
            </a:r>
          </a:p>
          <a:p>
            <a:pPr marL="495300" indent="-342900" algn="just">
              <a:lnSpc>
                <a:spcPct val="150000"/>
              </a:lnSpc>
              <a:spcBef>
                <a:spcPts val="0"/>
              </a:spcBef>
              <a:buSzPct val="100000"/>
            </a:pPr>
            <a:r>
              <a:rPr lang="en-IN" sz="2000" dirty="0"/>
              <a:t>Notification </a:t>
            </a:r>
            <a:r>
              <a:rPr lang="en-IN" sz="2000" dirty="0" err="1"/>
              <a:t>System:</a:t>
            </a:r>
            <a:r>
              <a:rPr lang="en-IN" sz="1600" dirty="0" err="1"/>
              <a:t>Alerts</a:t>
            </a:r>
            <a:r>
              <a:rPr lang="en-IN" sz="1600" dirty="0"/>
              <a:t> and Notifications</a:t>
            </a:r>
          </a:p>
          <a:p>
            <a:pPr marL="495300" indent="-342900" algn="just">
              <a:lnSpc>
                <a:spcPct val="150000"/>
              </a:lnSpc>
              <a:spcBef>
                <a:spcPts val="0"/>
              </a:spcBef>
              <a:buSzPct val="100000"/>
            </a:pPr>
            <a:r>
              <a:rPr lang="en-IN" sz="2000" dirty="0" err="1"/>
              <a:t>Scalability:</a:t>
            </a:r>
            <a:r>
              <a:rPr lang="en-IN" sz="1600" dirty="0" err="1"/>
              <a:t>Load</a:t>
            </a:r>
            <a:r>
              <a:rPr lang="en-IN" sz="1600" dirty="0"/>
              <a:t> Balancing, Microservices Architecture</a:t>
            </a:r>
            <a:endParaRPr lang="en-US" sz="20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0486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Hardware </a:t>
            </a:r>
            <a:r>
              <a:rPr lang="en-US" dirty="0" err="1">
                <a:latin typeface="Cambria" panose="02040503050406030204" pitchFamily="18" charset="0"/>
                <a:ea typeface="Cambria" panose="02040503050406030204" pitchFamily="18" charset="0"/>
              </a:rPr>
              <a:t>Requirment</a:t>
            </a:r>
            <a:r>
              <a:rPr lang="en-US" dirty="0">
                <a:latin typeface="Cambria" panose="02040503050406030204" pitchFamily="18" charset="0"/>
                <a:ea typeface="Cambria" panose="02040503050406030204" pitchFamily="18" charset="0"/>
              </a:rPr>
              <a:t>:</a:t>
            </a:r>
          </a:p>
          <a:p>
            <a:pPr marL="495300" indent="-342900" algn="just">
              <a:lnSpc>
                <a:spcPct val="200000"/>
              </a:lnSpc>
              <a:spcBef>
                <a:spcPts val="0"/>
              </a:spcBef>
              <a:buSzPct val="100000"/>
            </a:pPr>
            <a:r>
              <a:rPr lang="en-IN" sz="2000" dirty="0"/>
              <a:t>Servers and </a:t>
            </a:r>
            <a:r>
              <a:rPr lang="en-IN" sz="2000" dirty="0" err="1"/>
              <a:t>Infrastructure:</a:t>
            </a:r>
            <a:r>
              <a:rPr lang="en-IN" sz="1600" dirty="0" err="1"/>
              <a:t>Web</a:t>
            </a:r>
            <a:r>
              <a:rPr lang="en-IN" sz="1600" dirty="0"/>
              <a:t> Servers, Application Servers,</a:t>
            </a:r>
            <a:r>
              <a:rPr lang="en-IN" sz="1200" dirty="0"/>
              <a:t> </a:t>
            </a:r>
            <a:r>
              <a:rPr lang="en-IN" sz="1600" dirty="0"/>
              <a:t>Database Servers</a:t>
            </a:r>
          </a:p>
          <a:p>
            <a:pPr marL="495300" indent="-342900" algn="just">
              <a:lnSpc>
                <a:spcPct val="200000"/>
              </a:lnSpc>
              <a:spcBef>
                <a:spcPts val="0"/>
              </a:spcBef>
              <a:buSzPct val="100000"/>
            </a:pPr>
            <a:r>
              <a:rPr lang="en-IN" sz="2000" dirty="0" err="1"/>
              <a:t>Networking:</a:t>
            </a:r>
            <a:r>
              <a:rPr lang="en-IN" sz="1600" dirty="0" err="1"/>
              <a:t>High-Speed</a:t>
            </a:r>
            <a:r>
              <a:rPr lang="en-IN" sz="1600" dirty="0"/>
              <a:t> Internet, Load Balancers</a:t>
            </a:r>
          </a:p>
          <a:p>
            <a:pPr marL="495300" indent="-342900" algn="just">
              <a:lnSpc>
                <a:spcPct val="200000"/>
              </a:lnSpc>
              <a:spcBef>
                <a:spcPts val="0"/>
              </a:spcBef>
              <a:buSzPct val="100000"/>
            </a:pPr>
            <a:r>
              <a:rPr lang="en-IN" sz="2000" dirty="0" err="1"/>
              <a:t>Storage:</a:t>
            </a:r>
            <a:r>
              <a:rPr lang="en-IN" sz="1600" dirty="0" err="1"/>
              <a:t>Data</a:t>
            </a:r>
            <a:r>
              <a:rPr lang="en-IN" sz="1600" dirty="0"/>
              <a:t> Storage</a:t>
            </a:r>
          </a:p>
          <a:p>
            <a:pPr marL="495300" indent="-342900" algn="just">
              <a:lnSpc>
                <a:spcPct val="200000"/>
              </a:lnSpc>
              <a:spcBef>
                <a:spcPts val="0"/>
              </a:spcBef>
              <a:buSzPct val="100000"/>
            </a:pPr>
            <a:r>
              <a:rPr lang="en-IN" sz="2000" dirty="0"/>
              <a:t>Backup and </a:t>
            </a:r>
            <a:r>
              <a:rPr lang="en-IN" sz="2000" dirty="0" err="1"/>
              <a:t>Recovery:</a:t>
            </a:r>
            <a:r>
              <a:rPr lang="en-IN" sz="1600" dirty="0" err="1"/>
              <a:t>Backup</a:t>
            </a:r>
            <a:r>
              <a:rPr lang="en-IN" sz="1600" dirty="0"/>
              <a:t> Systems, Disaster Recovery</a:t>
            </a:r>
          </a:p>
          <a:p>
            <a:pPr marL="495300" indent="-342900" algn="just">
              <a:lnSpc>
                <a:spcPct val="200000"/>
              </a:lnSpc>
              <a:spcBef>
                <a:spcPts val="0"/>
              </a:spcBef>
              <a:buSzPct val="100000"/>
            </a:pPr>
            <a:r>
              <a:rPr lang="en-IN" sz="2000" dirty="0"/>
              <a:t>Security:</a:t>
            </a:r>
            <a:r>
              <a:rPr lang="en-US" sz="1600" dirty="0"/>
              <a:t>Firewalls and Intrusion Detection Systems,</a:t>
            </a:r>
            <a:r>
              <a:rPr lang="en-IN" sz="1600" dirty="0"/>
              <a:t> VPNs</a:t>
            </a:r>
          </a:p>
          <a:p>
            <a:pPr marL="495300" indent="-342900" algn="just">
              <a:lnSpc>
                <a:spcPct val="200000"/>
              </a:lnSpc>
              <a:spcBef>
                <a:spcPts val="0"/>
              </a:spcBef>
              <a:buSzPct val="100000"/>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8"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097153" name="Picture 1"/>
          <p:cNvPicPr>
            <a:picLocks noChangeAspect="1"/>
          </p:cNvPicPr>
          <p:nvPr/>
        </p:nvPicPr>
        <p:blipFill>
          <a:blip r:embed="rId3"/>
          <a:stretch>
            <a:fillRect/>
          </a:stretch>
        </p:blipFill>
        <p:spPr>
          <a:xfrm>
            <a:off x="2059002" y="1042988"/>
            <a:ext cx="8073995" cy="477202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48621"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048622"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nSpc>
                <a:spcPct val="150000"/>
              </a:lnSpc>
            </a:pPr>
            <a:r>
              <a:rPr lang="en-US" sz="2000" b="1" dirty="0"/>
              <a:t>Zendesk Blog:</a:t>
            </a:r>
            <a:r>
              <a:rPr lang="en-US" sz="2000" dirty="0"/>
              <a:t> </a:t>
            </a:r>
            <a:r>
              <a:rPr lang="en-US" sz="2000" b="1" dirty="0"/>
              <a:t>Article:</a:t>
            </a:r>
            <a:r>
              <a:rPr lang="en-US" sz="2000" dirty="0"/>
              <a:t> Automating Customer Support: Benefits and Best Practices</a:t>
            </a:r>
          </a:p>
          <a:p>
            <a:pPr>
              <a:lnSpc>
                <a:spcPct val="150000"/>
              </a:lnSpc>
            </a:pPr>
            <a:r>
              <a:rPr lang="en-US" sz="2000" b="1" dirty="0"/>
              <a:t>Freshdesk </a:t>
            </a:r>
            <a:r>
              <a:rPr lang="en-US" sz="2000" b="1" dirty="0" err="1"/>
              <a:t>Blog:Article</a:t>
            </a:r>
            <a:r>
              <a:rPr lang="en-US" sz="2000" b="1" dirty="0"/>
              <a:t>:</a:t>
            </a:r>
            <a:r>
              <a:rPr lang="en-US" sz="2000" dirty="0"/>
              <a:t> How to Automate Your Customer Support</a:t>
            </a:r>
          </a:p>
          <a:p>
            <a:pPr>
              <a:lnSpc>
                <a:spcPct val="150000"/>
              </a:lnSpc>
            </a:pPr>
            <a:r>
              <a:rPr lang="en-US" sz="2000" b="1" dirty="0"/>
              <a:t>ServiceNow </a:t>
            </a:r>
            <a:r>
              <a:rPr lang="en-US" sz="2000" b="1" dirty="0" err="1"/>
              <a:t>Documentation:Page</a:t>
            </a:r>
            <a:r>
              <a:rPr lang="en-US" sz="2000" b="1" dirty="0"/>
              <a:t>:</a:t>
            </a:r>
            <a:r>
              <a:rPr lang="en-US" sz="2000" dirty="0"/>
              <a:t> Automating Ticket Management with ServiceNow</a:t>
            </a:r>
          </a:p>
          <a:p>
            <a:pPr>
              <a:lnSpc>
                <a:spcPct val="150000"/>
              </a:lnSpc>
            </a:pPr>
            <a:r>
              <a:rPr lang="en-US" sz="2000" b="1" dirty="0"/>
              <a:t>Zendesk Case </a:t>
            </a:r>
            <a:r>
              <a:rPr lang="en-US" sz="2000" b="1" dirty="0" err="1"/>
              <a:t>Studies:Case</a:t>
            </a:r>
            <a:r>
              <a:rPr lang="en-US" sz="2000" b="1" dirty="0"/>
              <a:t> Study:</a:t>
            </a:r>
            <a:r>
              <a:rPr lang="en-US" sz="2000" dirty="0"/>
              <a:t> How Automating Support Helped </a:t>
            </a:r>
            <a:r>
              <a:rPr lang="en-US" sz="2000" dirty="0" err="1"/>
              <a:t>Rothy's</a:t>
            </a:r>
            <a:r>
              <a:rPr lang="en-US" sz="2000" dirty="0"/>
              <a:t> Scale</a:t>
            </a:r>
          </a:p>
          <a:p>
            <a:pPr>
              <a:lnSpc>
                <a:spcPct val="150000"/>
              </a:lnSpc>
            </a:pPr>
            <a:r>
              <a:rPr lang="en-US" sz="2000" b="1" dirty="0"/>
              <a:t>Freshdesk Case </a:t>
            </a:r>
            <a:r>
              <a:rPr lang="en-US" sz="2000" b="1" dirty="0" err="1"/>
              <a:t>Studies:Case</a:t>
            </a:r>
            <a:r>
              <a:rPr lang="en-US" sz="2000" b="1" dirty="0"/>
              <a:t> Study:</a:t>
            </a:r>
            <a:r>
              <a:rPr lang="en-US" sz="2000" dirty="0"/>
              <a:t> How Instacart Improved Support Efficiency with Freshdesk</a:t>
            </a:r>
          </a:p>
          <a:p>
            <a:endParaRPr lang="en-US" dirty="0"/>
          </a:p>
          <a:p>
            <a:endParaRPr lang="en-US" dirty="0"/>
          </a:p>
          <a:p>
            <a:endParaRPr lang="en-US" dirty="0"/>
          </a:p>
          <a:p>
            <a:pPr marL="495300" indent="-342900">
              <a:spcBef>
                <a:spcPts val="0"/>
              </a:spcBef>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2097154"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Bioinformatics</vt:lpstr>
      <vt:lpstr>Customer support Automation of ticket creation (RPA)</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SAMEERBASHA MALIKSAB CHINCHALI</cp:lastModifiedBy>
  <cp:revision>1</cp:revision>
  <dcterms:created xsi:type="dcterms:W3CDTF">2024-09-18T04:30:52Z</dcterms:created>
  <dcterms:modified xsi:type="dcterms:W3CDTF">2025-01-17T06:54:58Z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f79abcabaf16442fae2e85056ca4cd0e</vt:lpwstr>
  </property>
</Properties>
</file>