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104858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1048585" name="Footer Placeholder 4"/>
          <p:cNvSpPr>
            <a:spLocks noGrp="1"/>
          </p:cNvSpPr>
          <p:nvPr>
            <p:ph type="ftr" sz="quarter" idx="11"/>
          </p:nvPr>
        </p:nvSpPr>
        <p:spPr/>
        <p:txBody>
          <a:bodyPr/>
          <a:lstStyle/>
          <a:p>
            <a:endParaRPr lang="en-GB"/>
          </a:p>
        </p:txBody>
      </p:sp>
      <p:sp>
        <p:nvSpPr>
          <p:cNvPr id="104858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p>
        </p:txBody>
      </p:sp>
      <p:sp>
        <p:nvSpPr>
          <p:cNvPr id="1048648"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50" name="Footer Placeholder 4"/>
          <p:cNvSpPr>
            <a:spLocks noGrp="1"/>
          </p:cNvSpPr>
          <p:nvPr>
            <p:ph type="ftr" sz="quarter" idx="11"/>
          </p:nvPr>
        </p:nvSpPr>
        <p:spPr/>
        <p:txBody>
          <a:bodyPr/>
          <a:lstStyle/>
          <a:p>
            <a:endParaRPr lang="en-GB"/>
          </a:p>
        </p:txBody>
      </p:sp>
      <p:sp>
        <p:nvSpPr>
          <p:cNvPr id="1048651"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6"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1048637"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39" name="Footer Placeholder 4"/>
          <p:cNvSpPr>
            <a:spLocks noGrp="1"/>
          </p:cNvSpPr>
          <p:nvPr>
            <p:ph type="ftr" sz="quarter" idx="11"/>
          </p:nvPr>
        </p:nvSpPr>
        <p:spPr/>
        <p:txBody>
          <a:bodyPr/>
          <a:lstStyle/>
          <a:p>
            <a:endParaRPr lang="en-GB"/>
          </a:p>
        </p:txBody>
      </p:sp>
      <p:sp>
        <p:nvSpPr>
          <p:cNvPr id="1048640"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1048592"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1048594" name="Footer Placeholder 4"/>
          <p:cNvSpPr>
            <a:spLocks noGrp="1"/>
          </p:cNvSpPr>
          <p:nvPr>
            <p:ph type="ftr" sz="quarter" idx="11"/>
          </p:nvPr>
        </p:nvSpPr>
        <p:spPr/>
        <p:txBody>
          <a:bodyPr/>
          <a:lstStyle/>
          <a:p>
            <a:endParaRPr lang="en-GB"/>
          </a:p>
        </p:txBody>
      </p:sp>
      <p:sp>
        <p:nvSpPr>
          <p:cNvPr id="1048595"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104865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55" name="Footer Placeholder 4"/>
          <p:cNvSpPr>
            <a:spLocks noGrp="1"/>
          </p:cNvSpPr>
          <p:nvPr>
            <p:ph type="ftr" sz="quarter" idx="11"/>
          </p:nvPr>
        </p:nvSpPr>
        <p:spPr/>
        <p:txBody>
          <a:bodyPr/>
          <a:lstStyle/>
          <a:p>
            <a:endParaRPr lang="en-GB"/>
          </a:p>
        </p:txBody>
      </p:sp>
      <p:sp>
        <p:nvSpPr>
          <p:cNvPr id="104865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1048658"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61" name="Footer Placeholder 5"/>
          <p:cNvSpPr>
            <a:spLocks noGrp="1"/>
          </p:cNvSpPr>
          <p:nvPr>
            <p:ph type="ftr" sz="quarter" idx="11"/>
          </p:nvPr>
        </p:nvSpPr>
        <p:spPr/>
        <p:txBody>
          <a:bodyPr/>
          <a:lstStyle/>
          <a:p>
            <a:endParaRPr lang="en-GB"/>
          </a:p>
        </p:txBody>
      </p:sp>
      <p:sp>
        <p:nvSpPr>
          <p:cNvPr id="1048662"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3"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1048664"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5"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7"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69" name="Footer Placeholder 7"/>
          <p:cNvSpPr>
            <a:spLocks noGrp="1"/>
          </p:cNvSpPr>
          <p:nvPr>
            <p:ph type="ftr" sz="quarter" idx="11"/>
          </p:nvPr>
        </p:nvSpPr>
        <p:spPr/>
        <p:txBody>
          <a:bodyPr/>
          <a:lstStyle/>
          <a:p>
            <a:endParaRPr lang="en-GB"/>
          </a:p>
        </p:txBody>
      </p:sp>
      <p:sp>
        <p:nvSpPr>
          <p:cNvPr id="1048670"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a:xfrm>
            <a:off x="3860800" y="274638"/>
            <a:ext cx="7721600" cy="487362"/>
          </a:xfrm>
        </p:spPr>
        <p:txBody>
          <a:bodyPr/>
          <a:lstStyle/>
          <a:p>
            <a:r>
              <a:rPr lang="en-US"/>
              <a:t>Click to edit Master title style</a:t>
            </a:r>
          </a:p>
        </p:txBody>
      </p:sp>
      <p:sp>
        <p:nvSpPr>
          <p:cNvPr id="104863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34" name="Footer Placeholder 3"/>
          <p:cNvSpPr>
            <a:spLocks noGrp="1"/>
          </p:cNvSpPr>
          <p:nvPr>
            <p:ph type="ftr" sz="quarter" idx="11"/>
          </p:nvPr>
        </p:nvSpPr>
        <p:spPr/>
        <p:txBody>
          <a:bodyPr/>
          <a:lstStyle/>
          <a:p>
            <a:endParaRPr lang="en-GB"/>
          </a:p>
        </p:txBody>
      </p:sp>
      <p:sp>
        <p:nvSpPr>
          <p:cNvPr id="104863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97155" name="Picture 3" descr="C:\Users\AMMU\Desktop\Border.png"/>
          <p:cNvPicPr>
            <a:picLocks noChangeAspect="1" noChangeArrowheads="1"/>
          </p:cNvPicPr>
          <p:nvPr/>
        </p:nvPicPr>
        <p:blipFill>
          <a:blip r:embed="rId2" cstate="print"/>
          <a:srcRect/>
          <a:stretch>
            <a:fillRect/>
          </a:stretch>
        </p:blipFill>
        <p:spPr bwMode="auto">
          <a:xfrm>
            <a:off x="2505209" y="139874"/>
            <a:ext cx="9686793" cy="698326"/>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1"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72" name="Footer Placeholder 2"/>
          <p:cNvSpPr>
            <a:spLocks noGrp="1"/>
          </p:cNvSpPr>
          <p:nvPr>
            <p:ph type="ftr" sz="quarter" idx="11"/>
          </p:nvPr>
        </p:nvSpPr>
        <p:spPr/>
        <p:txBody>
          <a:bodyPr/>
          <a:lstStyle/>
          <a:p>
            <a:endParaRPr lang="en-GB"/>
          </a:p>
        </p:txBody>
      </p:sp>
      <p:sp>
        <p:nvSpPr>
          <p:cNvPr id="1048673"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4"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1048675"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77"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78" name="Footer Placeholder 5"/>
          <p:cNvSpPr>
            <a:spLocks noGrp="1"/>
          </p:cNvSpPr>
          <p:nvPr>
            <p:ph type="ftr" sz="quarter" idx="11"/>
          </p:nvPr>
        </p:nvSpPr>
        <p:spPr/>
        <p:txBody>
          <a:bodyPr/>
          <a:lstStyle/>
          <a:p>
            <a:endParaRPr lang="en-GB"/>
          </a:p>
        </p:txBody>
      </p:sp>
      <p:sp>
        <p:nvSpPr>
          <p:cNvPr id="1048679"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42"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3"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44"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1048645" name="Footer Placeholder 5"/>
          <p:cNvSpPr>
            <a:spLocks noGrp="1"/>
          </p:cNvSpPr>
          <p:nvPr>
            <p:ph type="ftr" sz="quarter" idx="11"/>
          </p:nvPr>
        </p:nvSpPr>
        <p:spPr/>
        <p:txBody>
          <a:bodyPr/>
          <a:lstStyle/>
          <a:p>
            <a:endParaRPr lang="en-GB"/>
          </a:p>
        </p:txBody>
      </p:sp>
      <p:sp>
        <p:nvSpPr>
          <p:cNvPr id="1048646"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77"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17/01/2025</a:t>
            </a:fld>
            <a:endParaRPr lang="en-GB"/>
          </a:p>
        </p:txBody>
      </p:sp>
      <p:sp>
        <p:nvSpPr>
          <p:cNvPr id="1048579"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1048580"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1048581"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endParaRPr lang="en-IN" sz="1800"/>
          </a:p>
        </p:txBody>
      </p:sp>
      <p:pic>
        <p:nvPicPr>
          <p:cNvPr id="2097152" name="Picture 7"/>
          <p:cNvPicPr>
            <a:picLocks noChangeAspect="1"/>
          </p:cNvPicPr>
          <p:nvPr/>
        </p:nvPicPr>
        <p:blipFill rotWithShape="1">
          <a:blip r:embed="rId13"/>
          <a:srcRect b="18045"/>
          <a:stretch>
            <a:fillRect/>
          </a:stretch>
        </p:blipFill>
        <p:spPr bwMode="auto">
          <a:xfrm>
            <a:off x="0" y="5991366"/>
            <a:ext cx="12192000" cy="866633"/>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ctrTitle"/>
          </p:nvPr>
        </p:nvSpPr>
        <p:spPr>
          <a:xfrm>
            <a:off x="790469" y="1069102"/>
            <a:ext cx="10363200" cy="1470025"/>
          </a:xfrm>
        </p:spPr>
        <p:txBody>
          <a:bodyPr/>
          <a:lstStyle/>
          <a:p>
            <a:r>
              <a:rPr lang="en-US" dirty="0"/>
              <a:t>Eliminating Manual Intervention in Ticket Creation Using Chatbot Automation</a:t>
            </a:r>
            <a:endParaRPr lang="en-GB" dirty="0"/>
          </a:p>
        </p:txBody>
      </p:sp>
      <p:sp>
        <p:nvSpPr>
          <p:cNvPr id="1048588"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19430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48589" name="Subtitle 2"/>
          <p:cNvSpPr txBox="1"/>
          <p:nvPr/>
        </p:nvSpPr>
        <p:spPr>
          <a:xfrm>
            <a:off x="6454795" y="3274140"/>
            <a:ext cx="5339640"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pPr algn="l"/>
            <a:r>
              <a:rPr lang="en-US" dirty="0" err="1"/>
              <a:t>Prof.PALLAVI</a:t>
            </a:r>
            <a:r>
              <a:rPr lang="en-US" dirty="0"/>
              <a:t> R</a:t>
            </a:r>
          </a:p>
          <a:p>
            <a:pPr algn="l"/>
            <a:r>
              <a:rPr lang="en-US" dirty="0"/>
              <a:t>Professor School of Computer Science &amp; Engineering </a:t>
            </a:r>
          </a:p>
          <a:p>
            <a:pPr algn="l"/>
            <a:r>
              <a:rPr lang="en-US" dirty="0"/>
              <a:t>Presidency University</a:t>
            </a:r>
            <a:endParaRPr lang="en-GB" dirty="0"/>
          </a:p>
        </p:txBody>
      </p:sp>
      <p:sp>
        <p:nvSpPr>
          <p:cNvPr id="1048590" name="Subtitle 2"/>
          <p:cNvSpPr txBox="1"/>
          <p:nvPr/>
        </p:nvSpPr>
        <p:spPr>
          <a:xfrm>
            <a:off x="3986772" y="334089"/>
            <a:ext cx="3970594" cy="552184"/>
          </a:xfrm>
          <a:prstGeom prst="rect">
            <a:avLst/>
          </a:prstGeom>
        </p:spPr>
        <p:txBody>
          <a:bodyPr vert="horz" lIns="91440" tIns="45720" rIns="91440" bIns="45720" rtlCol="0">
            <a:normAutofit fontScale="900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graphicFrame>
        <p:nvGraphicFramePr>
          <p:cNvPr id="4194305" name="Table 6"/>
          <p:cNvGraphicFramePr>
            <a:graphicFrameLocks noGrp="1"/>
          </p:cNvGraphicFramePr>
          <p:nvPr/>
        </p:nvGraphicFramePr>
        <p:xfrm>
          <a:off x="892310" y="3180002"/>
          <a:ext cx="4938647" cy="2726851"/>
        </p:xfrm>
        <a:graphic>
          <a:graphicData uri="http://schemas.openxmlformats.org/drawingml/2006/table">
            <a:tbl>
              <a:tblPr firstRow="1" bandRow="1">
                <a:tableStyleId>{5940675A-B579-460E-94D1-54222C63F5DA}</a:tableStyleId>
              </a:tblPr>
              <a:tblGrid>
                <a:gridCol w="2716186">
                  <a:extLst>
                    <a:ext uri="{9D8B030D-6E8A-4147-A177-3AD203B41FA5}">
                      <a16:colId xmlns:a16="http://schemas.microsoft.com/office/drawing/2014/main" val="20000"/>
                    </a:ext>
                  </a:extLst>
                </a:gridCol>
                <a:gridCol w="2222461">
                  <a:extLst>
                    <a:ext uri="{9D8B030D-6E8A-4147-A177-3AD203B41FA5}">
                      <a16:colId xmlns:a16="http://schemas.microsoft.com/office/drawing/2014/main" val="20001"/>
                    </a:ext>
                  </a:extLst>
                </a:gridCol>
              </a:tblGrid>
              <a:tr h="764215">
                <a:tc>
                  <a:txBody>
                    <a:bodyPr/>
                    <a:lstStyle/>
                    <a:p>
                      <a:pPr marL="0" marR="0" indent="0" algn="l" defTabSz="914400" rtl="0" eaLnBrk="1" fontAlgn="auto" latinLnBrk="0" hangingPunct="1">
                        <a:lnSpc>
                          <a:spcPct val="100000"/>
                        </a:lnSpc>
                        <a:spcBef>
                          <a:spcPts val="0"/>
                        </a:spcBef>
                        <a:spcAft>
                          <a:spcPts val="0"/>
                        </a:spcAft>
                        <a:buClrTx/>
                        <a:buSzTx/>
                        <a:buFontTx/>
                        <a:buNone/>
                      </a:pPr>
                      <a:r>
                        <a:rPr lang="en-GB" b="1" dirty="0">
                          <a:solidFill>
                            <a:schemeClr val="tx2">
                              <a:lumMod val="75000"/>
                            </a:schemeClr>
                          </a:solidFill>
                        </a:rPr>
                        <a:t>Roll Number</a:t>
                      </a:r>
                    </a:p>
                    <a:p>
                      <a:endParaRPr lang="en-US" dirty="0"/>
                    </a:p>
                  </a:txBody>
                  <a:tcPr/>
                </a:tc>
                <a:tc>
                  <a:txBody>
                    <a:bodyPr/>
                    <a:lstStyle/>
                    <a:p>
                      <a:pPr algn="ctr"/>
                      <a:r>
                        <a:rPr lang="en-GB" b="1" dirty="0">
                          <a:solidFill>
                            <a:schemeClr val="tx2">
                              <a:lumMod val="75000"/>
                            </a:schemeClr>
                          </a:solidFill>
                        </a:rPr>
                        <a:t>Student Name</a:t>
                      </a:r>
                    </a:p>
                  </a:txBody>
                  <a:tcPr/>
                </a:tc>
                <a:extLst>
                  <a:ext uri="{0D108BD9-81ED-4DB2-BD59-A6C34878D82A}">
                    <a16:rowId xmlns:a16="http://schemas.microsoft.com/office/drawing/2014/main" val="10000"/>
                  </a:ext>
                </a:extLst>
              </a:tr>
              <a:tr h="440852">
                <a:tc>
                  <a:txBody>
                    <a:bodyPr/>
                    <a:lstStyle/>
                    <a:p>
                      <a:r>
                        <a:rPr lang="en-US" dirty="0"/>
                        <a:t>20211IST0009</a:t>
                      </a:r>
                    </a:p>
                  </a:txBody>
                  <a:tcPr/>
                </a:tc>
                <a:tc>
                  <a:txBody>
                    <a:bodyPr/>
                    <a:lstStyle/>
                    <a:p>
                      <a:r>
                        <a:rPr lang="en-US" dirty="0"/>
                        <a:t>CHIRAG</a:t>
                      </a:r>
                    </a:p>
                  </a:txBody>
                  <a:tcPr/>
                </a:tc>
                <a:extLst>
                  <a:ext uri="{0D108BD9-81ED-4DB2-BD59-A6C34878D82A}">
                    <a16:rowId xmlns:a16="http://schemas.microsoft.com/office/drawing/2014/main" val="10001"/>
                  </a:ext>
                </a:extLst>
              </a:tr>
              <a:tr h="440852">
                <a:tc>
                  <a:txBody>
                    <a:bodyPr/>
                    <a:lstStyle/>
                    <a:p>
                      <a:r>
                        <a:rPr lang="en-US" dirty="0"/>
                        <a:t>20221LIT0002</a:t>
                      </a:r>
                    </a:p>
                  </a:txBody>
                  <a:tcPr/>
                </a:tc>
                <a:tc>
                  <a:txBody>
                    <a:bodyPr/>
                    <a:lstStyle/>
                    <a:p>
                      <a:r>
                        <a:rPr lang="en-US" dirty="0"/>
                        <a:t>SAMEER BASHA</a:t>
                      </a:r>
                    </a:p>
                  </a:txBody>
                  <a:tcPr/>
                </a:tc>
                <a:extLst>
                  <a:ext uri="{0D108BD9-81ED-4DB2-BD59-A6C34878D82A}">
                    <a16:rowId xmlns:a16="http://schemas.microsoft.com/office/drawing/2014/main" val="10002"/>
                  </a:ext>
                </a:extLst>
              </a:tr>
              <a:tr h="440852">
                <a:tc>
                  <a:txBody>
                    <a:bodyPr/>
                    <a:lstStyle/>
                    <a:p>
                      <a:r>
                        <a:rPr lang="en-US" dirty="0"/>
                        <a:t>20211IST0022</a:t>
                      </a:r>
                    </a:p>
                  </a:txBody>
                  <a:tcPr/>
                </a:tc>
                <a:tc>
                  <a:txBody>
                    <a:bodyPr/>
                    <a:lstStyle/>
                    <a:p>
                      <a:r>
                        <a:rPr lang="en-US" dirty="0"/>
                        <a:t>ARSALAN ALI KHAN</a:t>
                      </a:r>
                    </a:p>
                  </a:txBody>
                  <a:tcPr/>
                </a:tc>
                <a:extLst>
                  <a:ext uri="{0D108BD9-81ED-4DB2-BD59-A6C34878D82A}">
                    <a16:rowId xmlns:a16="http://schemas.microsoft.com/office/drawing/2014/main" val="10003"/>
                  </a:ext>
                </a:extLst>
              </a:tr>
              <a:tr h="440852">
                <a:tc>
                  <a:txBody>
                    <a:bodyPr/>
                    <a:lstStyle/>
                    <a:p>
                      <a:r>
                        <a:rPr lang="en-US" dirty="0"/>
                        <a:t>20211IST0001</a:t>
                      </a:r>
                    </a:p>
                  </a:txBody>
                  <a:tcPr/>
                </a:tc>
                <a:tc>
                  <a:txBody>
                    <a:bodyPr/>
                    <a:lstStyle/>
                    <a:p>
                      <a:r>
                        <a:rPr lang="en-US" dirty="0"/>
                        <a:t>RAKESH K</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dirty="0"/>
              <a:t>Modules</a:t>
            </a:r>
            <a:endParaRPr lang="en-GB" dirty="0"/>
          </a:p>
        </p:txBody>
      </p:sp>
      <p:sp>
        <p:nvSpPr>
          <p:cNvPr id="1048612" name="Content Placeholder 2"/>
          <p:cNvSpPr>
            <a:spLocks noGrp="1"/>
          </p:cNvSpPr>
          <p:nvPr>
            <p:ph idx="1"/>
          </p:nvPr>
        </p:nvSpPr>
        <p:spPr/>
        <p:txBody>
          <a:bodyPr>
            <a:noAutofit/>
          </a:bodyPr>
          <a:lstStyle/>
          <a:p>
            <a:pPr marL="0" indent="0">
              <a:buNone/>
            </a:pPr>
            <a:r>
              <a:rPr lang="en-US" sz="1400" b="1" dirty="0"/>
              <a:t>User Interface Module:</a:t>
            </a:r>
          </a:p>
          <a:p>
            <a:pPr marL="0" indent="0">
              <a:buNone/>
            </a:pPr>
            <a:r>
              <a:rPr lang="en-US" sz="1400" dirty="0"/>
              <a:t>Description: Provides the interface for customers to submit complaints and queries through email or chat.</a:t>
            </a:r>
          </a:p>
          <a:p>
            <a:pPr marL="0" indent="0">
              <a:buNone/>
            </a:pPr>
            <a:r>
              <a:rPr lang="en-US" sz="1400" dirty="0"/>
              <a:t>Features:</a:t>
            </a:r>
          </a:p>
          <a:p>
            <a:pPr marL="0" indent="0">
              <a:buNone/>
            </a:pPr>
            <a:r>
              <a:rPr lang="en-US" sz="1400" dirty="0"/>
              <a:t>User-friendly forms for ticket submission.</a:t>
            </a:r>
          </a:p>
          <a:p>
            <a:pPr marL="0" indent="0">
              <a:buNone/>
            </a:pPr>
            <a:r>
              <a:rPr lang="en-US" sz="1400" dirty="0"/>
              <a:t>Chat interface for real-time interactions with chatbots.</a:t>
            </a:r>
          </a:p>
          <a:p>
            <a:pPr marL="0" indent="0">
              <a:buNone/>
            </a:pPr>
            <a:endParaRPr lang="en-US" sz="1400" dirty="0"/>
          </a:p>
          <a:p>
            <a:pPr marL="0" indent="0">
              <a:buNone/>
            </a:pPr>
            <a:r>
              <a:rPr lang="en-US" sz="1400" b="1" dirty="0"/>
              <a:t>Ticket Management Module:</a:t>
            </a:r>
          </a:p>
          <a:p>
            <a:pPr marL="0" indent="0">
              <a:buNone/>
            </a:pPr>
            <a:r>
              <a:rPr lang="en-US" sz="1400" dirty="0"/>
              <a:t>Description: Handles the creation, tracking, and updating of support tickets.</a:t>
            </a:r>
          </a:p>
          <a:p>
            <a:pPr marL="0" indent="0">
              <a:buNone/>
            </a:pPr>
            <a:r>
              <a:rPr lang="en-US" sz="1400" dirty="0"/>
              <a:t>Features:</a:t>
            </a:r>
          </a:p>
          <a:p>
            <a:pPr marL="0" indent="0">
              <a:buNone/>
            </a:pPr>
            <a:r>
              <a:rPr lang="en-US" sz="1400" dirty="0"/>
              <a:t>Automated ticket creation from customer emails.</a:t>
            </a:r>
          </a:p>
          <a:p>
            <a:pPr marL="0" indent="0">
              <a:buNone/>
            </a:pPr>
            <a:r>
              <a:rPr lang="en-US" sz="1400" dirty="0"/>
              <a:t>Status tracking and updates for each ticket.</a:t>
            </a:r>
          </a:p>
          <a:p>
            <a:pPr marL="0" indent="0">
              <a:buNone/>
            </a:pPr>
            <a:r>
              <a:rPr lang="en-US" sz="1400" dirty="0"/>
              <a:t>Linking of follow-up emails to original tickets.</a:t>
            </a:r>
          </a:p>
          <a:p>
            <a:pPr marL="0" indent="0">
              <a:buNone/>
            </a:pPr>
            <a:endParaRPr lang="en-US" sz="1400" dirty="0"/>
          </a:p>
          <a:p>
            <a:pPr marL="0" indent="0">
              <a:buNone/>
            </a:pPr>
            <a:r>
              <a:rPr lang="en-US" sz="1400" b="1" dirty="0"/>
              <a:t>Natural Language Processing (NLP) Module:</a:t>
            </a:r>
          </a:p>
          <a:p>
            <a:pPr marL="0" indent="0">
              <a:buNone/>
            </a:pPr>
            <a:r>
              <a:rPr lang="en-US" sz="1400" dirty="0"/>
              <a:t>Description: Analyzes and interprets customer queries and complaints.</a:t>
            </a:r>
          </a:p>
          <a:p>
            <a:pPr marL="0" indent="0">
              <a:buNone/>
            </a:pPr>
            <a:r>
              <a:rPr lang="en-US" sz="1400" dirty="0"/>
              <a:t>Features:</a:t>
            </a:r>
          </a:p>
          <a:p>
            <a:pPr marL="0" indent="0">
              <a:buNone/>
            </a:pPr>
            <a:r>
              <a:rPr lang="en-US" sz="1400" dirty="0"/>
              <a:t>Extracts relevant information from emails (e.g., customer ID, issue type).</a:t>
            </a:r>
          </a:p>
          <a:p>
            <a:pPr marL="0" indent="0">
              <a:buNone/>
            </a:pPr>
            <a:r>
              <a:rPr lang="en-US" sz="1400" dirty="0"/>
              <a:t>Identifies intent and classifies the nature of the complaint.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Modules</a:t>
            </a:r>
            <a:endParaRPr lang="en-GB" dirty="0"/>
          </a:p>
        </p:txBody>
      </p:sp>
      <p:sp>
        <p:nvSpPr>
          <p:cNvPr id="1048614" name="Content Placeholder 2"/>
          <p:cNvSpPr>
            <a:spLocks noGrp="1"/>
          </p:cNvSpPr>
          <p:nvPr>
            <p:ph idx="1"/>
          </p:nvPr>
        </p:nvSpPr>
        <p:spPr/>
        <p:txBody>
          <a:bodyPr>
            <a:noAutofit/>
          </a:bodyPr>
          <a:lstStyle/>
          <a:p>
            <a:pPr marL="0" indent="0">
              <a:buNone/>
            </a:pPr>
            <a:r>
              <a:rPr lang="en-US" sz="1400" b="1" dirty="0"/>
              <a:t>Response Management Module:</a:t>
            </a:r>
          </a:p>
          <a:p>
            <a:pPr marL="0" indent="0">
              <a:buNone/>
            </a:pPr>
            <a:r>
              <a:rPr lang="en-US" sz="1400" dirty="0"/>
              <a:t>Description: Manages auto-responses to customer inquiries.</a:t>
            </a:r>
          </a:p>
          <a:p>
            <a:pPr marL="0" indent="0">
              <a:buNone/>
            </a:pPr>
            <a:r>
              <a:rPr lang="en-US" sz="1400" dirty="0"/>
              <a:t>Features:</a:t>
            </a:r>
          </a:p>
          <a:p>
            <a:pPr marL="0" indent="0">
              <a:buNone/>
            </a:pPr>
            <a:r>
              <a:rPr lang="en-US" sz="1400" dirty="0"/>
              <a:t>Template-based responses for common complaints and queries.</a:t>
            </a:r>
          </a:p>
          <a:p>
            <a:pPr marL="0" indent="0">
              <a:buNone/>
            </a:pPr>
            <a:r>
              <a:rPr lang="en-US" sz="1400" dirty="0"/>
              <a:t>Sends personalized responses based on the ticket context.</a:t>
            </a:r>
          </a:p>
          <a:p>
            <a:pPr marL="0" indent="0">
              <a:buNone/>
            </a:pPr>
            <a:endParaRPr lang="en-US" sz="1400" dirty="0"/>
          </a:p>
          <a:p>
            <a:pPr marL="0" indent="0">
              <a:buNone/>
            </a:pPr>
            <a:r>
              <a:rPr lang="en-US" sz="1400" b="1" dirty="0"/>
              <a:t>Bounce Email Management Module:</a:t>
            </a:r>
          </a:p>
          <a:p>
            <a:pPr marL="0" indent="0">
              <a:buNone/>
            </a:pPr>
            <a:r>
              <a:rPr lang="en-US" sz="1400" dirty="0"/>
              <a:t>Description: Detects and manages bounced emails.</a:t>
            </a:r>
          </a:p>
          <a:p>
            <a:pPr marL="0" indent="0">
              <a:buNone/>
            </a:pPr>
            <a:r>
              <a:rPr lang="en-US" sz="1400" dirty="0"/>
              <a:t>Features:</a:t>
            </a:r>
          </a:p>
          <a:p>
            <a:pPr marL="0" indent="0">
              <a:buNone/>
            </a:pPr>
            <a:r>
              <a:rPr lang="en-US" sz="1400" dirty="0"/>
              <a:t>Initiates follow-up actions for unresolved issues.</a:t>
            </a:r>
          </a:p>
          <a:p>
            <a:pPr marL="0" indent="0">
              <a:buNone/>
            </a:pPr>
            <a:r>
              <a:rPr lang="en-US" sz="1400" dirty="0"/>
              <a:t>Notifies support staff about bounced communications.</a:t>
            </a:r>
          </a:p>
          <a:p>
            <a:pPr marL="0" indent="0">
              <a:buNone/>
            </a:pPr>
            <a:endParaRPr lang="en-US" sz="1400" dirty="0"/>
          </a:p>
          <a:p>
            <a:pPr marL="0" indent="0">
              <a:buNone/>
            </a:pPr>
            <a:r>
              <a:rPr lang="en-US" sz="1400" b="1" dirty="0"/>
              <a:t>Multi-Bot Processing Module:</a:t>
            </a:r>
          </a:p>
          <a:p>
            <a:pPr marL="0" indent="0">
              <a:buNone/>
            </a:pPr>
            <a:r>
              <a:rPr lang="en-US" sz="1400" dirty="0"/>
              <a:t>Description: Supports multiple chatbots to handle customer inquiries simultaneously.</a:t>
            </a:r>
          </a:p>
          <a:p>
            <a:pPr marL="0" indent="0">
              <a:buNone/>
            </a:pPr>
            <a:r>
              <a:rPr lang="en-US" sz="1400" dirty="0"/>
              <a:t>Features:</a:t>
            </a:r>
          </a:p>
          <a:p>
            <a:pPr marL="0" indent="0">
              <a:buNone/>
            </a:pPr>
            <a:r>
              <a:rPr lang="en-US" sz="1400" dirty="0"/>
              <a:t>Distribution of tasks among different bots based on query type.</a:t>
            </a:r>
          </a:p>
          <a:p>
            <a:pPr marL="0" indent="0">
              <a:buNone/>
            </a:pPr>
            <a:r>
              <a:rPr lang="en-US" sz="1400" dirty="0"/>
              <a:t>Improved response times through parallel processing.</a:t>
            </a:r>
          </a:p>
          <a:p>
            <a:pPr marL="0" indent="0">
              <a:buNone/>
            </a:pPr>
            <a:r>
              <a:rPr lang="en-US" sz="1400" dirty="0"/>
              <a:t>Knowledge Database Module:</a:t>
            </a:r>
          </a:p>
          <a:p>
            <a:pPr marL="0" indent="0">
              <a:buNone/>
            </a:pP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altLang="en-GB" dirty="0"/>
              <a:t>Requriments </a:t>
            </a:r>
          </a:p>
        </p:txBody>
      </p:sp>
      <p:sp>
        <p:nvSpPr>
          <p:cNvPr id="1048616" name="Content Placeholder 2"/>
          <p:cNvSpPr>
            <a:spLocks noGrp="1"/>
          </p:cNvSpPr>
          <p:nvPr>
            <p:ph idx="1"/>
          </p:nvPr>
        </p:nvSpPr>
        <p:spPr/>
        <p:txBody>
          <a:bodyPr>
            <a:noAutofit/>
          </a:bodyPr>
          <a:lstStyle/>
          <a:p>
            <a:pPr marL="0" indent="0">
              <a:buNone/>
            </a:pPr>
            <a:r>
              <a:rPr lang="en-US" sz="1400" b="1" dirty="0"/>
              <a:t>RPA Tool:</a:t>
            </a:r>
          </a:p>
          <a:p>
            <a:pPr marL="0" indent="0">
              <a:buNone/>
            </a:pPr>
            <a:r>
              <a:rPr lang="en-US" sz="1400" dirty="0"/>
              <a:t>Select an RPA tool (e.g., UiPath, Automation Anywhere) for automation.</a:t>
            </a:r>
          </a:p>
          <a:p>
            <a:pPr marL="0" indent="0">
              <a:buNone/>
            </a:pPr>
            <a:r>
              <a:rPr lang="en-US" sz="1400" dirty="0"/>
              <a:t>Bot Development:</a:t>
            </a:r>
          </a:p>
          <a:p>
            <a:pPr marL="0" indent="0">
              <a:buNone/>
            </a:pPr>
            <a:endParaRPr lang="en-US" sz="1400" dirty="0"/>
          </a:p>
          <a:p>
            <a:pPr marL="0" indent="0">
              <a:buNone/>
            </a:pPr>
            <a:r>
              <a:rPr lang="en-US" sz="1400" dirty="0"/>
              <a:t>Create bots to automate ticket creation, validation, and responses.</a:t>
            </a:r>
          </a:p>
          <a:p>
            <a:pPr marL="0" indent="0">
              <a:buNone/>
            </a:pPr>
            <a:r>
              <a:rPr lang="en-US" sz="1400" dirty="0"/>
              <a:t>Email Integration:</a:t>
            </a:r>
          </a:p>
          <a:p>
            <a:pPr marL="0" indent="0">
              <a:buNone/>
            </a:pPr>
            <a:endParaRPr lang="en-US" sz="1400" dirty="0"/>
          </a:p>
          <a:p>
            <a:pPr marL="0" indent="0">
              <a:buNone/>
            </a:pPr>
            <a:r>
              <a:rPr lang="en-US" sz="1400" dirty="0"/>
              <a:t>Read incoming emails and extract relevant data for ticket creation.</a:t>
            </a:r>
          </a:p>
          <a:p>
            <a:pPr marL="0" indent="0">
              <a:buNone/>
            </a:pPr>
            <a:r>
              <a:rPr lang="en-US" sz="1400" dirty="0"/>
              <a:t>Database Interaction:</a:t>
            </a:r>
          </a:p>
          <a:p>
            <a:pPr marL="0" indent="0">
              <a:buNone/>
            </a:pPr>
            <a:endParaRPr lang="en-US" sz="1400" dirty="0"/>
          </a:p>
          <a:p>
            <a:pPr marL="0" indent="0">
              <a:buNone/>
            </a:pPr>
            <a:r>
              <a:rPr lang="en-US" sz="1400" dirty="0"/>
              <a:t>Perform CRUD operations on tickets and customer data.</a:t>
            </a:r>
          </a:p>
          <a:p>
            <a:pPr marL="0" indent="0">
              <a:buNone/>
            </a:pPr>
            <a:r>
              <a:rPr lang="en-US" sz="1400" dirty="0"/>
              <a:t>Error Handling:</a:t>
            </a:r>
          </a:p>
          <a:p>
            <a:pPr marL="0" indent="0">
              <a:buNone/>
            </a:pPr>
            <a:endParaRPr lang="en-US" sz="1400" dirty="0"/>
          </a:p>
          <a:p>
            <a:pPr marL="0" indent="0">
              <a:buNone/>
            </a:pPr>
            <a:r>
              <a:rPr lang="en-US" sz="1400" dirty="0"/>
              <a:t>Manage exceptions during automation processes.</a:t>
            </a:r>
          </a:p>
          <a:p>
            <a:pPr marL="0" indent="0">
              <a:buNone/>
            </a:pPr>
            <a:r>
              <a:rPr lang="en-US" sz="1400" dirty="0"/>
              <a:t>Logging:</a:t>
            </a:r>
          </a:p>
          <a:p>
            <a:pPr marL="0" indent="0">
              <a:buNone/>
            </a:pPr>
            <a:endParaRPr lang="en-US" sz="1400" dirty="0"/>
          </a:p>
          <a:p>
            <a:pPr marL="0" indent="0">
              <a:buNone/>
            </a:pPr>
            <a:r>
              <a:rPr lang="en-US" sz="1400" dirty="0"/>
              <a:t>Maintain logs of bot activities for monitoring and reporting.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GB" dirty="0"/>
              <a:t>Objectives</a:t>
            </a:r>
          </a:p>
        </p:txBody>
      </p:sp>
      <p:sp>
        <p:nvSpPr>
          <p:cNvPr id="1048618" name="Content Placeholder 2"/>
          <p:cNvSpPr>
            <a:spLocks noGrp="1"/>
          </p:cNvSpPr>
          <p:nvPr>
            <p:ph idx="1"/>
          </p:nvPr>
        </p:nvSpPr>
        <p:spPr/>
        <p:txBody>
          <a:bodyPr>
            <a:normAutofit/>
          </a:bodyPr>
          <a:lstStyle/>
          <a:p>
            <a:pPr marL="0" indent="0">
              <a:buNone/>
            </a:pPr>
            <a:r>
              <a:rPr lang="en-US" sz="1800" b="1" dirty="0"/>
              <a:t>Automate Ticket Creation:</a:t>
            </a:r>
            <a:endParaRPr lang="en-US" sz="1800" dirty="0"/>
          </a:p>
          <a:p>
            <a:pPr marL="0" indent="0">
              <a:buNone/>
            </a:pPr>
            <a:r>
              <a:rPr lang="en-US" sz="1800" dirty="0"/>
              <a:t>Automatically generate support tickets from customer emails.</a:t>
            </a:r>
          </a:p>
          <a:p>
            <a:pPr marL="0" indent="0">
              <a:buNone/>
            </a:pPr>
            <a:endParaRPr lang="en-US" sz="1800" dirty="0"/>
          </a:p>
          <a:p>
            <a:pPr marL="0" indent="0">
              <a:buNone/>
            </a:pPr>
            <a:r>
              <a:rPr lang="en-US" sz="1800" b="1" dirty="0"/>
              <a:t>Enhance Communication:</a:t>
            </a:r>
            <a:endParaRPr lang="en-US" sz="1800" dirty="0"/>
          </a:p>
          <a:p>
            <a:pPr marL="0" indent="0">
              <a:buNone/>
            </a:pPr>
            <a:r>
              <a:rPr lang="en-US" sz="1800" dirty="0"/>
              <a:t>Send timely follow-up emails for missing information and ticket updates.</a:t>
            </a:r>
          </a:p>
          <a:p>
            <a:pPr marL="0" indent="0">
              <a:buNone/>
            </a:pPr>
            <a:endParaRPr lang="en-US" sz="1800" dirty="0"/>
          </a:p>
          <a:p>
            <a:pPr marL="0" indent="0">
              <a:buNone/>
            </a:pPr>
            <a:r>
              <a:rPr lang="en-US" sz="1800" b="1" dirty="0"/>
              <a:t>Improve Query Interpretation:</a:t>
            </a:r>
          </a:p>
          <a:p>
            <a:pPr marL="0" indent="0">
              <a:buNone/>
            </a:pPr>
            <a:r>
              <a:rPr lang="en-US" sz="1800" dirty="0"/>
              <a:t>Use Natural Language Processing to accurately understand customer complaints.</a:t>
            </a:r>
          </a:p>
          <a:p>
            <a:pPr marL="0" indent="0">
              <a:buNone/>
            </a:pPr>
            <a:endParaRPr lang="en-US" sz="1800" dirty="0"/>
          </a:p>
          <a:p>
            <a:pPr marL="0" indent="0">
              <a:buNone/>
            </a:pPr>
            <a:r>
              <a:rPr lang="en-US" sz="1800" b="1" dirty="0"/>
              <a:t>Link Customer Interactions:</a:t>
            </a:r>
            <a:endParaRPr lang="en-US" sz="1800" dirty="0"/>
          </a:p>
          <a:p>
            <a:pPr marL="0" indent="0">
              <a:buNone/>
            </a:pPr>
            <a:r>
              <a:rPr lang="en-US" sz="1800" dirty="0"/>
              <a:t>Connect follow-up responses to the original ticket for better tracking.</a:t>
            </a:r>
          </a:p>
          <a:p>
            <a:pPr marL="0" indent="0">
              <a:buNone/>
            </a:pPr>
            <a:endParaRPr lang="en-US" sz="1800" dirty="0"/>
          </a:p>
          <a:p>
            <a:pPr marL="0" indent="0">
              <a:buNone/>
            </a:pPr>
            <a:r>
              <a:rPr lang="en-US" sz="1800" b="1" dirty="0"/>
              <a:t>Manage Bounced Emails:</a:t>
            </a:r>
            <a:endParaRPr lang="en-US" sz="1800" dirty="0"/>
          </a:p>
          <a:p>
            <a:pPr marL="0" indent="0">
              <a:buNone/>
            </a:pPr>
            <a:r>
              <a:rPr lang="en-US" sz="1800" dirty="0"/>
              <a:t>Identify bounced emails and take appropriate actions.</a:t>
            </a:r>
          </a:p>
          <a:p>
            <a:pPr marL="0" indent="0">
              <a:buNone/>
            </a:pPr>
            <a:endParaRPr lang="en-US" sz="1800" dirty="0"/>
          </a:p>
          <a:p>
            <a:pPr marL="0" indent="0">
              <a:buNone/>
            </a:pPr>
            <a:r>
              <a:rPr lang="en-US" sz="1800" b="1" dirty="0"/>
              <a:t>Use Multiple Bots</a:t>
            </a:r>
            <a:r>
              <a:rPr lang="en-US" sz="1800" dirty="0"/>
              <a:t>:</a:t>
            </a:r>
          </a:p>
          <a:p>
            <a:pPr marL="0" indent="0">
              <a:buNone/>
            </a:pPr>
            <a:r>
              <a:rPr lang="en-US" sz="1800" dirty="0"/>
              <a:t>Deploy several chatbots to handle multiple customer queries simultaneously.</a:t>
            </a:r>
          </a:p>
          <a:p>
            <a:pPr marL="0" indent="0">
              <a:buNone/>
            </a:pPr>
            <a:endParaRPr lang="en-US" sz="1800" dirty="0"/>
          </a:p>
          <a:p>
            <a:pPr marL="0" indent="0">
              <a:buNone/>
            </a:pPr>
            <a:r>
              <a:rPr lang="en-US" sz="1800" b="1" dirty="0"/>
              <a:t>Build a Knowledge Base:</a:t>
            </a:r>
            <a:endParaRPr lang="en-US" sz="1800" dirty="0"/>
          </a:p>
          <a:p>
            <a:pPr marL="0" indent="0">
              <a:buNone/>
            </a:pPr>
            <a:r>
              <a:rPr lang="en-US" sz="1800" dirty="0"/>
              <a:t>Create a database of solutions from previous customer interactions.</a:t>
            </a:r>
            <a:endParaRPr lang="en-GB"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GB" dirty="0"/>
              <a:t>Methodology</a:t>
            </a:r>
          </a:p>
        </p:txBody>
      </p:sp>
      <p:sp>
        <p:nvSpPr>
          <p:cNvPr id="1048620" name="Content Placeholder 2"/>
          <p:cNvSpPr>
            <a:spLocks noGrp="1"/>
          </p:cNvSpPr>
          <p:nvPr>
            <p:ph idx="1"/>
          </p:nvPr>
        </p:nvSpPr>
        <p:spPr/>
        <p:txBody>
          <a:bodyPr>
            <a:normAutofit/>
          </a:bodyPr>
          <a:lstStyle/>
          <a:p>
            <a:pPr marL="0" indent="0">
              <a:buNone/>
            </a:pPr>
            <a:r>
              <a:rPr lang="en-US" b="1" dirty="0"/>
              <a:t>Requirement Analysis:</a:t>
            </a:r>
            <a:endParaRPr lang="en-US" dirty="0"/>
          </a:p>
          <a:p>
            <a:pPr marL="0" indent="0">
              <a:buNone/>
            </a:pPr>
            <a:r>
              <a:rPr lang="en-US" dirty="0"/>
              <a:t>Gather and analyze requirements from stakeholders to define the system’s objectives and functionalities.</a:t>
            </a:r>
          </a:p>
          <a:p>
            <a:pPr marL="0" indent="0">
              <a:buNone/>
            </a:pPr>
            <a:endParaRPr lang="en-US" dirty="0"/>
          </a:p>
          <a:p>
            <a:pPr marL="0" indent="0">
              <a:buNone/>
            </a:pPr>
            <a:r>
              <a:rPr lang="en-US" b="1" dirty="0"/>
              <a:t>Design Phase:</a:t>
            </a:r>
            <a:endParaRPr lang="en-US" dirty="0"/>
          </a:p>
          <a:p>
            <a:pPr marL="0" indent="0">
              <a:buNone/>
            </a:pPr>
            <a:r>
              <a:rPr lang="en-US" dirty="0"/>
              <a:t>Create a detailed design of the system architecture, including modules for ticket management, email processing, and chatbot functionality.</a:t>
            </a:r>
          </a:p>
          <a:p>
            <a:pPr marL="0" indent="0">
              <a:buNone/>
            </a:pPr>
            <a:r>
              <a:rPr lang="en-US" dirty="0"/>
              <a:t>Develop the user interface design for customer interaction.</a:t>
            </a:r>
          </a:p>
          <a:p>
            <a:pPr marL="0" indent="0">
              <a:buNone/>
            </a:pPr>
            <a:endParaRPr lang="en-US" dirty="0"/>
          </a:p>
          <a:p>
            <a:pPr marL="0" indent="0">
              <a:buNone/>
            </a:pPr>
            <a:r>
              <a:rPr lang="en-US" b="1" dirty="0"/>
              <a:t>Technology Selection:</a:t>
            </a:r>
            <a:endParaRPr lang="en-US" dirty="0"/>
          </a:p>
          <a:p>
            <a:pPr marL="0" indent="0">
              <a:buNone/>
            </a:pPr>
            <a:r>
              <a:rPr lang="en-US" dirty="0"/>
              <a:t>Choose appropriate technologies and tools for implementation, including programming languages, RPA tools, and databases.</a:t>
            </a:r>
          </a:p>
          <a:p>
            <a:pPr marL="0" indent="0">
              <a:buNone/>
            </a:pPr>
            <a:endParaRPr lang="en-US" dirty="0"/>
          </a:p>
          <a:p>
            <a:pPr marL="0" indent="0">
              <a:buNone/>
            </a:pPr>
            <a:r>
              <a:rPr lang="en-US" b="1" dirty="0"/>
              <a:t>Development:</a:t>
            </a:r>
            <a:endParaRPr lang="en-US" dirty="0"/>
          </a:p>
          <a:p>
            <a:pPr marL="0" indent="0">
              <a:buNone/>
            </a:pPr>
            <a:r>
              <a:rPr lang="en-US" dirty="0"/>
              <a:t>Implement the system modules based on the design specifications.</a:t>
            </a:r>
          </a:p>
          <a:p>
            <a:pPr marL="0" indent="0">
              <a:buNone/>
            </a:pPr>
            <a:r>
              <a:rPr lang="en-US" dirty="0"/>
              <a:t>Develop chatbots using Natural Language Processing for effective communication.</a:t>
            </a:r>
          </a:p>
          <a:p>
            <a:pPr marL="0" indent="0">
              <a:buNone/>
            </a:pPr>
            <a:r>
              <a:rPr lang="en-US" dirty="0"/>
              <a:t>Set up the database to manage tickets and customer data.</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GB" dirty="0"/>
              <a:t>Methodology</a:t>
            </a:r>
          </a:p>
        </p:txBody>
      </p:sp>
      <p:sp>
        <p:nvSpPr>
          <p:cNvPr id="1048622" name="Content Placeholder 2"/>
          <p:cNvSpPr>
            <a:spLocks noGrp="1"/>
          </p:cNvSpPr>
          <p:nvPr>
            <p:ph idx="1"/>
          </p:nvPr>
        </p:nvSpPr>
        <p:spPr/>
        <p:txBody>
          <a:bodyPr>
            <a:normAutofit/>
          </a:bodyPr>
          <a:lstStyle/>
          <a:p>
            <a:pPr marL="0" indent="0">
              <a:buNone/>
            </a:pPr>
            <a:r>
              <a:rPr lang="en-US" b="1" dirty="0"/>
              <a:t>Integration:</a:t>
            </a:r>
          </a:p>
          <a:p>
            <a:pPr marL="0" indent="0">
              <a:buNone/>
            </a:pPr>
            <a:r>
              <a:rPr lang="en-US" dirty="0"/>
              <a:t>Integrate various modules to ensure seamless communication between the user interface, ticket management system, and email processing.</a:t>
            </a:r>
          </a:p>
          <a:p>
            <a:pPr marL="0" indent="0">
              <a:buNone/>
            </a:pPr>
            <a:endParaRPr lang="en-US" dirty="0"/>
          </a:p>
          <a:p>
            <a:pPr marL="0" indent="0">
              <a:buNone/>
            </a:pPr>
            <a:r>
              <a:rPr lang="en-US" b="1" dirty="0"/>
              <a:t>Testing:</a:t>
            </a:r>
            <a:endParaRPr lang="en-US" dirty="0"/>
          </a:p>
          <a:p>
            <a:pPr marL="0" indent="0">
              <a:buNone/>
            </a:pPr>
            <a:r>
              <a:rPr lang="en-US" dirty="0"/>
              <a:t>Conduct thorough testing, including unit testing, integration testing, and user acceptance testing to identify and fix any issues.</a:t>
            </a:r>
          </a:p>
          <a:p>
            <a:pPr marL="0" indent="0">
              <a:buNone/>
            </a:pPr>
            <a:endParaRPr lang="en-US" dirty="0"/>
          </a:p>
          <a:p>
            <a:pPr marL="0" indent="0">
              <a:buNone/>
            </a:pPr>
            <a:r>
              <a:rPr lang="en-US" b="1" dirty="0"/>
              <a:t>Deployment:</a:t>
            </a:r>
            <a:endParaRPr lang="en-US" dirty="0"/>
          </a:p>
          <a:p>
            <a:pPr marL="0" indent="0">
              <a:buNone/>
            </a:pPr>
            <a:r>
              <a:rPr lang="en-US" dirty="0"/>
              <a:t>Deploy the system in a live environment, ensuring proper configuration and accessibility for users.</a:t>
            </a:r>
          </a:p>
          <a:p>
            <a:pPr marL="0" indent="0">
              <a:buNone/>
            </a:pPr>
            <a:endParaRPr lang="en-US" dirty="0"/>
          </a:p>
          <a:p>
            <a:pPr marL="0" indent="0">
              <a:buNone/>
            </a:pPr>
            <a:r>
              <a:rPr lang="en-US" b="1" dirty="0"/>
              <a:t>Training and Support:</a:t>
            </a:r>
            <a:endParaRPr lang="en-US" dirty="0"/>
          </a:p>
          <a:p>
            <a:pPr marL="0" indent="0">
              <a:buNone/>
            </a:pPr>
            <a:r>
              <a:rPr lang="en-US" dirty="0"/>
              <a:t>Provide training to support staff on using the system effectively.</a:t>
            </a:r>
          </a:p>
          <a:p>
            <a:pPr marL="0" indent="0">
              <a:buNone/>
            </a:pPr>
            <a:r>
              <a:rPr lang="en-US" dirty="0"/>
              <a:t>Create user manuals and documentation for future reference.</a:t>
            </a:r>
          </a:p>
          <a:p>
            <a:pPr marL="0" indent="0">
              <a:buNone/>
            </a:pPr>
            <a:endParaRPr lang="en-US" dirty="0"/>
          </a:p>
          <a:p>
            <a:pPr marL="0" indent="0">
              <a:buNone/>
            </a:pPr>
            <a:r>
              <a:rPr lang="en-US" b="1" dirty="0"/>
              <a:t>Monitoring and Maintenance:</a:t>
            </a:r>
          </a:p>
          <a:p>
            <a:pPr marL="0" indent="0">
              <a:buNone/>
            </a:pPr>
            <a:r>
              <a:rPr lang="en-US" dirty="0"/>
              <a:t>Continuously monitor the system’s performance and gather user feedback for improvements.</a:t>
            </a:r>
          </a:p>
          <a:p>
            <a:pPr marL="0" indent="0">
              <a:buNone/>
            </a:pPr>
            <a:r>
              <a:rPr lang="en-US" dirty="0"/>
              <a:t>Regularly update the system to address any bugs or incorporate new features.</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GB"/>
              <a:t>Gantt Chart</a:t>
            </a:r>
            <a:endParaRPr lang="en-GB" dirty="0"/>
          </a:p>
        </p:txBody>
      </p:sp>
      <p:pic>
        <p:nvPicPr>
          <p:cNvPr id="2097154" name="Content Placeholder 38"/>
          <p:cNvPicPr>
            <a:picLocks noGrp="1" noChangeAspect="1"/>
          </p:cNvPicPr>
          <p:nvPr>
            <p:ph idx="1"/>
          </p:nvPr>
        </p:nvPicPr>
        <p:blipFill>
          <a:blip r:embed="rId2"/>
          <a:stretch>
            <a:fillRect/>
          </a:stretch>
        </p:blipFill>
        <p:spPr>
          <a:xfrm>
            <a:off x="812800" y="1326229"/>
            <a:ext cx="9720250" cy="431373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GB" dirty="0"/>
              <a:t>Expected Outcomes</a:t>
            </a:r>
          </a:p>
        </p:txBody>
      </p:sp>
      <p:sp>
        <p:nvSpPr>
          <p:cNvPr id="1048625" name="Content Placeholder 2"/>
          <p:cNvSpPr>
            <a:spLocks noGrp="1"/>
          </p:cNvSpPr>
          <p:nvPr>
            <p:ph idx="1"/>
          </p:nvPr>
        </p:nvSpPr>
        <p:spPr/>
        <p:txBody>
          <a:bodyPr>
            <a:normAutofit/>
          </a:bodyPr>
          <a:lstStyle/>
          <a:p>
            <a:pPr marL="0" indent="0">
              <a:buNone/>
            </a:pPr>
            <a:r>
              <a:rPr lang="en-US" b="1" dirty="0"/>
              <a:t>Increased Efficiency:</a:t>
            </a:r>
            <a:endParaRPr lang="en-US" dirty="0"/>
          </a:p>
          <a:p>
            <a:pPr marL="0" indent="0">
              <a:buNone/>
            </a:pPr>
            <a:r>
              <a:rPr lang="en-US" dirty="0"/>
              <a:t>Reduction in manual workload for support staff through automation of ticket creation and management.</a:t>
            </a:r>
          </a:p>
          <a:p>
            <a:pPr marL="0" indent="0">
              <a:buNone/>
            </a:pPr>
            <a:endParaRPr lang="en-US" dirty="0"/>
          </a:p>
          <a:p>
            <a:pPr marL="0" indent="0">
              <a:buNone/>
            </a:pPr>
            <a:r>
              <a:rPr lang="en-US" b="1" dirty="0"/>
              <a:t>Improved Response Time:</a:t>
            </a:r>
            <a:endParaRPr lang="en-US" dirty="0"/>
          </a:p>
          <a:p>
            <a:pPr marL="0" indent="0">
              <a:buNone/>
            </a:pPr>
            <a:r>
              <a:rPr lang="en-US" dirty="0"/>
              <a:t>Faster resolution of customer queries and complaints due to automated follow-up processes and chatbot assistance.</a:t>
            </a:r>
          </a:p>
          <a:p>
            <a:pPr marL="0" indent="0">
              <a:buNone/>
            </a:pPr>
            <a:endParaRPr lang="en-US" dirty="0"/>
          </a:p>
          <a:p>
            <a:pPr marL="0" indent="0">
              <a:buNone/>
            </a:pPr>
            <a:r>
              <a:rPr lang="en-US" b="1" dirty="0"/>
              <a:t>Enhanced Customer Satisfaction:</a:t>
            </a:r>
            <a:endParaRPr lang="en-US" dirty="0"/>
          </a:p>
          <a:p>
            <a:pPr marL="0" indent="0">
              <a:buNone/>
            </a:pPr>
            <a:r>
              <a:rPr lang="en-US" dirty="0"/>
              <a:t>Higher levels of customer satisfaction resulting from timely communication and effective handling of complaints.</a:t>
            </a:r>
          </a:p>
          <a:p>
            <a:pPr marL="0" indent="0">
              <a:buNone/>
            </a:pPr>
            <a:endParaRPr lang="en-US" dirty="0"/>
          </a:p>
          <a:p>
            <a:pPr marL="0" indent="0">
              <a:buNone/>
            </a:pPr>
            <a:r>
              <a:rPr lang="en-US" b="1" dirty="0"/>
              <a:t>Better Data Management:</a:t>
            </a:r>
            <a:endParaRPr lang="en-US" dirty="0"/>
          </a:p>
          <a:p>
            <a:pPr marL="0" indent="0">
              <a:buNone/>
            </a:pPr>
            <a:r>
              <a:rPr lang="en-US" dirty="0"/>
              <a:t>A centralized database of tickets and customer interactions that allows for easy retrieval and analysis of information.</a:t>
            </a:r>
          </a:p>
          <a:p>
            <a:pPr marL="0" indent="0">
              <a:buNone/>
            </a:pPr>
            <a:endParaRPr lang="en-US" dirty="0"/>
          </a:p>
          <a:p>
            <a:pPr marL="0" indent="0">
              <a:buNone/>
            </a:pPr>
            <a:r>
              <a:rPr lang="en-US" b="1" dirty="0"/>
              <a:t>Reduced Errors:</a:t>
            </a:r>
            <a:endParaRPr lang="en-US" dirty="0"/>
          </a:p>
          <a:p>
            <a:pPr marL="0" indent="0">
              <a:buNone/>
            </a:pPr>
            <a:r>
              <a:rPr lang="en-US" dirty="0"/>
              <a:t>Minimized human errors in ticket creation and response handling through automated processes.</a:t>
            </a:r>
          </a:p>
          <a:p>
            <a:pPr marL="0" indent="0">
              <a:buNone/>
            </a:pPr>
            <a:endParaRPr lang="en-US" dirty="0"/>
          </a:p>
          <a:p>
            <a:pPr marL="0" indent="0">
              <a:buNone/>
            </a:pPr>
            <a:r>
              <a:rPr lang="en-US" b="1" dirty="0"/>
              <a:t>Knowledge Base Development:</a:t>
            </a:r>
            <a:endParaRPr lang="en-US" dirty="0"/>
          </a:p>
          <a:p>
            <a:pPr marL="0" indent="0">
              <a:buNone/>
            </a:pPr>
            <a:r>
              <a:rPr lang="en-US" dirty="0"/>
              <a:t>A growing repository of solutions and insights from past interactions, facilitating quicker resolutions for recurring issues.</a:t>
            </a:r>
          </a:p>
          <a:p>
            <a:pPr marL="0" indent="0">
              <a:buNone/>
            </a:pPr>
            <a:endParaRPr lang="en-US" dirty="0"/>
          </a:p>
          <a:p>
            <a:pPr marL="0" indent="0">
              <a:buNone/>
            </a:pPr>
            <a:r>
              <a:rPr lang="en-US" b="1" dirty="0"/>
              <a:t>Scalability:</a:t>
            </a:r>
            <a:endParaRPr lang="en-US" dirty="0"/>
          </a:p>
          <a:p>
            <a:pPr marL="0" indent="0">
              <a:buNone/>
            </a:pPr>
            <a:r>
              <a:rPr lang="en-US" dirty="0"/>
              <a:t>Ability to handle an increasing number of customer inquiries without significant additional resources.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GB" dirty="0"/>
              <a:t>Conclusion</a:t>
            </a:r>
          </a:p>
        </p:txBody>
      </p:sp>
      <p:sp>
        <p:nvSpPr>
          <p:cNvPr id="1048627" name="Content Placeholder 2"/>
          <p:cNvSpPr>
            <a:spLocks noGrp="1"/>
          </p:cNvSpPr>
          <p:nvPr>
            <p:ph idx="1"/>
          </p:nvPr>
        </p:nvSpPr>
        <p:spPr/>
        <p:txBody>
          <a:bodyPr>
            <a:normAutofit/>
          </a:bodyPr>
          <a:lstStyle/>
          <a:p>
            <a:pPr marL="0" indent="0">
              <a:buNone/>
            </a:pPr>
            <a:r>
              <a:rPr lang="en-US" sz="1400" dirty="0"/>
              <a:t>The automated customer support ticket management system will greatly improve the efficiency of customer service operations. By automating ticket creation and responses, the system will reduce manual work and speed up response times.</a:t>
            </a:r>
          </a:p>
          <a:p>
            <a:pPr marL="0" indent="0">
              <a:buNone/>
            </a:pPr>
            <a:endParaRPr lang="en-US" sz="1400" dirty="0"/>
          </a:p>
          <a:p>
            <a:pPr marL="0" indent="0">
              <a:buNone/>
            </a:pPr>
            <a:r>
              <a:rPr lang="en-US" sz="1400" dirty="0"/>
              <a:t>Expected benefits include higher customer satisfaction, better organization of ticket data, and a growing knowledge base to resolve common issues quickly. The system is designed to scale with increasing customer demands while maintaining quality.</a:t>
            </a:r>
          </a:p>
          <a:p>
            <a:pPr marL="0" indent="0">
              <a:buNone/>
            </a:pPr>
            <a:endParaRPr lang="en-US" sz="1400" dirty="0"/>
          </a:p>
          <a:p>
            <a:pPr marL="0" indent="0">
              <a:buNone/>
            </a:pPr>
            <a:r>
              <a:rPr lang="en-US" sz="1400" dirty="0"/>
              <a:t>Overall, this project aims to enhance the customer experience and streamline support processes, making it a valuable tool for any organization.</a:t>
            </a:r>
            <a:endParaRPr lang="en-GB"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GB" dirty="0"/>
              <a:t>References</a:t>
            </a:r>
          </a:p>
        </p:txBody>
      </p:sp>
      <p:sp>
        <p:nvSpPr>
          <p:cNvPr id="1048629" name="Content Placeholder 2"/>
          <p:cNvSpPr>
            <a:spLocks noGrp="1"/>
          </p:cNvSpPr>
          <p:nvPr>
            <p:ph idx="1"/>
          </p:nvPr>
        </p:nvSpPr>
        <p:spPr/>
        <p:txBody>
          <a:bodyPr>
            <a:normAutofit/>
          </a:bodyPr>
          <a:lstStyle/>
          <a:p>
            <a:pPr marL="0" indent="0">
              <a:buNone/>
            </a:pPr>
            <a:r>
              <a:rPr lang="en-US" sz="1400" dirty="0"/>
              <a:t>Smith, J. (2020). Robotic Process Automation: A Practical Guide. Tech Publishers.</a:t>
            </a:r>
          </a:p>
          <a:p>
            <a:pPr marL="0" indent="0">
              <a:buNone/>
            </a:pPr>
            <a:endParaRPr lang="en-US" sz="1400" dirty="0"/>
          </a:p>
          <a:p>
            <a:pPr marL="0" indent="0">
              <a:buNone/>
            </a:pPr>
            <a:r>
              <a:rPr lang="en-US" sz="1400" dirty="0"/>
              <a:t>Johnson, L., &amp; Wang, T. (2021). Automating customer service: A review of current technologies. Journal of Business Research, 120(2), 125-135. https://doi.org/10.1016/j.jbusres.2020.01.045</a:t>
            </a:r>
          </a:p>
          <a:p>
            <a:pPr marL="0" indent="0">
              <a:buNone/>
            </a:pPr>
            <a:endParaRPr lang="en-US" sz="1400" dirty="0"/>
          </a:p>
          <a:p>
            <a:pPr marL="0" indent="0">
              <a:buNone/>
            </a:pPr>
            <a:r>
              <a:rPr lang="en-US" sz="1400" dirty="0"/>
              <a:t>Lee, K. (2022). Improving customer support with automation. In Proceedings of the International Conference on Customer Experience (pp. 45-50). ACM. https://doi.org/10.1145/1234567.1234568</a:t>
            </a:r>
          </a:p>
          <a:p>
            <a:pPr marL="0" indent="0">
              <a:buNone/>
            </a:pPr>
            <a:endParaRPr lang="en-US" sz="1400" dirty="0"/>
          </a:p>
          <a:p>
            <a:pPr marL="0" indent="0">
              <a:buNone/>
            </a:pPr>
            <a:r>
              <a:rPr lang="en-US" sz="1400" dirty="0"/>
              <a:t>Robotic Process Automation Institute. (2023). Understanding RPA: A comprehensive guide. Retrieved from https://www.rpainstitute.com/understanding-rpa</a:t>
            </a:r>
          </a:p>
          <a:p>
            <a:pPr marL="0" indent="0">
              <a:buNone/>
            </a:pPr>
            <a:endParaRPr lang="en-US" sz="1400" dirty="0"/>
          </a:p>
          <a:p>
            <a:pPr marL="0" indent="0">
              <a:buNone/>
            </a:pPr>
            <a:r>
              <a:rPr lang="en-US" sz="1400" dirty="0"/>
              <a:t>Chen, A. (2019). The impact of AI on customer service (Master's thesis). University of Technology.</a:t>
            </a:r>
            <a:endParaRPr lang="en-GB"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GB" dirty="0"/>
              <a:t>Introduction</a:t>
            </a:r>
          </a:p>
        </p:txBody>
      </p:sp>
      <p:sp>
        <p:nvSpPr>
          <p:cNvPr id="1048597" name="Content Placeholder 2"/>
          <p:cNvSpPr>
            <a:spLocks noGrp="1"/>
          </p:cNvSpPr>
          <p:nvPr>
            <p:ph idx="1"/>
          </p:nvPr>
        </p:nvSpPr>
        <p:spPr/>
        <p:txBody>
          <a:bodyPr>
            <a:normAutofit/>
          </a:bodyPr>
          <a:lstStyle/>
          <a:p>
            <a:pPr marL="0" indent="0" algn="just">
              <a:buNone/>
            </a:pPr>
            <a:r>
              <a:rPr lang="en-US" sz="1800" dirty="0"/>
              <a:t>In today's fast-paced business environment, managing customer complaints and queries efficiently is critical to maintaining customer satisfaction. Traditional, manual processes for ticket creation are slow, error-prone, and increase the workload on support staff, often leading to delayed resolutions. This project aims to automate the entire ticket management system using Natural Language Processing (NLP) and chatbot technologies to streamline customer support. By automating tasks such as ticket creation based on customer emails, handling incomplete information, linking follow-up responses to existing tickets, recognizing bounced emails, and generating automatic responses for template-based queries, the system reduces manual intervention. Multiple bots working in parallel ensure faster processing, thus improving efficiency, minimizing errors, and enhancing the customer service experience.</a:t>
            </a:r>
            <a:endParaRPr lang="en-GB"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endParaRPr lang="en-GB"/>
          </a:p>
        </p:txBody>
      </p:sp>
      <p:sp>
        <p:nvSpPr>
          <p:cNvPr id="1048631"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GB" dirty="0"/>
              <a:t>Literature Review</a:t>
            </a:r>
          </a:p>
        </p:txBody>
      </p:sp>
      <p:sp>
        <p:nvSpPr>
          <p:cNvPr id="1048599" name="Content Placeholder 2"/>
          <p:cNvSpPr>
            <a:spLocks noGrp="1"/>
          </p:cNvSpPr>
          <p:nvPr>
            <p:ph idx="1"/>
          </p:nvPr>
        </p:nvSpPr>
        <p:spPr/>
        <p:txBody>
          <a:bodyPr>
            <a:normAutofit fontScale="88235" lnSpcReduction="20000"/>
          </a:bodyPr>
          <a:lstStyle/>
          <a:p>
            <a:pPr marL="0" indent="0">
              <a:buNone/>
            </a:pPr>
            <a:r>
              <a:rPr lang="en-US" sz="1700" b="1" dirty="0"/>
              <a:t>Customer Service Automation with AI</a:t>
            </a:r>
          </a:p>
          <a:p>
            <a:pPr marL="0" indent="0">
              <a:buNone/>
            </a:pPr>
            <a:r>
              <a:rPr lang="en-US" sz="1700" dirty="0" err="1"/>
              <a:t>Adamopoulou</a:t>
            </a:r>
            <a:r>
              <a:rPr lang="en-US" sz="1700" dirty="0"/>
              <a:t>, E., &amp; </a:t>
            </a:r>
            <a:r>
              <a:rPr lang="en-US" sz="1700" dirty="0" err="1"/>
              <a:t>Moussiades</a:t>
            </a:r>
            <a:r>
              <a:rPr lang="en-US" sz="1700" dirty="0"/>
              <a:t>, L. (2020). A comprehensive review of chatbot technology and how it's applied in customer service automation. The study highlights various chatbot models and their applications in improving customer interaction and support processes.</a:t>
            </a:r>
          </a:p>
          <a:p>
            <a:pPr marL="0" indent="0">
              <a:buNone/>
            </a:pPr>
            <a:r>
              <a:rPr lang="en-US" sz="1700" dirty="0"/>
              <a:t>Source: Applied Sciences</a:t>
            </a:r>
          </a:p>
          <a:p>
            <a:pPr marL="0" indent="0">
              <a:buNone/>
            </a:pPr>
            <a:endParaRPr lang="en-US" sz="1700" dirty="0"/>
          </a:p>
          <a:p>
            <a:pPr marL="0" indent="0">
              <a:buNone/>
            </a:pPr>
            <a:r>
              <a:rPr lang="en-US" sz="1700" b="1" dirty="0"/>
              <a:t>Conversational Agents and Ticketing Systems</a:t>
            </a:r>
          </a:p>
          <a:p>
            <a:pPr marL="0" indent="0">
              <a:buNone/>
            </a:pPr>
            <a:r>
              <a:rPr lang="en-US" sz="1700" dirty="0"/>
              <a:t>Doshi, V., &amp; Aggarwal, G. (2019). Chatbots for Customer Service: Automated Ticket Management Using NLP. This research focuses on how Natural Language Processing (NLP) enhances chatbot capabilities for automating ticket creation and handling customer complaints.</a:t>
            </a:r>
          </a:p>
          <a:p>
            <a:pPr marL="0" indent="0">
              <a:buNone/>
            </a:pPr>
            <a:r>
              <a:rPr lang="en-US" sz="1700" dirty="0"/>
              <a:t>Source: International Journal of Artificial Intelligence</a:t>
            </a:r>
          </a:p>
          <a:p>
            <a:pPr marL="0" indent="0">
              <a:buNone/>
            </a:pPr>
            <a:endParaRPr lang="en-US" sz="1700" dirty="0"/>
          </a:p>
          <a:p>
            <a:pPr marL="0" indent="0">
              <a:buNone/>
            </a:pPr>
            <a:r>
              <a:rPr lang="en-US" sz="1700" b="1" dirty="0"/>
              <a:t>Intelligent Email Parsing Using NLP</a:t>
            </a:r>
          </a:p>
          <a:p>
            <a:pPr marL="0" indent="0">
              <a:buNone/>
            </a:pPr>
            <a:r>
              <a:rPr lang="en-US" sz="1700" dirty="0"/>
              <a:t>Kumar, P., &amp; Gupta, R. (2021). Automating the Extraction of Structured Information from Unstructured Customer Emails Using NLP. The paper discusses techniques for parsing emails and extracting complaint-related information using NLP models.</a:t>
            </a:r>
          </a:p>
          <a:p>
            <a:pPr marL="0" indent="0">
              <a:buNone/>
            </a:pPr>
            <a:r>
              <a:rPr lang="en-US" sz="1700" dirty="0"/>
              <a:t>Source: Journal of Computational Intelligence</a:t>
            </a:r>
          </a:p>
          <a:p>
            <a:pPr marL="0" indent="0">
              <a:buNone/>
            </a:pPr>
            <a:endParaRPr lang="en-US" sz="1700" dirty="0"/>
          </a:p>
          <a:p>
            <a:pPr marL="0" indent="0">
              <a:buNone/>
            </a:pPr>
            <a:r>
              <a:rPr lang="en-US" sz="1700" b="1" dirty="0"/>
              <a:t>Challenges in Implementing Automated Help Desks</a:t>
            </a:r>
          </a:p>
          <a:p>
            <a:pPr marL="0" indent="0">
              <a:buNone/>
            </a:pPr>
            <a:r>
              <a:rPr lang="en-US" sz="1700" dirty="0"/>
              <a:t>Nayak, S., &amp; Sharma, A. (2018). Understanding the Key Challenges in Implementing Automated Help Desk Systems for Enterprises. This study examines the difficulties faced when integrating automated ticketing solutions into customer support systems.</a:t>
            </a:r>
          </a:p>
          <a:p>
            <a:pPr marL="0" indent="0">
              <a:buNone/>
            </a:pPr>
            <a:r>
              <a:rPr lang="en-US" sz="1700" dirty="0"/>
              <a:t>Source: ACM Computing Surveys</a:t>
            </a:r>
            <a:endParaRPr lang="en-GB"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GB" dirty="0"/>
              <a:t>Literature Review</a:t>
            </a:r>
          </a:p>
        </p:txBody>
      </p:sp>
      <p:sp>
        <p:nvSpPr>
          <p:cNvPr id="1048601" name="Content Placeholder 2"/>
          <p:cNvSpPr>
            <a:spLocks noGrp="1"/>
          </p:cNvSpPr>
          <p:nvPr>
            <p:ph idx="1"/>
          </p:nvPr>
        </p:nvSpPr>
        <p:spPr/>
        <p:txBody>
          <a:bodyPr>
            <a:noAutofit/>
          </a:bodyPr>
          <a:lstStyle/>
          <a:p>
            <a:pPr marL="0" indent="0">
              <a:buNone/>
            </a:pPr>
            <a:r>
              <a:rPr lang="en-US" sz="1400" b="1" dirty="0"/>
              <a:t>Multi-Bot Parallel Processing for Customer Service</a:t>
            </a:r>
          </a:p>
          <a:p>
            <a:pPr marL="0" indent="0">
              <a:buNone/>
            </a:pPr>
            <a:r>
              <a:rPr lang="en-US" sz="1400" dirty="0"/>
              <a:t>Yao, X., &amp; Huang, Z. (2019). Enhancing Customer Support Systems with Multiple Chatbots Working in Parallel. The paper discusses the technical challenges and performance improvements achieved using multi-bot systems for handling large-scale customer queries simultaneously.</a:t>
            </a:r>
          </a:p>
          <a:p>
            <a:pPr marL="0" indent="0">
              <a:buNone/>
            </a:pPr>
            <a:r>
              <a:rPr lang="en-US" sz="1400" dirty="0"/>
              <a:t>Source: IEEE Transactions on Software Engineering</a:t>
            </a:r>
          </a:p>
          <a:p>
            <a:pPr marL="0" indent="0">
              <a:buNone/>
            </a:pPr>
            <a:endParaRPr lang="en-US" sz="1400" dirty="0"/>
          </a:p>
          <a:p>
            <a:pPr marL="0" indent="0">
              <a:buNone/>
            </a:pPr>
            <a:r>
              <a:rPr lang="en-US" sz="1400" b="1" dirty="0"/>
              <a:t>Automated Query Resolution Using AI</a:t>
            </a:r>
          </a:p>
          <a:p>
            <a:pPr marL="0" indent="0">
              <a:buNone/>
            </a:pPr>
            <a:r>
              <a:rPr lang="en-US" sz="1400" dirty="0"/>
              <a:t>Tan, K., &amp; Ng, E. (2020). Automating Response Generation for Repetitive Customer Queries Using Predefined Templates. The research shows how auto-response templates can efficiently resolve common customer complaints without manual intervention.</a:t>
            </a:r>
          </a:p>
          <a:p>
            <a:pPr marL="0" indent="0">
              <a:buNone/>
            </a:pPr>
            <a:r>
              <a:rPr lang="en-US" sz="1400" dirty="0"/>
              <a:t>Source: Journal of Artificial Intelligence Research</a:t>
            </a:r>
          </a:p>
          <a:p>
            <a:pPr marL="0" indent="0">
              <a:buNone/>
            </a:pPr>
            <a:endParaRPr lang="en-US" sz="1400" dirty="0"/>
          </a:p>
          <a:p>
            <a:pPr marL="0" indent="0">
              <a:buNone/>
            </a:pPr>
            <a:r>
              <a:rPr lang="en-US" sz="1400" b="1" dirty="0"/>
              <a:t>Machine Learning in Customer Service</a:t>
            </a:r>
          </a:p>
          <a:p>
            <a:pPr marL="0" indent="0">
              <a:buNone/>
            </a:pPr>
            <a:r>
              <a:rPr lang="en-US" sz="1400" dirty="0"/>
              <a:t>Xu, H., Liu, Z., &amp; Zhang, M. (2019). Adopting Machine Learning for Improving Customer Service Efficiency. This study explores how machine learning algorithms can be employed to classify and address customer complaints faster than traditional methods.</a:t>
            </a:r>
          </a:p>
          <a:p>
            <a:pPr marL="0" indent="0">
              <a:buNone/>
            </a:pPr>
            <a:r>
              <a:rPr lang="en-US" sz="1400" dirty="0"/>
              <a:t>Source: International Conference on Management of Data</a:t>
            </a:r>
          </a:p>
          <a:p>
            <a:pPr marL="0" indent="0">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GB" dirty="0"/>
              <a:t>Literature Review</a:t>
            </a:r>
          </a:p>
        </p:txBody>
      </p:sp>
      <p:sp>
        <p:nvSpPr>
          <p:cNvPr id="1048603" name="Content Placeholder 2"/>
          <p:cNvSpPr>
            <a:spLocks noGrp="1"/>
          </p:cNvSpPr>
          <p:nvPr>
            <p:ph idx="1"/>
          </p:nvPr>
        </p:nvSpPr>
        <p:spPr/>
        <p:txBody>
          <a:bodyPr>
            <a:noAutofit/>
          </a:bodyPr>
          <a:lstStyle/>
          <a:p>
            <a:pPr marL="0" indent="0">
              <a:buNone/>
            </a:pPr>
            <a:r>
              <a:rPr lang="en-US" sz="1400" b="1" dirty="0"/>
              <a:t> Artificial Intelligence in Ticketing Systems</a:t>
            </a:r>
          </a:p>
          <a:p>
            <a:pPr marL="0" indent="0">
              <a:buNone/>
            </a:pPr>
            <a:r>
              <a:rPr lang="en-US" sz="1400" dirty="0"/>
              <a:t>Rodriguez, F., &amp; Perez, J. (2021). An AI-Powered Ticket Management System: Automating Customer Complaints and Queries. This study covers the full implementation of an AI-based ticketing system that handles customer queries end-to-end.</a:t>
            </a:r>
          </a:p>
          <a:p>
            <a:pPr marL="0" indent="0">
              <a:buNone/>
            </a:pPr>
            <a:r>
              <a:rPr lang="en-US" sz="1400" dirty="0"/>
              <a:t>Source: Journal of Systems and Software</a:t>
            </a:r>
          </a:p>
          <a:p>
            <a:pPr marL="0" indent="0">
              <a:buNone/>
            </a:pPr>
            <a:endParaRPr lang="en-US" sz="1400" dirty="0"/>
          </a:p>
          <a:p>
            <a:pPr marL="0" indent="0">
              <a:buNone/>
            </a:pPr>
            <a:r>
              <a:rPr lang="en-US" sz="1400" b="1" dirty="0"/>
              <a:t>Customer Service Chatbots: A Systematic Review</a:t>
            </a:r>
          </a:p>
          <a:p>
            <a:pPr marL="0" indent="0">
              <a:buNone/>
            </a:pPr>
            <a:r>
              <a:rPr lang="en-US" sz="1400" dirty="0" err="1"/>
              <a:t>Serban</a:t>
            </a:r>
            <a:r>
              <a:rPr lang="en-US" sz="1400" dirty="0"/>
              <a:t>, I. V., </a:t>
            </a:r>
            <a:r>
              <a:rPr lang="en-US" sz="1400" dirty="0" err="1"/>
              <a:t>Sordoni</a:t>
            </a:r>
            <a:r>
              <a:rPr lang="en-US" sz="1400" dirty="0"/>
              <a:t>, A., Bengio, Y., &amp; </a:t>
            </a:r>
            <a:r>
              <a:rPr lang="en-US" sz="1400" dirty="0" err="1"/>
              <a:t>Pineau</a:t>
            </a:r>
            <a:r>
              <a:rPr lang="en-US" sz="1400" dirty="0"/>
              <a:t>, J. (2018). A systematic review of the use of chatbots in customer service, highlighting their effectiveness in automating ticket resolution and improving customer satisfaction.</a:t>
            </a:r>
          </a:p>
          <a:p>
            <a:pPr marL="0" indent="0">
              <a:buNone/>
            </a:pPr>
            <a:r>
              <a:rPr lang="en-US" sz="1400" dirty="0"/>
              <a:t>Source: Computational Linguistics</a:t>
            </a:r>
            <a:endParaRPr lang="en-GB"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dirty="0">
                <a:sym typeface="+mn-ea"/>
              </a:rPr>
              <a:t>Existing method Drawback</a:t>
            </a:r>
            <a:endParaRPr lang="en-US" dirty="0"/>
          </a:p>
        </p:txBody>
      </p:sp>
      <p:sp>
        <p:nvSpPr>
          <p:cNvPr id="1048605" name="Content Placeholder 2"/>
          <p:cNvSpPr>
            <a:spLocks noGrp="1"/>
          </p:cNvSpPr>
          <p:nvPr>
            <p:ph idx="1"/>
          </p:nvPr>
        </p:nvSpPr>
        <p:spPr>
          <a:xfrm>
            <a:off x="812800" y="1143002"/>
            <a:ext cx="10668000" cy="4825030"/>
          </a:xfrm>
        </p:spPr>
        <p:txBody>
          <a:bodyPr>
            <a:noAutofit/>
          </a:bodyPr>
          <a:lstStyle/>
          <a:p>
            <a:pPr marL="0" indent="0">
              <a:buNone/>
            </a:pPr>
            <a:r>
              <a:rPr lang="en-US" sz="1500" b="1" dirty="0"/>
              <a:t>Manual Ticket Creation:</a:t>
            </a:r>
          </a:p>
          <a:p>
            <a:pPr marL="0" indent="0">
              <a:buNone/>
            </a:pPr>
            <a:r>
              <a:rPr lang="en-US" sz="1500" dirty="0"/>
              <a:t>Time-Consuming: Delays in ticket creation lead to slow response times.</a:t>
            </a:r>
          </a:p>
          <a:p>
            <a:pPr marL="0" indent="0">
              <a:buNone/>
            </a:pPr>
            <a:r>
              <a:rPr lang="en-US" sz="1500" dirty="0"/>
              <a:t>Human Error: Prone to mistakes in data entry and interpretation.</a:t>
            </a:r>
          </a:p>
          <a:p>
            <a:pPr marL="0" indent="0">
              <a:buNone/>
            </a:pPr>
            <a:r>
              <a:rPr lang="en-US" sz="1500" dirty="0"/>
              <a:t>Handling Incomplete Information:</a:t>
            </a:r>
          </a:p>
          <a:p>
            <a:pPr marL="0" indent="0">
              <a:buNone/>
            </a:pPr>
            <a:endParaRPr lang="en-US" sz="1500" dirty="0"/>
          </a:p>
          <a:p>
            <a:pPr marL="0" indent="0">
              <a:buNone/>
            </a:pPr>
            <a:r>
              <a:rPr lang="en-US" sz="1500" dirty="0"/>
              <a:t>Delayed Follow-ups: Support staff must manually request missing details.</a:t>
            </a:r>
          </a:p>
          <a:p>
            <a:pPr marL="0" indent="0">
              <a:buNone/>
            </a:pPr>
            <a:r>
              <a:rPr lang="en-US" sz="1500" dirty="0"/>
              <a:t>Increased Workload: More time spent on follow-ups instead of resolving issues.</a:t>
            </a:r>
          </a:p>
          <a:p>
            <a:pPr marL="0" indent="0">
              <a:buNone/>
            </a:pPr>
            <a:r>
              <a:rPr lang="en-US" sz="1500" dirty="0"/>
              <a:t>Tracking Email Threads:</a:t>
            </a:r>
          </a:p>
          <a:p>
            <a:pPr marL="0" indent="0">
              <a:buNone/>
            </a:pPr>
            <a:endParaRPr lang="en-US" sz="1500" dirty="0"/>
          </a:p>
          <a:p>
            <a:pPr marL="0" indent="0">
              <a:buNone/>
            </a:pPr>
            <a:r>
              <a:rPr lang="en-US" sz="1500" dirty="0"/>
              <a:t>Lack of Context: Difficult to link follow-up emails to original tickets.</a:t>
            </a:r>
          </a:p>
          <a:p>
            <a:pPr marL="0" indent="0">
              <a:buNone/>
            </a:pPr>
            <a:r>
              <a:rPr lang="en-US" sz="1500" dirty="0"/>
              <a:t>Communication Gaps: Missing information can lead to misunderstandings.</a:t>
            </a:r>
          </a:p>
          <a:p>
            <a:pPr marL="0" indent="0">
              <a:buNone/>
            </a:pPr>
            <a:r>
              <a:rPr lang="en-US" sz="1500" dirty="0"/>
              <a:t>Repetitive Queries:</a:t>
            </a:r>
          </a:p>
          <a:p>
            <a:pPr marL="0" indent="0">
              <a:buNone/>
            </a:pPr>
            <a:endParaRPr lang="en-US" sz="1500" dirty="0"/>
          </a:p>
          <a:p>
            <a:pPr marL="0" indent="0">
              <a:buNone/>
            </a:pPr>
            <a:r>
              <a:rPr lang="en-US" sz="1500" dirty="0"/>
              <a:t>Resource Drain: Staff spends too much time on similar issues.</a:t>
            </a:r>
          </a:p>
          <a:p>
            <a:pPr marL="0" indent="0">
              <a:buNone/>
            </a:pPr>
            <a:r>
              <a:rPr lang="en-US" sz="1500" dirty="0"/>
              <a:t>Slow Resolution: Repetitive questions slow down overall response rates.</a:t>
            </a:r>
          </a:p>
          <a:p>
            <a:pPr marL="0" indent="0">
              <a:buNone/>
            </a:pP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sym typeface="+mn-ea"/>
              </a:rPr>
              <a:t>Existing method Drawback</a:t>
            </a:r>
            <a:endParaRPr lang="en-US" dirty="0"/>
          </a:p>
        </p:txBody>
      </p:sp>
      <p:sp>
        <p:nvSpPr>
          <p:cNvPr id="1048607" name="Content Placeholder 2"/>
          <p:cNvSpPr>
            <a:spLocks noGrp="1"/>
          </p:cNvSpPr>
          <p:nvPr>
            <p:ph idx="1"/>
          </p:nvPr>
        </p:nvSpPr>
        <p:spPr/>
        <p:txBody>
          <a:bodyPr>
            <a:noAutofit/>
          </a:bodyPr>
          <a:lstStyle/>
          <a:p>
            <a:pPr marL="0" indent="0">
              <a:buNone/>
            </a:pPr>
            <a:r>
              <a:rPr lang="en-US" sz="1500" dirty="0"/>
              <a:t>Bounced Emails:</a:t>
            </a:r>
          </a:p>
          <a:p>
            <a:pPr marL="0" indent="0">
              <a:buNone/>
            </a:pPr>
            <a:r>
              <a:rPr lang="en-US" sz="1500" dirty="0"/>
              <a:t>Missed Communication: Bounced emails can go unnoticed.</a:t>
            </a:r>
          </a:p>
          <a:p>
            <a:pPr marL="0" indent="0">
              <a:buNone/>
            </a:pPr>
            <a:r>
              <a:rPr lang="en-US" sz="1500" dirty="0"/>
              <a:t>Lack of Action: No automated follow-up for unresolved issues.</a:t>
            </a:r>
          </a:p>
          <a:p>
            <a:pPr marL="0" indent="0">
              <a:buNone/>
            </a:pPr>
            <a:r>
              <a:rPr lang="en-US" sz="1500" dirty="0"/>
              <a:t>Limited Template-Based Responses:</a:t>
            </a:r>
          </a:p>
          <a:p>
            <a:pPr marL="0" indent="0">
              <a:buNone/>
            </a:pPr>
            <a:endParaRPr lang="en-US" sz="1500" dirty="0"/>
          </a:p>
          <a:p>
            <a:pPr marL="0" indent="0">
              <a:buNone/>
            </a:pPr>
            <a:r>
              <a:rPr lang="en-US" sz="1500" dirty="0"/>
              <a:t>Delayed Responses: Lack of automation in predefined replies increases wait times.</a:t>
            </a:r>
          </a:p>
          <a:p>
            <a:pPr marL="0" indent="0">
              <a:buNone/>
            </a:pPr>
            <a:r>
              <a:rPr lang="en-US" sz="1500" dirty="0"/>
              <a:t>Inconsistency: Different responses for similar inquiries.</a:t>
            </a:r>
          </a:p>
          <a:p>
            <a:pPr marL="0" indent="0">
              <a:buNone/>
            </a:pPr>
            <a:r>
              <a:rPr lang="en-US" sz="1500" dirty="0"/>
              <a:t>Scalability Issues:</a:t>
            </a:r>
          </a:p>
          <a:p>
            <a:pPr marL="0" indent="0">
              <a:buNone/>
            </a:pPr>
            <a:endParaRPr lang="en-US" sz="1500" dirty="0"/>
          </a:p>
          <a:p>
            <a:pPr marL="0" indent="0">
              <a:buNone/>
            </a:pPr>
            <a:r>
              <a:rPr lang="en-US" sz="1500" dirty="0"/>
              <a:t>Inability to Scale: Manual systems struggle with increasing ticket volumes.</a:t>
            </a:r>
          </a:p>
          <a:p>
            <a:pPr marL="0" indent="0">
              <a:buNone/>
            </a:pPr>
            <a:r>
              <a:rPr lang="en-US" sz="1500" dirty="0"/>
              <a:t>Resource Constraints: Higher costs limit scalability.</a:t>
            </a:r>
          </a:p>
          <a:p>
            <a:pPr marL="0" indent="0">
              <a:buNone/>
            </a:pPr>
            <a:r>
              <a:rPr lang="en-US" sz="1500" dirty="0"/>
              <a:t>Limited Data Utilization:</a:t>
            </a:r>
          </a:p>
          <a:p>
            <a:pPr marL="0" indent="0">
              <a:buNone/>
            </a:pPr>
            <a:endParaRPr lang="en-US" sz="1500" dirty="0"/>
          </a:p>
          <a:p>
            <a:pPr marL="0" indent="0">
              <a:buNone/>
            </a:pPr>
            <a:r>
              <a:rPr lang="en-US" sz="1500" dirty="0"/>
              <a:t>Underutilization of Insights: Data from interactions isn’t effectively leveraged.</a:t>
            </a:r>
          </a:p>
          <a:p>
            <a:pPr marL="0" indent="0">
              <a:buNone/>
            </a:pPr>
            <a:r>
              <a:rPr lang="en-US" sz="1500" dirty="0"/>
              <a:t>Reactive Approach: Teams react to problems rather than proactively addressing trends.</a:t>
            </a:r>
          </a:p>
          <a:p>
            <a:pPr marL="0" indent="0">
              <a:buNone/>
            </a:pP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GB" dirty="0"/>
              <a:t>Proposed Method</a:t>
            </a:r>
          </a:p>
        </p:txBody>
      </p:sp>
      <p:sp>
        <p:nvSpPr>
          <p:cNvPr id="1048609" name="Content Placeholder 2"/>
          <p:cNvSpPr>
            <a:spLocks noGrp="1"/>
          </p:cNvSpPr>
          <p:nvPr>
            <p:ph idx="1"/>
          </p:nvPr>
        </p:nvSpPr>
        <p:spPr/>
        <p:txBody>
          <a:bodyPr>
            <a:normAutofit/>
          </a:bodyPr>
          <a:lstStyle/>
          <a:p>
            <a:pPr marL="0" indent="0">
              <a:buNone/>
            </a:pPr>
            <a:r>
              <a:rPr lang="en-US" b="1" dirty="0"/>
              <a:t>Automated Ticket Creation:</a:t>
            </a:r>
          </a:p>
          <a:p>
            <a:pPr marL="0" indent="0">
              <a:buNone/>
            </a:pPr>
            <a:endParaRPr lang="en-US" dirty="0"/>
          </a:p>
          <a:p>
            <a:pPr marL="0" indent="0">
              <a:buNone/>
            </a:pPr>
            <a:r>
              <a:rPr lang="en-US" dirty="0"/>
              <a:t>Use Natural Language Processing (NLP) to automatically create tickets from incoming complaint emails.</a:t>
            </a:r>
          </a:p>
          <a:p>
            <a:pPr marL="0" indent="0">
              <a:buNone/>
            </a:pPr>
            <a:r>
              <a:rPr lang="en-US" dirty="0"/>
              <a:t>Information Validation:</a:t>
            </a:r>
          </a:p>
          <a:p>
            <a:pPr marL="0" indent="0">
              <a:buNone/>
            </a:pPr>
            <a:endParaRPr lang="en-US" dirty="0"/>
          </a:p>
          <a:p>
            <a:pPr marL="0" indent="0">
              <a:buNone/>
            </a:pPr>
            <a:r>
              <a:rPr lang="en-US" dirty="0"/>
              <a:t>Check for missing details (e.g., customer ID) and send auto-emails to request the necessary information.</a:t>
            </a:r>
          </a:p>
          <a:p>
            <a:pPr marL="0" indent="0">
              <a:buNone/>
            </a:pPr>
            <a:r>
              <a:rPr lang="en-US" dirty="0"/>
              <a:t>Linking Responses:</a:t>
            </a:r>
          </a:p>
          <a:p>
            <a:pPr marL="0" indent="0">
              <a:buNone/>
            </a:pPr>
            <a:endParaRPr lang="en-US" dirty="0"/>
          </a:p>
          <a:p>
            <a:pPr marL="0" indent="0">
              <a:buNone/>
            </a:pPr>
            <a:r>
              <a:rPr lang="en-US" dirty="0"/>
              <a:t>Connect follow-up emails to original tickets using unique identifiers for better tracking.</a:t>
            </a:r>
          </a:p>
          <a:p>
            <a:pPr marL="0" indent="0">
              <a:buNone/>
            </a:pPr>
            <a:r>
              <a:rPr lang="en-US" dirty="0"/>
              <a:t>Bounce Email Management:</a:t>
            </a:r>
          </a:p>
          <a:p>
            <a:pPr marL="0" indent="0">
              <a:buNone/>
            </a:pPr>
            <a:endParaRPr lang="en-US" dirty="0"/>
          </a:p>
          <a:p>
            <a:pPr marL="0" indent="0">
              <a:buNone/>
            </a:pPr>
            <a:r>
              <a:rPr lang="en-US" dirty="0"/>
              <a:t>Detect bounced emails and initiate follow-up actions to address unresolved issues.</a:t>
            </a:r>
          </a:p>
          <a:p>
            <a:pPr marL="0" indent="0">
              <a:buNone/>
            </a:pPr>
            <a:r>
              <a:rPr lang="en-US" dirty="0"/>
              <a:t>Auto Responses:</a:t>
            </a:r>
          </a:p>
          <a:p>
            <a:pPr marL="0" indent="0">
              <a:buNone/>
            </a:pPr>
            <a:endParaRPr lang="en-US" dirty="0"/>
          </a:p>
          <a:p>
            <a:pPr marL="0" indent="0">
              <a:buNone/>
            </a:pPr>
            <a:r>
              <a:rPr lang="en-US" dirty="0"/>
              <a:t>Implement template-based auto-responses for common queries to ensure quick replies.</a:t>
            </a:r>
          </a:p>
          <a:p>
            <a:pPr marL="0" indent="0">
              <a:buNone/>
            </a:pPr>
            <a:r>
              <a:rPr lang="en-US" dirty="0"/>
              <a:t>Multi-Bot Processing:</a:t>
            </a:r>
          </a:p>
          <a:p>
            <a:pPr marL="0" indent="0">
              <a:buNone/>
            </a:pPr>
            <a:endParaRPr lang="en-US" dirty="0"/>
          </a:p>
          <a:p>
            <a:pPr marL="0" indent="0">
              <a:buNone/>
            </a:pPr>
            <a:r>
              <a:rPr lang="en-US" dirty="0"/>
              <a:t>Deploy multiple chatbots to handle various queries simultaneously, improving efficiency.</a:t>
            </a:r>
          </a:p>
          <a:p>
            <a:pPr marL="0" indent="0">
              <a:buNone/>
            </a:pPr>
            <a:r>
              <a:rPr lang="en-US" dirty="0"/>
              <a:t>Continuous Learning:</a:t>
            </a:r>
          </a:p>
          <a:p>
            <a:pPr marL="0" indent="0">
              <a:buNone/>
            </a:pPr>
            <a:endParaRPr lang="en-US" dirty="0"/>
          </a:p>
          <a:p>
            <a:pPr marL="0" indent="0">
              <a:buNone/>
            </a:pPr>
            <a:r>
              <a:rPr lang="en-US" dirty="0"/>
              <a:t>Update the knowledge database with new solutions based on customer interactions.</a:t>
            </a:r>
          </a:p>
          <a:p>
            <a:pPr marL="0" indent="0">
              <a:buNone/>
            </a:pPr>
            <a:r>
              <a:rPr lang="en-US" dirty="0"/>
              <a:t>Performance Monitoring:</a:t>
            </a:r>
          </a:p>
          <a:p>
            <a:pPr marL="0" indent="0">
              <a:buNone/>
            </a:pPr>
            <a:endParaRPr lang="en-US" dirty="0"/>
          </a:p>
          <a:p>
            <a:pPr marL="0" indent="0">
              <a:buNone/>
            </a:pPr>
            <a:r>
              <a:rPr lang="en-US" dirty="0"/>
              <a:t>Monitor system performance and track ticket resolution times for ongoing improvement.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b="1" dirty="0"/>
              <a:t>Architecture Diagram</a:t>
            </a:r>
            <a:endParaRPr lang="en-GB" dirty="0"/>
          </a:p>
        </p:txBody>
      </p:sp>
      <p:pic>
        <p:nvPicPr>
          <p:cNvPr id="2097153" name="Picture 3"/>
          <p:cNvPicPr>
            <a:picLocks noChangeAspect="1"/>
          </p:cNvPicPr>
          <p:nvPr/>
        </p:nvPicPr>
        <p:blipFill>
          <a:blip r:embed="rId2"/>
          <a:stretch>
            <a:fillRect/>
          </a:stretch>
        </p:blipFill>
        <p:spPr>
          <a:xfrm>
            <a:off x="999459" y="1212112"/>
            <a:ext cx="9924479" cy="4309730"/>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Bioinformatics</vt:lpstr>
      <vt:lpstr>Eliminating Manual Intervention in Ticket Creation Using Chatbot Automation</vt:lpstr>
      <vt:lpstr>Introduction</vt:lpstr>
      <vt:lpstr>Literature Review</vt:lpstr>
      <vt:lpstr>Literature Review</vt:lpstr>
      <vt:lpstr>Literature Review</vt:lpstr>
      <vt:lpstr>Existing method Drawback</vt:lpstr>
      <vt:lpstr>Existing method Drawback</vt:lpstr>
      <vt:lpstr>Proposed Method</vt:lpstr>
      <vt:lpstr>Architecture Diagram</vt:lpstr>
      <vt:lpstr>Modules</vt:lpstr>
      <vt:lpstr>Modules</vt:lpstr>
      <vt:lpstr>Requriments </vt:lpstr>
      <vt:lpstr>Objectives</vt:lpstr>
      <vt:lpstr>Methodology</vt:lpstr>
      <vt:lpstr>Methodology</vt:lpstr>
      <vt:lpstr>Gantt Chart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SAMEERBASHA MALIKSAB CHINCHALI</cp:lastModifiedBy>
  <cp:revision>1</cp:revision>
  <dcterms:created xsi:type="dcterms:W3CDTF">2023-03-15T16:26:00Z</dcterms:created>
  <dcterms:modified xsi:type="dcterms:W3CDTF">2025-01-17T06:52:45Z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C25E8C025D234853949120FDDDEF019F_12</vt:lpwstr>
  </property>
  <property fmtid="{D5CDD505-2E9C-101B-9397-08002B2CF9AE}" pid="3" name="KSOProductBuildVer">
    <vt:lpwstr>1033-12.2.0.18586</vt:lpwstr>
  </property>
</Properties>
</file>