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3"/>
  </p:notesMasterIdLst>
  <p:handoutMasterIdLst>
    <p:handoutMasterId r:id="rId34"/>
  </p:handoutMasterIdLst>
  <p:sldIdLst>
    <p:sldId id="256" r:id="rId5"/>
    <p:sldId id="277" r:id="rId6"/>
    <p:sldId id="278" r:id="rId7"/>
    <p:sldId id="279" r:id="rId8"/>
    <p:sldId id="280" r:id="rId9"/>
    <p:sldId id="290" r:id="rId10"/>
    <p:sldId id="281" r:id="rId11"/>
    <p:sldId id="291" r:id="rId12"/>
    <p:sldId id="292" r:id="rId13"/>
    <p:sldId id="294" r:id="rId14"/>
    <p:sldId id="295" r:id="rId15"/>
    <p:sldId id="282" r:id="rId16"/>
    <p:sldId id="296" r:id="rId17"/>
    <p:sldId id="297" r:id="rId18"/>
    <p:sldId id="300" r:id="rId19"/>
    <p:sldId id="301" r:id="rId20"/>
    <p:sldId id="302" r:id="rId21"/>
    <p:sldId id="283" r:id="rId22"/>
    <p:sldId id="303" r:id="rId23"/>
    <p:sldId id="284" r:id="rId24"/>
    <p:sldId id="304" r:id="rId25"/>
    <p:sldId id="305" r:id="rId26"/>
    <p:sldId id="285" r:id="rId27"/>
    <p:sldId id="286" r:id="rId28"/>
    <p:sldId id="287" r:id="rId29"/>
    <p:sldId id="288" r:id="rId30"/>
    <p:sldId id="289" r:id="rId31"/>
    <p:sldId id="299" r:id="rId32"/>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BC4BD86D-9D11-46D8-A2FB-EAC11849C389}">
          <p14:sldIdLst>
            <p14:sldId id="256"/>
            <p14:sldId id="277"/>
            <p14:sldId id="278"/>
            <p14:sldId id="279"/>
          </p14:sldIdLst>
        </p14:section>
        <p14:section name="Planteamiento del problema" id="{2F14EFA3-5FCF-494B-BFF4-15F8E1B1B13D}">
          <p14:sldIdLst>
            <p14:sldId id="280"/>
            <p14:sldId id="290"/>
          </p14:sldIdLst>
        </p14:section>
        <p14:section name="Que es RPA?" id="{264E0998-216C-4683-A91C-046DDBD81797}">
          <p14:sldIdLst>
            <p14:sldId id="281"/>
            <p14:sldId id="291"/>
            <p14:sldId id="292"/>
            <p14:sldId id="294"/>
            <p14:sldId id="295"/>
          </p14:sldIdLst>
        </p14:section>
        <p14:section name="Estado Actual" id="{DCD9918A-217D-40C4-84A3-5EF48E1548C7}">
          <p14:sldIdLst>
            <p14:sldId id="282"/>
            <p14:sldId id="296"/>
            <p14:sldId id="297"/>
            <p14:sldId id="300"/>
            <p14:sldId id="301"/>
            <p14:sldId id="302"/>
          </p14:sldIdLst>
        </p14:section>
        <p14:section name="Metodología" id="{87918786-BFE8-4275-BACF-E0E24C60D67E}">
          <p14:sldIdLst>
            <p14:sldId id="283"/>
            <p14:sldId id="303"/>
          </p14:sldIdLst>
        </p14:section>
        <p14:section name="Portal Web" id="{1012F882-C00D-41BC-8455-A7D9E64F3176}">
          <p14:sldIdLst>
            <p14:sldId id="284"/>
            <p14:sldId id="304"/>
            <p14:sldId id="305"/>
          </p14:sldIdLst>
        </p14:section>
        <p14:section name="Demostración" id="{C8C06A51-2784-428D-A62F-30169A5FCD6D}">
          <p14:sldIdLst>
            <p14:sldId id="285"/>
          </p14:sldIdLst>
        </p14:section>
        <p14:section name="Resultados" id="{983D71FA-2BDB-44F1-81F6-00AEB1B9DA61}">
          <p14:sldIdLst>
            <p14:sldId id="286"/>
          </p14:sldIdLst>
        </p14:section>
        <p14:section name="Recomendaciones" id="{A511B310-1D5B-4DCE-8284-B9D8CE6039C4}">
          <p14:sldIdLst>
            <p14:sldId id="287"/>
          </p14:sldIdLst>
        </p14:section>
        <p14:section name="Puntos clave" id="{7C7FE3A5-A0FD-455A-8FD9-F0DABE3CFFEE}">
          <p14:sldIdLst>
            <p14:sldId id="288"/>
          </p14:sldIdLst>
        </p14:section>
        <p14:section name="Bibliografia" id="{AD37582F-F67D-47AC-B0B8-8D849F5FDE0F}">
          <p14:sldIdLst>
            <p14:sldId id="289"/>
            <p14:sldId id="29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p:scale>
          <a:sx n="100" d="100"/>
          <a:sy n="100" d="100"/>
        </p:scale>
        <p:origin x="1002" y="31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786"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1" Type="http://schemas.openxmlformats.org/officeDocument/2006/relationships/image" Target="../media/image2.jpg"/></Relationships>
</file>

<file path=ppt/diagrams/_rels/drawing1.xml.rels><?xml version="1.0" encoding="UTF-8" standalone="yes"?>
<Relationships xmlns="http://schemas.openxmlformats.org/package/2006/relationships"><Relationship Id="rId1" Type="http://schemas.openxmlformats.org/officeDocument/2006/relationships/image" Target="../media/image2.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02AC2F-D07A-4563-9060-5A869C5CBFAD}" type="doc">
      <dgm:prSet loTypeId="urn:microsoft.com/office/officeart/2008/layout/AccentedPicture" loCatId="picture" qsTypeId="urn:microsoft.com/office/officeart/2005/8/quickstyle/simple1" qsCatId="simple" csTypeId="urn:microsoft.com/office/officeart/2005/8/colors/accent1_2" csCatId="accent1"/>
      <dgm:spPr/>
    </dgm:pt>
    <dgm:pt modelId="{1EC603F9-A21E-4DCE-B1CA-9B426CF5542D}">
      <dgm:prSet phldrT="[Texto]" phldr="1"/>
      <dgm:spPr/>
      <dgm:t>
        <a:bodyPr/>
        <a:lstStyle/>
        <a:p>
          <a:endParaRPr lang="es-419"/>
        </a:p>
      </dgm:t>
    </dgm:pt>
    <dgm:pt modelId="{1D9F0D5C-27D6-4F34-8256-9371898D07A6}" type="parTrans" cxnId="{98562956-5C90-4F06-BFA5-4D57F9D473DB}">
      <dgm:prSet/>
      <dgm:spPr/>
      <dgm:t>
        <a:bodyPr/>
        <a:lstStyle/>
        <a:p>
          <a:endParaRPr lang="es-419"/>
        </a:p>
      </dgm:t>
    </dgm:pt>
    <dgm:pt modelId="{B9692C17-136B-4F65-8312-F705E021049B}" type="sibTrans" cxnId="{98562956-5C90-4F06-BFA5-4D57F9D473DB}">
      <dgm:prSet/>
      <dgm:spPr>
        <a:blipFill rotWithShape="1">
          <a:blip xmlns:r="http://schemas.openxmlformats.org/officeDocument/2006/relationships" r:embed="rId1"/>
          <a:srcRect/>
          <a:stretch>
            <a:fillRect l="-187000" r="-187000"/>
          </a:stretch>
        </a:blipFill>
      </dgm:spPr>
      <dgm:t>
        <a:bodyPr/>
        <a:lstStyle/>
        <a:p>
          <a:endParaRPr lang="es-419"/>
        </a:p>
      </dgm:t>
      <dgm:extLst>
        <a:ext uri="{E40237B7-FDA0-4F09-8148-C483321AD2D9}">
          <dgm14:cNvPr xmlns:dgm14="http://schemas.microsoft.com/office/drawing/2010/diagram" id="0" name="">
            <a:extLst>
              <a:ext uri="{FF2B5EF4-FFF2-40B4-BE49-F238E27FC236}">
                <a16:creationId xmlns:a16="http://schemas.microsoft.com/office/drawing/2014/main" id="{DD9DA668-6CCB-6143-FA1D-4683BC7D5E93}"/>
              </a:ext>
              <a:ext uri="{C183D7F6-B498-43B3-948B-1728B52AA6E4}">
                <adec:decorative xmlns:adec="http://schemas.microsoft.com/office/drawing/2017/decorative" val="1"/>
              </a:ext>
            </a:extLst>
          </dgm14:cNvPr>
        </a:ext>
      </dgm:extLst>
    </dgm:pt>
    <dgm:pt modelId="{F335EE1D-80D4-458A-ADF5-EE361CE7049E}" type="pres">
      <dgm:prSet presAssocID="{BB02AC2F-D07A-4563-9060-5A869C5CBFAD}" presName="Name0" presStyleCnt="0">
        <dgm:presLayoutVars>
          <dgm:dir/>
        </dgm:presLayoutVars>
      </dgm:prSet>
      <dgm:spPr/>
    </dgm:pt>
    <dgm:pt modelId="{30BEB567-88AF-4EEA-A6BD-E6C5E10CBAF2}" type="pres">
      <dgm:prSet presAssocID="{B9692C17-136B-4F65-8312-F705E021049B}" presName="picture_1" presStyleLbl="bgImgPlace1" presStyleIdx="0" presStyleCnt="1"/>
      <dgm:spPr/>
    </dgm:pt>
    <dgm:pt modelId="{6B81D523-90BB-48F6-B2F3-F99460780F71}" type="pres">
      <dgm:prSet presAssocID="{1EC603F9-A21E-4DCE-B1CA-9B426CF5542D}" presName="text_1" presStyleLbl="node1" presStyleIdx="0" presStyleCnt="0">
        <dgm:presLayoutVars>
          <dgm:bulletEnabled val="1"/>
        </dgm:presLayoutVars>
      </dgm:prSet>
      <dgm:spPr/>
    </dgm:pt>
    <dgm:pt modelId="{E9F7A374-3407-4273-B858-FCF5D5894D55}" type="pres">
      <dgm:prSet presAssocID="{BB02AC2F-D07A-4563-9060-5A869C5CBFAD}" presName="maxNode" presStyleCnt="0"/>
      <dgm:spPr/>
    </dgm:pt>
    <dgm:pt modelId="{AF75896C-B436-4841-A987-1F9C6798CFA9}" type="pres">
      <dgm:prSet presAssocID="{BB02AC2F-D07A-4563-9060-5A869C5CBFAD}" presName="Name33" presStyleCnt="0"/>
      <dgm:spPr/>
    </dgm:pt>
  </dgm:ptLst>
  <dgm:cxnLst>
    <dgm:cxn modelId="{2A7CDA72-80A2-40DA-BA7B-62B8DFB3990A}" type="presOf" srcId="{B9692C17-136B-4F65-8312-F705E021049B}" destId="{30BEB567-88AF-4EEA-A6BD-E6C5E10CBAF2}" srcOrd="0" destOrd="0" presId="urn:microsoft.com/office/officeart/2008/layout/AccentedPicture"/>
    <dgm:cxn modelId="{98562956-5C90-4F06-BFA5-4D57F9D473DB}" srcId="{BB02AC2F-D07A-4563-9060-5A869C5CBFAD}" destId="{1EC603F9-A21E-4DCE-B1CA-9B426CF5542D}" srcOrd="0" destOrd="0" parTransId="{1D9F0D5C-27D6-4F34-8256-9371898D07A6}" sibTransId="{B9692C17-136B-4F65-8312-F705E021049B}"/>
    <dgm:cxn modelId="{597FA39D-8D69-470C-91AF-99660BD13BB8}" type="presOf" srcId="{1EC603F9-A21E-4DCE-B1CA-9B426CF5542D}" destId="{6B81D523-90BB-48F6-B2F3-F99460780F71}" srcOrd="0" destOrd="0" presId="urn:microsoft.com/office/officeart/2008/layout/AccentedPicture"/>
    <dgm:cxn modelId="{B6AADEB2-6641-452C-9D87-D0B1DF565DBA}" type="presOf" srcId="{BB02AC2F-D07A-4563-9060-5A869C5CBFAD}" destId="{F335EE1D-80D4-458A-ADF5-EE361CE7049E}" srcOrd="0" destOrd="0" presId="urn:microsoft.com/office/officeart/2008/layout/AccentedPicture"/>
    <dgm:cxn modelId="{1E07D27A-A4AC-4B6F-AA19-84032DC96C8E}" type="presParOf" srcId="{F335EE1D-80D4-458A-ADF5-EE361CE7049E}" destId="{30BEB567-88AF-4EEA-A6BD-E6C5E10CBAF2}" srcOrd="0" destOrd="0" presId="urn:microsoft.com/office/officeart/2008/layout/AccentedPicture"/>
    <dgm:cxn modelId="{04DE731B-1137-439D-831D-A5C8013200D5}" type="presParOf" srcId="{F335EE1D-80D4-458A-ADF5-EE361CE7049E}" destId="{6B81D523-90BB-48F6-B2F3-F99460780F71}" srcOrd="1" destOrd="0" presId="urn:microsoft.com/office/officeart/2008/layout/AccentedPicture"/>
    <dgm:cxn modelId="{807D4D1F-D846-4034-BE4C-E31ED489364E}" type="presParOf" srcId="{F335EE1D-80D4-458A-ADF5-EE361CE7049E}" destId="{E9F7A374-3407-4273-B858-FCF5D5894D55}" srcOrd="2" destOrd="0" presId="urn:microsoft.com/office/officeart/2008/layout/AccentedPicture"/>
    <dgm:cxn modelId="{5076DAC9-2363-4F1C-9508-8EBC04BA4C2F}" type="presParOf" srcId="{E9F7A374-3407-4273-B858-FCF5D5894D55}" destId="{AF75896C-B436-4841-A987-1F9C6798CFA9}" srcOrd="0" destOrd="0" presId="urn:microsoft.com/office/officeart/2008/layout/AccentedPi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BEB567-88AF-4EEA-A6BD-E6C5E10CBAF2}">
      <dsp:nvSpPr>
        <dsp:cNvPr id="0" name=""/>
        <dsp:cNvSpPr/>
      </dsp:nvSpPr>
      <dsp:spPr>
        <a:xfrm>
          <a:off x="800282" y="0"/>
          <a:ext cx="3154314" cy="4023360"/>
        </a:xfrm>
        <a:prstGeom prst="roundRect">
          <a:avLst/>
        </a:prstGeom>
        <a:blipFill rotWithShape="1">
          <a:blip xmlns:r="http://schemas.openxmlformats.org/officeDocument/2006/relationships" r:embed="rId1"/>
          <a:srcRect/>
          <a:stretch>
            <a:fillRect l="-187000" r="-187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81D523-90BB-48F6-B2F3-F99460780F71}">
      <dsp:nvSpPr>
        <dsp:cNvPr id="0" name=""/>
        <dsp:cNvSpPr/>
      </dsp:nvSpPr>
      <dsp:spPr>
        <a:xfrm>
          <a:off x="926455" y="1609344"/>
          <a:ext cx="2428821" cy="2414016"/>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7480" tIns="157480" rIns="157480" bIns="157480" numCol="1" spcCol="1270" anchor="b" anchorCtr="0">
          <a:noAutofit/>
        </a:bodyPr>
        <a:lstStyle/>
        <a:p>
          <a:pPr marL="0" lvl="0" indent="0" algn="l" defTabSz="2755900">
            <a:lnSpc>
              <a:spcPct val="90000"/>
            </a:lnSpc>
            <a:spcBef>
              <a:spcPct val="0"/>
            </a:spcBef>
            <a:spcAft>
              <a:spcPct val="35000"/>
            </a:spcAft>
            <a:buNone/>
          </a:pPr>
          <a:endParaRPr lang="es-419" sz="6200" kern="1200"/>
        </a:p>
      </dsp:txBody>
      <dsp:txXfrm>
        <a:off x="926455" y="1609344"/>
        <a:ext cx="2428821" cy="2414016"/>
      </dsp:txXfrm>
    </dsp:sp>
  </dsp:spTree>
</dsp:drawing>
</file>

<file path=ppt/diagrams/layout1.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B0FAE97-1210-4E36-A60A-8BA798A12A99}" type="datetime1">
              <a:rPr lang="es-ES" smtClean="0"/>
              <a:t>27/10/2024</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es-ES" smtClean="0"/>
              <a:t>‹Nº›</a:t>
            </a:fld>
            <a:endParaRPr lang="es-ES"/>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3D3D879-06F7-4BB3-9FD8-DADB216A1AB3}" type="datetime1">
              <a:rPr lang="es-ES" noProof="0" smtClean="0"/>
              <a:t>27/10/2024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es-ES" noProof="0" smtClean="0"/>
              <a:t>‹Nº›</a:t>
            </a:fld>
            <a:endParaRPr lang="es-ES" noProof="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4B725628-3A68-42F4-BA86-981817953149}" type="slidenum">
              <a:rPr lang="es-ES" smtClean="0"/>
              <a:t>1</a:t>
            </a:fld>
            <a:endParaRPr lang="es-ES"/>
          </a:p>
        </p:txBody>
      </p:sp>
    </p:spTree>
    <p:extLst>
      <p:ext uri="{BB962C8B-B14F-4D97-AF65-F5344CB8AC3E}">
        <p14:creationId xmlns:p14="http://schemas.microsoft.com/office/powerpoint/2010/main" val="3859257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06B13-F554-2E80-1F20-776BFEAD9DC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52ABEBB-512C-3FFF-E0FE-9B502C3EB4F6}"/>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E58AC48E-BB44-1086-3DC4-18747C140056}"/>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66C0D073-9F83-62F4-4B31-F4BAF22680B8}"/>
              </a:ext>
            </a:extLst>
          </p:cNvPr>
          <p:cNvSpPr>
            <a:spLocks noGrp="1"/>
          </p:cNvSpPr>
          <p:nvPr>
            <p:ph type="sldNum" sz="quarter" idx="10"/>
          </p:nvPr>
        </p:nvSpPr>
        <p:spPr/>
        <p:txBody>
          <a:bodyPr rtlCol="0"/>
          <a:lstStyle/>
          <a:p>
            <a:pPr rtl="0"/>
            <a:fld id="{4B725628-3A68-42F4-BA86-981817953149}" type="slidenum">
              <a:rPr lang="es-ES" smtClean="0"/>
              <a:t>10</a:t>
            </a:fld>
            <a:endParaRPr lang="es-ES"/>
          </a:p>
        </p:txBody>
      </p:sp>
    </p:spTree>
    <p:extLst>
      <p:ext uri="{BB962C8B-B14F-4D97-AF65-F5344CB8AC3E}">
        <p14:creationId xmlns:p14="http://schemas.microsoft.com/office/powerpoint/2010/main" val="302209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7D27C-7764-E429-4886-6AD2C2C04A2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C2630BE-2798-27DA-5CDC-1CE6F4BDE552}"/>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5FFB47A7-2F06-B291-C19C-55EE40E6FA2D}"/>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F0BE0972-1961-C705-C691-6C3BE5669E85}"/>
              </a:ext>
            </a:extLst>
          </p:cNvPr>
          <p:cNvSpPr>
            <a:spLocks noGrp="1"/>
          </p:cNvSpPr>
          <p:nvPr>
            <p:ph type="sldNum" sz="quarter" idx="10"/>
          </p:nvPr>
        </p:nvSpPr>
        <p:spPr/>
        <p:txBody>
          <a:bodyPr rtlCol="0"/>
          <a:lstStyle/>
          <a:p>
            <a:pPr rtl="0"/>
            <a:fld id="{4B725628-3A68-42F4-BA86-981817953149}" type="slidenum">
              <a:rPr lang="es-ES" smtClean="0"/>
              <a:t>11</a:t>
            </a:fld>
            <a:endParaRPr lang="es-ES"/>
          </a:p>
        </p:txBody>
      </p:sp>
    </p:spTree>
    <p:extLst>
      <p:ext uri="{BB962C8B-B14F-4D97-AF65-F5344CB8AC3E}">
        <p14:creationId xmlns:p14="http://schemas.microsoft.com/office/powerpoint/2010/main" val="1846281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20F5F-5C61-6D95-BECC-2F5773D15A6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039857C-A68A-02EC-DF2F-F382346A0380}"/>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AAEAA32B-6EAB-0A97-20F5-D371A6EB4890}"/>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93BFF84F-0703-C249-44AF-AFDA56BD2CC0}"/>
              </a:ext>
            </a:extLst>
          </p:cNvPr>
          <p:cNvSpPr>
            <a:spLocks noGrp="1"/>
          </p:cNvSpPr>
          <p:nvPr>
            <p:ph type="sldNum" sz="quarter" idx="10"/>
          </p:nvPr>
        </p:nvSpPr>
        <p:spPr/>
        <p:txBody>
          <a:bodyPr rtlCol="0"/>
          <a:lstStyle/>
          <a:p>
            <a:pPr rtl="0"/>
            <a:fld id="{4B725628-3A68-42F4-BA86-981817953149}" type="slidenum">
              <a:rPr lang="es-ES" smtClean="0"/>
              <a:t>12</a:t>
            </a:fld>
            <a:endParaRPr lang="es-ES"/>
          </a:p>
        </p:txBody>
      </p:sp>
    </p:spTree>
    <p:extLst>
      <p:ext uri="{BB962C8B-B14F-4D97-AF65-F5344CB8AC3E}">
        <p14:creationId xmlns:p14="http://schemas.microsoft.com/office/powerpoint/2010/main" val="1465626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63814-CE3B-7DAC-5321-450ECE5877B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B6263DC-37D9-DE56-5FA2-2BCC761BD37C}"/>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2C11F3E8-BE41-6B6F-832E-78DCD1D02F5D}"/>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1374D888-7539-0918-0C87-E7E235E6FDEE}"/>
              </a:ext>
            </a:extLst>
          </p:cNvPr>
          <p:cNvSpPr>
            <a:spLocks noGrp="1"/>
          </p:cNvSpPr>
          <p:nvPr>
            <p:ph type="sldNum" sz="quarter" idx="10"/>
          </p:nvPr>
        </p:nvSpPr>
        <p:spPr/>
        <p:txBody>
          <a:bodyPr rtlCol="0"/>
          <a:lstStyle/>
          <a:p>
            <a:pPr rtl="0"/>
            <a:fld id="{4B725628-3A68-42F4-BA86-981817953149}" type="slidenum">
              <a:rPr lang="es-ES" smtClean="0"/>
              <a:t>13</a:t>
            </a:fld>
            <a:endParaRPr lang="es-ES"/>
          </a:p>
        </p:txBody>
      </p:sp>
    </p:spTree>
    <p:extLst>
      <p:ext uri="{BB962C8B-B14F-4D97-AF65-F5344CB8AC3E}">
        <p14:creationId xmlns:p14="http://schemas.microsoft.com/office/powerpoint/2010/main" val="2711971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71BAF-FCEF-B3D0-7CE2-71106378639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F92F4F6-E9D0-3DFD-3534-3E7485E1910A}"/>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25501880-B8C2-1766-8205-2B84310C9748}"/>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3D523EA8-BE9E-0D06-F569-E0CC2AA67F27}"/>
              </a:ext>
            </a:extLst>
          </p:cNvPr>
          <p:cNvSpPr>
            <a:spLocks noGrp="1"/>
          </p:cNvSpPr>
          <p:nvPr>
            <p:ph type="sldNum" sz="quarter" idx="10"/>
          </p:nvPr>
        </p:nvSpPr>
        <p:spPr/>
        <p:txBody>
          <a:bodyPr rtlCol="0"/>
          <a:lstStyle/>
          <a:p>
            <a:pPr rtl="0"/>
            <a:fld id="{4B725628-3A68-42F4-BA86-981817953149}" type="slidenum">
              <a:rPr lang="es-ES" smtClean="0"/>
              <a:t>14</a:t>
            </a:fld>
            <a:endParaRPr lang="es-ES"/>
          </a:p>
        </p:txBody>
      </p:sp>
    </p:spTree>
    <p:extLst>
      <p:ext uri="{BB962C8B-B14F-4D97-AF65-F5344CB8AC3E}">
        <p14:creationId xmlns:p14="http://schemas.microsoft.com/office/powerpoint/2010/main" val="4271607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2C917-E249-FDD5-C513-F2249EC2842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FE9A56E-497E-FC4A-C5D5-26DE0763B59F}"/>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41B8EA2F-EC0F-A202-2935-F2CA39C868EB}"/>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5CD961F6-C1F9-1F6E-9A4F-C35E4A9C8953}"/>
              </a:ext>
            </a:extLst>
          </p:cNvPr>
          <p:cNvSpPr>
            <a:spLocks noGrp="1"/>
          </p:cNvSpPr>
          <p:nvPr>
            <p:ph type="sldNum" sz="quarter" idx="10"/>
          </p:nvPr>
        </p:nvSpPr>
        <p:spPr/>
        <p:txBody>
          <a:bodyPr rtlCol="0"/>
          <a:lstStyle/>
          <a:p>
            <a:pPr rtl="0"/>
            <a:fld id="{4B725628-3A68-42F4-BA86-981817953149}" type="slidenum">
              <a:rPr lang="es-ES" smtClean="0"/>
              <a:t>15</a:t>
            </a:fld>
            <a:endParaRPr lang="es-ES"/>
          </a:p>
        </p:txBody>
      </p:sp>
    </p:spTree>
    <p:extLst>
      <p:ext uri="{BB962C8B-B14F-4D97-AF65-F5344CB8AC3E}">
        <p14:creationId xmlns:p14="http://schemas.microsoft.com/office/powerpoint/2010/main" val="778410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E0B82-E979-2D17-8568-336B5D918AA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C92A270-06FA-2266-2234-1D6E395DC3B8}"/>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D2AE1CA0-0B47-FDBF-5B1C-6830E6E110AF}"/>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D053DB92-2F44-14AF-1025-0C95AC7E77F0}"/>
              </a:ext>
            </a:extLst>
          </p:cNvPr>
          <p:cNvSpPr>
            <a:spLocks noGrp="1"/>
          </p:cNvSpPr>
          <p:nvPr>
            <p:ph type="sldNum" sz="quarter" idx="10"/>
          </p:nvPr>
        </p:nvSpPr>
        <p:spPr/>
        <p:txBody>
          <a:bodyPr rtlCol="0"/>
          <a:lstStyle/>
          <a:p>
            <a:pPr rtl="0"/>
            <a:fld id="{4B725628-3A68-42F4-BA86-981817953149}" type="slidenum">
              <a:rPr lang="es-ES" smtClean="0"/>
              <a:t>16</a:t>
            </a:fld>
            <a:endParaRPr lang="es-ES"/>
          </a:p>
        </p:txBody>
      </p:sp>
    </p:spTree>
    <p:extLst>
      <p:ext uri="{BB962C8B-B14F-4D97-AF65-F5344CB8AC3E}">
        <p14:creationId xmlns:p14="http://schemas.microsoft.com/office/powerpoint/2010/main" val="3171418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CBB5B-D325-51D0-ED10-2377F524951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D530331-683F-F307-7C88-70BA8FD7F193}"/>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2F83AF31-962D-C2A7-4372-55A9F9C8E3D8}"/>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E3AE9CBC-128C-A4EF-D158-9CA1B1DC88F6}"/>
              </a:ext>
            </a:extLst>
          </p:cNvPr>
          <p:cNvSpPr>
            <a:spLocks noGrp="1"/>
          </p:cNvSpPr>
          <p:nvPr>
            <p:ph type="sldNum" sz="quarter" idx="10"/>
          </p:nvPr>
        </p:nvSpPr>
        <p:spPr/>
        <p:txBody>
          <a:bodyPr rtlCol="0"/>
          <a:lstStyle/>
          <a:p>
            <a:pPr rtl="0"/>
            <a:fld id="{4B725628-3A68-42F4-BA86-981817953149}" type="slidenum">
              <a:rPr lang="es-ES" smtClean="0"/>
              <a:t>17</a:t>
            </a:fld>
            <a:endParaRPr lang="es-ES"/>
          </a:p>
        </p:txBody>
      </p:sp>
    </p:spTree>
    <p:extLst>
      <p:ext uri="{BB962C8B-B14F-4D97-AF65-F5344CB8AC3E}">
        <p14:creationId xmlns:p14="http://schemas.microsoft.com/office/powerpoint/2010/main" val="527792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060A6-912E-240E-F29F-FFA07B8483A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2EBA8EA-A6DE-2FE8-D754-BE474178AC77}"/>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4848C286-87DD-227A-6734-55BCF84936D6}"/>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43BEA631-BC1A-B28D-70C2-3E2EC1836709}"/>
              </a:ext>
            </a:extLst>
          </p:cNvPr>
          <p:cNvSpPr>
            <a:spLocks noGrp="1"/>
          </p:cNvSpPr>
          <p:nvPr>
            <p:ph type="sldNum" sz="quarter" idx="10"/>
          </p:nvPr>
        </p:nvSpPr>
        <p:spPr/>
        <p:txBody>
          <a:bodyPr rtlCol="0"/>
          <a:lstStyle/>
          <a:p>
            <a:pPr rtl="0"/>
            <a:fld id="{4B725628-3A68-42F4-BA86-981817953149}" type="slidenum">
              <a:rPr lang="es-ES" smtClean="0"/>
              <a:t>18</a:t>
            </a:fld>
            <a:endParaRPr lang="es-ES"/>
          </a:p>
        </p:txBody>
      </p:sp>
    </p:spTree>
    <p:extLst>
      <p:ext uri="{BB962C8B-B14F-4D97-AF65-F5344CB8AC3E}">
        <p14:creationId xmlns:p14="http://schemas.microsoft.com/office/powerpoint/2010/main" val="1802623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ED5E17-D5CA-61E2-0B01-C231B0DC5F7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F03F1B5-856F-DE35-A606-F6388807EDD8}"/>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C31AE977-1A9E-B505-16F5-9372E7C7D1F1}"/>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AD5250AB-8EDD-1626-90C3-8DB05A86F680}"/>
              </a:ext>
            </a:extLst>
          </p:cNvPr>
          <p:cNvSpPr>
            <a:spLocks noGrp="1"/>
          </p:cNvSpPr>
          <p:nvPr>
            <p:ph type="sldNum" sz="quarter" idx="10"/>
          </p:nvPr>
        </p:nvSpPr>
        <p:spPr/>
        <p:txBody>
          <a:bodyPr rtlCol="0"/>
          <a:lstStyle/>
          <a:p>
            <a:pPr rtl="0"/>
            <a:fld id="{4B725628-3A68-42F4-BA86-981817953149}" type="slidenum">
              <a:rPr lang="es-ES" smtClean="0"/>
              <a:t>19</a:t>
            </a:fld>
            <a:endParaRPr lang="es-ES"/>
          </a:p>
        </p:txBody>
      </p:sp>
    </p:spTree>
    <p:extLst>
      <p:ext uri="{BB962C8B-B14F-4D97-AF65-F5344CB8AC3E}">
        <p14:creationId xmlns:p14="http://schemas.microsoft.com/office/powerpoint/2010/main" val="1153060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4B725628-3A68-42F4-BA86-981817953149}" type="slidenum">
              <a:rPr lang="es-ES" smtClean="0"/>
              <a:t>2</a:t>
            </a:fld>
            <a:endParaRPr lang="es-ES"/>
          </a:p>
        </p:txBody>
      </p:sp>
    </p:spTree>
    <p:extLst>
      <p:ext uri="{BB962C8B-B14F-4D97-AF65-F5344CB8AC3E}">
        <p14:creationId xmlns:p14="http://schemas.microsoft.com/office/powerpoint/2010/main" val="39598457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CE2F59-AE17-FC06-A0E1-A990FF66A6A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A505AF5-4E06-03B6-9186-369711D0DF50}"/>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2E5BC426-F3B1-0AAD-78A3-BE6E3D320982}"/>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74CA3010-830D-66FB-3155-FAA9761DB6C4}"/>
              </a:ext>
            </a:extLst>
          </p:cNvPr>
          <p:cNvSpPr>
            <a:spLocks noGrp="1"/>
          </p:cNvSpPr>
          <p:nvPr>
            <p:ph type="sldNum" sz="quarter" idx="10"/>
          </p:nvPr>
        </p:nvSpPr>
        <p:spPr/>
        <p:txBody>
          <a:bodyPr rtlCol="0"/>
          <a:lstStyle/>
          <a:p>
            <a:pPr rtl="0"/>
            <a:fld id="{4B725628-3A68-42F4-BA86-981817953149}" type="slidenum">
              <a:rPr lang="es-ES" smtClean="0"/>
              <a:t>20</a:t>
            </a:fld>
            <a:endParaRPr lang="es-ES"/>
          </a:p>
        </p:txBody>
      </p:sp>
    </p:spTree>
    <p:extLst>
      <p:ext uri="{BB962C8B-B14F-4D97-AF65-F5344CB8AC3E}">
        <p14:creationId xmlns:p14="http://schemas.microsoft.com/office/powerpoint/2010/main" val="1589678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8D90A-AA12-A6FA-C44F-9429414F0BA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7686A51-CFDF-FF2C-A021-F9AC49315E77}"/>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0AB1CDA0-F2F2-FBE2-8746-056574F13533}"/>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152D2618-A292-3F71-4F1A-3F42C45D30D6}"/>
              </a:ext>
            </a:extLst>
          </p:cNvPr>
          <p:cNvSpPr>
            <a:spLocks noGrp="1"/>
          </p:cNvSpPr>
          <p:nvPr>
            <p:ph type="sldNum" sz="quarter" idx="10"/>
          </p:nvPr>
        </p:nvSpPr>
        <p:spPr/>
        <p:txBody>
          <a:bodyPr rtlCol="0"/>
          <a:lstStyle/>
          <a:p>
            <a:pPr rtl="0"/>
            <a:fld id="{4B725628-3A68-42F4-BA86-981817953149}" type="slidenum">
              <a:rPr lang="es-ES" smtClean="0"/>
              <a:t>21</a:t>
            </a:fld>
            <a:endParaRPr lang="es-ES"/>
          </a:p>
        </p:txBody>
      </p:sp>
    </p:spTree>
    <p:extLst>
      <p:ext uri="{BB962C8B-B14F-4D97-AF65-F5344CB8AC3E}">
        <p14:creationId xmlns:p14="http://schemas.microsoft.com/office/powerpoint/2010/main" val="188875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32F9F6-0EC5-E0E8-7255-54A615D8682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8DACB00-7248-73E5-1CF6-543AE4883F1C}"/>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2116B3E3-CA52-CB38-61D9-A9A252046CB6}"/>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BF896816-7518-1D9A-1124-51491063EA19}"/>
              </a:ext>
            </a:extLst>
          </p:cNvPr>
          <p:cNvSpPr>
            <a:spLocks noGrp="1"/>
          </p:cNvSpPr>
          <p:nvPr>
            <p:ph type="sldNum" sz="quarter" idx="10"/>
          </p:nvPr>
        </p:nvSpPr>
        <p:spPr/>
        <p:txBody>
          <a:bodyPr rtlCol="0"/>
          <a:lstStyle/>
          <a:p>
            <a:pPr rtl="0"/>
            <a:fld id="{4B725628-3A68-42F4-BA86-981817953149}" type="slidenum">
              <a:rPr lang="es-ES" smtClean="0"/>
              <a:t>22</a:t>
            </a:fld>
            <a:endParaRPr lang="es-ES"/>
          </a:p>
        </p:txBody>
      </p:sp>
    </p:spTree>
    <p:extLst>
      <p:ext uri="{BB962C8B-B14F-4D97-AF65-F5344CB8AC3E}">
        <p14:creationId xmlns:p14="http://schemas.microsoft.com/office/powerpoint/2010/main" val="14831717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9AB05-6327-1BE6-98E5-F7C3ED178E7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81878FD-FA26-9DF8-24E1-3A7AB5E7E015}"/>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60CB9DF1-1F01-78D0-2F50-46D0736090F5}"/>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A3BE7D33-4D30-38F2-1A79-90E4380A9A28}"/>
              </a:ext>
            </a:extLst>
          </p:cNvPr>
          <p:cNvSpPr>
            <a:spLocks noGrp="1"/>
          </p:cNvSpPr>
          <p:nvPr>
            <p:ph type="sldNum" sz="quarter" idx="10"/>
          </p:nvPr>
        </p:nvSpPr>
        <p:spPr/>
        <p:txBody>
          <a:bodyPr rtlCol="0"/>
          <a:lstStyle/>
          <a:p>
            <a:pPr rtl="0"/>
            <a:fld id="{4B725628-3A68-42F4-BA86-981817953149}" type="slidenum">
              <a:rPr lang="es-ES" smtClean="0"/>
              <a:t>23</a:t>
            </a:fld>
            <a:endParaRPr lang="es-ES"/>
          </a:p>
        </p:txBody>
      </p:sp>
    </p:spTree>
    <p:extLst>
      <p:ext uri="{BB962C8B-B14F-4D97-AF65-F5344CB8AC3E}">
        <p14:creationId xmlns:p14="http://schemas.microsoft.com/office/powerpoint/2010/main" val="2016658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1EC919-5676-9634-DE78-CFE5C01306A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E77C762-8E7A-D0B2-490E-74988960500C}"/>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7125934D-176D-FD4F-8F63-0DEA80426CCF}"/>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943716C1-F11D-7983-C8A8-497AAE214480}"/>
              </a:ext>
            </a:extLst>
          </p:cNvPr>
          <p:cNvSpPr>
            <a:spLocks noGrp="1"/>
          </p:cNvSpPr>
          <p:nvPr>
            <p:ph type="sldNum" sz="quarter" idx="10"/>
          </p:nvPr>
        </p:nvSpPr>
        <p:spPr/>
        <p:txBody>
          <a:bodyPr rtlCol="0"/>
          <a:lstStyle/>
          <a:p>
            <a:pPr rtl="0"/>
            <a:fld id="{4B725628-3A68-42F4-BA86-981817953149}" type="slidenum">
              <a:rPr lang="es-ES" smtClean="0"/>
              <a:t>24</a:t>
            </a:fld>
            <a:endParaRPr lang="es-ES"/>
          </a:p>
        </p:txBody>
      </p:sp>
    </p:spTree>
    <p:extLst>
      <p:ext uri="{BB962C8B-B14F-4D97-AF65-F5344CB8AC3E}">
        <p14:creationId xmlns:p14="http://schemas.microsoft.com/office/powerpoint/2010/main" val="3325330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EA15E-5F3A-BE46-F757-4E8090D5C92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8876F55-6C82-7069-AA1A-AC2E8B317A17}"/>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1F66AD2C-65B8-C592-F5B0-AE34671999C3}"/>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F7F9B66B-DCF4-677C-1CB1-316E0E532064}"/>
              </a:ext>
            </a:extLst>
          </p:cNvPr>
          <p:cNvSpPr>
            <a:spLocks noGrp="1"/>
          </p:cNvSpPr>
          <p:nvPr>
            <p:ph type="sldNum" sz="quarter" idx="10"/>
          </p:nvPr>
        </p:nvSpPr>
        <p:spPr/>
        <p:txBody>
          <a:bodyPr rtlCol="0"/>
          <a:lstStyle/>
          <a:p>
            <a:pPr rtl="0"/>
            <a:fld id="{4B725628-3A68-42F4-BA86-981817953149}" type="slidenum">
              <a:rPr lang="es-ES" smtClean="0"/>
              <a:t>25</a:t>
            </a:fld>
            <a:endParaRPr lang="es-ES"/>
          </a:p>
        </p:txBody>
      </p:sp>
    </p:spTree>
    <p:extLst>
      <p:ext uri="{BB962C8B-B14F-4D97-AF65-F5344CB8AC3E}">
        <p14:creationId xmlns:p14="http://schemas.microsoft.com/office/powerpoint/2010/main" val="29893210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5EAFF-3485-4BB5-B041-871914E58C5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2A3A53A-656D-A6E1-16E7-40D1A5BD1541}"/>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ED4493E1-D7C7-8694-8AD4-FF20AE93A26C}"/>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609ED8DF-1496-2D3B-D24B-02772ABA979E}"/>
              </a:ext>
            </a:extLst>
          </p:cNvPr>
          <p:cNvSpPr>
            <a:spLocks noGrp="1"/>
          </p:cNvSpPr>
          <p:nvPr>
            <p:ph type="sldNum" sz="quarter" idx="10"/>
          </p:nvPr>
        </p:nvSpPr>
        <p:spPr/>
        <p:txBody>
          <a:bodyPr rtlCol="0"/>
          <a:lstStyle/>
          <a:p>
            <a:pPr rtl="0"/>
            <a:fld id="{4B725628-3A68-42F4-BA86-981817953149}" type="slidenum">
              <a:rPr lang="es-ES" smtClean="0"/>
              <a:t>26</a:t>
            </a:fld>
            <a:endParaRPr lang="es-ES"/>
          </a:p>
        </p:txBody>
      </p:sp>
    </p:spTree>
    <p:extLst>
      <p:ext uri="{BB962C8B-B14F-4D97-AF65-F5344CB8AC3E}">
        <p14:creationId xmlns:p14="http://schemas.microsoft.com/office/powerpoint/2010/main" val="11769332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E9441-7BA5-3C23-79BE-EC5610A298C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FB6F9D8-48BC-4905-BADE-E99969695272}"/>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1F72A51D-5855-6A88-9FF4-9FA272D2D4C7}"/>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52A51CB3-80EA-4D3D-FF3C-B393C0257223}"/>
              </a:ext>
            </a:extLst>
          </p:cNvPr>
          <p:cNvSpPr>
            <a:spLocks noGrp="1"/>
          </p:cNvSpPr>
          <p:nvPr>
            <p:ph type="sldNum" sz="quarter" idx="10"/>
          </p:nvPr>
        </p:nvSpPr>
        <p:spPr/>
        <p:txBody>
          <a:bodyPr rtlCol="0"/>
          <a:lstStyle/>
          <a:p>
            <a:pPr rtl="0"/>
            <a:fld id="{4B725628-3A68-42F4-BA86-981817953149}" type="slidenum">
              <a:rPr lang="es-ES" smtClean="0"/>
              <a:t>27</a:t>
            </a:fld>
            <a:endParaRPr lang="es-ES"/>
          </a:p>
        </p:txBody>
      </p:sp>
    </p:spTree>
    <p:extLst>
      <p:ext uri="{BB962C8B-B14F-4D97-AF65-F5344CB8AC3E}">
        <p14:creationId xmlns:p14="http://schemas.microsoft.com/office/powerpoint/2010/main" val="2068872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CBD4C-A06D-125D-B924-66D12791B7D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11A882E-B481-B99D-437D-C4A0DE56FFD8}"/>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EB0EFAA1-CA02-0667-39DB-B03108D57743}"/>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9C42E5D9-5351-52E8-3346-B7CF2D7C9393}"/>
              </a:ext>
            </a:extLst>
          </p:cNvPr>
          <p:cNvSpPr>
            <a:spLocks noGrp="1"/>
          </p:cNvSpPr>
          <p:nvPr>
            <p:ph type="sldNum" sz="quarter" idx="10"/>
          </p:nvPr>
        </p:nvSpPr>
        <p:spPr/>
        <p:txBody>
          <a:bodyPr rtlCol="0"/>
          <a:lstStyle/>
          <a:p>
            <a:pPr rtl="0"/>
            <a:fld id="{4B725628-3A68-42F4-BA86-981817953149}" type="slidenum">
              <a:rPr lang="es-ES" smtClean="0"/>
              <a:t>28</a:t>
            </a:fld>
            <a:endParaRPr lang="es-ES"/>
          </a:p>
        </p:txBody>
      </p:sp>
    </p:spTree>
    <p:extLst>
      <p:ext uri="{BB962C8B-B14F-4D97-AF65-F5344CB8AC3E}">
        <p14:creationId xmlns:p14="http://schemas.microsoft.com/office/powerpoint/2010/main" val="2898680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9D29C-4234-CE16-4125-8A0FA17D3FB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FC66439-4496-99FF-3748-8BE8EA38D6E1}"/>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DD1994E6-1F88-8DD0-6328-7D3636E2BEE9}"/>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46D73F08-A03D-EFE2-41A4-E679587E5C69}"/>
              </a:ext>
            </a:extLst>
          </p:cNvPr>
          <p:cNvSpPr>
            <a:spLocks noGrp="1"/>
          </p:cNvSpPr>
          <p:nvPr>
            <p:ph type="sldNum" sz="quarter" idx="10"/>
          </p:nvPr>
        </p:nvSpPr>
        <p:spPr/>
        <p:txBody>
          <a:bodyPr rtlCol="0"/>
          <a:lstStyle/>
          <a:p>
            <a:pPr rtl="0"/>
            <a:fld id="{4B725628-3A68-42F4-BA86-981817953149}" type="slidenum">
              <a:rPr lang="es-ES" smtClean="0"/>
              <a:t>3</a:t>
            </a:fld>
            <a:endParaRPr lang="es-ES"/>
          </a:p>
        </p:txBody>
      </p:sp>
    </p:spTree>
    <p:extLst>
      <p:ext uri="{BB962C8B-B14F-4D97-AF65-F5344CB8AC3E}">
        <p14:creationId xmlns:p14="http://schemas.microsoft.com/office/powerpoint/2010/main" val="1455063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85461-8AC3-8E4C-9857-235270CAD69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5628BC4-CA6D-CA36-E5A0-EAC715425D5F}"/>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55052E49-90DC-C097-A11B-63B034D74592}"/>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876A208F-0BBB-3CB8-C45B-03103BC46B6F}"/>
              </a:ext>
            </a:extLst>
          </p:cNvPr>
          <p:cNvSpPr>
            <a:spLocks noGrp="1"/>
          </p:cNvSpPr>
          <p:nvPr>
            <p:ph type="sldNum" sz="quarter" idx="10"/>
          </p:nvPr>
        </p:nvSpPr>
        <p:spPr/>
        <p:txBody>
          <a:bodyPr rtlCol="0"/>
          <a:lstStyle/>
          <a:p>
            <a:pPr rtl="0"/>
            <a:fld id="{4B725628-3A68-42F4-BA86-981817953149}" type="slidenum">
              <a:rPr lang="es-ES" smtClean="0"/>
              <a:t>4</a:t>
            </a:fld>
            <a:endParaRPr lang="es-ES"/>
          </a:p>
        </p:txBody>
      </p:sp>
    </p:spTree>
    <p:extLst>
      <p:ext uri="{BB962C8B-B14F-4D97-AF65-F5344CB8AC3E}">
        <p14:creationId xmlns:p14="http://schemas.microsoft.com/office/powerpoint/2010/main" val="404910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B6FF9-D3E9-4B10-CE67-5436E1CEE05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E41C00C-7942-D43D-33E8-26341B7B1F54}"/>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50DEB344-739C-190B-C650-C50C93581C26}"/>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3C7418BE-DC5C-A11F-DA28-D36FB8A1284A}"/>
              </a:ext>
            </a:extLst>
          </p:cNvPr>
          <p:cNvSpPr>
            <a:spLocks noGrp="1"/>
          </p:cNvSpPr>
          <p:nvPr>
            <p:ph type="sldNum" sz="quarter" idx="10"/>
          </p:nvPr>
        </p:nvSpPr>
        <p:spPr/>
        <p:txBody>
          <a:bodyPr rtlCol="0"/>
          <a:lstStyle/>
          <a:p>
            <a:pPr rtl="0"/>
            <a:fld id="{4B725628-3A68-42F4-BA86-981817953149}" type="slidenum">
              <a:rPr lang="es-ES" smtClean="0"/>
              <a:t>5</a:t>
            </a:fld>
            <a:endParaRPr lang="es-ES"/>
          </a:p>
        </p:txBody>
      </p:sp>
    </p:spTree>
    <p:extLst>
      <p:ext uri="{BB962C8B-B14F-4D97-AF65-F5344CB8AC3E}">
        <p14:creationId xmlns:p14="http://schemas.microsoft.com/office/powerpoint/2010/main" val="1166724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21A96-E1D5-232D-2AA0-F85D77C9995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DABE98D-66FD-887C-1F02-C2D8AE1D0F6A}"/>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636F4694-3E8F-E6F2-B2D5-AADDD24DE4C8}"/>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A86F7AAF-41EC-628C-5830-FBA212C2762E}"/>
              </a:ext>
            </a:extLst>
          </p:cNvPr>
          <p:cNvSpPr>
            <a:spLocks noGrp="1"/>
          </p:cNvSpPr>
          <p:nvPr>
            <p:ph type="sldNum" sz="quarter" idx="10"/>
          </p:nvPr>
        </p:nvSpPr>
        <p:spPr/>
        <p:txBody>
          <a:bodyPr rtlCol="0"/>
          <a:lstStyle/>
          <a:p>
            <a:pPr rtl="0"/>
            <a:fld id="{4B725628-3A68-42F4-BA86-981817953149}" type="slidenum">
              <a:rPr lang="es-ES" smtClean="0"/>
              <a:t>6</a:t>
            </a:fld>
            <a:endParaRPr lang="es-ES"/>
          </a:p>
        </p:txBody>
      </p:sp>
    </p:spTree>
    <p:extLst>
      <p:ext uri="{BB962C8B-B14F-4D97-AF65-F5344CB8AC3E}">
        <p14:creationId xmlns:p14="http://schemas.microsoft.com/office/powerpoint/2010/main" val="2013144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10D30-D578-6DEE-A698-0827B4A25CC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6A8CF88-47DF-7D99-7CD1-892892AA7C24}"/>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B269A02C-A983-C02C-E4F8-87780050CD45}"/>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128817A3-755E-0767-61E9-690DCC5210E0}"/>
              </a:ext>
            </a:extLst>
          </p:cNvPr>
          <p:cNvSpPr>
            <a:spLocks noGrp="1"/>
          </p:cNvSpPr>
          <p:nvPr>
            <p:ph type="sldNum" sz="quarter" idx="10"/>
          </p:nvPr>
        </p:nvSpPr>
        <p:spPr/>
        <p:txBody>
          <a:bodyPr rtlCol="0"/>
          <a:lstStyle/>
          <a:p>
            <a:pPr rtl="0"/>
            <a:fld id="{4B725628-3A68-42F4-BA86-981817953149}" type="slidenum">
              <a:rPr lang="es-ES" smtClean="0"/>
              <a:t>7</a:t>
            </a:fld>
            <a:endParaRPr lang="es-ES"/>
          </a:p>
        </p:txBody>
      </p:sp>
    </p:spTree>
    <p:extLst>
      <p:ext uri="{BB962C8B-B14F-4D97-AF65-F5344CB8AC3E}">
        <p14:creationId xmlns:p14="http://schemas.microsoft.com/office/powerpoint/2010/main" val="2208712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FBD81A-5CAB-B0A8-83BB-4F6B2EAE788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A4DBF67-D662-D469-068E-2C1734BE5D4D}"/>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515732B7-6464-FE23-2E78-EF66F7EF08FE}"/>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F8DA5D9E-7CA0-9CEB-D2BC-303AE2985D84}"/>
              </a:ext>
            </a:extLst>
          </p:cNvPr>
          <p:cNvSpPr>
            <a:spLocks noGrp="1"/>
          </p:cNvSpPr>
          <p:nvPr>
            <p:ph type="sldNum" sz="quarter" idx="10"/>
          </p:nvPr>
        </p:nvSpPr>
        <p:spPr/>
        <p:txBody>
          <a:bodyPr rtlCol="0"/>
          <a:lstStyle/>
          <a:p>
            <a:pPr rtl="0"/>
            <a:fld id="{4B725628-3A68-42F4-BA86-981817953149}" type="slidenum">
              <a:rPr lang="es-ES" smtClean="0"/>
              <a:t>8</a:t>
            </a:fld>
            <a:endParaRPr lang="es-ES"/>
          </a:p>
        </p:txBody>
      </p:sp>
    </p:spTree>
    <p:extLst>
      <p:ext uri="{BB962C8B-B14F-4D97-AF65-F5344CB8AC3E}">
        <p14:creationId xmlns:p14="http://schemas.microsoft.com/office/powerpoint/2010/main" val="1321656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E090D-C1BE-3E9A-44F3-132E12CB5BE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6ABEB75-7116-202E-B1DA-61F3773B831F}"/>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96BD7BA5-E2F3-3CCC-3ACF-6E6DFF5C30A3}"/>
              </a:ext>
            </a:extLst>
          </p:cNvPr>
          <p:cNvSpPr>
            <a:spLocks noGrp="1"/>
          </p:cNvSpPr>
          <p:nvPr>
            <p:ph type="body" idx="1"/>
          </p:nvPr>
        </p:nvSpPr>
        <p:spPr/>
        <p:txBody>
          <a:bodyPr rtlCol="0"/>
          <a:lstStyle/>
          <a:p>
            <a:pPr rtl="0"/>
            <a:endParaRPr lang="es-ES"/>
          </a:p>
        </p:txBody>
      </p:sp>
      <p:sp>
        <p:nvSpPr>
          <p:cNvPr id="4" name="Marcador de posición de número de diapositiva 3">
            <a:extLst>
              <a:ext uri="{FF2B5EF4-FFF2-40B4-BE49-F238E27FC236}">
                <a16:creationId xmlns:a16="http://schemas.microsoft.com/office/drawing/2014/main" id="{5EC7823D-F3C0-B93F-EE5E-B6E834FDB58A}"/>
              </a:ext>
            </a:extLst>
          </p:cNvPr>
          <p:cNvSpPr>
            <a:spLocks noGrp="1"/>
          </p:cNvSpPr>
          <p:nvPr>
            <p:ph type="sldNum" sz="quarter" idx="10"/>
          </p:nvPr>
        </p:nvSpPr>
        <p:spPr/>
        <p:txBody>
          <a:bodyPr rtlCol="0"/>
          <a:lstStyle/>
          <a:p>
            <a:pPr rtl="0"/>
            <a:fld id="{4B725628-3A68-42F4-BA86-981817953149}" type="slidenum">
              <a:rPr lang="es-ES" smtClean="0"/>
              <a:t>9</a:t>
            </a:fld>
            <a:endParaRPr lang="es-ES"/>
          </a:p>
        </p:txBody>
      </p:sp>
    </p:spTree>
    <p:extLst>
      <p:ext uri="{BB962C8B-B14F-4D97-AF65-F5344CB8AC3E}">
        <p14:creationId xmlns:p14="http://schemas.microsoft.com/office/powerpoint/2010/main" val="138771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ángulo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Elips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es-ES" noProof="0"/>
              <a:t>Haga clic para modificar el estilo de título del patrón</a:t>
            </a:r>
          </a:p>
        </p:txBody>
      </p:sp>
      <p:sp>
        <p:nvSpPr>
          <p:cNvPr id="3" name="Subtítulo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es-ES" noProof="0"/>
              <a:t>Haga clic para modificar el estilo de subtítulo del patrón</a:t>
            </a:r>
          </a:p>
        </p:txBody>
      </p:sp>
      <p:sp>
        <p:nvSpPr>
          <p:cNvPr id="4" name="Marcador de fecha 3"/>
          <p:cNvSpPr>
            <a:spLocks noGrp="1"/>
          </p:cNvSpPr>
          <p:nvPr>
            <p:ph type="dt" sz="half" idx="10"/>
          </p:nvPr>
        </p:nvSpPr>
        <p:spPr/>
        <p:txBody>
          <a:bodyPr rtlCol="0"/>
          <a:lstStyle>
            <a:lvl1pPr algn="l">
              <a:defRPr/>
            </a:lvl1pPr>
          </a:lstStyle>
          <a:p>
            <a:pPr rtl="0"/>
            <a:fld id="{14CEBD4D-085C-498A-87ED-B94FC4CBCFC7}" type="datetime1">
              <a:rPr lang="es-ES" noProof="0" smtClean="0"/>
              <a:t>27/10/2024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cxnSp>
        <p:nvCxnSpPr>
          <p:cNvPr id="8" name="Conector recto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AA3C0138-BF83-46A1-914E-F1E2A8306695}" type="datetime1">
              <a:rPr lang="es-ES" noProof="0" smtClean="0"/>
              <a:t>27/10/2024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1" y="762000"/>
            <a:ext cx="2628900" cy="5410200"/>
          </a:xfrm>
        </p:spPr>
        <p:txBody>
          <a:bodyPr vert="eaVert" lIns="45720" tIns="91440" rIns="45720" bIns="91440"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990601" y="762000"/>
            <a:ext cx="7581900" cy="5410200"/>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900568A9-B9DF-49AA-9F31-6F462455E52A}" type="datetime1">
              <a:rPr lang="es-ES" noProof="0" smtClean="0"/>
              <a:t>27/10/2024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cxnSp>
        <p:nvCxnSpPr>
          <p:cNvPr id="7" name="Conector recto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E44DC918-9477-44C9-87CA-58BC8D7EC64E}" type="datetime1">
              <a:rPr lang="es-ES" noProof="0" smtClean="0"/>
              <a:t>27/10/2024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ángulo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Elips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CBAA7CFC-FF55-48D5-B9D9-FA93FB0A1F63}" type="datetime1">
              <a:rPr lang="es-ES" noProof="0" smtClean="0"/>
              <a:t>27/10/2024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cxnSp>
        <p:nvCxnSpPr>
          <p:cNvPr id="8" name="Conector recto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6"/>
            <a:ext cx="9720072" cy="1499616"/>
          </a:xfrm>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p:nvPr>
        </p:nvSpPr>
        <p:spPr>
          <a:xfrm>
            <a:off x="1024127" y="2286000"/>
            <a:ext cx="4754880" cy="4023360"/>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p:nvPr>
        </p:nvSpPr>
        <p:spPr>
          <a:xfrm>
            <a:off x="5989320" y="2286000"/>
            <a:ext cx="4754880" cy="4023360"/>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BE9DBD11-34E4-448E-809B-329C5E8C1419}" type="datetime1">
              <a:rPr lang="es-ES" noProof="0" smtClean="0"/>
              <a:t>27/10/2024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24128" y="2967788"/>
            <a:ext cx="4754880" cy="334157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noProof="0"/>
              <a:t>Haga clic para modificar los estilos de texto del patrón</a:t>
            </a:r>
          </a:p>
        </p:txBody>
      </p:sp>
      <p:sp>
        <p:nvSpPr>
          <p:cNvPr id="6" name="Marcador de posición de contenido 5"/>
          <p:cNvSpPr>
            <a:spLocks noGrp="1"/>
          </p:cNvSpPr>
          <p:nvPr>
            <p:ph sz="quarter" idx="4"/>
          </p:nvPr>
        </p:nvSpPr>
        <p:spPr>
          <a:xfrm>
            <a:off x="5990888" y="2967788"/>
            <a:ext cx="4754880" cy="334157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D5DB1031-BFAF-464E-A517-D151D571897F}" type="datetime1">
              <a:rPr lang="es-ES" noProof="0" smtClean="0"/>
              <a:t>27/10/2024</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C9BED521-1CC1-404B-8AD1-BBD24E269425}" type="datetime1">
              <a:rPr lang="es-ES" noProof="0" smtClean="0"/>
              <a:t>27/10/2024</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A53E9304-DC69-42FE-B771-884D748CD27D}" type="datetime1">
              <a:rPr lang="es-ES" noProof="0" smtClean="0"/>
              <a:t>27/10/2024</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ítulo 7"/>
          <p:cNvSpPr>
            <a:spLocks noGrp="1"/>
          </p:cNvSpPr>
          <p:nvPr>
            <p:ph type="title" hasCustomPrompt="1"/>
          </p:nvPr>
        </p:nvSpPr>
        <p:spPr>
          <a:xfrm>
            <a:off x="1024128" y="471509"/>
            <a:ext cx="4389120" cy="1737360"/>
          </a:xfrm>
        </p:spPr>
        <p:txBody>
          <a:bodyPr rtlCol="0">
            <a:noAutofit/>
          </a:bodyPr>
          <a:lstStyle>
            <a:lvl1pPr>
              <a:lnSpc>
                <a:spcPct val="80000"/>
              </a:lnSpc>
              <a:defRPr sz="4000"/>
            </a:lvl1pPr>
          </a:lstStyle>
          <a:p>
            <a:pPr rtl="0"/>
            <a:r>
              <a:rPr lang="es-ES" noProof="0"/>
              <a:t>Haga clic para modificar el estilo del título del patrón</a:t>
            </a:r>
          </a:p>
        </p:txBody>
      </p:sp>
      <p:sp>
        <p:nvSpPr>
          <p:cNvPr id="3" name="Marcador de posición de contenido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3993D1A9-6AEF-4FF0-93A8-BB445C605128}" type="datetime1">
              <a:rPr lang="es-ES" noProof="0" smtClean="0"/>
              <a:t>27/10/2024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BFAA2184-F169-47A9-9381-0045417AD705}" type="datetime1">
              <a:rPr lang="es-ES" noProof="0" smtClean="0"/>
              <a:t>27/10/2024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867E5644-1E61-4311-A31E-84CB9C7AA8A9}" type="slidenum">
              <a:rPr lang="es-ES" noProof="0" smtClean="0"/>
              <a:t>‹Nº›</a:t>
            </a:fld>
            <a:endParaRPr lang="es-ES" noProof="0"/>
          </a:p>
        </p:txBody>
      </p:sp>
      <p:cxnSp>
        <p:nvCxnSpPr>
          <p:cNvPr id="8" name="Conector recto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EC354E2A-D5C7-4832-8F7D-7F0C53F06735}" type="datetime1">
              <a:rPr lang="es-ES" noProof="0" smtClean="0"/>
              <a:t>27/10/2024</a:t>
            </a:fld>
            <a:endParaRPr lang="es-ES" noProof="0"/>
          </a:p>
        </p:txBody>
      </p:sp>
      <p:sp>
        <p:nvSpPr>
          <p:cNvPr id="5" name="Marcador de pie de página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endParaRPr lang="es-ES" noProof="0"/>
          </a:p>
        </p:txBody>
      </p:sp>
      <p:sp>
        <p:nvSpPr>
          <p:cNvPr id="6" name="Marcador de posición de número de diapositiva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4FAB73BC-B049-4115-A692-8D63A059BFB8}" type="slidenum">
              <a:rPr lang="es-ES" noProof="0" smtClean="0"/>
              <a:pPr rtl="0"/>
              <a:t>‹Nº›</a:t>
            </a:fld>
            <a:endParaRPr lang="es-ES" noProof="0"/>
          </a:p>
        </p:txBody>
      </p:sp>
      <p:cxnSp>
        <p:nvCxnSpPr>
          <p:cNvPr id="7" name="Conector recto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24.xml"/><Relationship Id="rId3" Type="http://schemas.openxmlformats.org/officeDocument/2006/relationships/image" Target="../media/image2.jpg"/><Relationship Id="rId7" Type="http://schemas.openxmlformats.org/officeDocument/2006/relationships/slide" Target="slide5.xml"/><Relationship Id="rId12" Type="http://schemas.openxmlformats.org/officeDocument/2006/relationships/slide" Target="slide23.xml"/><Relationship Id="rId2" Type="http://schemas.openxmlformats.org/officeDocument/2006/relationships/notesSlide" Target="../notesSlides/notesSlide2.xml"/><Relationship Id="rId16" Type="http://schemas.openxmlformats.org/officeDocument/2006/relationships/slide" Target="slide27.xml"/><Relationship Id="rId1" Type="http://schemas.openxmlformats.org/officeDocument/2006/relationships/slideLayout" Target="../slideLayouts/slideLayout8.xml"/><Relationship Id="rId6" Type="http://schemas.openxmlformats.org/officeDocument/2006/relationships/slide" Target="slide4.xml"/><Relationship Id="rId11" Type="http://schemas.openxmlformats.org/officeDocument/2006/relationships/slide" Target="slide20.xml"/><Relationship Id="rId5" Type="http://schemas.openxmlformats.org/officeDocument/2006/relationships/slide" Target="slide3.xml"/><Relationship Id="rId15" Type="http://schemas.openxmlformats.org/officeDocument/2006/relationships/slide" Target="slide26.xml"/><Relationship Id="rId10" Type="http://schemas.openxmlformats.org/officeDocument/2006/relationships/slide" Target="slide18.xml"/><Relationship Id="rId4" Type="http://schemas.openxmlformats.org/officeDocument/2006/relationships/image" Target="../media/image3.png"/><Relationship Id="rId9" Type="http://schemas.openxmlformats.org/officeDocument/2006/relationships/slide" Target="slide12.xml"/><Relationship Id="rId14" Type="http://schemas.openxmlformats.org/officeDocument/2006/relationships/slide" Target="slide25.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video" Target="https://www.youtube.com/embed/SOD4r30zTPs?feature=oembed" TargetMode="External"/><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5" name="Imagen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Rectángulo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ES"/>
          </a:p>
        </p:txBody>
      </p:sp>
      <p:sp>
        <p:nvSpPr>
          <p:cNvPr id="2" name="Título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Autofit/>
          </a:bodyPr>
          <a:lstStyle/>
          <a:p>
            <a:pPr algn="l"/>
            <a:r>
              <a:rPr lang="es-419" sz="2800" dirty="0">
                <a:solidFill>
                  <a:schemeClr val="bg1"/>
                </a:solidFill>
              </a:rPr>
              <a:t>DESARROLLO DE UN PORTAL EN LINEA PARA Gestión DE AUTOMATIZACIONES DE PROCESOS ROBOTICOS DE SOFTWARE</a:t>
            </a:r>
            <a:endParaRPr lang="es-ES" sz="2800" dirty="0">
              <a:solidFill>
                <a:schemeClr val="bg1"/>
              </a:solidFill>
            </a:endParaRPr>
          </a:p>
        </p:txBody>
      </p:sp>
      <p:sp>
        <p:nvSpPr>
          <p:cNvPr id="3" name="Subtítulo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rtlCol="0" anchor="t">
            <a:normAutofit/>
          </a:bodyPr>
          <a:lstStyle/>
          <a:p>
            <a:pPr rtl="0"/>
            <a:r>
              <a:rPr lang="es-ES" dirty="0">
                <a:solidFill>
                  <a:srgbClr val="FFFFFF"/>
                </a:solidFill>
              </a:rPr>
              <a:t>Jhonatán González</a:t>
            </a:r>
          </a:p>
        </p:txBody>
      </p:sp>
      <p:cxnSp>
        <p:nvCxnSpPr>
          <p:cNvPr id="23" name="Conector recto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6E29A-E341-347C-C56B-423D13AF42AE}"/>
            </a:ext>
          </a:extLst>
        </p:cNvPr>
        <p:cNvGrpSpPr/>
        <p:nvPr/>
      </p:nvGrpSpPr>
      <p:grpSpPr>
        <a:xfrm>
          <a:off x="0" y="0"/>
          <a:ext cx="0" cy="0"/>
          <a:chOff x="0" y="0"/>
          <a:chExt cx="0" cy="0"/>
        </a:xfrm>
      </p:grpSpPr>
      <p:pic>
        <p:nvPicPr>
          <p:cNvPr id="6" name="Imagen 5">
            <a:extLst>
              <a:ext uri="{FF2B5EF4-FFF2-40B4-BE49-F238E27FC236}">
                <a16:creationId xmlns:a16="http://schemas.microsoft.com/office/drawing/2014/main" id="{6174A914-9F90-D81B-51A1-C0B3434EF720}"/>
              </a:ext>
              <a:ext uri="{C183D7F6-B498-43B3-948B-1728B52AA6E4}">
                <adec:decorative xmlns:adec="http://schemas.microsoft.com/office/drawing/2017/decorative" val="1"/>
              </a:ext>
            </a:extLst>
          </p:cNvPr>
          <p:cNvPicPr>
            <a:picLocks noChangeAspect="1"/>
          </p:cNvPicPr>
          <p:nvPr/>
        </p:nvPicPr>
        <p:blipFill rotWithShape="1">
          <a:blip r:embed="rId3">
            <a:alphaModFix amt="35000"/>
          </a:blip>
          <a:srcRect l="6753" r="61633" b="-1"/>
          <a:stretch/>
        </p:blipFill>
        <p:spPr>
          <a:xfrm rot="5400000">
            <a:off x="4635396" y="-2060638"/>
            <a:ext cx="2331736" cy="6791325"/>
          </a:xfrm>
          <a:prstGeom prst="rect">
            <a:avLst/>
          </a:prstGeom>
        </p:spPr>
      </p:pic>
      <p:sp>
        <p:nvSpPr>
          <p:cNvPr id="2" name="Título 1">
            <a:extLst>
              <a:ext uri="{FF2B5EF4-FFF2-40B4-BE49-F238E27FC236}">
                <a16:creationId xmlns:a16="http://schemas.microsoft.com/office/drawing/2014/main" id="{F4558F9C-0FA1-B5BD-5E9C-1B9747EDED5D}"/>
              </a:ext>
            </a:extLst>
          </p:cNvPr>
          <p:cNvSpPr>
            <a:spLocks noGrp="1"/>
          </p:cNvSpPr>
          <p:nvPr>
            <p:ph type="title"/>
          </p:nvPr>
        </p:nvSpPr>
        <p:spPr>
          <a:xfrm>
            <a:off x="1024128" y="585216"/>
            <a:ext cx="9720072" cy="1499616"/>
          </a:xfrm>
        </p:spPr>
        <p:txBody>
          <a:bodyPr rtlCol="0" anchor="ctr">
            <a:normAutofit/>
          </a:bodyPr>
          <a:lstStyle/>
          <a:p>
            <a:pPr algn="ctr"/>
            <a:r>
              <a:rPr lang="es-419" sz="3900" b="1" dirty="0"/>
              <a:t>Clases de </a:t>
            </a:r>
            <a:r>
              <a:rPr lang="es-419" sz="3900" b="1" dirty="0" err="1"/>
              <a:t>rpa</a:t>
            </a:r>
            <a:endParaRPr lang="es-ES" sz="3900" b="1" dirty="0"/>
          </a:p>
        </p:txBody>
      </p:sp>
      <p:sp>
        <p:nvSpPr>
          <p:cNvPr id="3" name="Subtítulo 2">
            <a:extLst>
              <a:ext uri="{FF2B5EF4-FFF2-40B4-BE49-F238E27FC236}">
                <a16:creationId xmlns:a16="http://schemas.microsoft.com/office/drawing/2014/main" id="{679DB477-1FCD-29FF-DD45-2F29B8CF06B8}"/>
              </a:ext>
            </a:extLst>
          </p:cNvPr>
          <p:cNvSpPr>
            <a:spLocks noGrp="1"/>
          </p:cNvSpPr>
          <p:nvPr>
            <p:ph sz="half" idx="2"/>
          </p:nvPr>
        </p:nvSpPr>
        <p:spPr>
          <a:xfrm>
            <a:off x="2268747" y="1809749"/>
            <a:ext cx="7858664" cy="1804719"/>
          </a:xfrm>
        </p:spPr>
        <p:txBody>
          <a:bodyPr rtlCol="0">
            <a:noAutofit/>
          </a:bodyPr>
          <a:lstStyle/>
          <a:p>
            <a:pPr algn="just">
              <a:buFont typeface="Wingdings" panose="05000000000000000000" pitchFamily="2" charset="2"/>
              <a:buChar char="§"/>
            </a:pPr>
            <a:r>
              <a:rPr lang="es-419" sz="3200" dirty="0"/>
              <a:t>Automatización Asistida: Es cuando existen puntos donde el robot requiere que el usuario haga cierta acción como ejemplo </a:t>
            </a:r>
            <a:r>
              <a:rPr lang="es-419" sz="3200" dirty="0" err="1"/>
              <a:t>clicks</a:t>
            </a:r>
            <a:r>
              <a:rPr lang="es-419" sz="3200" dirty="0"/>
              <a:t>.</a:t>
            </a:r>
          </a:p>
          <a:p>
            <a:pPr algn="just">
              <a:buFont typeface="Wingdings" panose="05000000000000000000" pitchFamily="2" charset="2"/>
              <a:buChar char="§"/>
            </a:pPr>
            <a:r>
              <a:rPr lang="es-419" sz="3200" dirty="0"/>
              <a:t>Automatización Desasistida: no requiere que alguien se encuentre dando </a:t>
            </a:r>
            <a:r>
              <a:rPr lang="es-419" sz="3200" dirty="0" err="1"/>
              <a:t>clicks</a:t>
            </a:r>
            <a:r>
              <a:rPr lang="es-419" sz="3200" dirty="0"/>
              <a:t>, ya que este puede realizar las actividades por su cuenta.</a:t>
            </a:r>
          </a:p>
        </p:txBody>
      </p:sp>
    </p:spTree>
    <p:extLst>
      <p:ext uri="{BB962C8B-B14F-4D97-AF65-F5344CB8AC3E}">
        <p14:creationId xmlns:p14="http://schemas.microsoft.com/office/powerpoint/2010/main" val="51773366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0216E-A133-4046-3D25-0790DCFEBD3E}"/>
            </a:ext>
          </a:extLst>
        </p:cNvPr>
        <p:cNvGrpSpPr/>
        <p:nvPr/>
      </p:nvGrpSpPr>
      <p:grpSpPr>
        <a:xfrm>
          <a:off x="0" y="0"/>
          <a:ext cx="0" cy="0"/>
          <a:chOff x="0" y="0"/>
          <a:chExt cx="0" cy="0"/>
        </a:xfrm>
      </p:grpSpPr>
      <p:pic>
        <p:nvPicPr>
          <p:cNvPr id="6" name="Imagen 5">
            <a:extLst>
              <a:ext uri="{FF2B5EF4-FFF2-40B4-BE49-F238E27FC236}">
                <a16:creationId xmlns:a16="http://schemas.microsoft.com/office/drawing/2014/main" id="{9F1153B6-B8EC-A31C-FF27-8A984A2B78B1}"/>
              </a:ext>
              <a:ext uri="{C183D7F6-B498-43B3-948B-1728B52AA6E4}">
                <adec:decorative xmlns:adec="http://schemas.microsoft.com/office/drawing/2017/decorative" val="1"/>
              </a:ext>
            </a:extLst>
          </p:cNvPr>
          <p:cNvPicPr>
            <a:picLocks noChangeAspect="1"/>
          </p:cNvPicPr>
          <p:nvPr/>
        </p:nvPicPr>
        <p:blipFill rotWithShape="1">
          <a:blip r:embed="rId3">
            <a:alphaModFix amt="35000"/>
          </a:blip>
          <a:srcRect l="6753" r="61633" b="-1"/>
          <a:stretch/>
        </p:blipFill>
        <p:spPr>
          <a:xfrm rot="5400000">
            <a:off x="5051485" y="2543933"/>
            <a:ext cx="1665358" cy="6791325"/>
          </a:xfrm>
          <a:prstGeom prst="rect">
            <a:avLst/>
          </a:prstGeom>
        </p:spPr>
      </p:pic>
      <p:sp>
        <p:nvSpPr>
          <p:cNvPr id="2" name="Título 1">
            <a:extLst>
              <a:ext uri="{FF2B5EF4-FFF2-40B4-BE49-F238E27FC236}">
                <a16:creationId xmlns:a16="http://schemas.microsoft.com/office/drawing/2014/main" id="{12205477-11C9-88EA-6C0E-73D5E773AA0E}"/>
              </a:ext>
            </a:extLst>
          </p:cNvPr>
          <p:cNvSpPr>
            <a:spLocks noGrp="1"/>
          </p:cNvSpPr>
          <p:nvPr>
            <p:ph type="title"/>
          </p:nvPr>
        </p:nvSpPr>
        <p:spPr>
          <a:xfrm>
            <a:off x="1024128" y="585216"/>
            <a:ext cx="9720072" cy="1499616"/>
          </a:xfrm>
        </p:spPr>
        <p:txBody>
          <a:bodyPr rtlCol="0" anchor="ctr">
            <a:normAutofit/>
          </a:bodyPr>
          <a:lstStyle/>
          <a:p>
            <a:pPr algn="ctr"/>
            <a:r>
              <a:rPr lang="es-419" sz="3900" b="1" dirty="0" err="1"/>
              <a:t>Automation</a:t>
            </a:r>
            <a:r>
              <a:rPr lang="es-419" sz="3900" b="1" dirty="0"/>
              <a:t> </a:t>
            </a:r>
            <a:r>
              <a:rPr lang="es-419" sz="3900" b="1" dirty="0" err="1"/>
              <a:t>anywhere</a:t>
            </a:r>
            <a:endParaRPr lang="es-ES" sz="3900" b="1" dirty="0"/>
          </a:p>
        </p:txBody>
      </p:sp>
      <p:sp>
        <p:nvSpPr>
          <p:cNvPr id="3" name="Subtítulo 2">
            <a:extLst>
              <a:ext uri="{FF2B5EF4-FFF2-40B4-BE49-F238E27FC236}">
                <a16:creationId xmlns:a16="http://schemas.microsoft.com/office/drawing/2014/main" id="{03C6CC3D-E10C-7297-4E4B-FE7E0A78E36F}"/>
              </a:ext>
            </a:extLst>
          </p:cNvPr>
          <p:cNvSpPr>
            <a:spLocks noGrp="1"/>
          </p:cNvSpPr>
          <p:nvPr>
            <p:ph sz="half" idx="2"/>
          </p:nvPr>
        </p:nvSpPr>
        <p:spPr>
          <a:xfrm>
            <a:off x="2268747" y="1809749"/>
            <a:ext cx="7858664" cy="1804719"/>
          </a:xfrm>
        </p:spPr>
        <p:txBody>
          <a:bodyPr rtlCol="0">
            <a:noAutofit/>
          </a:bodyPr>
          <a:lstStyle/>
          <a:p>
            <a:pPr algn="just">
              <a:buFont typeface="Wingdings" panose="05000000000000000000" pitchFamily="2" charset="2"/>
              <a:buChar char="§"/>
            </a:pPr>
            <a:r>
              <a:rPr lang="es-419" sz="3200" dirty="0" err="1"/>
              <a:t>Automation</a:t>
            </a:r>
            <a:r>
              <a:rPr lang="es-419" sz="3200" dirty="0"/>
              <a:t> 360 es una plataforma de fuerza de trabajo digital y automatización robótica de procesos que combina una interfaz de usuario fácil de usar con confiabilidad de clase empresarial y la seguridad para habilitar la automatización automática en tiempo real.</a:t>
            </a:r>
          </a:p>
        </p:txBody>
      </p:sp>
    </p:spTree>
    <p:extLst>
      <p:ext uri="{BB962C8B-B14F-4D97-AF65-F5344CB8AC3E}">
        <p14:creationId xmlns:p14="http://schemas.microsoft.com/office/powerpoint/2010/main" val="401920732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DFA44-4E03-E0B3-8FC4-560784BD36CD}"/>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92321A94-52CA-77C6-0091-36F6EE06C252}"/>
              </a:ext>
              <a:ext uri="{C183D7F6-B498-43B3-948B-1728B52AA6E4}">
                <adec:decorative xmlns:adec="http://schemas.microsoft.com/office/drawing/2017/decorative" val="1"/>
              </a:ext>
            </a:extLst>
          </p:cNvPr>
          <p:cNvPicPr>
            <a:picLocks noChangeAspect="1"/>
          </p:cNvPicPr>
          <p:nvPr/>
        </p:nvPicPr>
        <p:blipFill rotWithShape="1">
          <a:blip r:embed="rId3">
            <a:alphaModFix amt="50000"/>
          </a:blip>
          <a:srcRect l="6753" r="61633" b="-1"/>
          <a:stretch/>
        </p:blipFill>
        <p:spPr>
          <a:xfrm>
            <a:off x="2738541" y="1970964"/>
            <a:ext cx="5859923" cy="4023360"/>
          </a:xfrm>
          <a:prstGeom prst="rect">
            <a:avLst/>
          </a:prstGeom>
          <a:ln>
            <a:noFill/>
          </a:ln>
          <a:effectLst>
            <a:reflection blurRad="12700" stA="30000" endPos="30000" dist="5000" dir="5400000" sy="-100000" algn="bl" rotWithShape="0"/>
          </a:effectLst>
          <a:scene3d>
            <a:camera prst="perspectiveRelaxed"/>
            <a:lightRig rig="threePt" dir="t">
              <a:rot lat="0" lon="0" rev="2700000"/>
            </a:lightRig>
          </a:scene3d>
          <a:sp3d>
            <a:bevelT w="63500" h="50800"/>
          </a:sp3d>
        </p:spPr>
      </p:pic>
      <p:sp>
        <p:nvSpPr>
          <p:cNvPr id="2" name="Título 1">
            <a:extLst>
              <a:ext uri="{FF2B5EF4-FFF2-40B4-BE49-F238E27FC236}">
                <a16:creationId xmlns:a16="http://schemas.microsoft.com/office/drawing/2014/main" id="{A9BE6CD1-DA74-E733-8405-76F223B53DB8}"/>
              </a:ext>
            </a:extLst>
          </p:cNvPr>
          <p:cNvSpPr>
            <a:spLocks noGrp="1"/>
          </p:cNvSpPr>
          <p:nvPr>
            <p:ph type="title"/>
          </p:nvPr>
        </p:nvSpPr>
        <p:spPr/>
        <p:txBody>
          <a:bodyPr rtlCol="0" anchor="ctr">
            <a:normAutofit/>
          </a:bodyPr>
          <a:lstStyle/>
          <a:p>
            <a:r>
              <a:rPr lang="es-419" sz="3900" b="1" dirty="0"/>
              <a:t>Estado actual de </a:t>
            </a:r>
            <a:r>
              <a:rPr lang="es-419" sz="3900" b="1" dirty="0" err="1"/>
              <a:t>rpa</a:t>
            </a:r>
            <a:endParaRPr lang="es-ES" sz="3900" b="1" dirty="0"/>
          </a:p>
        </p:txBody>
      </p:sp>
      <p:sp>
        <p:nvSpPr>
          <p:cNvPr id="6" name="Marcador de contenido 5">
            <a:extLst>
              <a:ext uri="{FF2B5EF4-FFF2-40B4-BE49-F238E27FC236}">
                <a16:creationId xmlns:a16="http://schemas.microsoft.com/office/drawing/2014/main" id="{E4D768F0-5042-E96E-9038-32D91EF26CB3}"/>
              </a:ext>
            </a:extLst>
          </p:cNvPr>
          <p:cNvSpPr>
            <a:spLocks noGrp="1"/>
          </p:cNvSpPr>
          <p:nvPr>
            <p:ph sz="half" idx="1"/>
          </p:nvPr>
        </p:nvSpPr>
        <p:spPr>
          <a:xfrm>
            <a:off x="2258682" y="2090698"/>
            <a:ext cx="7095514" cy="4023360"/>
          </a:xfrm>
        </p:spPr>
        <p:txBody>
          <a:bodyPr/>
          <a:lstStyle/>
          <a:p>
            <a:pPr algn="just"/>
            <a:r>
              <a:rPr lang="es-419" dirty="0"/>
              <a:t>La empresa ubicada en Ciudad de Guatemala, zona 2 de Mixco, ha avanzado significativamente en la implementación de la Automatización Robótica de Procesos (RPA) mediante la creación de una "fábrica de robots". Esta fábrica no es un espacio físico, sino una infraestructura tecnológica que centraliza y gestiona múltiples robots de software diseñados para automatizar diversos procesos de negocio, mejorando la eficiencia operativa y reduciendo costos.</a:t>
            </a:r>
          </a:p>
        </p:txBody>
      </p:sp>
    </p:spTree>
    <p:extLst>
      <p:ext uri="{BB962C8B-B14F-4D97-AF65-F5344CB8AC3E}">
        <p14:creationId xmlns:p14="http://schemas.microsoft.com/office/powerpoint/2010/main" val="15340204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4B8C3-5B47-6F41-BDEA-A6FD9BB8A5A7}"/>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319CF431-367A-08E6-7A3E-9122ABA72204}"/>
              </a:ext>
              <a:ext uri="{C183D7F6-B498-43B3-948B-1728B52AA6E4}">
                <adec:decorative xmlns:adec="http://schemas.microsoft.com/office/drawing/2017/decorative" val="1"/>
              </a:ext>
            </a:extLst>
          </p:cNvPr>
          <p:cNvPicPr>
            <a:picLocks noChangeAspect="1"/>
          </p:cNvPicPr>
          <p:nvPr/>
        </p:nvPicPr>
        <p:blipFill rotWithShape="1">
          <a:blip r:embed="rId3">
            <a:alphaModFix amt="50000"/>
          </a:blip>
          <a:srcRect l="6753" r="61633" b="-1"/>
          <a:stretch/>
        </p:blipFill>
        <p:spPr>
          <a:xfrm>
            <a:off x="6332077" y="1357107"/>
            <a:ext cx="5859923" cy="4023360"/>
          </a:xfrm>
          <a:prstGeom prst="rect">
            <a:avLst/>
          </a:prstGeom>
          <a:ln>
            <a:noFill/>
          </a:ln>
          <a:effectLst>
            <a:reflection blurRad="12700" stA="30000" endPos="30000" dist="5000" dir="5400000" sy="-100000" algn="bl" rotWithShape="0"/>
          </a:effectLst>
          <a:scene3d>
            <a:camera prst="perspectiveRelaxed"/>
            <a:lightRig rig="threePt" dir="t">
              <a:rot lat="0" lon="0" rev="2700000"/>
            </a:lightRig>
          </a:scene3d>
          <a:sp3d>
            <a:bevelT w="63500" h="50800"/>
          </a:sp3d>
        </p:spPr>
      </p:pic>
      <p:sp>
        <p:nvSpPr>
          <p:cNvPr id="2" name="Título 1">
            <a:extLst>
              <a:ext uri="{FF2B5EF4-FFF2-40B4-BE49-F238E27FC236}">
                <a16:creationId xmlns:a16="http://schemas.microsoft.com/office/drawing/2014/main" id="{14413FCE-2DAC-E3D1-6F74-CB8D6DF8B0C1}"/>
              </a:ext>
            </a:extLst>
          </p:cNvPr>
          <p:cNvSpPr>
            <a:spLocks noGrp="1"/>
          </p:cNvSpPr>
          <p:nvPr>
            <p:ph type="title"/>
          </p:nvPr>
        </p:nvSpPr>
        <p:spPr/>
        <p:txBody>
          <a:bodyPr rtlCol="0" anchor="ctr">
            <a:normAutofit/>
          </a:bodyPr>
          <a:lstStyle/>
          <a:p>
            <a:r>
              <a:rPr lang="es-419" sz="3900" dirty="0"/>
              <a:t>Fábrica de Robots</a:t>
            </a:r>
            <a:endParaRPr lang="es-ES" sz="3900" dirty="0"/>
          </a:p>
        </p:txBody>
      </p:sp>
      <p:sp>
        <p:nvSpPr>
          <p:cNvPr id="6" name="Marcador de contenido 5">
            <a:extLst>
              <a:ext uri="{FF2B5EF4-FFF2-40B4-BE49-F238E27FC236}">
                <a16:creationId xmlns:a16="http://schemas.microsoft.com/office/drawing/2014/main" id="{5F56FD0A-CA88-DD3D-8F66-6F14BFA163BF}"/>
              </a:ext>
            </a:extLst>
          </p:cNvPr>
          <p:cNvSpPr>
            <a:spLocks noGrp="1"/>
          </p:cNvSpPr>
          <p:nvPr>
            <p:ph sz="half" idx="1"/>
          </p:nvPr>
        </p:nvSpPr>
        <p:spPr>
          <a:xfrm>
            <a:off x="2142284" y="1624871"/>
            <a:ext cx="7095514" cy="4023360"/>
          </a:xfrm>
        </p:spPr>
        <p:txBody>
          <a:bodyPr>
            <a:normAutofit lnSpcReduction="10000"/>
          </a:bodyPr>
          <a:lstStyle/>
          <a:p>
            <a:pPr algn="just"/>
            <a:endParaRPr lang="es-419" dirty="0"/>
          </a:p>
          <a:p>
            <a:pPr algn="just"/>
            <a:r>
              <a:rPr lang="es-419" dirty="0"/>
              <a:t>Definición: </a:t>
            </a:r>
          </a:p>
          <a:p>
            <a:pPr algn="just">
              <a:buFont typeface="Wingdings" panose="05000000000000000000" pitchFamily="2" charset="2"/>
              <a:buChar char="§"/>
            </a:pPr>
            <a:r>
              <a:rPr lang="es-419" dirty="0"/>
              <a:t> Infraestructura tecnológica para gestionar robots de software. Facilita la automatización de procesos de negocio.</a:t>
            </a:r>
          </a:p>
          <a:p>
            <a:pPr algn="just">
              <a:buFont typeface="Wingdings" panose="05000000000000000000" pitchFamily="2" charset="2"/>
              <a:buChar char="§"/>
            </a:pPr>
            <a:endParaRPr lang="es-419" dirty="0"/>
          </a:p>
          <a:p>
            <a:pPr algn="just"/>
            <a:r>
              <a:rPr lang="es-419" dirty="0"/>
              <a:t>Plataformas Utilizadas: </a:t>
            </a:r>
          </a:p>
          <a:p>
            <a:pPr algn="just">
              <a:buFont typeface="Wingdings" panose="05000000000000000000" pitchFamily="2" charset="2"/>
              <a:buChar char="§"/>
            </a:pPr>
            <a:r>
              <a:rPr lang="es-419" dirty="0"/>
              <a:t> </a:t>
            </a:r>
            <a:r>
              <a:rPr lang="es-419" dirty="0" err="1"/>
              <a:t>Automation</a:t>
            </a:r>
            <a:r>
              <a:rPr lang="es-419" dirty="0"/>
              <a:t> </a:t>
            </a:r>
            <a:r>
              <a:rPr lang="es-419" dirty="0" err="1"/>
              <a:t>Anywhere</a:t>
            </a:r>
            <a:r>
              <a:rPr lang="es-419" dirty="0"/>
              <a:t> y </a:t>
            </a:r>
            <a:r>
              <a:rPr lang="es-419" dirty="0" err="1"/>
              <a:t>Electroneek</a:t>
            </a:r>
            <a:r>
              <a:rPr lang="es-419" dirty="0"/>
              <a:t>: Herramientas para diseño, desarrollo y despliegue de </a:t>
            </a:r>
            <a:r>
              <a:rPr lang="es-419" dirty="0" err="1"/>
              <a:t>bots</a:t>
            </a:r>
            <a:r>
              <a:rPr lang="es-419" dirty="0"/>
              <a:t>. </a:t>
            </a:r>
          </a:p>
          <a:p>
            <a:pPr algn="just">
              <a:buFont typeface="Wingdings" panose="05000000000000000000" pitchFamily="2" charset="2"/>
              <a:buChar char="§"/>
            </a:pPr>
            <a:r>
              <a:rPr lang="es-419" dirty="0"/>
              <a:t> Interfaz visual intuitiva, centrada en el personal de IT, sin intervención directa del usuario final.</a:t>
            </a:r>
          </a:p>
        </p:txBody>
      </p:sp>
    </p:spTree>
    <p:extLst>
      <p:ext uri="{BB962C8B-B14F-4D97-AF65-F5344CB8AC3E}">
        <p14:creationId xmlns:p14="http://schemas.microsoft.com/office/powerpoint/2010/main" val="9186460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4FC80-DEA0-127C-6BC8-D21AF3E15134}"/>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69DE6124-D77E-4916-CB74-C1865DBC793D}"/>
              </a:ext>
              <a:ext uri="{C183D7F6-B498-43B3-948B-1728B52AA6E4}">
                <adec:decorative xmlns:adec="http://schemas.microsoft.com/office/drawing/2017/decorative" val="1"/>
              </a:ext>
            </a:extLst>
          </p:cNvPr>
          <p:cNvPicPr>
            <a:picLocks noChangeAspect="1"/>
          </p:cNvPicPr>
          <p:nvPr/>
        </p:nvPicPr>
        <p:blipFill rotWithShape="1">
          <a:blip r:embed="rId3">
            <a:alphaModFix amt="50000"/>
          </a:blip>
          <a:srcRect l="6753" r="61633" b="-1"/>
          <a:stretch/>
        </p:blipFill>
        <p:spPr>
          <a:xfrm>
            <a:off x="162264" y="166661"/>
            <a:ext cx="5859923" cy="4023360"/>
          </a:xfrm>
          <a:prstGeom prst="rect">
            <a:avLst/>
          </a:prstGeom>
          <a:ln>
            <a:noFill/>
          </a:ln>
          <a:effectLst>
            <a:reflection blurRad="12700" stA="30000" endPos="30000" dist="5000" dir="5400000" sy="-100000" algn="bl" rotWithShape="0"/>
          </a:effectLst>
          <a:scene3d>
            <a:camera prst="perspectiveRelaxed"/>
            <a:lightRig rig="threePt" dir="t">
              <a:rot lat="0" lon="0" rev="2700000"/>
            </a:lightRig>
          </a:scene3d>
          <a:sp3d>
            <a:bevelT w="63500" h="50800"/>
          </a:sp3d>
        </p:spPr>
      </p:pic>
      <p:sp>
        <p:nvSpPr>
          <p:cNvPr id="2" name="Título 1">
            <a:extLst>
              <a:ext uri="{FF2B5EF4-FFF2-40B4-BE49-F238E27FC236}">
                <a16:creationId xmlns:a16="http://schemas.microsoft.com/office/drawing/2014/main" id="{E0DBA393-29C0-01AD-135D-EA8CB642E546}"/>
              </a:ext>
            </a:extLst>
          </p:cNvPr>
          <p:cNvSpPr>
            <a:spLocks noGrp="1"/>
          </p:cNvSpPr>
          <p:nvPr>
            <p:ph type="title"/>
          </p:nvPr>
        </p:nvSpPr>
        <p:spPr/>
        <p:txBody>
          <a:bodyPr rtlCol="0" anchor="ctr">
            <a:normAutofit/>
          </a:bodyPr>
          <a:lstStyle/>
          <a:p>
            <a:r>
              <a:rPr lang="es-419" sz="3900" b="1" dirty="0"/>
              <a:t>Tipos de Robots</a:t>
            </a:r>
            <a:endParaRPr lang="es-ES" sz="3900" b="1" dirty="0"/>
          </a:p>
        </p:txBody>
      </p:sp>
      <p:sp>
        <p:nvSpPr>
          <p:cNvPr id="6" name="Marcador de contenido 5">
            <a:extLst>
              <a:ext uri="{FF2B5EF4-FFF2-40B4-BE49-F238E27FC236}">
                <a16:creationId xmlns:a16="http://schemas.microsoft.com/office/drawing/2014/main" id="{A34A6F05-9766-2EAE-7C19-6D173697B020}"/>
              </a:ext>
            </a:extLst>
          </p:cNvPr>
          <p:cNvSpPr>
            <a:spLocks noGrp="1"/>
          </p:cNvSpPr>
          <p:nvPr>
            <p:ph sz="half" idx="1"/>
          </p:nvPr>
        </p:nvSpPr>
        <p:spPr>
          <a:xfrm>
            <a:off x="2142284" y="1624871"/>
            <a:ext cx="7095514" cy="4023360"/>
          </a:xfrm>
        </p:spPr>
        <p:txBody>
          <a:bodyPr/>
          <a:lstStyle/>
          <a:p>
            <a:pPr algn="just"/>
            <a:endParaRPr lang="es-419" dirty="0"/>
          </a:p>
          <a:p>
            <a:pPr marL="0" indent="0" algn="just">
              <a:buNone/>
            </a:pPr>
            <a:endParaRPr lang="es-419" dirty="0"/>
          </a:p>
          <a:p>
            <a:pPr algn="just">
              <a:buFont typeface="Wingdings" panose="05000000000000000000" pitchFamily="2" charset="2"/>
              <a:buChar char="§"/>
            </a:pPr>
            <a:r>
              <a:rPr lang="es-419" dirty="0"/>
              <a:t> </a:t>
            </a:r>
            <a:r>
              <a:rPr lang="es-419" dirty="0" err="1"/>
              <a:t>Bots</a:t>
            </a:r>
            <a:r>
              <a:rPr lang="es-419" dirty="0"/>
              <a:t> Programados: Ejecutan tareas rutinarias a horarios específicos (ej. reportes, actualizaciones de base de datos).</a:t>
            </a:r>
          </a:p>
          <a:p>
            <a:pPr algn="just">
              <a:buFont typeface="Wingdings" panose="05000000000000000000" pitchFamily="2" charset="2"/>
              <a:buChar char="§"/>
            </a:pPr>
            <a:endParaRPr lang="es-419" dirty="0"/>
          </a:p>
          <a:p>
            <a:pPr algn="just">
              <a:buFont typeface="Wingdings" panose="05000000000000000000" pitchFamily="2" charset="2"/>
              <a:buChar char="§"/>
            </a:pPr>
            <a:r>
              <a:rPr lang="es-419" dirty="0" err="1"/>
              <a:t>Bots</a:t>
            </a:r>
            <a:r>
              <a:rPr lang="es-419" dirty="0"/>
              <a:t> Bajo Demanda: Activados manualmente por el equipo de soporte bajo las solicitudes que llegan por parte de los usuarios según necesidades específicas.</a:t>
            </a:r>
          </a:p>
        </p:txBody>
      </p:sp>
    </p:spTree>
    <p:extLst>
      <p:ext uri="{BB962C8B-B14F-4D97-AF65-F5344CB8AC3E}">
        <p14:creationId xmlns:p14="http://schemas.microsoft.com/office/powerpoint/2010/main" val="18760450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F3F2FF-19F0-0240-87C2-8C0D71337B04}"/>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DA2B04B7-ECF7-4260-A4C6-5531C99DE2F8}"/>
              </a:ext>
              <a:ext uri="{C183D7F6-B498-43B3-948B-1728B52AA6E4}">
                <adec:decorative xmlns:adec="http://schemas.microsoft.com/office/drawing/2017/decorative" val="1"/>
              </a:ext>
            </a:extLst>
          </p:cNvPr>
          <p:cNvPicPr>
            <a:picLocks noChangeAspect="1"/>
          </p:cNvPicPr>
          <p:nvPr/>
        </p:nvPicPr>
        <p:blipFill rotWithShape="1">
          <a:blip r:embed="rId3">
            <a:alphaModFix amt="20000"/>
          </a:blip>
          <a:srcRect l="6753" r="61633" b="-1"/>
          <a:stretch/>
        </p:blipFill>
        <p:spPr>
          <a:xfrm>
            <a:off x="2525902" y="1209769"/>
            <a:ext cx="5859923" cy="402336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Título 1">
            <a:extLst>
              <a:ext uri="{FF2B5EF4-FFF2-40B4-BE49-F238E27FC236}">
                <a16:creationId xmlns:a16="http://schemas.microsoft.com/office/drawing/2014/main" id="{BDB1A220-F9C2-A698-E945-C20D94DCB997}"/>
              </a:ext>
            </a:extLst>
          </p:cNvPr>
          <p:cNvSpPr>
            <a:spLocks noGrp="1"/>
          </p:cNvSpPr>
          <p:nvPr>
            <p:ph type="title"/>
          </p:nvPr>
        </p:nvSpPr>
        <p:spPr/>
        <p:txBody>
          <a:bodyPr rtlCol="0" anchor="ctr">
            <a:normAutofit/>
          </a:bodyPr>
          <a:lstStyle/>
          <a:p>
            <a:r>
              <a:rPr lang="es-419" sz="3900" b="1" dirty="0"/>
              <a:t>Funcionamiento de la Fábrica de Robots</a:t>
            </a:r>
            <a:endParaRPr lang="es-ES" sz="3900" b="1" dirty="0"/>
          </a:p>
        </p:txBody>
      </p:sp>
      <p:sp>
        <p:nvSpPr>
          <p:cNvPr id="6" name="Marcador de contenido 5">
            <a:extLst>
              <a:ext uri="{FF2B5EF4-FFF2-40B4-BE49-F238E27FC236}">
                <a16:creationId xmlns:a16="http://schemas.microsoft.com/office/drawing/2014/main" id="{A94CC191-94F9-BCBA-6DF7-6CB01D7706CC}"/>
              </a:ext>
            </a:extLst>
          </p:cNvPr>
          <p:cNvSpPr>
            <a:spLocks noGrp="1"/>
          </p:cNvSpPr>
          <p:nvPr>
            <p:ph sz="half" idx="1"/>
          </p:nvPr>
        </p:nvSpPr>
        <p:spPr>
          <a:xfrm>
            <a:off x="2142284" y="1624871"/>
            <a:ext cx="7095514" cy="4023360"/>
          </a:xfrm>
        </p:spPr>
        <p:txBody>
          <a:bodyPr>
            <a:normAutofit/>
          </a:bodyPr>
          <a:lstStyle/>
          <a:p>
            <a:pPr algn="just">
              <a:buFont typeface="Wingdings" panose="05000000000000000000" pitchFamily="2" charset="2"/>
              <a:buChar char="§"/>
            </a:pPr>
            <a:r>
              <a:rPr lang="es-419" dirty="0"/>
              <a:t> Desarrollo y Pruebas: Identificación de procesos para automatizar y desarrollo de </a:t>
            </a:r>
            <a:r>
              <a:rPr lang="es-419" dirty="0" err="1"/>
              <a:t>bots</a:t>
            </a:r>
            <a:r>
              <a:rPr lang="es-419" dirty="0"/>
              <a:t> con pruebas en entornos controlados.</a:t>
            </a:r>
          </a:p>
          <a:p>
            <a:pPr algn="just">
              <a:buFont typeface="Wingdings" panose="05000000000000000000" pitchFamily="2" charset="2"/>
              <a:buChar char="§"/>
            </a:pPr>
            <a:r>
              <a:rPr lang="es-419" dirty="0"/>
              <a:t>Despliegue y Ejecución: </a:t>
            </a:r>
            <a:r>
              <a:rPr lang="es-419" dirty="0" err="1"/>
              <a:t>Bots</a:t>
            </a:r>
            <a:r>
              <a:rPr lang="es-419" dirty="0"/>
              <a:t> programados se ejecutan automáticamente y pueden activarse bajo demanda según requerimientos.</a:t>
            </a:r>
          </a:p>
          <a:p>
            <a:pPr algn="just">
              <a:buFont typeface="Wingdings" panose="05000000000000000000" pitchFamily="2" charset="2"/>
              <a:buChar char="§"/>
            </a:pPr>
            <a:r>
              <a:rPr lang="es-419" dirty="0"/>
              <a:t>Monitoreo y Mantenimiento: Uso de herramientas de </a:t>
            </a:r>
            <a:r>
              <a:rPr lang="es-419" dirty="0" err="1"/>
              <a:t>Automation</a:t>
            </a:r>
            <a:r>
              <a:rPr lang="es-419" dirty="0"/>
              <a:t> </a:t>
            </a:r>
            <a:r>
              <a:rPr lang="es-419" dirty="0" err="1"/>
              <a:t>Anywhere</a:t>
            </a:r>
            <a:r>
              <a:rPr lang="es-419" dirty="0"/>
              <a:t> para monitoreo en tiempo real y gestión de fallos por parte del equipo de soporte.</a:t>
            </a:r>
          </a:p>
        </p:txBody>
      </p:sp>
    </p:spTree>
    <p:extLst>
      <p:ext uri="{BB962C8B-B14F-4D97-AF65-F5344CB8AC3E}">
        <p14:creationId xmlns:p14="http://schemas.microsoft.com/office/powerpoint/2010/main" val="9223289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BC45D-5374-4840-3BD5-8A20287DDDCD}"/>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2215EBE4-F504-0AB5-F782-A19048A35F66}"/>
              </a:ext>
              <a:ext uri="{C183D7F6-B498-43B3-948B-1728B52AA6E4}">
                <adec:decorative xmlns:adec="http://schemas.microsoft.com/office/drawing/2017/decorative" val="1"/>
              </a:ext>
            </a:extLst>
          </p:cNvPr>
          <p:cNvPicPr>
            <a:picLocks noChangeAspect="1"/>
          </p:cNvPicPr>
          <p:nvPr/>
        </p:nvPicPr>
        <p:blipFill rotWithShape="1">
          <a:blip r:embed="rId3">
            <a:alphaModFix amt="20000"/>
          </a:blip>
          <a:srcRect l="6753" r="61633" b="-1"/>
          <a:stretch/>
        </p:blipFill>
        <p:spPr>
          <a:xfrm rot="10800000">
            <a:off x="236077" y="674931"/>
            <a:ext cx="5859923" cy="402336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Título 1">
            <a:extLst>
              <a:ext uri="{FF2B5EF4-FFF2-40B4-BE49-F238E27FC236}">
                <a16:creationId xmlns:a16="http://schemas.microsoft.com/office/drawing/2014/main" id="{DA6B1A33-74AC-9FBB-5B3F-D4171285A1E4}"/>
              </a:ext>
            </a:extLst>
          </p:cNvPr>
          <p:cNvSpPr>
            <a:spLocks noGrp="1"/>
          </p:cNvSpPr>
          <p:nvPr>
            <p:ph type="title"/>
          </p:nvPr>
        </p:nvSpPr>
        <p:spPr/>
        <p:txBody>
          <a:bodyPr rtlCol="0" anchor="ctr">
            <a:normAutofit/>
          </a:bodyPr>
          <a:lstStyle/>
          <a:p>
            <a:r>
              <a:rPr lang="es-419" sz="3900" b="1" dirty="0"/>
              <a:t>Componentes Clave</a:t>
            </a:r>
            <a:endParaRPr lang="es-ES" sz="3900" b="1" dirty="0"/>
          </a:p>
        </p:txBody>
      </p:sp>
      <p:sp>
        <p:nvSpPr>
          <p:cNvPr id="6" name="Marcador de contenido 5">
            <a:extLst>
              <a:ext uri="{FF2B5EF4-FFF2-40B4-BE49-F238E27FC236}">
                <a16:creationId xmlns:a16="http://schemas.microsoft.com/office/drawing/2014/main" id="{2183B1C0-D8A0-185D-FC36-A6E143B65E98}"/>
              </a:ext>
            </a:extLst>
          </p:cNvPr>
          <p:cNvSpPr>
            <a:spLocks noGrp="1"/>
          </p:cNvSpPr>
          <p:nvPr>
            <p:ph sz="half" idx="1"/>
          </p:nvPr>
        </p:nvSpPr>
        <p:spPr>
          <a:xfrm>
            <a:off x="1900745" y="2340863"/>
            <a:ext cx="7095514" cy="2903997"/>
          </a:xfrm>
        </p:spPr>
        <p:txBody>
          <a:bodyPr>
            <a:normAutofit/>
          </a:bodyPr>
          <a:lstStyle/>
          <a:p>
            <a:pPr algn="just">
              <a:buFont typeface="Wingdings" panose="05000000000000000000" pitchFamily="2" charset="2"/>
              <a:buChar char="§"/>
            </a:pPr>
            <a:r>
              <a:rPr lang="es-419" dirty="0"/>
              <a:t>Desarrolladores de </a:t>
            </a:r>
            <a:r>
              <a:rPr lang="es-419" dirty="0" err="1"/>
              <a:t>Bots</a:t>
            </a:r>
            <a:r>
              <a:rPr lang="es-419" dirty="0"/>
              <a:t>: Analizan requerimientos y crean </a:t>
            </a:r>
            <a:r>
              <a:rPr lang="es-419" dirty="0" err="1"/>
              <a:t>bots</a:t>
            </a:r>
            <a:r>
              <a:rPr lang="es-419" dirty="0"/>
              <a:t> adaptados a las necesidades de la empresa.</a:t>
            </a:r>
          </a:p>
          <a:p>
            <a:pPr algn="just">
              <a:buFont typeface="Wingdings" panose="05000000000000000000" pitchFamily="2" charset="2"/>
              <a:buChar char="§"/>
            </a:pPr>
            <a:r>
              <a:rPr lang="es-419" dirty="0"/>
              <a:t>Equipo de Soporte: Monitorea rendimiento, brinda asistencia técnica y asegura la operación continua de los </a:t>
            </a:r>
            <a:r>
              <a:rPr lang="es-419" dirty="0" err="1"/>
              <a:t>bots</a:t>
            </a:r>
            <a:r>
              <a:rPr lang="es-419" dirty="0"/>
              <a:t>. </a:t>
            </a:r>
          </a:p>
          <a:p>
            <a:pPr algn="just">
              <a:buFont typeface="Wingdings" panose="05000000000000000000" pitchFamily="2" charset="2"/>
              <a:buChar char="§"/>
            </a:pPr>
            <a:r>
              <a:rPr lang="es-419" dirty="0"/>
              <a:t>Usuarios Finales: Revisan que sus procesos se hayan completado correctamente, sin capacidad para ejecutar </a:t>
            </a:r>
            <a:r>
              <a:rPr lang="es-419" dirty="0" err="1"/>
              <a:t>bots</a:t>
            </a:r>
            <a:r>
              <a:rPr lang="es-419" dirty="0"/>
              <a:t> directamente.</a:t>
            </a:r>
          </a:p>
        </p:txBody>
      </p:sp>
    </p:spTree>
    <p:extLst>
      <p:ext uri="{BB962C8B-B14F-4D97-AF65-F5344CB8AC3E}">
        <p14:creationId xmlns:p14="http://schemas.microsoft.com/office/powerpoint/2010/main" val="33905777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17F04-AE1E-7C0B-8E8D-E5F69F95AB4D}"/>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0DA615B3-D4A3-4381-F1DD-93E6E78F5586}"/>
              </a:ext>
              <a:ext uri="{C183D7F6-B498-43B3-948B-1728B52AA6E4}">
                <adec:decorative xmlns:adec="http://schemas.microsoft.com/office/drawing/2017/decorative" val="1"/>
              </a:ext>
            </a:extLst>
          </p:cNvPr>
          <p:cNvPicPr>
            <a:picLocks noChangeAspect="1"/>
          </p:cNvPicPr>
          <p:nvPr/>
        </p:nvPicPr>
        <p:blipFill rotWithShape="1">
          <a:blip r:embed="rId3">
            <a:alphaModFix amt="35000"/>
          </a:blip>
          <a:srcRect l="6753" r="61633" b="-1"/>
          <a:stretch/>
        </p:blipFill>
        <p:spPr>
          <a:xfrm>
            <a:off x="9224513" y="4297680"/>
            <a:ext cx="2967487" cy="2510951"/>
          </a:xfrm>
          <a:prstGeom prst="rect">
            <a:avLst/>
          </a:prstGeom>
        </p:spPr>
      </p:pic>
      <p:pic>
        <p:nvPicPr>
          <p:cNvPr id="5" name="Imagen 4">
            <a:extLst>
              <a:ext uri="{FF2B5EF4-FFF2-40B4-BE49-F238E27FC236}">
                <a16:creationId xmlns:a16="http://schemas.microsoft.com/office/drawing/2014/main" id="{5CB5BCE0-5F99-C74D-702F-82E8706ED1B6}"/>
              </a:ext>
              <a:ext uri="{C183D7F6-B498-43B3-948B-1728B52AA6E4}">
                <adec:decorative xmlns:adec="http://schemas.microsoft.com/office/drawing/2017/decorative" val="1"/>
              </a:ext>
            </a:extLst>
          </p:cNvPr>
          <p:cNvPicPr>
            <a:picLocks noChangeAspect="1"/>
          </p:cNvPicPr>
          <p:nvPr/>
        </p:nvPicPr>
        <p:blipFill rotWithShape="1">
          <a:blip r:embed="rId3">
            <a:alphaModFix amt="35000"/>
          </a:blip>
          <a:srcRect l="6753" r="61633" b="-1"/>
          <a:stretch/>
        </p:blipFill>
        <p:spPr>
          <a:xfrm>
            <a:off x="0" y="0"/>
            <a:ext cx="2967487" cy="2510951"/>
          </a:xfrm>
          <a:prstGeom prst="rect">
            <a:avLst/>
          </a:prstGeom>
        </p:spPr>
      </p:pic>
      <p:sp>
        <p:nvSpPr>
          <p:cNvPr id="2" name="Título 1">
            <a:extLst>
              <a:ext uri="{FF2B5EF4-FFF2-40B4-BE49-F238E27FC236}">
                <a16:creationId xmlns:a16="http://schemas.microsoft.com/office/drawing/2014/main" id="{5BCE71E3-B309-9835-8426-E1D5ED230348}"/>
              </a:ext>
            </a:extLst>
          </p:cNvPr>
          <p:cNvSpPr>
            <a:spLocks noGrp="1"/>
          </p:cNvSpPr>
          <p:nvPr>
            <p:ph type="title"/>
          </p:nvPr>
        </p:nvSpPr>
        <p:spPr>
          <a:xfrm>
            <a:off x="1024128" y="585216"/>
            <a:ext cx="9720072" cy="1499616"/>
          </a:xfrm>
        </p:spPr>
        <p:txBody>
          <a:bodyPr rtlCol="0" anchor="ctr">
            <a:normAutofit/>
          </a:bodyPr>
          <a:lstStyle/>
          <a:p>
            <a:r>
              <a:rPr lang="es-419" sz="3900" b="1" dirty="0"/>
              <a:t>Por lo tanto…</a:t>
            </a:r>
            <a:endParaRPr lang="es-ES" sz="3900" b="1" dirty="0"/>
          </a:p>
        </p:txBody>
      </p:sp>
      <p:sp>
        <p:nvSpPr>
          <p:cNvPr id="3" name="Subtítulo 2">
            <a:extLst>
              <a:ext uri="{FF2B5EF4-FFF2-40B4-BE49-F238E27FC236}">
                <a16:creationId xmlns:a16="http://schemas.microsoft.com/office/drawing/2014/main" id="{75462169-DE26-7D94-2FE3-30B5599FE71A}"/>
              </a:ext>
            </a:extLst>
          </p:cNvPr>
          <p:cNvSpPr>
            <a:spLocks noGrp="1"/>
          </p:cNvSpPr>
          <p:nvPr>
            <p:ph sz="half" idx="2"/>
          </p:nvPr>
        </p:nvSpPr>
        <p:spPr>
          <a:xfrm>
            <a:off x="1327460" y="1932316"/>
            <a:ext cx="9416739" cy="4512995"/>
          </a:xfrm>
        </p:spPr>
        <p:txBody>
          <a:bodyPr rtlCol="0">
            <a:normAutofit/>
          </a:bodyPr>
          <a:lstStyle/>
          <a:p>
            <a:pPr algn="just" rtl="0">
              <a:buFont typeface="Wingdings" panose="05000000000000000000" pitchFamily="2" charset="2"/>
              <a:buChar char="§"/>
            </a:pPr>
            <a:r>
              <a:rPr lang="es-419" dirty="0"/>
              <a:t> En el panorama actual existen procesos que, por su naturaleza y complejidad, requieren asistencia adicional cuando el usuario final decide que deben ejecutarse los </a:t>
            </a:r>
            <a:r>
              <a:rPr lang="es-419" dirty="0" err="1"/>
              <a:t>bots</a:t>
            </a:r>
            <a:r>
              <a:rPr lang="es-419" dirty="0"/>
              <a:t>, es decir que estos procesos se les denominan ejecuciones asistidas, aunque en realidad el analista no debe interactuar con el proceso en ejecución sino más bien asegurarse que dicho proceso si sea ejecutado dentro de su máquina designada. </a:t>
            </a:r>
          </a:p>
          <a:p>
            <a:pPr algn="just" rtl="0">
              <a:buFont typeface="Wingdings" panose="05000000000000000000" pitchFamily="2" charset="2"/>
              <a:buChar char="§"/>
            </a:pPr>
            <a:r>
              <a:rPr lang="es-419" dirty="0"/>
              <a:t>Los usuarios finales dependen completamente del área de soporte para la ejecución y seguimiento de los procesos automatizados, debido a la naturaleza de accesos que se tienen y si se utilizan las alternativas implicaría en tener un costo extra ya que necesitan de licencias para este fin, pero no asegura que los usuarios tengan acceso a sus </a:t>
            </a:r>
            <a:r>
              <a:rPr lang="es-419" dirty="0" err="1"/>
              <a:t>bots</a:t>
            </a:r>
            <a:r>
              <a:rPr lang="es-419" dirty="0"/>
              <a:t> si no posiblemente a alguno en específico.</a:t>
            </a:r>
          </a:p>
        </p:txBody>
      </p:sp>
    </p:spTree>
    <p:extLst>
      <p:ext uri="{BB962C8B-B14F-4D97-AF65-F5344CB8AC3E}">
        <p14:creationId xmlns:p14="http://schemas.microsoft.com/office/powerpoint/2010/main" val="371952095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9E26-651B-C887-93E5-FF0845F6CFFC}"/>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E2A6E834-652F-53C9-2054-EB4EFBAD6DF7}"/>
              </a:ext>
              <a:ext uri="{C183D7F6-B498-43B3-948B-1728B52AA6E4}">
                <adec:decorative xmlns:adec="http://schemas.microsoft.com/office/drawing/2017/decorative" val="1"/>
              </a:ext>
            </a:extLst>
          </p:cNvPr>
          <p:cNvPicPr>
            <a:picLocks noChangeAspect="1"/>
          </p:cNvPicPr>
          <p:nvPr/>
        </p:nvPicPr>
        <p:blipFill rotWithShape="1">
          <a:blip r:embed="rId3">
            <a:alphaModFix amt="50000"/>
          </a:blip>
          <a:srcRect l="6753" r="61633" b="-1"/>
          <a:stretch/>
        </p:blipFill>
        <p:spPr>
          <a:xfrm>
            <a:off x="3611880" y="0"/>
            <a:ext cx="4754880" cy="4023360"/>
          </a:xfrm>
          <a:prstGeom prst="rect">
            <a:avLst/>
          </a:prstGeom>
          <a:noFill/>
          <a:scene3d>
            <a:camera prst="isometricBottomDown"/>
            <a:lightRig rig="threePt" dir="t"/>
          </a:scene3d>
        </p:spPr>
      </p:pic>
      <p:pic>
        <p:nvPicPr>
          <p:cNvPr id="6" name="Imagen 5">
            <a:extLst>
              <a:ext uri="{FF2B5EF4-FFF2-40B4-BE49-F238E27FC236}">
                <a16:creationId xmlns:a16="http://schemas.microsoft.com/office/drawing/2014/main" id="{51CFC41C-C60D-3C54-2AB2-844939622B13}"/>
              </a:ext>
              <a:ext uri="{C183D7F6-B498-43B3-948B-1728B52AA6E4}">
                <adec:decorative xmlns:adec="http://schemas.microsoft.com/office/drawing/2017/decorative" val="1"/>
              </a:ext>
            </a:extLst>
          </p:cNvPr>
          <p:cNvPicPr>
            <a:picLocks noChangeAspect="1"/>
          </p:cNvPicPr>
          <p:nvPr/>
        </p:nvPicPr>
        <p:blipFill rotWithShape="1">
          <a:blip r:embed="rId3">
            <a:alphaModFix amt="50000"/>
          </a:blip>
          <a:srcRect l="6753" r="61633" b="-1"/>
          <a:stretch/>
        </p:blipFill>
        <p:spPr>
          <a:xfrm>
            <a:off x="3506724" y="3057144"/>
            <a:ext cx="4754880" cy="4023360"/>
          </a:xfrm>
          <a:prstGeom prst="rect">
            <a:avLst/>
          </a:prstGeom>
          <a:noFill/>
          <a:scene3d>
            <a:camera prst="isometricBottomDown"/>
            <a:lightRig rig="threePt" dir="t"/>
          </a:scene3d>
        </p:spPr>
      </p:pic>
      <p:sp>
        <p:nvSpPr>
          <p:cNvPr id="2" name="Título 1">
            <a:extLst>
              <a:ext uri="{FF2B5EF4-FFF2-40B4-BE49-F238E27FC236}">
                <a16:creationId xmlns:a16="http://schemas.microsoft.com/office/drawing/2014/main" id="{CD7FEB49-9F17-6A1E-237D-410028948116}"/>
              </a:ext>
            </a:extLst>
          </p:cNvPr>
          <p:cNvSpPr>
            <a:spLocks noGrp="1"/>
          </p:cNvSpPr>
          <p:nvPr>
            <p:ph type="title"/>
          </p:nvPr>
        </p:nvSpPr>
        <p:spPr>
          <a:xfrm>
            <a:off x="1024128" y="585216"/>
            <a:ext cx="9720072" cy="1499616"/>
          </a:xfrm>
        </p:spPr>
        <p:txBody>
          <a:bodyPr rtlCol="0" anchor="ctr">
            <a:normAutofit/>
          </a:bodyPr>
          <a:lstStyle/>
          <a:p>
            <a:r>
              <a:rPr lang="es-419" sz="3900" b="1" dirty="0"/>
              <a:t>METODOLOGIA de Investigación</a:t>
            </a:r>
            <a:endParaRPr lang="es-ES" sz="3900" b="1" dirty="0"/>
          </a:p>
        </p:txBody>
      </p:sp>
      <p:sp>
        <p:nvSpPr>
          <p:cNvPr id="3" name="Subtítulo 2">
            <a:extLst>
              <a:ext uri="{FF2B5EF4-FFF2-40B4-BE49-F238E27FC236}">
                <a16:creationId xmlns:a16="http://schemas.microsoft.com/office/drawing/2014/main" id="{AA61D09F-3585-9EEA-2100-1AEFCF0F0351}"/>
              </a:ext>
            </a:extLst>
          </p:cNvPr>
          <p:cNvSpPr>
            <a:spLocks noGrp="1"/>
          </p:cNvSpPr>
          <p:nvPr>
            <p:ph sz="half" idx="2"/>
          </p:nvPr>
        </p:nvSpPr>
        <p:spPr>
          <a:xfrm>
            <a:off x="1550669" y="1756410"/>
            <a:ext cx="8764906" cy="4533900"/>
          </a:xfrm>
        </p:spPr>
        <p:txBody>
          <a:bodyPr rtlCol="0">
            <a:normAutofit/>
          </a:bodyPr>
          <a:lstStyle/>
          <a:p>
            <a:pPr algn="just" rtl="0">
              <a:buFont typeface="Wingdings" panose="05000000000000000000" pitchFamily="2" charset="2"/>
              <a:buChar char="§"/>
            </a:pPr>
            <a:r>
              <a:rPr lang="es-419" dirty="0"/>
              <a:t>Método Deductivo: Se valida la tecnología y su adaptación al portal, evaluando su utilidad para mejorar la visibilidad, eficiencia y tiempos de respuesta en los procesos.</a:t>
            </a:r>
          </a:p>
          <a:p>
            <a:pPr algn="just" rtl="0">
              <a:buFont typeface="Wingdings" panose="05000000000000000000" pitchFamily="2" charset="2"/>
              <a:buChar char="§"/>
            </a:pPr>
            <a:r>
              <a:rPr lang="es-419" dirty="0"/>
              <a:t>Población: En esta investigación, la población está constituida por 25 personas que solicitan la calendarización de ejecuciones, permitiendo la selección de una muestra representativa.</a:t>
            </a:r>
          </a:p>
          <a:p>
            <a:pPr algn="just" rtl="0">
              <a:buFont typeface="Wingdings" panose="05000000000000000000" pitchFamily="2" charset="2"/>
              <a:buChar char="§"/>
            </a:pPr>
            <a:r>
              <a:rPr lang="es-419" dirty="0"/>
              <a:t>Muestra: Se seleccionaron 20 individuos que se benefician de las automatizaciones, pero que no tienen acceso directo a las ejecuciones. Esta muestra proporciona datos específicos relevantes para el estudio.</a:t>
            </a:r>
          </a:p>
        </p:txBody>
      </p:sp>
    </p:spTree>
    <p:extLst>
      <p:ext uri="{BB962C8B-B14F-4D97-AF65-F5344CB8AC3E}">
        <p14:creationId xmlns:p14="http://schemas.microsoft.com/office/powerpoint/2010/main" val="17670957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2033E-72C0-B8AE-664C-FA041E532B59}"/>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B6DEC030-528E-7939-B2DC-703D4365A9FB}"/>
              </a:ext>
              <a:ext uri="{C183D7F6-B498-43B3-948B-1728B52AA6E4}">
                <adec:decorative xmlns:adec="http://schemas.microsoft.com/office/drawing/2017/decorative" val="1"/>
              </a:ext>
            </a:extLst>
          </p:cNvPr>
          <p:cNvPicPr>
            <a:picLocks noChangeAspect="1"/>
          </p:cNvPicPr>
          <p:nvPr/>
        </p:nvPicPr>
        <p:blipFill rotWithShape="1">
          <a:blip r:embed="rId3">
            <a:alphaModFix amt="50000"/>
          </a:blip>
          <a:srcRect l="6753" r="61633" b="-1"/>
          <a:stretch/>
        </p:blipFill>
        <p:spPr>
          <a:xfrm rot="10581886">
            <a:off x="335173" y="-19975"/>
            <a:ext cx="2225254" cy="1882907"/>
          </a:xfrm>
          <a:prstGeom prst="rect">
            <a:avLst/>
          </a:prstGeom>
          <a:noFill/>
          <a:scene3d>
            <a:camera prst="isometricBottomDown"/>
            <a:lightRig rig="threePt" dir="t"/>
          </a:scene3d>
        </p:spPr>
      </p:pic>
      <p:sp>
        <p:nvSpPr>
          <p:cNvPr id="2" name="Título 1">
            <a:extLst>
              <a:ext uri="{FF2B5EF4-FFF2-40B4-BE49-F238E27FC236}">
                <a16:creationId xmlns:a16="http://schemas.microsoft.com/office/drawing/2014/main" id="{FF0D8994-5426-0B93-CC55-6B854C7DEA86}"/>
              </a:ext>
            </a:extLst>
          </p:cNvPr>
          <p:cNvSpPr>
            <a:spLocks noGrp="1"/>
          </p:cNvSpPr>
          <p:nvPr>
            <p:ph type="title"/>
          </p:nvPr>
        </p:nvSpPr>
        <p:spPr>
          <a:xfrm>
            <a:off x="1024128" y="585216"/>
            <a:ext cx="9720072" cy="1499616"/>
          </a:xfrm>
        </p:spPr>
        <p:txBody>
          <a:bodyPr rtlCol="0" anchor="ctr">
            <a:normAutofit/>
          </a:bodyPr>
          <a:lstStyle/>
          <a:p>
            <a:r>
              <a:rPr lang="es-GT" sz="3900" b="1" dirty="0"/>
              <a:t>Algunos resultados relevantes</a:t>
            </a:r>
            <a:endParaRPr lang="es-ES" sz="3900" b="1" dirty="0"/>
          </a:p>
        </p:txBody>
      </p:sp>
      <p:pic>
        <p:nvPicPr>
          <p:cNvPr id="9" name="Imagen 8">
            <a:extLst>
              <a:ext uri="{FF2B5EF4-FFF2-40B4-BE49-F238E27FC236}">
                <a16:creationId xmlns:a16="http://schemas.microsoft.com/office/drawing/2014/main" id="{DA989100-655B-5D9B-DD09-AC9F9947913C}"/>
              </a:ext>
            </a:extLst>
          </p:cNvPr>
          <p:cNvPicPr>
            <a:picLocks noChangeAspect="1"/>
          </p:cNvPicPr>
          <p:nvPr/>
        </p:nvPicPr>
        <p:blipFill>
          <a:blip r:embed="rId4"/>
          <a:stretch>
            <a:fillRect/>
          </a:stretch>
        </p:blipFill>
        <p:spPr>
          <a:xfrm>
            <a:off x="1024127" y="1628684"/>
            <a:ext cx="4816721" cy="2020209"/>
          </a:xfrm>
          <a:prstGeom prst="rect">
            <a:avLst/>
          </a:prstGeom>
        </p:spPr>
      </p:pic>
      <p:pic>
        <p:nvPicPr>
          <p:cNvPr id="11" name="Imagen 10">
            <a:extLst>
              <a:ext uri="{FF2B5EF4-FFF2-40B4-BE49-F238E27FC236}">
                <a16:creationId xmlns:a16="http://schemas.microsoft.com/office/drawing/2014/main" id="{EEF8E4EB-D446-AE47-517B-F7AB9241CF96}"/>
              </a:ext>
            </a:extLst>
          </p:cNvPr>
          <p:cNvPicPr>
            <a:picLocks noChangeAspect="1"/>
          </p:cNvPicPr>
          <p:nvPr/>
        </p:nvPicPr>
        <p:blipFill>
          <a:blip r:embed="rId5"/>
          <a:stretch>
            <a:fillRect/>
          </a:stretch>
        </p:blipFill>
        <p:spPr>
          <a:xfrm>
            <a:off x="1024128" y="3874263"/>
            <a:ext cx="4816720" cy="2398522"/>
          </a:xfrm>
          <a:prstGeom prst="rect">
            <a:avLst/>
          </a:prstGeom>
        </p:spPr>
      </p:pic>
      <p:pic>
        <p:nvPicPr>
          <p:cNvPr id="12" name="Imagen 11">
            <a:extLst>
              <a:ext uri="{FF2B5EF4-FFF2-40B4-BE49-F238E27FC236}">
                <a16:creationId xmlns:a16="http://schemas.microsoft.com/office/drawing/2014/main" id="{2EC63BD0-CB97-FAA8-3740-E486D8F8E31C}"/>
              </a:ext>
              <a:ext uri="{C183D7F6-B498-43B3-948B-1728B52AA6E4}">
                <adec:decorative xmlns:adec="http://schemas.microsoft.com/office/drawing/2017/decorative" val="1"/>
              </a:ext>
            </a:extLst>
          </p:cNvPr>
          <p:cNvPicPr>
            <a:picLocks noChangeAspect="1"/>
          </p:cNvPicPr>
          <p:nvPr/>
        </p:nvPicPr>
        <p:blipFill rotWithShape="1">
          <a:blip r:embed="rId3">
            <a:alphaModFix amt="50000"/>
          </a:blip>
          <a:srcRect l="6753" r="61633" b="-1"/>
          <a:stretch/>
        </p:blipFill>
        <p:spPr>
          <a:xfrm rot="10581886">
            <a:off x="9571025" y="5061275"/>
            <a:ext cx="2225254" cy="1882907"/>
          </a:xfrm>
          <a:prstGeom prst="rect">
            <a:avLst/>
          </a:prstGeom>
          <a:noFill/>
          <a:scene3d>
            <a:camera prst="isometricBottomDown"/>
            <a:lightRig rig="threePt" dir="t"/>
          </a:scene3d>
        </p:spPr>
      </p:pic>
      <p:pic>
        <p:nvPicPr>
          <p:cNvPr id="14" name="Imagen 13">
            <a:extLst>
              <a:ext uri="{FF2B5EF4-FFF2-40B4-BE49-F238E27FC236}">
                <a16:creationId xmlns:a16="http://schemas.microsoft.com/office/drawing/2014/main" id="{33A6B64F-2E9E-6400-91DE-16996D629B4E}"/>
              </a:ext>
            </a:extLst>
          </p:cNvPr>
          <p:cNvPicPr>
            <a:picLocks noChangeAspect="1"/>
          </p:cNvPicPr>
          <p:nvPr/>
        </p:nvPicPr>
        <p:blipFill>
          <a:blip r:embed="rId6"/>
          <a:stretch>
            <a:fillRect/>
          </a:stretch>
        </p:blipFill>
        <p:spPr>
          <a:xfrm>
            <a:off x="6351152" y="1637800"/>
            <a:ext cx="4561897" cy="2014254"/>
          </a:xfrm>
          <a:prstGeom prst="rect">
            <a:avLst/>
          </a:prstGeom>
        </p:spPr>
      </p:pic>
      <p:pic>
        <p:nvPicPr>
          <p:cNvPr id="16" name="Imagen 15">
            <a:extLst>
              <a:ext uri="{FF2B5EF4-FFF2-40B4-BE49-F238E27FC236}">
                <a16:creationId xmlns:a16="http://schemas.microsoft.com/office/drawing/2014/main" id="{6B7D079B-B5F4-6223-4B83-90DADD72C48D}"/>
              </a:ext>
            </a:extLst>
          </p:cNvPr>
          <p:cNvPicPr>
            <a:picLocks noChangeAspect="1"/>
          </p:cNvPicPr>
          <p:nvPr/>
        </p:nvPicPr>
        <p:blipFill>
          <a:blip r:embed="rId7"/>
          <a:stretch>
            <a:fillRect/>
          </a:stretch>
        </p:blipFill>
        <p:spPr>
          <a:xfrm>
            <a:off x="6351152" y="3883039"/>
            <a:ext cx="4561897" cy="2398523"/>
          </a:xfrm>
          <a:prstGeom prst="rect">
            <a:avLst/>
          </a:prstGeom>
        </p:spPr>
      </p:pic>
    </p:spTree>
    <p:extLst>
      <p:ext uri="{BB962C8B-B14F-4D97-AF65-F5344CB8AC3E}">
        <p14:creationId xmlns:p14="http://schemas.microsoft.com/office/powerpoint/2010/main" val="2011933249"/>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Imagen 38">
            <a:extLst>
              <a:ext uri="{FF2B5EF4-FFF2-40B4-BE49-F238E27FC236}">
                <a16:creationId xmlns:a16="http://schemas.microsoft.com/office/drawing/2014/main" id="{A304FBFF-324D-7DE0-2C58-CCB1D7DE6705}"/>
              </a:ext>
              <a:ext uri="{C183D7F6-B498-43B3-948B-1728B52AA6E4}">
                <adec:decorative xmlns:adec="http://schemas.microsoft.com/office/drawing/2017/decorative" val="1"/>
              </a:ext>
            </a:extLst>
          </p:cNvPr>
          <p:cNvPicPr>
            <a:picLocks noChangeAspect="1"/>
          </p:cNvPicPr>
          <p:nvPr/>
        </p:nvPicPr>
        <p:blipFill rotWithShape="1">
          <a:blip r:embed="rId3">
            <a:alphaModFix amt="20000"/>
          </a:blip>
          <a:srcRect l="6753" r="61633" b="-1"/>
          <a:stretch/>
        </p:blipFill>
        <p:spPr>
          <a:xfrm>
            <a:off x="69012" y="-522396"/>
            <a:ext cx="12206109" cy="6702725"/>
          </a:xfrm>
          <a:prstGeom prst="rect">
            <a:avLst/>
          </a:prstGeom>
          <a:noFill/>
        </p:spPr>
      </p:pic>
      <p:sp>
        <p:nvSpPr>
          <p:cNvPr id="2" name="Título 1">
            <a:extLst>
              <a:ext uri="{FF2B5EF4-FFF2-40B4-BE49-F238E27FC236}">
                <a16:creationId xmlns:a16="http://schemas.microsoft.com/office/drawing/2014/main" id="{7A4919D0-F177-4BBA-9A0B-DBA69E2ED764}"/>
              </a:ext>
            </a:extLst>
          </p:cNvPr>
          <p:cNvSpPr>
            <a:spLocks noGrp="1"/>
          </p:cNvSpPr>
          <p:nvPr>
            <p:ph type="title"/>
          </p:nvPr>
        </p:nvSpPr>
        <p:spPr>
          <a:xfrm>
            <a:off x="4749382" y="1000709"/>
            <a:ext cx="4389120" cy="511902"/>
          </a:xfrm>
        </p:spPr>
        <p:txBody>
          <a:bodyPr rtlCol="0" anchor="ctr">
            <a:normAutofit fontScale="90000"/>
          </a:bodyPr>
          <a:lstStyle/>
          <a:p>
            <a:r>
              <a:rPr lang="es-ES" b="1" noProof="1"/>
              <a:t>Agenda</a:t>
            </a:r>
          </a:p>
        </p:txBody>
      </p:sp>
      <p:sp>
        <p:nvSpPr>
          <p:cNvPr id="4" name="Rectángulo 3">
            <a:extLst>
              <a:ext uri="{FF2B5EF4-FFF2-40B4-BE49-F238E27FC236}">
                <a16:creationId xmlns:a16="http://schemas.microsoft.com/office/drawing/2014/main" id="{08D15C42-7BD8-EDC5-DCD3-15FD35DD295F}"/>
              </a:ext>
            </a:extLst>
          </p:cNvPr>
          <p:cNvSpPr/>
          <p:nvPr/>
        </p:nvSpPr>
        <p:spPr>
          <a:xfrm>
            <a:off x="1999263" y="1862990"/>
            <a:ext cx="417984" cy="417984"/>
          </a:xfrm>
          <a:prstGeom prst="rect">
            <a:avLst/>
          </a:prstGeom>
          <a:blipFill>
            <a:blip r:embed="rId4"/>
            <a:srcRect/>
            <a:stretch>
              <a:fillRect/>
            </a:stretch>
          </a:blip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a:lstStyle/>
          <a:p>
            <a:endParaRPr lang="es-419"/>
          </a:p>
        </p:txBody>
      </p:sp>
      <p:sp>
        <p:nvSpPr>
          <p:cNvPr id="6" name="Rectángulo: esquinas redondeadas 5">
            <a:hlinkClick r:id="rId5" action="ppaction://hlinksldjump"/>
            <a:extLst>
              <a:ext uri="{FF2B5EF4-FFF2-40B4-BE49-F238E27FC236}">
                <a16:creationId xmlns:a16="http://schemas.microsoft.com/office/drawing/2014/main" id="{0B3C736D-7944-FB1E-435B-915566B0F13C}"/>
              </a:ext>
            </a:extLst>
          </p:cNvPr>
          <p:cNvSpPr/>
          <p:nvPr/>
        </p:nvSpPr>
        <p:spPr>
          <a:xfrm>
            <a:off x="2560066" y="1819858"/>
            <a:ext cx="2189316" cy="461116"/>
          </a:xfrm>
          <a:prstGeom prst="roundRect">
            <a:avLst>
              <a:gd name="adj" fmla="val 10000"/>
            </a:avLst>
          </a:prstGeom>
          <a:scene3d>
            <a:camera prst="orthographicFront">
              <a:rot lat="0" lon="0" rev="0"/>
            </a:camera>
            <a:lightRig rig="contrasting" dir="t">
              <a:rot lat="0" lon="0" rev="1200000"/>
            </a:lightRig>
          </a:scene3d>
          <a:sp3d z="-300000" prstMaterial="plastic"/>
        </p:spPr>
        <p:style>
          <a:lnRef idx="1">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algn="ctr"/>
            <a:r>
              <a:rPr lang="es-GT" dirty="0"/>
              <a:t>Introducción</a:t>
            </a:r>
            <a:endParaRPr lang="es-419" dirty="0"/>
          </a:p>
        </p:txBody>
      </p:sp>
      <p:sp>
        <p:nvSpPr>
          <p:cNvPr id="9" name="Rectángulo 8">
            <a:extLst>
              <a:ext uri="{FF2B5EF4-FFF2-40B4-BE49-F238E27FC236}">
                <a16:creationId xmlns:a16="http://schemas.microsoft.com/office/drawing/2014/main" id="{E8B109DF-B89E-2B3A-36C3-099CD52713F4}"/>
              </a:ext>
            </a:extLst>
          </p:cNvPr>
          <p:cNvSpPr/>
          <p:nvPr/>
        </p:nvSpPr>
        <p:spPr>
          <a:xfrm>
            <a:off x="1999263" y="2412410"/>
            <a:ext cx="417984" cy="417984"/>
          </a:xfrm>
          <a:prstGeom prst="rect">
            <a:avLst/>
          </a:prstGeom>
          <a:blipFill>
            <a:blip r:embed="rId4"/>
            <a:srcRect/>
            <a:stretch>
              <a:fillRect/>
            </a:stretch>
          </a:blip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a:lstStyle/>
          <a:p>
            <a:endParaRPr lang="es-419"/>
          </a:p>
        </p:txBody>
      </p:sp>
      <p:sp>
        <p:nvSpPr>
          <p:cNvPr id="11" name="Rectángulo: esquinas redondeadas 10">
            <a:hlinkClick r:id="rId6" action="ppaction://hlinksldjump"/>
            <a:extLst>
              <a:ext uri="{FF2B5EF4-FFF2-40B4-BE49-F238E27FC236}">
                <a16:creationId xmlns:a16="http://schemas.microsoft.com/office/drawing/2014/main" id="{BA74AF5B-3831-7565-A80A-682115BFC2CB}"/>
              </a:ext>
            </a:extLst>
          </p:cNvPr>
          <p:cNvSpPr/>
          <p:nvPr/>
        </p:nvSpPr>
        <p:spPr>
          <a:xfrm>
            <a:off x="2560066" y="2369278"/>
            <a:ext cx="2189316" cy="461116"/>
          </a:xfrm>
          <a:prstGeom prst="roundRect">
            <a:avLst>
              <a:gd name="adj" fmla="val 10000"/>
            </a:avLst>
          </a:prstGeom>
          <a:scene3d>
            <a:camera prst="orthographicFront">
              <a:rot lat="0" lon="0" rev="0"/>
            </a:camera>
            <a:lightRig rig="contrasting" dir="t">
              <a:rot lat="0" lon="0" rev="1200000"/>
            </a:lightRig>
          </a:scene3d>
          <a:sp3d z="-300000" prstMaterial="plastic"/>
        </p:spPr>
        <p:style>
          <a:lnRef idx="1">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algn="ctr"/>
            <a:r>
              <a:rPr lang="es-GT" dirty="0"/>
              <a:t>Objetivos</a:t>
            </a:r>
            <a:endParaRPr lang="es-419" dirty="0"/>
          </a:p>
        </p:txBody>
      </p:sp>
      <p:sp>
        <p:nvSpPr>
          <p:cNvPr id="19" name="Rectángulo 18">
            <a:extLst>
              <a:ext uri="{FF2B5EF4-FFF2-40B4-BE49-F238E27FC236}">
                <a16:creationId xmlns:a16="http://schemas.microsoft.com/office/drawing/2014/main" id="{EBF3415B-31EA-D249-62E7-A382D87F77AC}"/>
              </a:ext>
            </a:extLst>
          </p:cNvPr>
          <p:cNvSpPr/>
          <p:nvPr/>
        </p:nvSpPr>
        <p:spPr>
          <a:xfrm>
            <a:off x="1999263" y="3011016"/>
            <a:ext cx="417984" cy="417984"/>
          </a:xfrm>
          <a:prstGeom prst="rect">
            <a:avLst/>
          </a:prstGeom>
          <a:blipFill>
            <a:blip r:embed="rId4"/>
            <a:srcRect/>
            <a:stretch>
              <a:fillRect/>
            </a:stretch>
          </a:blip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a:lstStyle/>
          <a:p>
            <a:endParaRPr lang="es-419"/>
          </a:p>
        </p:txBody>
      </p:sp>
      <p:sp>
        <p:nvSpPr>
          <p:cNvPr id="20" name="Rectángulo: esquinas redondeadas 19">
            <a:hlinkClick r:id="rId7" action="ppaction://hlinksldjump"/>
            <a:extLst>
              <a:ext uri="{FF2B5EF4-FFF2-40B4-BE49-F238E27FC236}">
                <a16:creationId xmlns:a16="http://schemas.microsoft.com/office/drawing/2014/main" id="{5F037A54-0C22-4353-543A-0B0BB88CDA5D}"/>
              </a:ext>
            </a:extLst>
          </p:cNvPr>
          <p:cNvSpPr/>
          <p:nvPr/>
        </p:nvSpPr>
        <p:spPr>
          <a:xfrm>
            <a:off x="2560066" y="2967884"/>
            <a:ext cx="2189316" cy="461116"/>
          </a:xfrm>
          <a:prstGeom prst="roundRect">
            <a:avLst>
              <a:gd name="adj" fmla="val 10000"/>
            </a:avLst>
          </a:prstGeom>
          <a:scene3d>
            <a:camera prst="orthographicFront">
              <a:rot lat="0" lon="0" rev="0"/>
            </a:camera>
            <a:lightRig rig="contrasting" dir="t">
              <a:rot lat="0" lon="0" rev="1200000"/>
            </a:lightRig>
          </a:scene3d>
          <a:sp3d z="-300000" prstMaterial="plastic"/>
        </p:spPr>
        <p:style>
          <a:lnRef idx="1">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algn="ctr"/>
            <a:r>
              <a:rPr lang="es-GT" sz="1500" dirty="0"/>
              <a:t>Planteamiento del Problema</a:t>
            </a:r>
            <a:endParaRPr lang="es-419" sz="1500" dirty="0"/>
          </a:p>
        </p:txBody>
      </p:sp>
      <p:sp>
        <p:nvSpPr>
          <p:cNvPr id="21" name="Rectángulo 20">
            <a:extLst>
              <a:ext uri="{FF2B5EF4-FFF2-40B4-BE49-F238E27FC236}">
                <a16:creationId xmlns:a16="http://schemas.microsoft.com/office/drawing/2014/main" id="{40D696F4-3226-D570-1A11-595B2622BD51}"/>
              </a:ext>
            </a:extLst>
          </p:cNvPr>
          <p:cNvSpPr/>
          <p:nvPr/>
        </p:nvSpPr>
        <p:spPr>
          <a:xfrm>
            <a:off x="1999263" y="3609623"/>
            <a:ext cx="417984" cy="417984"/>
          </a:xfrm>
          <a:prstGeom prst="rect">
            <a:avLst/>
          </a:prstGeom>
          <a:blipFill>
            <a:blip r:embed="rId4"/>
            <a:srcRect/>
            <a:stretch>
              <a:fillRect/>
            </a:stretch>
          </a:blip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a:lstStyle/>
          <a:p>
            <a:endParaRPr lang="es-419"/>
          </a:p>
        </p:txBody>
      </p:sp>
      <p:sp>
        <p:nvSpPr>
          <p:cNvPr id="22" name="Rectángulo: esquinas redondeadas 21">
            <a:hlinkClick r:id="rId8" action="ppaction://hlinksldjump"/>
            <a:extLst>
              <a:ext uri="{FF2B5EF4-FFF2-40B4-BE49-F238E27FC236}">
                <a16:creationId xmlns:a16="http://schemas.microsoft.com/office/drawing/2014/main" id="{2D72D1B1-73D5-F791-C795-F56B70E9CFE7}"/>
              </a:ext>
            </a:extLst>
          </p:cNvPr>
          <p:cNvSpPr/>
          <p:nvPr/>
        </p:nvSpPr>
        <p:spPr>
          <a:xfrm>
            <a:off x="2560066" y="3566491"/>
            <a:ext cx="2189316" cy="461116"/>
          </a:xfrm>
          <a:prstGeom prst="roundRect">
            <a:avLst>
              <a:gd name="adj" fmla="val 10000"/>
            </a:avLst>
          </a:prstGeom>
          <a:scene3d>
            <a:camera prst="orthographicFront">
              <a:rot lat="0" lon="0" rev="0"/>
            </a:camera>
            <a:lightRig rig="contrasting" dir="t">
              <a:rot lat="0" lon="0" rev="1200000"/>
            </a:lightRig>
          </a:scene3d>
          <a:sp3d z="-300000" prstMaterial="plastic"/>
        </p:spPr>
        <p:style>
          <a:lnRef idx="1">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algn="ctr"/>
            <a:r>
              <a:rPr lang="es-GT" dirty="0"/>
              <a:t>¿Qué es RPA?</a:t>
            </a:r>
            <a:endParaRPr lang="es-419" dirty="0"/>
          </a:p>
        </p:txBody>
      </p:sp>
      <p:sp>
        <p:nvSpPr>
          <p:cNvPr id="23" name="Rectángulo 22">
            <a:extLst>
              <a:ext uri="{FF2B5EF4-FFF2-40B4-BE49-F238E27FC236}">
                <a16:creationId xmlns:a16="http://schemas.microsoft.com/office/drawing/2014/main" id="{F004867D-9144-CDED-09A9-49A4E6022E4A}"/>
              </a:ext>
            </a:extLst>
          </p:cNvPr>
          <p:cNvSpPr/>
          <p:nvPr/>
        </p:nvSpPr>
        <p:spPr>
          <a:xfrm>
            <a:off x="1999263" y="4208230"/>
            <a:ext cx="417984" cy="417984"/>
          </a:xfrm>
          <a:prstGeom prst="rect">
            <a:avLst/>
          </a:prstGeom>
          <a:blipFill>
            <a:blip r:embed="rId4"/>
            <a:srcRect/>
            <a:stretch>
              <a:fillRect/>
            </a:stretch>
          </a:blip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a:lstStyle/>
          <a:p>
            <a:endParaRPr lang="es-419"/>
          </a:p>
        </p:txBody>
      </p:sp>
      <p:sp>
        <p:nvSpPr>
          <p:cNvPr id="24" name="Rectángulo: esquinas redondeadas 23">
            <a:hlinkClick r:id="rId9" action="ppaction://hlinksldjump"/>
            <a:extLst>
              <a:ext uri="{FF2B5EF4-FFF2-40B4-BE49-F238E27FC236}">
                <a16:creationId xmlns:a16="http://schemas.microsoft.com/office/drawing/2014/main" id="{E29CFAF1-6EB2-CD79-3245-9A8F6F7174D9}"/>
              </a:ext>
            </a:extLst>
          </p:cNvPr>
          <p:cNvSpPr/>
          <p:nvPr/>
        </p:nvSpPr>
        <p:spPr>
          <a:xfrm>
            <a:off x="2560066" y="4165098"/>
            <a:ext cx="2189316" cy="461116"/>
          </a:xfrm>
          <a:prstGeom prst="roundRect">
            <a:avLst>
              <a:gd name="adj" fmla="val 10000"/>
            </a:avLst>
          </a:prstGeom>
          <a:scene3d>
            <a:camera prst="orthographicFront">
              <a:rot lat="0" lon="0" rev="0"/>
            </a:camera>
            <a:lightRig rig="contrasting" dir="t">
              <a:rot lat="0" lon="0" rev="1200000"/>
            </a:lightRig>
          </a:scene3d>
          <a:sp3d z="-300000" prstMaterial="plastic"/>
        </p:spPr>
        <p:style>
          <a:lnRef idx="1">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algn="ctr"/>
            <a:r>
              <a:rPr lang="es-GT" dirty="0"/>
              <a:t>Estado Actual de RPA</a:t>
            </a:r>
            <a:endParaRPr lang="es-419" dirty="0"/>
          </a:p>
        </p:txBody>
      </p:sp>
      <p:sp>
        <p:nvSpPr>
          <p:cNvPr id="25" name="Rectángulo 24">
            <a:extLst>
              <a:ext uri="{FF2B5EF4-FFF2-40B4-BE49-F238E27FC236}">
                <a16:creationId xmlns:a16="http://schemas.microsoft.com/office/drawing/2014/main" id="{91252543-EFA4-0771-4EF3-627502CE42EE}"/>
              </a:ext>
            </a:extLst>
          </p:cNvPr>
          <p:cNvSpPr/>
          <p:nvPr/>
        </p:nvSpPr>
        <p:spPr>
          <a:xfrm>
            <a:off x="1999263" y="4806837"/>
            <a:ext cx="417984" cy="417984"/>
          </a:xfrm>
          <a:prstGeom prst="rect">
            <a:avLst/>
          </a:prstGeom>
          <a:blipFill>
            <a:blip r:embed="rId4"/>
            <a:srcRect/>
            <a:stretch>
              <a:fillRect/>
            </a:stretch>
          </a:blip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a:lstStyle/>
          <a:p>
            <a:endParaRPr lang="es-419"/>
          </a:p>
        </p:txBody>
      </p:sp>
      <p:sp>
        <p:nvSpPr>
          <p:cNvPr id="26" name="Rectángulo: esquinas redondeadas 25">
            <a:hlinkClick r:id="rId10" action="ppaction://hlinksldjump"/>
            <a:extLst>
              <a:ext uri="{FF2B5EF4-FFF2-40B4-BE49-F238E27FC236}">
                <a16:creationId xmlns:a16="http://schemas.microsoft.com/office/drawing/2014/main" id="{F846CAFC-FDE5-2E47-1A92-44E5F44B198D}"/>
              </a:ext>
            </a:extLst>
          </p:cNvPr>
          <p:cNvSpPr/>
          <p:nvPr/>
        </p:nvSpPr>
        <p:spPr>
          <a:xfrm>
            <a:off x="2560066" y="4763705"/>
            <a:ext cx="2189316" cy="461116"/>
          </a:xfrm>
          <a:prstGeom prst="roundRect">
            <a:avLst>
              <a:gd name="adj" fmla="val 10000"/>
            </a:avLst>
          </a:prstGeom>
          <a:scene3d>
            <a:camera prst="orthographicFront">
              <a:rot lat="0" lon="0" rev="0"/>
            </a:camera>
            <a:lightRig rig="contrasting" dir="t">
              <a:rot lat="0" lon="0" rev="1200000"/>
            </a:lightRig>
          </a:scene3d>
          <a:sp3d z="-300000" prstMaterial="plastic"/>
        </p:spPr>
        <p:style>
          <a:lnRef idx="1">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algn="ctr"/>
            <a:r>
              <a:rPr lang="es-GT" dirty="0"/>
              <a:t>Metodología</a:t>
            </a:r>
            <a:endParaRPr lang="es-419" dirty="0"/>
          </a:p>
        </p:txBody>
      </p:sp>
      <p:sp>
        <p:nvSpPr>
          <p:cNvPr id="27" name="Rectángulo 26">
            <a:extLst>
              <a:ext uri="{FF2B5EF4-FFF2-40B4-BE49-F238E27FC236}">
                <a16:creationId xmlns:a16="http://schemas.microsoft.com/office/drawing/2014/main" id="{A53E4D8B-6078-50DA-65C5-C80DF455B74D}"/>
              </a:ext>
            </a:extLst>
          </p:cNvPr>
          <p:cNvSpPr/>
          <p:nvPr/>
        </p:nvSpPr>
        <p:spPr>
          <a:xfrm>
            <a:off x="1999263" y="5450922"/>
            <a:ext cx="417984" cy="417984"/>
          </a:xfrm>
          <a:prstGeom prst="rect">
            <a:avLst/>
          </a:prstGeom>
          <a:blipFill>
            <a:blip r:embed="rId4"/>
            <a:srcRect/>
            <a:stretch>
              <a:fillRect/>
            </a:stretch>
          </a:blip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a:lstStyle/>
          <a:p>
            <a:endParaRPr lang="es-419"/>
          </a:p>
        </p:txBody>
      </p:sp>
      <p:sp>
        <p:nvSpPr>
          <p:cNvPr id="28" name="Rectángulo: esquinas redondeadas 27">
            <a:hlinkClick r:id="rId11" action="ppaction://hlinksldjump"/>
            <a:extLst>
              <a:ext uri="{FF2B5EF4-FFF2-40B4-BE49-F238E27FC236}">
                <a16:creationId xmlns:a16="http://schemas.microsoft.com/office/drawing/2014/main" id="{80FBCA90-D42D-34C3-6C31-496562550AB9}"/>
              </a:ext>
            </a:extLst>
          </p:cNvPr>
          <p:cNvSpPr/>
          <p:nvPr/>
        </p:nvSpPr>
        <p:spPr>
          <a:xfrm>
            <a:off x="2560066" y="5407790"/>
            <a:ext cx="2189316" cy="461116"/>
          </a:xfrm>
          <a:prstGeom prst="roundRect">
            <a:avLst>
              <a:gd name="adj" fmla="val 10000"/>
            </a:avLst>
          </a:prstGeom>
          <a:scene3d>
            <a:camera prst="orthographicFront">
              <a:rot lat="0" lon="0" rev="0"/>
            </a:camera>
            <a:lightRig rig="contrasting" dir="t">
              <a:rot lat="0" lon="0" rev="1200000"/>
            </a:lightRig>
          </a:scene3d>
          <a:sp3d z="-300000" prstMaterial="plastic"/>
        </p:spPr>
        <p:style>
          <a:lnRef idx="1">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algn="ctr"/>
            <a:r>
              <a:rPr lang="es-GT" dirty="0"/>
              <a:t>Portal Web</a:t>
            </a:r>
            <a:endParaRPr lang="es-419" dirty="0"/>
          </a:p>
        </p:txBody>
      </p:sp>
      <p:sp>
        <p:nvSpPr>
          <p:cNvPr id="29" name="Rectángulo 28">
            <a:extLst>
              <a:ext uri="{FF2B5EF4-FFF2-40B4-BE49-F238E27FC236}">
                <a16:creationId xmlns:a16="http://schemas.microsoft.com/office/drawing/2014/main" id="{8DDA146A-B707-C927-BC80-894DCC14D8A1}"/>
              </a:ext>
            </a:extLst>
          </p:cNvPr>
          <p:cNvSpPr/>
          <p:nvPr/>
        </p:nvSpPr>
        <p:spPr>
          <a:xfrm>
            <a:off x="6096000" y="1856669"/>
            <a:ext cx="417984" cy="417984"/>
          </a:xfrm>
          <a:prstGeom prst="rect">
            <a:avLst/>
          </a:prstGeom>
          <a:blipFill>
            <a:blip r:embed="rId4"/>
            <a:srcRect/>
            <a:stretch>
              <a:fillRect/>
            </a:stretch>
          </a:blip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a:lstStyle/>
          <a:p>
            <a:endParaRPr lang="es-419"/>
          </a:p>
        </p:txBody>
      </p:sp>
      <p:sp>
        <p:nvSpPr>
          <p:cNvPr id="30" name="Rectángulo: esquinas redondeadas 29">
            <a:hlinkClick r:id="rId12" action="ppaction://hlinksldjump"/>
            <a:extLst>
              <a:ext uri="{FF2B5EF4-FFF2-40B4-BE49-F238E27FC236}">
                <a16:creationId xmlns:a16="http://schemas.microsoft.com/office/drawing/2014/main" id="{86184670-78BC-1621-86E3-803224BA8D68}"/>
              </a:ext>
            </a:extLst>
          </p:cNvPr>
          <p:cNvSpPr/>
          <p:nvPr/>
        </p:nvSpPr>
        <p:spPr>
          <a:xfrm>
            <a:off x="6656803" y="1813537"/>
            <a:ext cx="2189316" cy="461116"/>
          </a:xfrm>
          <a:prstGeom prst="roundRect">
            <a:avLst>
              <a:gd name="adj" fmla="val 10000"/>
            </a:avLst>
          </a:prstGeom>
          <a:scene3d>
            <a:camera prst="orthographicFront">
              <a:rot lat="0" lon="0" rev="0"/>
            </a:camera>
            <a:lightRig rig="contrasting" dir="t">
              <a:rot lat="0" lon="0" rev="1200000"/>
            </a:lightRig>
          </a:scene3d>
          <a:sp3d z="-300000" prstMaterial="plastic"/>
        </p:spPr>
        <p:style>
          <a:lnRef idx="1">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algn="ctr"/>
            <a:r>
              <a:rPr lang="es-GT" dirty="0"/>
              <a:t>Demostración</a:t>
            </a:r>
            <a:endParaRPr lang="es-419" dirty="0"/>
          </a:p>
        </p:txBody>
      </p:sp>
      <p:sp>
        <p:nvSpPr>
          <p:cNvPr id="31" name="Rectángulo 30">
            <a:extLst>
              <a:ext uri="{FF2B5EF4-FFF2-40B4-BE49-F238E27FC236}">
                <a16:creationId xmlns:a16="http://schemas.microsoft.com/office/drawing/2014/main" id="{4541B9F9-4E82-3AB8-CF4F-1EE358677B45}"/>
              </a:ext>
            </a:extLst>
          </p:cNvPr>
          <p:cNvSpPr/>
          <p:nvPr/>
        </p:nvSpPr>
        <p:spPr>
          <a:xfrm>
            <a:off x="6096000" y="2410983"/>
            <a:ext cx="417984" cy="417984"/>
          </a:xfrm>
          <a:prstGeom prst="rect">
            <a:avLst/>
          </a:prstGeom>
          <a:blipFill>
            <a:blip r:embed="rId4"/>
            <a:srcRect/>
            <a:stretch>
              <a:fillRect/>
            </a:stretch>
          </a:blip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a:lstStyle/>
          <a:p>
            <a:endParaRPr lang="es-419"/>
          </a:p>
        </p:txBody>
      </p:sp>
      <p:sp>
        <p:nvSpPr>
          <p:cNvPr id="32" name="Rectángulo: esquinas redondeadas 31">
            <a:hlinkClick r:id="rId13" action="ppaction://hlinksldjump"/>
            <a:extLst>
              <a:ext uri="{FF2B5EF4-FFF2-40B4-BE49-F238E27FC236}">
                <a16:creationId xmlns:a16="http://schemas.microsoft.com/office/drawing/2014/main" id="{301F1E19-E77F-1331-93DD-65A1ECE5C3F0}"/>
              </a:ext>
            </a:extLst>
          </p:cNvPr>
          <p:cNvSpPr/>
          <p:nvPr/>
        </p:nvSpPr>
        <p:spPr>
          <a:xfrm>
            <a:off x="6656803" y="2367851"/>
            <a:ext cx="2189316" cy="461116"/>
          </a:xfrm>
          <a:prstGeom prst="roundRect">
            <a:avLst>
              <a:gd name="adj" fmla="val 10000"/>
            </a:avLst>
          </a:prstGeom>
          <a:scene3d>
            <a:camera prst="orthographicFront">
              <a:rot lat="0" lon="0" rev="0"/>
            </a:camera>
            <a:lightRig rig="contrasting" dir="t">
              <a:rot lat="0" lon="0" rev="1200000"/>
            </a:lightRig>
          </a:scene3d>
          <a:sp3d z="-300000" prstMaterial="plastic"/>
        </p:spPr>
        <p:style>
          <a:lnRef idx="1">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algn="ctr"/>
            <a:r>
              <a:rPr lang="es-GT" dirty="0"/>
              <a:t>Resultados</a:t>
            </a:r>
            <a:endParaRPr lang="es-419" dirty="0"/>
          </a:p>
        </p:txBody>
      </p:sp>
      <p:sp>
        <p:nvSpPr>
          <p:cNvPr id="33" name="Rectángulo 32">
            <a:extLst>
              <a:ext uri="{FF2B5EF4-FFF2-40B4-BE49-F238E27FC236}">
                <a16:creationId xmlns:a16="http://schemas.microsoft.com/office/drawing/2014/main" id="{28CAD916-5E78-B079-87B7-426B43DB6F32}"/>
              </a:ext>
            </a:extLst>
          </p:cNvPr>
          <p:cNvSpPr/>
          <p:nvPr/>
        </p:nvSpPr>
        <p:spPr>
          <a:xfrm>
            <a:off x="6096000" y="3011016"/>
            <a:ext cx="417984" cy="417984"/>
          </a:xfrm>
          <a:prstGeom prst="rect">
            <a:avLst/>
          </a:prstGeom>
          <a:blipFill>
            <a:blip r:embed="rId4"/>
            <a:srcRect/>
            <a:stretch>
              <a:fillRect/>
            </a:stretch>
          </a:blip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a:lstStyle/>
          <a:p>
            <a:endParaRPr lang="es-419"/>
          </a:p>
        </p:txBody>
      </p:sp>
      <p:sp>
        <p:nvSpPr>
          <p:cNvPr id="34" name="Rectángulo: esquinas redondeadas 33">
            <a:hlinkClick r:id="rId14" action="ppaction://hlinksldjump"/>
            <a:extLst>
              <a:ext uri="{FF2B5EF4-FFF2-40B4-BE49-F238E27FC236}">
                <a16:creationId xmlns:a16="http://schemas.microsoft.com/office/drawing/2014/main" id="{284735F1-06AC-2B25-DA7C-6E87BE164265}"/>
              </a:ext>
            </a:extLst>
          </p:cNvPr>
          <p:cNvSpPr/>
          <p:nvPr/>
        </p:nvSpPr>
        <p:spPr>
          <a:xfrm>
            <a:off x="6656803" y="2967884"/>
            <a:ext cx="2189316" cy="461116"/>
          </a:xfrm>
          <a:prstGeom prst="roundRect">
            <a:avLst>
              <a:gd name="adj" fmla="val 10000"/>
            </a:avLst>
          </a:prstGeom>
          <a:scene3d>
            <a:camera prst="orthographicFront">
              <a:rot lat="0" lon="0" rev="0"/>
            </a:camera>
            <a:lightRig rig="contrasting" dir="t">
              <a:rot lat="0" lon="0" rev="1200000"/>
            </a:lightRig>
          </a:scene3d>
          <a:sp3d z="-300000" prstMaterial="plastic"/>
        </p:spPr>
        <p:style>
          <a:lnRef idx="1">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algn="ctr"/>
            <a:r>
              <a:rPr lang="es-GT" dirty="0"/>
              <a:t>Recomendaciones</a:t>
            </a:r>
            <a:endParaRPr lang="es-419" dirty="0"/>
          </a:p>
        </p:txBody>
      </p:sp>
      <p:sp>
        <p:nvSpPr>
          <p:cNvPr id="35" name="Rectángulo 34">
            <a:extLst>
              <a:ext uri="{FF2B5EF4-FFF2-40B4-BE49-F238E27FC236}">
                <a16:creationId xmlns:a16="http://schemas.microsoft.com/office/drawing/2014/main" id="{5A1A4A11-7D5C-FA32-9411-55C46D173A8D}"/>
              </a:ext>
            </a:extLst>
          </p:cNvPr>
          <p:cNvSpPr/>
          <p:nvPr/>
        </p:nvSpPr>
        <p:spPr>
          <a:xfrm>
            <a:off x="6096000" y="3608197"/>
            <a:ext cx="417984" cy="417984"/>
          </a:xfrm>
          <a:prstGeom prst="rect">
            <a:avLst/>
          </a:prstGeom>
          <a:blipFill>
            <a:blip r:embed="rId4"/>
            <a:srcRect/>
            <a:stretch>
              <a:fillRect/>
            </a:stretch>
          </a:blip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a:lstStyle/>
          <a:p>
            <a:endParaRPr lang="es-419"/>
          </a:p>
        </p:txBody>
      </p:sp>
      <p:sp>
        <p:nvSpPr>
          <p:cNvPr id="36" name="Rectángulo: esquinas redondeadas 35">
            <a:hlinkClick r:id="rId15" action="ppaction://hlinksldjump"/>
            <a:extLst>
              <a:ext uri="{FF2B5EF4-FFF2-40B4-BE49-F238E27FC236}">
                <a16:creationId xmlns:a16="http://schemas.microsoft.com/office/drawing/2014/main" id="{ED5D949B-C637-9F96-A234-F18EC5E03553}"/>
              </a:ext>
            </a:extLst>
          </p:cNvPr>
          <p:cNvSpPr/>
          <p:nvPr/>
        </p:nvSpPr>
        <p:spPr>
          <a:xfrm>
            <a:off x="6656803" y="3565065"/>
            <a:ext cx="2189316" cy="461116"/>
          </a:xfrm>
          <a:prstGeom prst="roundRect">
            <a:avLst>
              <a:gd name="adj" fmla="val 10000"/>
            </a:avLst>
          </a:prstGeom>
          <a:scene3d>
            <a:camera prst="orthographicFront">
              <a:rot lat="0" lon="0" rev="0"/>
            </a:camera>
            <a:lightRig rig="contrasting" dir="t">
              <a:rot lat="0" lon="0" rev="1200000"/>
            </a:lightRig>
          </a:scene3d>
          <a:sp3d z="-300000" prstMaterial="plastic"/>
        </p:spPr>
        <p:style>
          <a:lnRef idx="1">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algn="ctr"/>
            <a:r>
              <a:rPr lang="es-GT" dirty="0"/>
              <a:t>Puntos clave</a:t>
            </a:r>
            <a:endParaRPr lang="es-419" dirty="0"/>
          </a:p>
        </p:txBody>
      </p:sp>
      <p:sp>
        <p:nvSpPr>
          <p:cNvPr id="37" name="Rectángulo 36">
            <a:extLst>
              <a:ext uri="{FF2B5EF4-FFF2-40B4-BE49-F238E27FC236}">
                <a16:creationId xmlns:a16="http://schemas.microsoft.com/office/drawing/2014/main" id="{2DB80819-2917-E306-F3CA-7BE365342CB6}"/>
              </a:ext>
            </a:extLst>
          </p:cNvPr>
          <p:cNvSpPr/>
          <p:nvPr/>
        </p:nvSpPr>
        <p:spPr>
          <a:xfrm>
            <a:off x="6096000" y="4208230"/>
            <a:ext cx="417984" cy="417984"/>
          </a:xfrm>
          <a:prstGeom prst="rect">
            <a:avLst/>
          </a:prstGeom>
          <a:blipFill>
            <a:blip r:embed="rId4"/>
            <a:srcRect/>
            <a:stretch>
              <a:fillRect/>
            </a:stretch>
          </a:blip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a:lstStyle/>
          <a:p>
            <a:endParaRPr lang="es-419"/>
          </a:p>
        </p:txBody>
      </p:sp>
      <p:sp>
        <p:nvSpPr>
          <p:cNvPr id="38" name="Rectángulo: esquinas redondeadas 37">
            <a:hlinkClick r:id="rId16" action="ppaction://hlinksldjump"/>
            <a:extLst>
              <a:ext uri="{FF2B5EF4-FFF2-40B4-BE49-F238E27FC236}">
                <a16:creationId xmlns:a16="http://schemas.microsoft.com/office/drawing/2014/main" id="{2C9D2563-D36A-E439-D328-46EE14AC822D}"/>
              </a:ext>
            </a:extLst>
          </p:cNvPr>
          <p:cNvSpPr/>
          <p:nvPr/>
        </p:nvSpPr>
        <p:spPr>
          <a:xfrm>
            <a:off x="6656803" y="4165098"/>
            <a:ext cx="2189316" cy="461116"/>
          </a:xfrm>
          <a:prstGeom prst="roundRect">
            <a:avLst>
              <a:gd name="adj" fmla="val 10000"/>
            </a:avLst>
          </a:prstGeom>
          <a:scene3d>
            <a:camera prst="orthographicFront">
              <a:rot lat="0" lon="0" rev="0"/>
            </a:camera>
            <a:lightRig rig="contrasting" dir="t">
              <a:rot lat="0" lon="0" rev="1200000"/>
            </a:lightRig>
          </a:scene3d>
          <a:sp3d z="-300000" prstMaterial="plastic"/>
        </p:spPr>
        <p:style>
          <a:lnRef idx="1">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algn="ctr"/>
            <a:r>
              <a:rPr lang="es-GT" dirty="0"/>
              <a:t>Bibliografía</a:t>
            </a:r>
            <a:endParaRPr lang="es-419" dirty="0"/>
          </a:p>
        </p:txBody>
      </p:sp>
    </p:spTree>
    <p:extLst>
      <p:ext uri="{BB962C8B-B14F-4D97-AF65-F5344CB8AC3E}">
        <p14:creationId xmlns:p14="http://schemas.microsoft.com/office/powerpoint/2010/main" val="14017415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D43EB2-E4B7-47D7-1426-4FF5E9E8524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E0EB57D-A91F-5F29-B215-DE457F844B95}"/>
              </a:ext>
            </a:extLst>
          </p:cNvPr>
          <p:cNvSpPr>
            <a:spLocks noGrp="1"/>
          </p:cNvSpPr>
          <p:nvPr>
            <p:ph type="title"/>
          </p:nvPr>
        </p:nvSpPr>
        <p:spPr>
          <a:xfrm>
            <a:off x="1024128" y="585216"/>
            <a:ext cx="9720072" cy="1499616"/>
          </a:xfrm>
        </p:spPr>
        <p:txBody>
          <a:bodyPr rtlCol="0" anchor="ctr">
            <a:normAutofit/>
          </a:bodyPr>
          <a:lstStyle/>
          <a:p>
            <a:r>
              <a:rPr lang="es-419" sz="3900" b="1" dirty="0"/>
              <a:t>PORTAL WEB</a:t>
            </a:r>
            <a:endParaRPr lang="es-ES" sz="3900" b="1" dirty="0"/>
          </a:p>
        </p:txBody>
      </p:sp>
      <p:graphicFrame>
        <p:nvGraphicFramePr>
          <p:cNvPr id="6" name="Diagrama 5">
            <a:extLst>
              <a:ext uri="{FF2B5EF4-FFF2-40B4-BE49-F238E27FC236}">
                <a16:creationId xmlns:a16="http://schemas.microsoft.com/office/drawing/2014/main" id="{5BF7B096-A6C4-A14F-6787-DB35279387E2}"/>
              </a:ext>
            </a:extLst>
          </p:cNvPr>
          <p:cNvGraphicFramePr/>
          <p:nvPr>
            <p:extLst>
              <p:ext uri="{D42A27DB-BD31-4B8C-83A1-F6EECF244321}">
                <p14:modId xmlns:p14="http://schemas.microsoft.com/office/powerpoint/2010/main" val="1023172743"/>
              </p:ext>
            </p:extLst>
          </p:nvPr>
        </p:nvGraphicFramePr>
        <p:xfrm>
          <a:off x="3414902" y="1373124"/>
          <a:ext cx="4754880"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ubtítulo 2">
            <a:extLst>
              <a:ext uri="{FF2B5EF4-FFF2-40B4-BE49-F238E27FC236}">
                <a16:creationId xmlns:a16="http://schemas.microsoft.com/office/drawing/2014/main" id="{01C2EE87-6354-1EAB-C239-8E20B79B2594}"/>
              </a:ext>
            </a:extLst>
          </p:cNvPr>
          <p:cNvSpPr>
            <a:spLocks noGrp="1"/>
          </p:cNvSpPr>
          <p:nvPr>
            <p:ph sz="half" idx="2"/>
          </p:nvPr>
        </p:nvSpPr>
        <p:spPr>
          <a:xfrm>
            <a:off x="1614487" y="2224278"/>
            <a:ext cx="8963025" cy="1909572"/>
          </a:xfrm>
        </p:spPr>
        <p:txBody>
          <a:bodyPr rtlCol="0">
            <a:normAutofit lnSpcReduction="10000"/>
          </a:bodyPr>
          <a:lstStyle/>
          <a:p>
            <a:pPr rtl="0">
              <a:buFont typeface="Wingdings" panose="05000000000000000000" pitchFamily="2" charset="2"/>
              <a:buChar char="§"/>
            </a:pPr>
            <a:r>
              <a:rPr lang="es-419" dirty="0"/>
              <a:t>El portal web debe permitir a los usuarios finales gestionar la ejecución de sus procesos automáticos de manera autónoma y sin dependencia del equipo de soporte. </a:t>
            </a:r>
          </a:p>
          <a:p>
            <a:pPr rtl="0">
              <a:buFont typeface="Wingdings" panose="05000000000000000000" pitchFamily="2" charset="2"/>
              <a:buChar char="§"/>
            </a:pPr>
            <a:r>
              <a:rPr lang="es-419" dirty="0"/>
              <a:t>Este portal web proporcionará una interfaz amigable y accesible para que los usuarios puedan programar, monitorear y controlar sus procesos automatizados sin depender del soporte de RPA.</a:t>
            </a:r>
          </a:p>
        </p:txBody>
      </p:sp>
    </p:spTree>
    <p:extLst>
      <p:ext uri="{BB962C8B-B14F-4D97-AF65-F5344CB8AC3E}">
        <p14:creationId xmlns:p14="http://schemas.microsoft.com/office/powerpoint/2010/main" val="390048468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3296B-43EA-0BBC-2767-8927EB4B8D2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F30FFD7-C981-B5CA-7A6A-09DC6B30ED43}"/>
              </a:ext>
            </a:extLst>
          </p:cNvPr>
          <p:cNvSpPr>
            <a:spLocks noGrp="1"/>
          </p:cNvSpPr>
          <p:nvPr>
            <p:ph type="title"/>
          </p:nvPr>
        </p:nvSpPr>
        <p:spPr>
          <a:xfrm>
            <a:off x="1024128" y="585216"/>
            <a:ext cx="9720072" cy="1499616"/>
          </a:xfrm>
        </p:spPr>
        <p:txBody>
          <a:bodyPr rtlCol="0" anchor="ctr">
            <a:normAutofit/>
          </a:bodyPr>
          <a:lstStyle/>
          <a:p>
            <a:r>
              <a:rPr lang="es-419" sz="3900" b="1" dirty="0"/>
              <a:t>flujograma del portal WEB</a:t>
            </a:r>
            <a:endParaRPr lang="es-ES" sz="3900" b="1" dirty="0"/>
          </a:p>
        </p:txBody>
      </p:sp>
      <p:pic>
        <p:nvPicPr>
          <p:cNvPr id="8" name="Imagen 7">
            <a:extLst>
              <a:ext uri="{FF2B5EF4-FFF2-40B4-BE49-F238E27FC236}">
                <a16:creationId xmlns:a16="http://schemas.microsoft.com/office/drawing/2014/main" id="{996A499C-B3E5-7A92-AA4E-FA87A4591A25}"/>
              </a:ext>
            </a:extLst>
          </p:cNvPr>
          <p:cNvPicPr>
            <a:picLocks noChangeAspect="1"/>
          </p:cNvPicPr>
          <p:nvPr/>
        </p:nvPicPr>
        <p:blipFill>
          <a:blip r:embed="rId3"/>
          <a:stretch>
            <a:fillRect/>
          </a:stretch>
        </p:blipFill>
        <p:spPr>
          <a:xfrm>
            <a:off x="1152524" y="1473675"/>
            <a:ext cx="10015348" cy="5069999"/>
          </a:xfrm>
          <a:prstGeom prst="rect">
            <a:avLst/>
          </a:prstGeom>
        </p:spPr>
      </p:pic>
    </p:spTree>
    <p:extLst>
      <p:ext uri="{BB962C8B-B14F-4D97-AF65-F5344CB8AC3E}">
        <p14:creationId xmlns:p14="http://schemas.microsoft.com/office/powerpoint/2010/main" val="47232834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B9627-8B0E-5CA5-0A1E-4BDC05BF5097}"/>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A7832E41-D381-68ED-E230-9D189411A9E5}"/>
              </a:ext>
              <a:ext uri="{C183D7F6-B498-43B3-948B-1728B52AA6E4}">
                <adec:decorative xmlns:adec="http://schemas.microsoft.com/office/drawing/2017/decorative" val="1"/>
              </a:ext>
            </a:extLst>
          </p:cNvPr>
          <p:cNvPicPr>
            <a:picLocks noChangeAspect="1"/>
          </p:cNvPicPr>
          <p:nvPr/>
        </p:nvPicPr>
        <p:blipFill rotWithShape="1">
          <a:blip r:embed="rId3">
            <a:alphaModFix amt="50000"/>
          </a:blip>
          <a:srcRect l="6753" r="61633" b="-1"/>
          <a:stretch/>
        </p:blipFill>
        <p:spPr>
          <a:xfrm>
            <a:off x="6736080" y="73152"/>
            <a:ext cx="4754880" cy="4023360"/>
          </a:xfrm>
          <a:prstGeom prst="rect">
            <a:avLst/>
          </a:prstGeom>
          <a:noFill/>
          <a:scene3d>
            <a:camera prst="isometricBottomDown"/>
            <a:lightRig rig="threePt" dir="t"/>
          </a:scene3d>
        </p:spPr>
      </p:pic>
      <p:pic>
        <p:nvPicPr>
          <p:cNvPr id="12" name="Imagen 11">
            <a:extLst>
              <a:ext uri="{FF2B5EF4-FFF2-40B4-BE49-F238E27FC236}">
                <a16:creationId xmlns:a16="http://schemas.microsoft.com/office/drawing/2014/main" id="{06097364-CF32-3157-A84E-57E49A692BAC}"/>
              </a:ext>
              <a:ext uri="{C183D7F6-B498-43B3-948B-1728B52AA6E4}">
                <adec:decorative xmlns:adec="http://schemas.microsoft.com/office/drawing/2017/decorative" val="1"/>
              </a:ext>
            </a:extLst>
          </p:cNvPr>
          <p:cNvPicPr>
            <a:picLocks noChangeAspect="1"/>
          </p:cNvPicPr>
          <p:nvPr/>
        </p:nvPicPr>
        <p:blipFill rotWithShape="1">
          <a:blip r:embed="rId3">
            <a:alphaModFix amt="50000"/>
          </a:blip>
          <a:srcRect l="6753" r="61633" b="-1"/>
          <a:stretch/>
        </p:blipFill>
        <p:spPr>
          <a:xfrm>
            <a:off x="963425" y="3002596"/>
            <a:ext cx="4754880" cy="4023360"/>
          </a:xfrm>
          <a:prstGeom prst="rect">
            <a:avLst/>
          </a:prstGeom>
          <a:noFill/>
          <a:scene3d>
            <a:camera prst="isometricBottomDown"/>
            <a:lightRig rig="threePt" dir="t"/>
          </a:scene3d>
        </p:spPr>
      </p:pic>
      <p:sp>
        <p:nvSpPr>
          <p:cNvPr id="2" name="Título 1">
            <a:extLst>
              <a:ext uri="{FF2B5EF4-FFF2-40B4-BE49-F238E27FC236}">
                <a16:creationId xmlns:a16="http://schemas.microsoft.com/office/drawing/2014/main" id="{BE50F133-C2FD-05C4-8428-F848C7AB91FA}"/>
              </a:ext>
            </a:extLst>
          </p:cNvPr>
          <p:cNvSpPr>
            <a:spLocks noGrp="1"/>
          </p:cNvSpPr>
          <p:nvPr>
            <p:ph type="title"/>
          </p:nvPr>
        </p:nvSpPr>
        <p:spPr/>
        <p:txBody>
          <a:bodyPr rtlCol="0" anchor="ctr">
            <a:normAutofit/>
          </a:bodyPr>
          <a:lstStyle/>
          <a:p>
            <a:r>
              <a:rPr lang="es-GT" sz="3900" b="1" dirty="0"/>
              <a:t>Tecnologías utilizadas</a:t>
            </a:r>
            <a:endParaRPr lang="es-ES" sz="3900" b="1" dirty="0"/>
          </a:p>
        </p:txBody>
      </p:sp>
      <p:sp>
        <p:nvSpPr>
          <p:cNvPr id="7" name="Marcador de texto 6">
            <a:extLst>
              <a:ext uri="{FF2B5EF4-FFF2-40B4-BE49-F238E27FC236}">
                <a16:creationId xmlns:a16="http://schemas.microsoft.com/office/drawing/2014/main" id="{E3AA6F43-B647-D694-4DD1-508426C588A8}"/>
              </a:ext>
            </a:extLst>
          </p:cNvPr>
          <p:cNvSpPr>
            <a:spLocks noGrp="1"/>
          </p:cNvSpPr>
          <p:nvPr>
            <p:ph type="body" idx="1"/>
          </p:nvPr>
        </p:nvSpPr>
        <p:spPr>
          <a:xfrm>
            <a:off x="1024128" y="2179636"/>
            <a:ext cx="2566797" cy="822960"/>
          </a:xfrm>
        </p:spPr>
        <p:txBody>
          <a:bodyPr/>
          <a:lstStyle/>
          <a:p>
            <a:r>
              <a:rPr lang="es-GT" dirty="0" err="1"/>
              <a:t>Fronted</a:t>
            </a:r>
            <a:r>
              <a:rPr lang="es-GT" dirty="0"/>
              <a:t>	</a:t>
            </a:r>
            <a:endParaRPr lang="es-419" dirty="0"/>
          </a:p>
        </p:txBody>
      </p:sp>
      <p:sp>
        <p:nvSpPr>
          <p:cNvPr id="9" name="Marcador de contenido 8">
            <a:extLst>
              <a:ext uri="{FF2B5EF4-FFF2-40B4-BE49-F238E27FC236}">
                <a16:creationId xmlns:a16="http://schemas.microsoft.com/office/drawing/2014/main" id="{F8F375E5-30C9-E5A5-0B28-BC6D28CABC4D}"/>
              </a:ext>
            </a:extLst>
          </p:cNvPr>
          <p:cNvSpPr>
            <a:spLocks noGrp="1"/>
          </p:cNvSpPr>
          <p:nvPr>
            <p:ph sz="half" idx="2"/>
          </p:nvPr>
        </p:nvSpPr>
        <p:spPr>
          <a:xfrm>
            <a:off x="1024128" y="2967788"/>
            <a:ext cx="2566797" cy="3341572"/>
          </a:xfrm>
        </p:spPr>
        <p:txBody>
          <a:bodyPr/>
          <a:lstStyle/>
          <a:p>
            <a:pPr>
              <a:buFont typeface="Wingdings" panose="05000000000000000000" pitchFamily="2" charset="2"/>
              <a:buChar char="§"/>
            </a:pPr>
            <a:r>
              <a:rPr lang="es-GT" dirty="0"/>
              <a:t>Framework: React.js</a:t>
            </a:r>
          </a:p>
          <a:p>
            <a:pPr>
              <a:buFont typeface="Wingdings" panose="05000000000000000000" pitchFamily="2" charset="2"/>
              <a:buChar char="§"/>
            </a:pPr>
            <a:r>
              <a:rPr lang="es-GT" dirty="0"/>
              <a:t>Lenguaje: JavaScript</a:t>
            </a:r>
          </a:p>
          <a:p>
            <a:pPr>
              <a:buFont typeface="Wingdings" panose="05000000000000000000" pitchFamily="2" charset="2"/>
              <a:buChar char="§"/>
            </a:pPr>
            <a:r>
              <a:rPr lang="es-GT" dirty="0"/>
              <a:t>CSS &amp; HTML</a:t>
            </a:r>
            <a:endParaRPr lang="es-419" dirty="0"/>
          </a:p>
        </p:txBody>
      </p:sp>
      <p:sp>
        <p:nvSpPr>
          <p:cNvPr id="10" name="Marcador de texto 9">
            <a:extLst>
              <a:ext uri="{FF2B5EF4-FFF2-40B4-BE49-F238E27FC236}">
                <a16:creationId xmlns:a16="http://schemas.microsoft.com/office/drawing/2014/main" id="{686EF740-1A9A-C528-975A-B4E2B84EF8CA}"/>
              </a:ext>
            </a:extLst>
          </p:cNvPr>
          <p:cNvSpPr>
            <a:spLocks noGrp="1"/>
          </p:cNvSpPr>
          <p:nvPr>
            <p:ph type="body" sz="quarter" idx="3"/>
          </p:nvPr>
        </p:nvSpPr>
        <p:spPr>
          <a:xfrm>
            <a:off x="3714245" y="2084832"/>
            <a:ext cx="3353305" cy="822960"/>
          </a:xfrm>
        </p:spPr>
        <p:txBody>
          <a:bodyPr/>
          <a:lstStyle/>
          <a:p>
            <a:r>
              <a:rPr lang="es-GT" dirty="0" err="1"/>
              <a:t>Backend</a:t>
            </a:r>
            <a:r>
              <a:rPr lang="es-GT" dirty="0"/>
              <a:t> &amp; Base de Datos</a:t>
            </a:r>
            <a:endParaRPr lang="es-419" dirty="0"/>
          </a:p>
        </p:txBody>
      </p:sp>
      <p:sp>
        <p:nvSpPr>
          <p:cNvPr id="11" name="Marcador de contenido 10">
            <a:extLst>
              <a:ext uri="{FF2B5EF4-FFF2-40B4-BE49-F238E27FC236}">
                <a16:creationId xmlns:a16="http://schemas.microsoft.com/office/drawing/2014/main" id="{B1203A62-B40A-1CEB-EA27-05D2947DCB35}"/>
              </a:ext>
            </a:extLst>
          </p:cNvPr>
          <p:cNvSpPr>
            <a:spLocks noGrp="1"/>
          </p:cNvSpPr>
          <p:nvPr>
            <p:ph sz="quarter" idx="4"/>
          </p:nvPr>
        </p:nvSpPr>
        <p:spPr>
          <a:xfrm>
            <a:off x="3714245" y="2872984"/>
            <a:ext cx="3353305" cy="3341572"/>
          </a:xfrm>
        </p:spPr>
        <p:txBody>
          <a:bodyPr/>
          <a:lstStyle/>
          <a:p>
            <a:pPr>
              <a:buFont typeface="Wingdings" panose="05000000000000000000" pitchFamily="2" charset="2"/>
              <a:buChar char="§"/>
            </a:pPr>
            <a:r>
              <a:rPr lang="es-GT" dirty="0" err="1"/>
              <a:t>Backend</a:t>
            </a:r>
            <a:r>
              <a:rPr lang="es-GT" dirty="0"/>
              <a:t>: </a:t>
            </a:r>
          </a:p>
          <a:p>
            <a:pPr lvl="1">
              <a:buFont typeface="Wingdings" panose="05000000000000000000" pitchFamily="2" charset="2"/>
              <a:buChar char="§"/>
            </a:pPr>
            <a:r>
              <a:rPr lang="es-419" dirty="0"/>
              <a:t>Framework: Express.js</a:t>
            </a:r>
          </a:p>
          <a:p>
            <a:pPr lvl="1">
              <a:buFont typeface="Wingdings" panose="05000000000000000000" pitchFamily="2" charset="2"/>
              <a:buChar char="§"/>
            </a:pPr>
            <a:r>
              <a:rPr lang="es-419" dirty="0"/>
              <a:t>Lenguaje: JavaScript</a:t>
            </a:r>
            <a:endParaRPr lang="es-GT" dirty="0"/>
          </a:p>
          <a:p>
            <a:pPr>
              <a:buFont typeface="Wingdings" panose="05000000000000000000" pitchFamily="2" charset="2"/>
              <a:buChar char="§"/>
            </a:pPr>
            <a:r>
              <a:rPr lang="es-GT" dirty="0"/>
              <a:t>Base de Datos:</a:t>
            </a:r>
          </a:p>
          <a:p>
            <a:pPr lvl="1">
              <a:buFont typeface="Wingdings" panose="05000000000000000000" pitchFamily="2" charset="2"/>
              <a:buChar char="§"/>
            </a:pPr>
            <a:r>
              <a:rPr lang="es-GT" dirty="0"/>
              <a:t>MySQL 8</a:t>
            </a:r>
          </a:p>
        </p:txBody>
      </p:sp>
      <p:sp>
        <p:nvSpPr>
          <p:cNvPr id="13" name="Marcador de texto 9">
            <a:extLst>
              <a:ext uri="{FF2B5EF4-FFF2-40B4-BE49-F238E27FC236}">
                <a16:creationId xmlns:a16="http://schemas.microsoft.com/office/drawing/2014/main" id="{66FC2B18-064A-1BDB-FB20-63B40999D822}"/>
              </a:ext>
            </a:extLst>
          </p:cNvPr>
          <p:cNvSpPr txBox="1">
            <a:spLocks/>
          </p:cNvSpPr>
          <p:nvPr/>
        </p:nvSpPr>
        <p:spPr>
          <a:xfrm>
            <a:off x="7114670" y="2084832"/>
            <a:ext cx="3353305" cy="822960"/>
          </a:xfrm>
          <a:prstGeom prst="rect">
            <a:avLst/>
          </a:prstGeom>
        </p:spPr>
        <p:txBody>
          <a:bodyPr vert="horz" lIns="137160" tIns="45720" rIns="137160" bIns="45720" rtlCol="0" anchor="ctr">
            <a:normAutofit/>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lang="en-US" sz="2300" b="0" kern="1200" cap="none" baseline="0" dirty="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r>
              <a:rPr lang="es-GT" dirty="0" err="1"/>
              <a:t>Automation</a:t>
            </a:r>
            <a:r>
              <a:rPr lang="es-GT" dirty="0"/>
              <a:t> </a:t>
            </a:r>
            <a:r>
              <a:rPr lang="es-GT" dirty="0" err="1"/>
              <a:t>Anywhere</a:t>
            </a:r>
            <a:endParaRPr lang="es-419" dirty="0"/>
          </a:p>
        </p:txBody>
      </p:sp>
      <p:sp>
        <p:nvSpPr>
          <p:cNvPr id="14" name="Marcador de contenido 10">
            <a:extLst>
              <a:ext uri="{FF2B5EF4-FFF2-40B4-BE49-F238E27FC236}">
                <a16:creationId xmlns:a16="http://schemas.microsoft.com/office/drawing/2014/main" id="{2CE6946B-4C80-A5A0-C5FC-7CFAA9EB091A}"/>
              </a:ext>
            </a:extLst>
          </p:cNvPr>
          <p:cNvSpPr txBox="1">
            <a:spLocks/>
          </p:cNvSpPr>
          <p:nvPr/>
        </p:nvSpPr>
        <p:spPr>
          <a:xfrm>
            <a:off x="7114670" y="2872984"/>
            <a:ext cx="3353305" cy="334157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
            </a:pPr>
            <a:r>
              <a:rPr lang="es-GT" dirty="0" err="1"/>
              <a:t>API’s</a:t>
            </a:r>
            <a:r>
              <a:rPr lang="es-GT" dirty="0"/>
              <a:t>:</a:t>
            </a:r>
          </a:p>
          <a:p>
            <a:pPr lvl="1">
              <a:buFont typeface="Wingdings" panose="05000000000000000000" pitchFamily="2" charset="2"/>
              <a:buChar char="§"/>
            </a:pPr>
            <a:r>
              <a:rPr lang="es-GT" dirty="0"/>
              <a:t>Generador de tokens.</a:t>
            </a:r>
          </a:p>
          <a:p>
            <a:pPr lvl="1">
              <a:buFont typeface="Wingdings" panose="05000000000000000000" pitchFamily="2" charset="2"/>
              <a:buChar char="§"/>
            </a:pPr>
            <a:r>
              <a:rPr lang="es-GT" dirty="0"/>
              <a:t>Ejecución de </a:t>
            </a:r>
            <a:r>
              <a:rPr lang="es-GT" dirty="0" err="1"/>
              <a:t>bots</a:t>
            </a:r>
            <a:r>
              <a:rPr lang="es-GT" dirty="0"/>
              <a:t>.</a:t>
            </a:r>
          </a:p>
        </p:txBody>
      </p:sp>
    </p:spTree>
    <p:extLst>
      <p:ext uri="{BB962C8B-B14F-4D97-AF65-F5344CB8AC3E}">
        <p14:creationId xmlns:p14="http://schemas.microsoft.com/office/powerpoint/2010/main" val="1689874550"/>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64871-389F-6258-EBDF-E66560FA689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DE0C394-1E07-371D-FE4C-4B2DAB997DB8}"/>
              </a:ext>
            </a:extLst>
          </p:cNvPr>
          <p:cNvSpPr>
            <a:spLocks noGrp="1"/>
          </p:cNvSpPr>
          <p:nvPr>
            <p:ph type="title"/>
          </p:nvPr>
        </p:nvSpPr>
        <p:spPr>
          <a:xfrm>
            <a:off x="238124" y="123825"/>
            <a:ext cx="9020175" cy="319283"/>
          </a:xfrm>
        </p:spPr>
        <p:txBody>
          <a:bodyPr rtlCol="0" anchor="ctr">
            <a:normAutofit fontScale="90000"/>
          </a:bodyPr>
          <a:lstStyle/>
          <a:p>
            <a:r>
              <a:rPr lang="es-419" sz="3900" b="1" dirty="0"/>
              <a:t>demostración</a:t>
            </a:r>
            <a:endParaRPr lang="es-ES" sz="3900" b="1" dirty="0"/>
          </a:p>
        </p:txBody>
      </p:sp>
      <p:pic>
        <p:nvPicPr>
          <p:cNvPr id="15" name="Elementos multimedia en línea 14" title="Demostración">
            <a:hlinkClick r:id="" action="ppaction://media"/>
            <a:extLst>
              <a:ext uri="{FF2B5EF4-FFF2-40B4-BE49-F238E27FC236}">
                <a16:creationId xmlns:a16="http://schemas.microsoft.com/office/drawing/2014/main" id="{30EFD5C3-552E-0A7A-DEFD-56C284D5E80F}"/>
              </a:ext>
            </a:extLst>
          </p:cNvPr>
          <p:cNvPicPr>
            <a:picLocks noRot="1" noChangeAspect="1"/>
          </p:cNvPicPr>
          <p:nvPr>
            <a:videoFile r:link="rId1"/>
          </p:nvPr>
        </p:nvPicPr>
        <p:blipFill>
          <a:blip r:embed="rId4"/>
          <a:stretch>
            <a:fillRect/>
          </a:stretch>
        </p:blipFill>
        <p:spPr>
          <a:xfrm>
            <a:off x="26988" y="0"/>
            <a:ext cx="12138025" cy="6858000"/>
          </a:xfrm>
          <a:prstGeom prst="rect">
            <a:avLst/>
          </a:prstGeom>
        </p:spPr>
      </p:pic>
    </p:spTree>
    <p:extLst>
      <p:ext uri="{BB962C8B-B14F-4D97-AF65-F5344CB8AC3E}">
        <p14:creationId xmlns:p14="http://schemas.microsoft.com/office/powerpoint/2010/main" val="8584905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5"/>
                </p:tgtEl>
              </p:cMediaNode>
            </p:video>
            <p:seq concurrent="1" nextAc="seek">
              <p:cTn id="8" restart="whenNotActive" fill="hold" evtFilter="cancelBubble" nodeType="interactiveSeq">
                <p:stCondLst>
                  <p:cond evt="onClick" delay="0">
                    <p:tgtEl>
                      <p:spTgt spid="1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5"/>
                                        </p:tgtEl>
                                      </p:cBhvr>
                                    </p:cmd>
                                  </p:childTnLst>
                                </p:cTn>
                              </p:par>
                            </p:childTnLst>
                          </p:cTn>
                        </p:par>
                      </p:childTnLst>
                    </p:cTn>
                  </p:par>
                </p:childTnLst>
              </p:cTn>
              <p:nextCondLst>
                <p:cond evt="onClick" delay="0">
                  <p:tgtEl>
                    <p:spTgt spid="15"/>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C2D37-4CBB-1111-D442-F976E271CF2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547A4DE-2EA8-6014-C13E-CB0C477F7C07}"/>
              </a:ext>
            </a:extLst>
          </p:cNvPr>
          <p:cNvSpPr>
            <a:spLocks noGrp="1"/>
          </p:cNvSpPr>
          <p:nvPr>
            <p:ph type="title"/>
          </p:nvPr>
        </p:nvSpPr>
        <p:spPr>
          <a:xfrm>
            <a:off x="1024128" y="585216"/>
            <a:ext cx="9720072" cy="1499616"/>
          </a:xfrm>
        </p:spPr>
        <p:txBody>
          <a:bodyPr rtlCol="0" anchor="ctr">
            <a:normAutofit/>
          </a:bodyPr>
          <a:lstStyle/>
          <a:p>
            <a:r>
              <a:rPr lang="es-419" sz="3900" b="1" dirty="0"/>
              <a:t>RESULTADOS de uso de portal</a:t>
            </a:r>
            <a:endParaRPr lang="es-ES" sz="3900" b="1" dirty="0"/>
          </a:p>
        </p:txBody>
      </p:sp>
      <p:sp>
        <p:nvSpPr>
          <p:cNvPr id="3" name="Subtítulo 2">
            <a:extLst>
              <a:ext uri="{FF2B5EF4-FFF2-40B4-BE49-F238E27FC236}">
                <a16:creationId xmlns:a16="http://schemas.microsoft.com/office/drawing/2014/main" id="{77EF1DF7-4028-C54E-1625-5BEB6FCC86E5}"/>
              </a:ext>
            </a:extLst>
          </p:cNvPr>
          <p:cNvSpPr>
            <a:spLocks noGrp="1"/>
          </p:cNvSpPr>
          <p:nvPr>
            <p:ph sz="half" idx="2"/>
          </p:nvPr>
        </p:nvSpPr>
        <p:spPr>
          <a:xfrm>
            <a:off x="1024128" y="1704975"/>
            <a:ext cx="10424922" cy="752475"/>
          </a:xfrm>
        </p:spPr>
        <p:txBody>
          <a:bodyPr rtlCol="0">
            <a:normAutofit/>
          </a:bodyPr>
          <a:lstStyle/>
          <a:p>
            <a:pPr rtl="0"/>
            <a:r>
              <a:rPr lang="es-419" dirty="0"/>
              <a:t>El portal se ha utilizado en un modo beta, por lo que los resultados obtenidos son una muestra de un departamento de 3 personas.</a:t>
            </a:r>
          </a:p>
        </p:txBody>
      </p:sp>
      <p:pic>
        <p:nvPicPr>
          <p:cNvPr id="7" name="Imagen 6">
            <a:extLst>
              <a:ext uri="{FF2B5EF4-FFF2-40B4-BE49-F238E27FC236}">
                <a16:creationId xmlns:a16="http://schemas.microsoft.com/office/drawing/2014/main" id="{6C8787BE-F4CD-4455-B86B-A64F8ADE94F1}"/>
              </a:ext>
            </a:extLst>
          </p:cNvPr>
          <p:cNvPicPr>
            <a:picLocks noChangeAspect="1"/>
          </p:cNvPicPr>
          <p:nvPr/>
        </p:nvPicPr>
        <p:blipFill>
          <a:blip r:embed="rId3"/>
          <a:stretch>
            <a:fillRect/>
          </a:stretch>
        </p:blipFill>
        <p:spPr>
          <a:xfrm>
            <a:off x="895719" y="2457451"/>
            <a:ext cx="4114431" cy="2171700"/>
          </a:xfrm>
          <a:prstGeom prst="rect">
            <a:avLst/>
          </a:prstGeom>
        </p:spPr>
      </p:pic>
      <p:pic>
        <p:nvPicPr>
          <p:cNvPr id="9" name="Imagen 8">
            <a:extLst>
              <a:ext uri="{FF2B5EF4-FFF2-40B4-BE49-F238E27FC236}">
                <a16:creationId xmlns:a16="http://schemas.microsoft.com/office/drawing/2014/main" id="{EE901E65-BA8B-60CB-1665-7702096F151C}"/>
              </a:ext>
            </a:extLst>
          </p:cNvPr>
          <p:cNvPicPr>
            <a:picLocks noChangeAspect="1"/>
          </p:cNvPicPr>
          <p:nvPr/>
        </p:nvPicPr>
        <p:blipFill>
          <a:blip r:embed="rId4"/>
          <a:stretch>
            <a:fillRect/>
          </a:stretch>
        </p:blipFill>
        <p:spPr>
          <a:xfrm>
            <a:off x="6633054" y="2457450"/>
            <a:ext cx="4029778" cy="2171701"/>
          </a:xfrm>
          <a:prstGeom prst="rect">
            <a:avLst/>
          </a:prstGeom>
        </p:spPr>
      </p:pic>
      <p:pic>
        <p:nvPicPr>
          <p:cNvPr id="11" name="Imagen 10">
            <a:extLst>
              <a:ext uri="{FF2B5EF4-FFF2-40B4-BE49-F238E27FC236}">
                <a16:creationId xmlns:a16="http://schemas.microsoft.com/office/drawing/2014/main" id="{502B5D31-9BB5-4012-267D-CE48635CB29C}"/>
              </a:ext>
            </a:extLst>
          </p:cNvPr>
          <p:cNvPicPr>
            <a:picLocks noChangeAspect="1"/>
          </p:cNvPicPr>
          <p:nvPr/>
        </p:nvPicPr>
        <p:blipFill>
          <a:blip r:embed="rId5"/>
          <a:stretch>
            <a:fillRect/>
          </a:stretch>
        </p:blipFill>
        <p:spPr>
          <a:xfrm>
            <a:off x="3190875" y="4498706"/>
            <a:ext cx="4969042" cy="2037307"/>
          </a:xfrm>
          <a:prstGeom prst="rect">
            <a:avLst/>
          </a:prstGeom>
        </p:spPr>
      </p:pic>
    </p:spTree>
    <p:extLst>
      <p:ext uri="{BB962C8B-B14F-4D97-AF65-F5344CB8AC3E}">
        <p14:creationId xmlns:p14="http://schemas.microsoft.com/office/powerpoint/2010/main" val="20759085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4868D-3B21-F6E1-B1CF-5720D26A549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62FD6B9-D8E9-F046-2B4D-C6B33643CE6F}"/>
              </a:ext>
            </a:extLst>
          </p:cNvPr>
          <p:cNvSpPr>
            <a:spLocks noGrp="1"/>
          </p:cNvSpPr>
          <p:nvPr>
            <p:ph type="title"/>
          </p:nvPr>
        </p:nvSpPr>
        <p:spPr>
          <a:xfrm>
            <a:off x="1024128" y="471509"/>
            <a:ext cx="4389120" cy="1737360"/>
          </a:xfrm>
        </p:spPr>
        <p:txBody>
          <a:bodyPr rtlCol="0" anchor="ctr">
            <a:normAutofit/>
          </a:bodyPr>
          <a:lstStyle/>
          <a:p>
            <a:r>
              <a:rPr lang="es-GT" b="1" dirty="0"/>
              <a:t>RECOMENDACIONES</a:t>
            </a:r>
            <a:endParaRPr lang="es-ES" b="1" dirty="0"/>
          </a:p>
        </p:txBody>
      </p:sp>
      <p:pic>
        <p:nvPicPr>
          <p:cNvPr id="5" name="Imagen 4">
            <a:extLst>
              <a:ext uri="{FF2B5EF4-FFF2-40B4-BE49-F238E27FC236}">
                <a16:creationId xmlns:a16="http://schemas.microsoft.com/office/drawing/2014/main" id="{7829AD9F-A294-2129-BAA2-0CC598500902}"/>
              </a:ext>
              <a:ext uri="{C183D7F6-B498-43B3-948B-1728B52AA6E4}">
                <adec:decorative xmlns:adec="http://schemas.microsoft.com/office/drawing/2017/decorative" val="1"/>
              </a:ext>
            </a:extLst>
          </p:cNvPr>
          <p:cNvPicPr>
            <a:picLocks noChangeAspect="1"/>
          </p:cNvPicPr>
          <p:nvPr/>
        </p:nvPicPr>
        <p:blipFill rotWithShape="1">
          <a:blip r:embed="rId3"/>
          <a:srcRect l="7911" r="62791" b="1"/>
          <a:stretch/>
        </p:blipFill>
        <p:spPr>
          <a:xfrm>
            <a:off x="5715000" y="822960"/>
            <a:ext cx="5678424" cy="5184648"/>
          </a:xfrm>
          <a:prstGeom prst="rect">
            <a:avLst/>
          </a:prstGeom>
          <a:noFill/>
        </p:spPr>
      </p:pic>
      <p:sp>
        <p:nvSpPr>
          <p:cNvPr id="3" name="Subtítulo 2">
            <a:extLst>
              <a:ext uri="{FF2B5EF4-FFF2-40B4-BE49-F238E27FC236}">
                <a16:creationId xmlns:a16="http://schemas.microsoft.com/office/drawing/2014/main" id="{8ED282A0-8627-110A-0876-6F3838727965}"/>
              </a:ext>
            </a:extLst>
          </p:cNvPr>
          <p:cNvSpPr>
            <a:spLocks noGrp="1"/>
          </p:cNvSpPr>
          <p:nvPr>
            <p:ph type="body" sz="half" idx="2"/>
          </p:nvPr>
        </p:nvSpPr>
        <p:spPr>
          <a:xfrm>
            <a:off x="1024128" y="2257506"/>
            <a:ext cx="4389120" cy="1466769"/>
          </a:xfrm>
        </p:spPr>
        <p:txBody>
          <a:bodyPr rtlCol="0">
            <a:noAutofit/>
          </a:bodyPr>
          <a:lstStyle/>
          <a:p>
            <a:pPr marL="171450" indent="-171450" rtl="0">
              <a:lnSpc>
                <a:spcPct val="98000"/>
              </a:lnSpc>
              <a:buFont typeface="Wingdings" panose="05000000000000000000" pitchFamily="2" charset="2"/>
              <a:buChar char="§"/>
            </a:pPr>
            <a:r>
              <a:rPr lang="es-419" sz="1800" dirty="0"/>
              <a:t>Optimización de la Interfaz de Usuario: Es recomendable realizar pruebas de usabilidad periódicas para mejorar continuamente la interfaz del portal. </a:t>
            </a:r>
          </a:p>
          <a:p>
            <a:pPr marL="171450" indent="-171450" rtl="0">
              <a:lnSpc>
                <a:spcPct val="98000"/>
              </a:lnSpc>
              <a:buFont typeface="Wingdings" panose="05000000000000000000" pitchFamily="2" charset="2"/>
              <a:buChar char="§"/>
            </a:pPr>
            <a:r>
              <a:rPr lang="es-419" sz="1800" dirty="0" err="1"/>
              <a:t>Feedback</a:t>
            </a:r>
            <a:r>
              <a:rPr lang="es-419" sz="1800" dirty="0"/>
              <a:t> de Usuarios: Implementar un sistema de retroalimentación donde los usuarios puedan reportar problemas o sugerencias para mejoras. </a:t>
            </a:r>
          </a:p>
          <a:p>
            <a:pPr marL="171450" indent="-171450" rtl="0">
              <a:lnSpc>
                <a:spcPct val="98000"/>
              </a:lnSpc>
              <a:buFont typeface="Wingdings" panose="05000000000000000000" pitchFamily="2" charset="2"/>
              <a:buChar char="§"/>
            </a:pPr>
            <a:r>
              <a:rPr lang="es-419" sz="1800" dirty="0"/>
              <a:t>Capacitación Continua: Es esencial proporcionar capacitación regular a los usuarios sobre el uso del portal y las funcionalidades de los </a:t>
            </a:r>
            <a:r>
              <a:rPr lang="es-419" sz="1800" dirty="0" err="1"/>
              <a:t>bots</a:t>
            </a:r>
            <a:r>
              <a:rPr lang="es-419" sz="1800" dirty="0"/>
              <a:t>. </a:t>
            </a:r>
          </a:p>
        </p:txBody>
      </p:sp>
    </p:spTree>
    <p:extLst>
      <p:ext uri="{BB962C8B-B14F-4D97-AF65-F5344CB8AC3E}">
        <p14:creationId xmlns:p14="http://schemas.microsoft.com/office/powerpoint/2010/main" val="315125210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7FC40-35D1-F2C3-1C12-97E0718DDDC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A9263E2-1A0D-CD7B-390E-935CD1B68328}"/>
              </a:ext>
            </a:extLst>
          </p:cNvPr>
          <p:cNvSpPr>
            <a:spLocks noGrp="1"/>
          </p:cNvSpPr>
          <p:nvPr>
            <p:ph type="title"/>
          </p:nvPr>
        </p:nvSpPr>
        <p:spPr>
          <a:xfrm>
            <a:off x="1024128" y="585216"/>
            <a:ext cx="9720072" cy="1499616"/>
          </a:xfrm>
        </p:spPr>
        <p:txBody>
          <a:bodyPr rtlCol="0" anchor="ctr">
            <a:normAutofit/>
          </a:bodyPr>
          <a:lstStyle/>
          <a:p>
            <a:r>
              <a:rPr lang="es-GT" sz="3900" dirty="0"/>
              <a:t>P</a:t>
            </a:r>
            <a:r>
              <a:rPr lang="es-419" sz="3900" dirty="0"/>
              <a:t>untos clave</a:t>
            </a:r>
            <a:endParaRPr lang="es-ES" sz="3900" dirty="0"/>
          </a:p>
        </p:txBody>
      </p:sp>
      <p:pic>
        <p:nvPicPr>
          <p:cNvPr id="5" name="Imagen 4">
            <a:extLst>
              <a:ext uri="{FF2B5EF4-FFF2-40B4-BE49-F238E27FC236}">
                <a16:creationId xmlns:a16="http://schemas.microsoft.com/office/drawing/2014/main" id="{CECBD9D9-2D9D-8CDC-45BF-7C2CC9EFD487}"/>
              </a:ext>
              <a:ext uri="{C183D7F6-B498-43B3-948B-1728B52AA6E4}">
                <adec:decorative xmlns:adec="http://schemas.microsoft.com/office/drawing/2017/decorative" val="1"/>
              </a:ext>
            </a:extLst>
          </p:cNvPr>
          <p:cNvPicPr>
            <a:picLocks noChangeAspect="1"/>
          </p:cNvPicPr>
          <p:nvPr/>
        </p:nvPicPr>
        <p:blipFill rotWithShape="1">
          <a:blip r:embed="rId3">
            <a:alphaModFix amt="20000"/>
          </a:blip>
          <a:srcRect l="6753" r="61633" b="-1"/>
          <a:stretch/>
        </p:blipFill>
        <p:spPr>
          <a:xfrm>
            <a:off x="0" y="2300287"/>
            <a:ext cx="11858625" cy="2257425"/>
          </a:xfrm>
          <a:prstGeom prst="rect">
            <a:avLst/>
          </a:prstGeom>
          <a:noFill/>
        </p:spPr>
      </p:pic>
      <p:sp>
        <p:nvSpPr>
          <p:cNvPr id="3" name="Subtítulo 2">
            <a:extLst>
              <a:ext uri="{FF2B5EF4-FFF2-40B4-BE49-F238E27FC236}">
                <a16:creationId xmlns:a16="http://schemas.microsoft.com/office/drawing/2014/main" id="{B9BB59B7-5515-8E21-2BBF-717D3C28AFBA}"/>
              </a:ext>
            </a:extLst>
          </p:cNvPr>
          <p:cNvSpPr>
            <a:spLocks noGrp="1"/>
          </p:cNvSpPr>
          <p:nvPr>
            <p:ph sz="half" idx="2"/>
          </p:nvPr>
        </p:nvSpPr>
        <p:spPr>
          <a:xfrm>
            <a:off x="2503170" y="1714500"/>
            <a:ext cx="6983730" cy="4023360"/>
          </a:xfrm>
        </p:spPr>
        <p:txBody>
          <a:bodyPr rtlCol="0">
            <a:normAutofit/>
          </a:bodyPr>
          <a:lstStyle/>
          <a:p>
            <a:pPr rtl="0">
              <a:buFont typeface="Wingdings" panose="05000000000000000000" pitchFamily="2" charset="2"/>
              <a:buChar char="§"/>
            </a:pPr>
            <a:r>
              <a:rPr lang="es-GT" dirty="0"/>
              <a:t>En la actualidad no existe un portal adaptado para usuarios finales.</a:t>
            </a:r>
          </a:p>
          <a:p>
            <a:pPr rtl="0">
              <a:buFont typeface="Wingdings" panose="05000000000000000000" pitchFamily="2" charset="2"/>
              <a:buChar char="§"/>
            </a:pPr>
            <a:r>
              <a:rPr lang="es-GT" dirty="0"/>
              <a:t>Existen dependencias de los equipos de IT para ejecuciones de los </a:t>
            </a:r>
            <a:r>
              <a:rPr lang="es-GT" dirty="0" err="1"/>
              <a:t>bots</a:t>
            </a:r>
            <a:r>
              <a:rPr lang="es-GT" dirty="0"/>
              <a:t>.</a:t>
            </a:r>
          </a:p>
          <a:p>
            <a:pPr rtl="0">
              <a:buFont typeface="Wingdings" panose="05000000000000000000" pitchFamily="2" charset="2"/>
              <a:buChar char="§"/>
            </a:pPr>
            <a:r>
              <a:rPr lang="es-GT" dirty="0"/>
              <a:t>El portal funcional solventa las ejecuciones y acerca a los usuarios en la forma en que sus procesos se ejecutan.</a:t>
            </a:r>
            <a:endParaRPr lang="es-419" dirty="0"/>
          </a:p>
          <a:p>
            <a:pPr rtl="0">
              <a:buFont typeface="Wingdings" panose="05000000000000000000" pitchFamily="2" charset="2"/>
              <a:buChar char="§"/>
            </a:pPr>
            <a:r>
              <a:rPr lang="es-419" dirty="0"/>
              <a:t>El dar un control de acceso controlado a los usuarios permite un monitoreo por parte IT y el uso de la plataforma.</a:t>
            </a:r>
            <a:endParaRPr lang="es-GT" dirty="0"/>
          </a:p>
        </p:txBody>
      </p:sp>
    </p:spTree>
    <p:extLst>
      <p:ext uri="{BB962C8B-B14F-4D97-AF65-F5344CB8AC3E}">
        <p14:creationId xmlns:p14="http://schemas.microsoft.com/office/powerpoint/2010/main" val="33859637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98091-7F92-6A18-6D32-3C388E65E623}"/>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9ECF0ECB-E6E9-119E-512F-4C80C082033C}"/>
              </a:ext>
              <a:ext uri="{C183D7F6-B498-43B3-948B-1728B52AA6E4}">
                <adec:decorative xmlns:adec="http://schemas.microsoft.com/office/drawing/2017/decorative" val="1"/>
              </a:ext>
            </a:extLst>
          </p:cNvPr>
          <p:cNvPicPr>
            <a:picLocks noChangeAspect="1"/>
          </p:cNvPicPr>
          <p:nvPr/>
        </p:nvPicPr>
        <p:blipFill rotWithShape="1">
          <a:blip r:embed="rId3"/>
          <a:srcRect l="6753" r="61633" b="-1"/>
          <a:stretch/>
        </p:blipFill>
        <p:spPr>
          <a:xfrm>
            <a:off x="1024128" y="0"/>
            <a:ext cx="925443" cy="6858000"/>
          </a:xfrm>
          <a:prstGeom prst="rect">
            <a:avLst/>
          </a:prstGeom>
          <a:noFill/>
        </p:spPr>
      </p:pic>
      <p:sp>
        <p:nvSpPr>
          <p:cNvPr id="2" name="Título 1">
            <a:extLst>
              <a:ext uri="{FF2B5EF4-FFF2-40B4-BE49-F238E27FC236}">
                <a16:creationId xmlns:a16="http://schemas.microsoft.com/office/drawing/2014/main" id="{56615E66-BE1A-8E4D-6055-39ECD71748D7}"/>
              </a:ext>
            </a:extLst>
          </p:cNvPr>
          <p:cNvSpPr>
            <a:spLocks noGrp="1"/>
          </p:cNvSpPr>
          <p:nvPr>
            <p:ph type="title"/>
          </p:nvPr>
        </p:nvSpPr>
        <p:spPr>
          <a:xfrm>
            <a:off x="1024128" y="585216"/>
            <a:ext cx="9720072" cy="1499616"/>
          </a:xfrm>
        </p:spPr>
        <p:txBody>
          <a:bodyPr rtlCol="0" anchor="ctr">
            <a:normAutofit/>
          </a:bodyPr>
          <a:lstStyle/>
          <a:p>
            <a:r>
              <a:rPr lang="es-GT" sz="3900" b="1" dirty="0"/>
              <a:t>Bibliografía</a:t>
            </a:r>
            <a:r>
              <a:rPr lang="es-GT" sz="3900" dirty="0"/>
              <a:t> </a:t>
            </a:r>
            <a:endParaRPr lang="es-ES" sz="3900" dirty="0"/>
          </a:p>
        </p:txBody>
      </p:sp>
      <p:sp>
        <p:nvSpPr>
          <p:cNvPr id="3" name="Subtítulo 2">
            <a:extLst>
              <a:ext uri="{FF2B5EF4-FFF2-40B4-BE49-F238E27FC236}">
                <a16:creationId xmlns:a16="http://schemas.microsoft.com/office/drawing/2014/main" id="{288E8997-52E9-33D0-EDD3-6B8E156C04C9}"/>
              </a:ext>
            </a:extLst>
          </p:cNvPr>
          <p:cNvSpPr>
            <a:spLocks noGrp="1"/>
          </p:cNvSpPr>
          <p:nvPr>
            <p:ph sz="half" idx="2"/>
          </p:nvPr>
        </p:nvSpPr>
        <p:spPr>
          <a:xfrm>
            <a:off x="1736497" y="1613138"/>
            <a:ext cx="5950178" cy="4921011"/>
          </a:xfrm>
        </p:spPr>
        <p:txBody>
          <a:bodyPr rtlCol="0">
            <a:normAutofit/>
          </a:bodyPr>
          <a:lstStyle/>
          <a:p>
            <a:pPr>
              <a:buFont typeface="Wingdings" panose="05000000000000000000" pitchFamily="2" charset="2"/>
              <a:buChar char="§"/>
            </a:pPr>
            <a:r>
              <a:rPr lang="es-419" sz="1600" dirty="0"/>
              <a:t> IBM-RPA. (</a:t>
            </a:r>
            <a:r>
              <a:rPr lang="es-419" sz="1600" dirty="0" err="1"/>
              <a:t>n.d</a:t>
            </a:r>
            <a:r>
              <a:rPr lang="es-419" sz="1600" dirty="0"/>
              <a:t>.). RPA. </a:t>
            </a:r>
            <a:r>
              <a:rPr lang="es-419" sz="1600" dirty="0" err="1"/>
              <a:t>Retrieved</a:t>
            </a:r>
            <a:r>
              <a:rPr lang="es-419" sz="1600" dirty="0"/>
              <a:t> </a:t>
            </a:r>
            <a:r>
              <a:rPr lang="es-419" sz="1600" dirty="0" err="1"/>
              <a:t>from</a:t>
            </a:r>
            <a:r>
              <a:rPr lang="es-419" sz="1600" dirty="0"/>
              <a:t> RPA: https://www.ibm.com/es-es/topics/rpa </a:t>
            </a:r>
          </a:p>
          <a:p>
            <a:pPr>
              <a:buFont typeface="Wingdings" panose="05000000000000000000" pitchFamily="2" charset="2"/>
              <a:buChar char="§"/>
            </a:pPr>
            <a:r>
              <a:rPr lang="it-IT" sz="1600" dirty="0"/>
              <a:t>Automation-Glosario. (2018). Glosario. Retrieved from Glosario: https://www.automationanywhere.com/la/glossary </a:t>
            </a:r>
          </a:p>
          <a:p>
            <a:pPr>
              <a:buFont typeface="Wingdings" panose="05000000000000000000" pitchFamily="2" charset="2"/>
              <a:buChar char="§"/>
            </a:pPr>
            <a:r>
              <a:rPr lang="es-419" sz="1600" dirty="0"/>
              <a:t>Clavijo, C. (2024, 04 03). blog </a:t>
            </a:r>
            <a:r>
              <a:rPr lang="es-419" sz="1600" dirty="0" err="1"/>
              <a:t>hubspot</a:t>
            </a:r>
            <a:r>
              <a:rPr lang="es-419" sz="1600" dirty="0"/>
              <a:t>. </a:t>
            </a:r>
            <a:r>
              <a:rPr lang="es-419" sz="1600" dirty="0" err="1"/>
              <a:t>Retrieved</a:t>
            </a:r>
            <a:r>
              <a:rPr lang="es-419" sz="1600" dirty="0"/>
              <a:t> </a:t>
            </a:r>
            <a:r>
              <a:rPr lang="es-419" sz="1600" dirty="0" err="1"/>
              <a:t>from</a:t>
            </a:r>
            <a:r>
              <a:rPr lang="es-419" sz="1600" dirty="0"/>
              <a:t> blog </a:t>
            </a:r>
            <a:r>
              <a:rPr lang="es-419" sz="1600" dirty="0" err="1"/>
              <a:t>hubspot</a:t>
            </a:r>
            <a:r>
              <a:rPr lang="es-419" sz="1600" dirty="0"/>
              <a:t>: https://blog.hubspot.es/sales/automatizacion-procesos-empresa</a:t>
            </a:r>
          </a:p>
          <a:p>
            <a:pPr>
              <a:buFont typeface="Wingdings" panose="05000000000000000000" pitchFamily="2" charset="2"/>
              <a:buChar char="§"/>
            </a:pPr>
            <a:r>
              <a:rPr lang="es-419" sz="1600" dirty="0"/>
              <a:t>IBM-</a:t>
            </a:r>
            <a:r>
              <a:rPr lang="es-419" sz="1600" dirty="0" err="1"/>
              <a:t>automation</a:t>
            </a:r>
            <a:r>
              <a:rPr lang="es-419" sz="1600" dirty="0"/>
              <a:t>. (2020, 11 20). ¿Qué es la automatización? </a:t>
            </a:r>
            <a:r>
              <a:rPr lang="es-419" sz="1600" dirty="0" err="1"/>
              <a:t>Retrieved</a:t>
            </a:r>
            <a:r>
              <a:rPr lang="es-419" sz="1600" dirty="0"/>
              <a:t> </a:t>
            </a:r>
            <a:r>
              <a:rPr lang="es-419" sz="1600" dirty="0" err="1"/>
              <a:t>from</a:t>
            </a:r>
            <a:r>
              <a:rPr lang="es-419" sz="1600" dirty="0"/>
              <a:t> ¿Qué es la automatización?: https://www.ibm.com/mx-es/topics/automation</a:t>
            </a:r>
          </a:p>
          <a:p>
            <a:pPr>
              <a:buFont typeface="Wingdings" panose="05000000000000000000" pitchFamily="2" charset="2"/>
              <a:buChar char="§"/>
            </a:pPr>
            <a:r>
              <a:rPr lang="en-US" sz="1600" dirty="0" err="1"/>
              <a:t>DigitalRobots</a:t>
            </a:r>
            <a:r>
              <a:rPr lang="en-US" sz="1600" dirty="0"/>
              <a:t>. (2023, 09 13). Digital Robots. Retrieved from https://www.digital-robots.com/noticias/caso-de-exito-rpa-bankia </a:t>
            </a:r>
          </a:p>
          <a:p>
            <a:pPr>
              <a:buFont typeface="Wingdings" panose="05000000000000000000" pitchFamily="2" charset="2"/>
              <a:buChar char="§"/>
            </a:pPr>
            <a:r>
              <a:rPr lang="es-419" sz="1600" dirty="0" err="1"/>
              <a:t>Capgemini</a:t>
            </a:r>
            <a:r>
              <a:rPr lang="es-419" sz="1600" dirty="0"/>
              <a:t>. (2020, 09 24 ). Riesgo de implementación RPA. </a:t>
            </a:r>
            <a:r>
              <a:rPr lang="es-419" sz="1600" dirty="0" err="1"/>
              <a:t>Retrieved</a:t>
            </a:r>
            <a:r>
              <a:rPr lang="es-419" sz="1600" dirty="0"/>
              <a:t> </a:t>
            </a:r>
            <a:r>
              <a:rPr lang="es-419" sz="1600" dirty="0" err="1"/>
              <a:t>from</a:t>
            </a:r>
            <a:r>
              <a:rPr lang="es-419" sz="1600" dirty="0"/>
              <a:t> Riesgo de implementación RPA: https://www.capgemini.com/insights/expert-perspectives/the-risk-of-rpa-implementation-and-how-to-mitigate-it</a:t>
            </a:r>
            <a:r>
              <a:rPr lang="es-419" sz="1400" dirty="0"/>
              <a:t>/ </a:t>
            </a:r>
          </a:p>
        </p:txBody>
      </p:sp>
    </p:spTree>
    <p:extLst>
      <p:ext uri="{BB962C8B-B14F-4D97-AF65-F5344CB8AC3E}">
        <p14:creationId xmlns:p14="http://schemas.microsoft.com/office/powerpoint/2010/main" val="10412115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312A1FD-A21D-C8D5-34A0-C8963AEDA8DF}"/>
            </a:ext>
          </a:extLst>
        </p:cNvPr>
        <p:cNvGrpSpPr/>
        <p:nvPr/>
      </p:nvGrpSpPr>
      <p:grpSpPr>
        <a:xfrm>
          <a:off x="0" y="0"/>
          <a:ext cx="0" cy="0"/>
          <a:chOff x="0" y="0"/>
          <a:chExt cx="0" cy="0"/>
        </a:xfrm>
      </p:grpSpPr>
      <p:sp>
        <p:nvSpPr>
          <p:cNvPr id="19" name="Rectángulo 18">
            <a:extLst>
              <a:ext uri="{FF2B5EF4-FFF2-40B4-BE49-F238E27FC236}">
                <a16:creationId xmlns:a16="http://schemas.microsoft.com/office/drawing/2014/main" id="{8B92EB21-C5A1-977E-73BC-6382D4D3C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5" name="Imagen 4">
            <a:extLst>
              <a:ext uri="{FF2B5EF4-FFF2-40B4-BE49-F238E27FC236}">
                <a16:creationId xmlns:a16="http://schemas.microsoft.com/office/drawing/2014/main" id="{6697B4DF-AF14-CF69-7BDF-F4F4C3493252}"/>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Rectángulo 20">
            <a:extLst>
              <a:ext uri="{FF2B5EF4-FFF2-40B4-BE49-F238E27FC236}">
                <a16:creationId xmlns:a16="http://schemas.microsoft.com/office/drawing/2014/main" id="{D8E21A36-A97A-1A16-8E9B-65D0B67BE7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ES"/>
          </a:p>
        </p:txBody>
      </p:sp>
      <p:sp>
        <p:nvSpPr>
          <p:cNvPr id="2" name="Título 1">
            <a:extLst>
              <a:ext uri="{FF2B5EF4-FFF2-40B4-BE49-F238E27FC236}">
                <a16:creationId xmlns:a16="http://schemas.microsoft.com/office/drawing/2014/main" id="{2E7F692B-A63A-6921-968A-B5A32C6D928A}"/>
              </a:ext>
            </a:extLst>
          </p:cNvPr>
          <p:cNvSpPr>
            <a:spLocks noGrp="1"/>
          </p:cNvSpPr>
          <p:nvPr>
            <p:ph type="ctrTitle"/>
          </p:nvPr>
        </p:nvSpPr>
        <p:spPr>
          <a:xfrm>
            <a:off x="4309349" y="3429000"/>
            <a:ext cx="7501651" cy="1090938"/>
          </a:xfrm>
        </p:spPr>
        <p:txBody>
          <a:bodyPr rtlCol="0" anchor="b">
            <a:noAutofit/>
          </a:bodyPr>
          <a:lstStyle/>
          <a:p>
            <a:pPr algn="l"/>
            <a:r>
              <a:rPr lang="es-419" sz="2800">
                <a:solidFill>
                  <a:schemeClr val="bg1"/>
                </a:solidFill>
              </a:rPr>
              <a:t>¡GRACIAS POR SU ATENCION !</a:t>
            </a:r>
            <a:endParaRPr lang="es-ES" sz="2800" dirty="0">
              <a:solidFill>
                <a:schemeClr val="bg1"/>
              </a:solidFill>
            </a:endParaRPr>
          </a:p>
        </p:txBody>
      </p:sp>
      <p:sp>
        <p:nvSpPr>
          <p:cNvPr id="3" name="Subtítulo 2">
            <a:extLst>
              <a:ext uri="{FF2B5EF4-FFF2-40B4-BE49-F238E27FC236}">
                <a16:creationId xmlns:a16="http://schemas.microsoft.com/office/drawing/2014/main" id="{0F07E71E-486E-77F4-B938-D0528A61B481}"/>
              </a:ext>
            </a:extLst>
          </p:cNvPr>
          <p:cNvSpPr>
            <a:spLocks noGrp="1"/>
          </p:cNvSpPr>
          <p:nvPr>
            <p:ph type="subTitle" idx="1"/>
          </p:nvPr>
        </p:nvSpPr>
        <p:spPr>
          <a:xfrm>
            <a:off x="4309349" y="4779313"/>
            <a:ext cx="7501650" cy="514816"/>
          </a:xfrm>
        </p:spPr>
        <p:txBody>
          <a:bodyPr rtlCol="0" anchor="t">
            <a:normAutofit/>
          </a:bodyPr>
          <a:lstStyle/>
          <a:p>
            <a:pPr rtl="0"/>
            <a:r>
              <a:rPr lang="es-ES">
                <a:solidFill>
                  <a:srgbClr val="FFFFFF"/>
                </a:solidFill>
              </a:rPr>
              <a:t>Jhonatán González</a:t>
            </a:r>
            <a:endParaRPr lang="es-ES" dirty="0">
              <a:solidFill>
                <a:srgbClr val="FFFFFF"/>
              </a:solidFill>
            </a:endParaRPr>
          </a:p>
        </p:txBody>
      </p:sp>
      <p:cxnSp>
        <p:nvCxnSpPr>
          <p:cNvPr id="23" name="Conector recto 22">
            <a:extLst>
              <a:ext uri="{FF2B5EF4-FFF2-40B4-BE49-F238E27FC236}">
                <a16:creationId xmlns:a16="http://schemas.microsoft.com/office/drawing/2014/main" id="{0C18C071-2E84-B3DB-7848-647ECEF08A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19070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9A743-774B-16C1-B2D2-F420306EA01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D190775-88A5-201B-232F-43B7F177F31B}"/>
              </a:ext>
            </a:extLst>
          </p:cNvPr>
          <p:cNvSpPr>
            <a:spLocks noGrp="1"/>
          </p:cNvSpPr>
          <p:nvPr>
            <p:ph type="title"/>
          </p:nvPr>
        </p:nvSpPr>
        <p:spPr>
          <a:xfrm>
            <a:off x="1024128" y="471509"/>
            <a:ext cx="4389120" cy="1737360"/>
          </a:xfrm>
        </p:spPr>
        <p:txBody>
          <a:bodyPr rtlCol="0" anchor="ctr">
            <a:normAutofit/>
          </a:bodyPr>
          <a:lstStyle/>
          <a:p>
            <a:r>
              <a:rPr lang="es-419" b="1" dirty="0"/>
              <a:t>Introducción</a:t>
            </a:r>
            <a:endParaRPr lang="es-ES" b="1" dirty="0"/>
          </a:p>
        </p:txBody>
      </p:sp>
      <p:pic>
        <p:nvPicPr>
          <p:cNvPr id="5" name="Imagen 4">
            <a:extLst>
              <a:ext uri="{FF2B5EF4-FFF2-40B4-BE49-F238E27FC236}">
                <a16:creationId xmlns:a16="http://schemas.microsoft.com/office/drawing/2014/main" id="{C1B5F982-CDD9-7C17-8404-5F915FEBB1A8}"/>
              </a:ext>
              <a:ext uri="{C183D7F6-B498-43B3-948B-1728B52AA6E4}">
                <adec:decorative xmlns:adec="http://schemas.microsoft.com/office/drawing/2017/decorative" val="1"/>
              </a:ext>
            </a:extLst>
          </p:cNvPr>
          <p:cNvPicPr>
            <a:picLocks noChangeAspect="1"/>
          </p:cNvPicPr>
          <p:nvPr/>
        </p:nvPicPr>
        <p:blipFill rotWithShape="1">
          <a:blip r:embed="rId3"/>
          <a:srcRect l="7911" r="62791" b="1"/>
          <a:stretch/>
        </p:blipFill>
        <p:spPr>
          <a:xfrm>
            <a:off x="5715000" y="822960"/>
            <a:ext cx="5678424" cy="5184648"/>
          </a:xfrm>
          <a:prstGeom prst="rect">
            <a:avLst/>
          </a:prstGeom>
          <a:noFill/>
        </p:spPr>
      </p:pic>
      <p:sp>
        <p:nvSpPr>
          <p:cNvPr id="3" name="Subtítulo 2">
            <a:extLst>
              <a:ext uri="{FF2B5EF4-FFF2-40B4-BE49-F238E27FC236}">
                <a16:creationId xmlns:a16="http://schemas.microsoft.com/office/drawing/2014/main" id="{34F73EF5-05D4-A93C-76F6-53A0946C3D6D}"/>
              </a:ext>
            </a:extLst>
          </p:cNvPr>
          <p:cNvSpPr>
            <a:spLocks noGrp="1"/>
          </p:cNvSpPr>
          <p:nvPr>
            <p:ph type="body" sz="half" idx="2"/>
          </p:nvPr>
        </p:nvSpPr>
        <p:spPr>
          <a:xfrm>
            <a:off x="1024128" y="1705415"/>
            <a:ext cx="4389120" cy="3762294"/>
          </a:xfrm>
        </p:spPr>
        <p:txBody>
          <a:bodyPr rtlCol="0" anchor="ctr">
            <a:normAutofit/>
          </a:bodyPr>
          <a:lstStyle/>
          <a:p>
            <a:pPr algn="just" rtl="0">
              <a:lnSpc>
                <a:spcPct val="98000"/>
              </a:lnSpc>
            </a:pPr>
            <a:r>
              <a:rPr lang="es-419" dirty="0"/>
              <a:t>Esta presentación muestra el proceso y hallazgos de mi investigación sobre un portal en línea para gestionar automatizaciones robóticas. Este portal busca facilitar la interacción entre usuarios y las automatizaciones de RPA, abordando una necesidad crítica en la industria tecnológica al ofrecer una solución accesible y centralizada para gestionar y ejecutar automatizaciones.</a:t>
            </a:r>
          </a:p>
        </p:txBody>
      </p:sp>
    </p:spTree>
    <p:extLst>
      <p:ext uri="{BB962C8B-B14F-4D97-AF65-F5344CB8AC3E}">
        <p14:creationId xmlns:p14="http://schemas.microsoft.com/office/powerpoint/2010/main" val="415768764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55F79-C708-B2CE-874D-854CA1C956D5}"/>
            </a:ext>
          </a:extLst>
        </p:cNvPr>
        <p:cNvGrpSpPr/>
        <p:nvPr/>
      </p:nvGrpSpPr>
      <p:grpSpPr>
        <a:xfrm>
          <a:off x="0" y="0"/>
          <a:ext cx="0" cy="0"/>
          <a:chOff x="0" y="0"/>
          <a:chExt cx="0" cy="0"/>
        </a:xfrm>
      </p:grpSpPr>
      <p:pic>
        <p:nvPicPr>
          <p:cNvPr id="19" name="Imagen 18">
            <a:extLst>
              <a:ext uri="{FF2B5EF4-FFF2-40B4-BE49-F238E27FC236}">
                <a16:creationId xmlns:a16="http://schemas.microsoft.com/office/drawing/2014/main" id="{4C4AD1F1-3285-7553-972F-832C5F0B0AC7}"/>
              </a:ext>
              <a:ext uri="{C183D7F6-B498-43B3-948B-1728B52AA6E4}">
                <adec:decorative xmlns:adec="http://schemas.microsoft.com/office/drawing/2017/decorative" val="1"/>
              </a:ext>
            </a:extLst>
          </p:cNvPr>
          <p:cNvPicPr>
            <a:picLocks noChangeAspect="1"/>
          </p:cNvPicPr>
          <p:nvPr/>
        </p:nvPicPr>
        <p:blipFill rotWithShape="1">
          <a:blip r:embed="rId3">
            <a:alphaModFix amt="35000"/>
          </a:blip>
          <a:srcRect l="7911" r="62791" b="1"/>
          <a:stretch/>
        </p:blipFill>
        <p:spPr>
          <a:xfrm>
            <a:off x="7208997" y="0"/>
            <a:ext cx="4983003" cy="2820838"/>
          </a:xfrm>
          <a:prstGeom prst="rect">
            <a:avLst/>
          </a:prstGeom>
          <a:noFill/>
        </p:spPr>
      </p:pic>
      <p:pic>
        <p:nvPicPr>
          <p:cNvPr id="5" name="Imagen 4">
            <a:extLst>
              <a:ext uri="{FF2B5EF4-FFF2-40B4-BE49-F238E27FC236}">
                <a16:creationId xmlns:a16="http://schemas.microsoft.com/office/drawing/2014/main" id="{49FDF55F-D993-A727-2272-D878C994BBD3}"/>
              </a:ext>
              <a:ext uri="{C183D7F6-B498-43B3-948B-1728B52AA6E4}">
                <adec:decorative xmlns:adec="http://schemas.microsoft.com/office/drawing/2017/decorative" val="1"/>
              </a:ext>
            </a:extLst>
          </p:cNvPr>
          <p:cNvPicPr>
            <a:picLocks noChangeAspect="1"/>
          </p:cNvPicPr>
          <p:nvPr/>
        </p:nvPicPr>
        <p:blipFill rotWithShape="1">
          <a:blip r:embed="rId3">
            <a:alphaModFix amt="35000"/>
          </a:blip>
          <a:srcRect l="7911" r="62791" b="1"/>
          <a:stretch/>
        </p:blipFill>
        <p:spPr>
          <a:xfrm>
            <a:off x="4926" y="4028449"/>
            <a:ext cx="4998395" cy="2829551"/>
          </a:xfrm>
          <a:prstGeom prst="rect">
            <a:avLst/>
          </a:prstGeom>
          <a:noFill/>
        </p:spPr>
      </p:pic>
      <p:sp>
        <p:nvSpPr>
          <p:cNvPr id="2" name="Título 1">
            <a:extLst>
              <a:ext uri="{FF2B5EF4-FFF2-40B4-BE49-F238E27FC236}">
                <a16:creationId xmlns:a16="http://schemas.microsoft.com/office/drawing/2014/main" id="{1083D10D-127D-A652-4BBD-9A91B2E22719}"/>
              </a:ext>
            </a:extLst>
          </p:cNvPr>
          <p:cNvSpPr>
            <a:spLocks noGrp="1"/>
          </p:cNvSpPr>
          <p:nvPr>
            <p:ph type="title"/>
          </p:nvPr>
        </p:nvSpPr>
        <p:spPr/>
        <p:txBody>
          <a:bodyPr rtlCol="0" anchor="ctr">
            <a:normAutofit/>
          </a:bodyPr>
          <a:lstStyle/>
          <a:p>
            <a:r>
              <a:rPr lang="es-419" b="1" dirty="0"/>
              <a:t>Objetivos</a:t>
            </a:r>
            <a:endParaRPr lang="es-ES" b="1" dirty="0"/>
          </a:p>
        </p:txBody>
      </p:sp>
      <p:sp>
        <p:nvSpPr>
          <p:cNvPr id="14" name="Marcador de contenido 13">
            <a:extLst>
              <a:ext uri="{FF2B5EF4-FFF2-40B4-BE49-F238E27FC236}">
                <a16:creationId xmlns:a16="http://schemas.microsoft.com/office/drawing/2014/main" id="{51CCF95D-2963-4A72-A08D-2C8F70A74D45}"/>
              </a:ext>
            </a:extLst>
          </p:cNvPr>
          <p:cNvSpPr>
            <a:spLocks noGrp="1"/>
          </p:cNvSpPr>
          <p:nvPr>
            <p:ph sz="half" idx="2"/>
          </p:nvPr>
        </p:nvSpPr>
        <p:spPr>
          <a:xfrm>
            <a:off x="667744" y="2841066"/>
            <a:ext cx="4754880" cy="1903333"/>
          </a:xfrm>
        </p:spPr>
        <p:txBody>
          <a:bodyPr/>
          <a:lstStyle/>
          <a:p>
            <a:pPr algn="just"/>
            <a:r>
              <a:rPr lang="es-419" dirty="0"/>
              <a:t>El objetivo de esta presentación es exponer el desarrollo y resultados de mi investigación sobre la creación de un portal en línea para gestionar y ejecutar automatizaciones de procesos robóticos.</a:t>
            </a:r>
          </a:p>
        </p:txBody>
      </p:sp>
      <p:sp>
        <p:nvSpPr>
          <p:cNvPr id="15" name="Marcador de texto 14">
            <a:extLst>
              <a:ext uri="{FF2B5EF4-FFF2-40B4-BE49-F238E27FC236}">
                <a16:creationId xmlns:a16="http://schemas.microsoft.com/office/drawing/2014/main" id="{FCAF6624-6F71-49FC-E925-B1AF4BF2FC25}"/>
              </a:ext>
            </a:extLst>
          </p:cNvPr>
          <p:cNvSpPr>
            <a:spLocks noGrp="1"/>
          </p:cNvSpPr>
          <p:nvPr>
            <p:ph type="body" sz="quarter" idx="3"/>
          </p:nvPr>
        </p:nvSpPr>
        <p:spPr>
          <a:xfrm>
            <a:off x="6094970" y="1532160"/>
            <a:ext cx="4754880" cy="822960"/>
          </a:xfrm>
        </p:spPr>
        <p:txBody>
          <a:bodyPr>
            <a:normAutofit/>
          </a:bodyPr>
          <a:lstStyle/>
          <a:p>
            <a:r>
              <a:rPr lang="es-GT" dirty="0"/>
              <a:t>Objetivo General</a:t>
            </a:r>
            <a:endParaRPr lang="es-419" dirty="0"/>
          </a:p>
        </p:txBody>
      </p:sp>
      <p:sp>
        <p:nvSpPr>
          <p:cNvPr id="16" name="Marcador de contenido 15">
            <a:extLst>
              <a:ext uri="{FF2B5EF4-FFF2-40B4-BE49-F238E27FC236}">
                <a16:creationId xmlns:a16="http://schemas.microsoft.com/office/drawing/2014/main" id="{1A11AD87-1831-C221-71D7-509FAC242B1C}"/>
              </a:ext>
            </a:extLst>
          </p:cNvPr>
          <p:cNvSpPr>
            <a:spLocks noGrp="1"/>
          </p:cNvSpPr>
          <p:nvPr>
            <p:ph sz="quarter" idx="4"/>
          </p:nvPr>
        </p:nvSpPr>
        <p:spPr>
          <a:xfrm>
            <a:off x="6094970" y="2216104"/>
            <a:ext cx="4754880" cy="822960"/>
          </a:xfrm>
        </p:spPr>
        <p:txBody>
          <a:bodyPr/>
          <a:lstStyle/>
          <a:p>
            <a:pPr marL="457200" indent="-457200">
              <a:buFont typeface="+mj-lt"/>
              <a:buAutoNum type="arabicPeriod"/>
            </a:pPr>
            <a:r>
              <a:rPr lang="es-GT" dirty="0"/>
              <a:t>Desarrollo del portal web de ejecuciones de </a:t>
            </a:r>
            <a:r>
              <a:rPr lang="es-GT" dirty="0" err="1"/>
              <a:t>RPA’s</a:t>
            </a:r>
            <a:endParaRPr lang="es-419" dirty="0"/>
          </a:p>
        </p:txBody>
      </p:sp>
      <p:sp>
        <p:nvSpPr>
          <p:cNvPr id="20" name="Marcador de texto 14">
            <a:extLst>
              <a:ext uri="{FF2B5EF4-FFF2-40B4-BE49-F238E27FC236}">
                <a16:creationId xmlns:a16="http://schemas.microsoft.com/office/drawing/2014/main" id="{24A9E006-C939-61BF-5CDC-428E53C0F2F5}"/>
              </a:ext>
            </a:extLst>
          </p:cNvPr>
          <p:cNvSpPr txBox="1">
            <a:spLocks/>
          </p:cNvSpPr>
          <p:nvPr/>
        </p:nvSpPr>
        <p:spPr>
          <a:xfrm>
            <a:off x="6094970" y="3064320"/>
            <a:ext cx="4754880" cy="822960"/>
          </a:xfrm>
          <a:prstGeom prst="rect">
            <a:avLst/>
          </a:prstGeom>
        </p:spPr>
        <p:txBody>
          <a:bodyPr vert="horz" lIns="137160" tIns="45720" rIns="137160" bIns="45720" rtlCol="0" anchor="ctr">
            <a:normAutofit/>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lang="en-US" sz="2300" b="0" kern="1200" cap="none" baseline="0" dirty="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r>
              <a:rPr lang="es-GT" dirty="0"/>
              <a:t>Objetivos Específicos</a:t>
            </a:r>
            <a:endParaRPr lang="es-419" dirty="0"/>
          </a:p>
        </p:txBody>
      </p:sp>
      <p:sp>
        <p:nvSpPr>
          <p:cNvPr id="21" name="Marcador de contenido 15">
            <a:extLst>
              <a:ext uri="{FF2B5EF4-FFF2-40B4-BE49-F238E27FC236}">
                <a16:creationId xmlns:a16="http://schemas.microsoft.com/office/drawing/2014/main" id="{EE7B6A99-A19B-08B7-357E-3D9BFE28B0D6}"/>
              </a:ext>
            </a:extLst>
          </p:cNvPr>
          <p:cNvSpPr txBox="1">
            <a:spLocks/>
          </p:cNvSpPr>
          <p:nvPr/>
        </p:nvSpPr>
        <p:spPr>
          <a:xfrm>
            <a:off x="6094970" y="3912536"/>
            <a:ext cx="4754880" cy="2096349"/>
          </a:xfrm>
          <a:prstGeom prst="rect">
            <a:avLst/>
          </a:prstGeom>
        </p:spPr>
        <p:txBody>
          <a:bodyPr vert="horz" lIns="45720" tIns="45720" rIns="4572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
            </a:pPr>
            <a:r>
              <a:rPr lang="es-GT" dirty="0"/>
              <a:t> Integrar los robots de </a:t>
            </a:r>
            <a:r>
              <a:rPr lang="es-GT" dirty="0" err="1"/>
              <a:t>Automation</a:t>
            </a:r>
            <a:r>
              <a:rPr lang="es-GT" dirty="0"/>
              <a:t> </a:t>
            </a:r>
            <a:r>
              <a:rPr lang="es-GT" dirty="0" err="1"/>
              <a:t>Anywhere</a:t>
            </a:r>
            <a:r>
              <a:rPr lang="es-GT" dirty="0"/>
              <a:t> a un portal web que permita ejecutarlos.</a:t>
            </a:r>
          </a:p>
          <a:p>
            <a:pPr>
              <a:buFont typeface="Wingdings" panose="05000000000000000000" pitchFamily="2" charset="2"/>
              <a:buChar char="§"/>
            </a:pPr>
            <a:r>
              <a:rPr lang="es-419" dirty="0"/>
              <a:t>Crear una interfaz de usuario intuitiva que permita a cada usuario acceder solo a los </a:t>
            </a:r>
            <a:r>
              <a:rPr lang="es-419" dirty="0" err="1"/>
              <a:t>bots</a:t>
            </a:r>
            <a:r>
              <a:rPr lang="es-419" dirty="0"/>
              <a:t> relevantes para sus tareas específicas. </a:t>
            </a:r>
          </a:p>
          <a:p>
            <a:pPr>
              <a:buFont typeface="Wingdings" panose="05000000000000000000" pitchFamily="2" charset="2"/>
              <a:buChar char="§"/>
            </a:pPr>
            <a:r>
              <a:rPr lang="es-419" dirty="0"/>
              <a:t>Implementar reportes que permitan a los usuarios y administradores ver las ejecuciones de los </a:t>
            </a:r>
            <a:r>
              <a:rPr lang="es-419" dirty="0" err="1"/>
              <a:t>bots</a:t>
            </a:r>
            <a:r>
              <a:rPr lang="es-419" dirty="0"/>
              <a:t> por medio del portal. </a:t>
            </a:r>
          </a:p>
        </p:txBody>
      </p:sp>
    </p:spTree>
    <p:extLst>
      <p:ext uri="{BB962C8B-B14F-4D97-AF65-F5344CB8AC3E}">
        <p14:creationId xmlns:p14="http://schemas.microsoft.com/office/powerpoint/2010/main" val="12466515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EB43B-C8DA-D7A2-40AD-326AD9019E3B}"/>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1BCB03DC-A8FF-D309-AFBC-D1295EE68BEF}"/>
              </a:ext>
              <a:ext uri="{C183D7F6-B498-43B3-948B-1728B52AA6E4}">
                <adec:decorative xmlns:adec="http://schemas.microsoft.com/office/drawing/2017/decorative" val="1"/>
              </a:ext>
            </a:extLst>
          </p:cNvPr>
          <p:cNvPicPr>
            <a:picLocks noChangeAspect="1"/>
          </p:cNvPicPr>
          <p:nvPr/>
        </p:nvPicPr>
        <p:blipFill rotWithShape="1">
          <a:blip r:embed="rId3">
            <a:alphaModFix amt="35000"/>
          </a:blip>
          <a:srcRect l="6753" r="61633" b="-1"/>
          <a:stretch/>
        </p:blipFill>
        <p:spPr>
          <a:xfrm>
            <a:off x="9224513" y="4297680"/>
            <a:ext cx="2967487" cy="2510951"/>
          </a:xfrm>
          <a:prstGeom prst="rect">
            <a:avLst/>
          </a:prstGeom>
        </p:spPr>
      </p:pic>
      <p:pic>
        <p:nvPicPr>
          <p:cNvPr id="5" name="Imagen 4">
            <a:extLst>
              <a:ext uri="{FF2B5EF4-FFF2-40B4-BE49-F238E27FC236}">
                <a16:creationId xmlns:a16="http://schemas.microsoft.com/office/drawing/2014/main" id="{5824C58E-5720-E84C-82CF-408C2BCFFC86}"/>
              </a:ext>
              <a:ext uri="{C183D7F6-B498-43B3-948B-1728B52AA6E4}">
                <adec:decorative xmlns:adec="http://schemas.microsoft.com/office/drawing/2017/decorative" val="1"/>
              </a:ext>
            </a:extLst>
          </p:cNvPr>
          <p:cNvPicPr>
            <a:picLocks noChangeAspect="1"/>
          </p:cNvPicPr>
          <p:nvPr/>
        </p:nvPicPr>
        <p:blipFill rotWithShape="1">
          <a:blip r:embed="rId3">
            <a:alphaModFix amt="35000"/>
          </a:blip>
          <a:srcRect l="6753" r="61633" b="-1"/>
          <a:stretch/>
        </p:blipFill>
        <p:spPr>
          <a:xfrm>
            <a:off x="0" y="0"/>
            <a:ext cx="2967487" cy="2510951"/>
          </a:xfrm>
          <a:prstGeom prst="rect">
            <a:avLst/>
          </a:prstGeom>
        </p:spPr>
      </p:pic>
      <p:sp>
        <p:nvSpPr>
          <p:cNvPr id="2" name="Título 1">
            <a:extLst>
              <a:ext uri="{FF2B5EF4-FFF2-40B4-BE49-F238E27FC236}">
                <a16:creationId xmlns:a16="http://schemas.microsoft.com/office/drawing/2014/main" id="{64FA088D-A9C1-C396-4020-5825754E2A8B}"/>
              </a:ext>
            </a:extLst>
          </p:cNvPr>
          <p:cNvSpPr>
            <a:spLocks noGrp="1"/>
          </p:cNvSpPr>
          <p:nvPr>
            <p:ph type="title"/>
          </p:nvPr>
        </p:nvSpPr>
        <p:spPr>
          <a:xfrm>
            <a:off x="1024128" y="585216"/>
            <a:ext cx="9720072" cy="1499616"/>
          </a:xfrm>
        </p:spPr>
        <p:txBody>
          <a:bodyPr rtlCol="0" anchor="ctr">
            <a:normAutofit/>
          </a:bodyPr>
          <a:lstStyle/>
          <a:p>
            <a:r>
              <a:rPr lang="es-419" sz="3900" b="1" dirty="0"/>
              <a:t>PLANTEAMIENTO DEL PROBLEMA</a:t>
            </a:r>
            <a:endParaRPr lang="es-ES" sz="3900" b="1" dirty="0"/>
          </a:p>
        </p:txBody>
      </p:sp>
      <p:sp>
        <p:nvSpPr>
          <p:cNvPr id="3" name="Subtítulo 2">
            <a:extLst>
              <a:ext uri="{FF2B5EF4-FFF2-40B4-BE49-F238E27FC236}">
                <a16:creationId xmlns:a16="http://schemas.microsoft.com/office/drawing/2014/main" id="{F008DAAA-BC78-8FD8-BC5A-46F36F439742}"/>
              </a:ext>
            </a:extLst>
          </p:cNvPr>
          <p:cNvSpPr>
            <a:spLocks noGrp="1"/>
          </p:cNvSpPr>
          <p:nvPr>
            <p:ph sz="half" idx="2"/>
          </p:nvPr>
        </p:nvSpPr>
        <p:spPr>
          <a:xfrm>
            <a:off x="1327461" y="1932316"/>
            <a:ext cx="7897052" cy="4512995"/>
          </a:xfrm>
        </p:spPr>
        <p:txBody>
          <a:bodyPr rtlCol="0">
            <a:normAutofit/>
          </a:bodyPr>
          <a:lstStyle/>
          <a:p>
            <a:pPr marL="457200" indent="-457200" rtl="0">
              <a:buFont typeface="+mj-lt"/>
              <a:buAutoNum type="arabicPeriod"/>
            </a:pPr>
            <a:r>
              <a:rPr lang="es-419" dirty="0"/>
              <a:t>Ejecución de </a:t>
            </a:r>
            <a:r>
              <a:rPr lang="es-419" dirty="0" err="1"/>
              <a:t>Bots</a:t>
            </a:r>
            <a:endParaRPr lang="es-419" dirty="0"/>
          </a:p>
          <a:p>
            <a:pPr lvl="3">
              <a:buFont typeface="Wingdings" panose="05000000000000000000" pitchFamily="2" charset="2"/>
              <a:buChar char="§"/>
            </a:pPr>
            <a:r>
              <a:rPr lang="es-419" dirty="0"/>
              <a:t> Los </a:t>
            </a:r>
            <a:r>
              <a:rPr lang="es-419" dirty="0" err="1"/>
              <a:t>bots</a:t>
            </a:r>
            <a:r>
              <a:rPr lang="es-419" dirty="0"/>
              <a:t> son ejecutados por analistas de soporte, algunos procesos requieren asistencia adicional al ser solicitados por el usuario final, extendiéndose fuera del horario laboral.</a:t>
            </a:r>
          </a:p>
          <a:p>
            <a:pPr marL="457200" indent="-457200" rtl="0">
              <a:buFont typeface="+mj-lt"/>
              <a:buAutoNum type="arabicPeriod"/>
            </a:pPr>
            <a:r>
              <a:rPr lang="es-419" dirty="0"/>
              <a:t>Desafíos Operativos</a:t>
            </a:r>
          </a:p>
          <a:p>
            <a:pPr lvl="3"/>
            <a:r>
              <a:rPr lang="es-419" dirty="0"/>
              <a:t> Aumenta el tiempo invertido en notificar el estatus de procesos, incrementando carga de trabajo y dependencia en el área de soporte. </a:t>
            </a:r>
          </a:p>
          <a:p>
            <a:pPr lvl="3"/>
            <a:r>
              <a:rPr lang="es-419" dirty="0"/>
              <a:t>Procesos críticos pueden retrasarse si la carga de solicitudes supera la capacidad del área.</a:t>
            </a:r>
          </a:p>
          <a:p>
            <a:pPr marL="457200" indent="-457200" rtl="0">
              <a:buFont typeface="+mj-lt"/>
              <a:buAutoNum type="arabicPeriod"/>
            </a:pPr>
            <a:r>
              <a:rPr lang="es-419" dirty="0"/>
              <a:t>Limitaciones para Usuarios Finales </a:t>
            </a:r>
          </a:p>
          <a:p>
            <a:pPr lvl="3"/>
            <a:r>
              <a:rPr lang="es-419" dirty="0"/>
              <a:t>Los usuarios finales carecen de visibilidad sobre la ejecución y estado de sus </a:t>
            </a:r>
            <a:r>
              <a:rPr lang="es-419" dirty="0" err="1"/>
              <a:t>bots</a:t>
            </a:r>
            <a:r>
              <a:rPr lang="es-419" dirty="0"/>
              <a:t>. </a:t>
            </a:r>
          </a:p>
          <a:p>
            <a:pPr lvl="3"/>
            <a:r>
              <a:rPr lang="es-419" dirty="0"/>
              <a:t>Sin una herramienta de autogestión, dependen totalmente del área de soporte, generando retrasos e insatisfacción.</a:t>
            </a:r>
          </a:p>
        </p:txBody>
      </p:sp>
    </p:spTree>
    <p:extLst>
      <p:ext uri="{BB962C8B-B14F-4D97-AF65-F5344CB8AC3E}">
        <p14:creationId xmlns:p14="http://schemas.microsoft.com/office/powerpoint/2010/main" val="29076989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37AAD5-A044-7934-0DF1-ED568E665AD5}"/>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A0313487-D73F-E855-2C19-680C18A8B764}"/>
              </a:ext>
              <a:ext uri="{C183D7F6-B498-43B3-948B-1728B52AA6E4}">
                <adec:decorative xmlns:adec="http://schemas.microsoft.com/office/drawing/2017/decorative" val="1"/>
              </a:ext>
            </a:extLst>
          </p:cNvPr>
          <p:cNvPicPr>
            <a:picLocks noChangeAspect="1"/>
          </p:cNvPicPr>
          <p:nvPr/>
        </p:nvPicPr>
        <p:blipFill rotWithShape="1">
          <a:blip r:embed="rId3">
            <a:alphaModFix amt="35000"/>
          </a:blip>
          <a:srcRect l="6753" r="61633" b="-1"/>
          <a:stretch/>
        </p:blipFill>
        <p:spPr>
          <a:xfrm>
            <a:off x="9224513" y="4297680"/>
            <a:ext cx="2967487" cy="2510951"/>
          </a:xfrm>
          <a:prstGeom prst="rect">
            <a:avLst/>
          </a:prstGeom>
        </p:spPr>
      </p:pic>
      <p:pic>
        <p:nvPicPr>
          <p:cNvPr id="5" name="Imagen 4">
            <a:extLst>
              <a:ext uri="{FF2B5EF4-FFF2-40B4-BE49-F238E27FC236}">
                <a16:creationId xmlns:a16="http://schemas.microsoft.com/office/drawing/2014/main" id="{36ABE4D4-2467-78AC-5656-7513FF85CE86}"/>
              </a:ext>
              <a:ext uri="{C183D7F6-B498-43B3-948B-1728B52AA6E4}">
                <adec:decorative xmlns:adec="http://schemas.microsoft.com/office/drawing/2017/decorative" val="1"/>
              </a:ext>
            </a:extLst>
          </p:cNvPr>
          <p:cNvPicPr>
            <a:picLocks noChangeAspect="1"/>
          </p:cNvPicPr>
          <p:nvPr/>
        </p:nvPicPr>
        <p:blipFill rotWithShape="1">
          <a:blip r:embed="rId3">
            <a:alphaModFix amt="35000"/>
          </a:blip>
          <a:srcRect l="6753" r="61633" b="-1"/>
          <a:stretch/>
        </p:blipFill>
        <p:spPr>
          <a:xfrm>
            <a:off x="0" y="0"/>
            <a:ext cx="2967487" cy="2510951"/>
          </a:xfrm>
          <a:prstGeom prst="rect">
            <a:avLst/>
          </a:prstGeom>
        </p:spPr>
      </p:pic>
      <p:sp>
        <p:nvSpPr>
          <p:cNvPr id="2" name="Título 1">
            <a:extLst>
              <a:ext uri="{FF2B5EF4-FFF2-40B4-BE49-F238E27FC236}">
                <a16:creationId xmlns:a16="http://schemas.microsoft.com/office/drawing/2014/main" id="{8CD2D1BB-C8B5-4385-46AA-83E26464D60A}"/>
              </a:ext>
            </a:extLst>
          </p:cNvPr>
          <p:cNvSpPr>
            <a:spLocks noGrp="1"/>
          </p:cNvSpPr>
          <p:nvPr>
            <p:ph type="title"/>
          </p:nvPr>
        </p:nvSpPr>
        <p:spPr>
          <a:xfrm>
            <a:off x="1024128" y="585216"/>
            <a:ext cx="9720072" cy="1499616"/>
          </a:xfrm>
        </p:spPr>
        <p:txBody>
          <a:bodyPr rtlCol="0" anchor="ctr">
            <a:normAutofit/>
          </a:bodyPr>
          <a:lstStyle/>
          <a:p>
            <a:r>
              <a:rPr lang="es-419" sz="3900" b="1" dirty="0"/>
              <a:t>Por lo tanto…</a:t>
            </a:r>
            <a:endParaRPr lang="es-ES" sz="3900" b="1" dirty="0"/>
          </a:p>
        </p:txBody>
      </p:sp>
      <p:sp>
        <p:nvSpPr>
          <p:cNvPr id="3" name="Subtítulo 2">
            <a:extLst>
              <a:ext uri="{FF2B5EF4-FFF2-40B4-BE49-F238E27FC236}">
                <a16:creationId xmlns:a16="http://schemas.microsoft.com/office/drawing/2014/main" id="{1B22E359-4482-477D-352E-87C4005EC5CF}"/>
              </a:ext>
            </a:extLst>
          </p:cNvPr>
          <p:cNvSpPr>
            <a:spLocks noGrp="1"/>
          </p:cNvSpPr>
          <p:nvPr>
            <p:ph sz="half" idx="2"/>
          </p:nvPr>
        </p:nvSpPr>
        <p:spPr>
          <a:xfrm>
            <a:off x="1327461" y="1932316"/>
            <a:ext cx="7897052" cy="4512995"/>
          </a:xfrm>
        </p:spPr>
        <p:txBody>
          <a:bodyPr rtlCol="0">
            <a:normAutofit/>
          </a:bodyPr>
          <a:lstStyle/>
          <a:p>
            <a:pPr marL="0" indent="0" algn="just" rtl="0">
              <a:buNone/>
            </a:pPr>
            <a:r>
              <a:rPr lang="es-419" dirty="0"/>
              <a:t>Este estudio busca facilitar a los usuarios finales el acceso y control directo de las ejecuciones de sus procesos automatizados mediante un portal web, optimizando su interacción con tecnologías de RPA. </a:t>
            </a:r>
          </a:p>
          <a:p>
            <a:pPr marL="0" indent="0" algn="just" rtl="0">
              <a:buNone/>
            </a:pPr>
            <a:r>
              <a:rPr lang="es-419" dirty="0"/>
              <a:t>La solución permitirá la autogestión de </a:t>
            </a:r>
            <a:r>
              <a:rPr lang="es-419" dirty="0" err="1"/>
              <a:t>bots</a:t>
            </a:r>
            <a:r>
              <a:rPr lang="es-419" dirty="0"/>
              <a:t>, reduciendo la carga sobre el área de soporte y mejorando la eficiencia operativa. Al ofrecer una interfaz intuitiva para visualizar y ejecutar automatizaciones, el portal fomenta una mayor transparencia, control y satisfacción en el uso de RPA, promoviendo una adopción más efectiva y mejorando los tiempos de respuesta en procesos críticos.</a:t>
            </a:r>
          </a:p>
        </p:txBody>
      </p:sp>
    </p:spTree>
    <p:extLst>
      <p:ext uri="{BB962C8B-B14F-4D97-AF65-F5344CB8AC3E}">
        <p14:creationId xmlns:p14="http://schemas.microsoft.com/office/powerpoint/2010/main" val="175615433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165A8-07D4-CBA3-A6F3-3E3C811CC8B3}"/>
            </a:ext>
          </a:extLst>
        </p:cNvPr>
        <p:cNvGrpSpPr/>
        <p:nvPr/>
      </p:nvGrpSpPr>
      <p:grpSpPr>
        <a:xfrm>
          <a:off x="0" y="0"/>
          <a:ext cx="0" cy="0"/>
          <a:chOff x="0" y="0"/>
          <a:chExt cx="0" cy="0"/>
        </a:xfrm>
      </p:grpSpPr>
      <p:pic>
        <p:nvPicPr>
          <p:cNvPr id="7" name="Imagen 6">
            <a:extLst>
              <a:ext uri="{FF2B5EF4-FFF2-40B4-BE49-F238E27FC236}">
                <a16:creationId xmlns:a16="http://schemas.microsoft.com/office/drawing/2014/main" id="{83BA033F-DA64-386A-6E0D-A94129E29FB9}"/>
              </a:ext>
              <a:ext uri="{C183D7F6-B498-43B3-948B-1728B52AA6E4}">
                <adec:decorative xmlns:adec="http://schemas.microsoft.com/office/drawing/2017/decorative" val="1"/>
              </a:ext>
            </a:extLst>
          </p:cNvPr>
          <p:cNvPicPr>
            <a:picLocks noChangeAspect="1"/>
          </p:cNvPicPr>
          <p:nvPr/>
        </p:nvPicPr>
        <p:blipFill rotWithShape="1">
          <a:blip r:embed="rId3">
            <a:alphaModFix amt="35000"/>
          </a:blip>
          <a:srcRect l="6753" r="61633" b="-1"/>
          <a:stretch/>
        </p:blipFill>
        <p:spPr>
          <a:xfrm>
            <a:off x="0" y="0"/>
            <a:ext cx="1621766" cy="6791325"/>
          </a:xfrm>
          <a:prstGeom prst="rect">
            <a:avLst/>
          </a:prstGeom>
          <a:noFill/>
        </p:spPr>
      </p:pic>
      <p:sp>
        <p:nvSpPr>
          <p:cNvPr id="2" name="Título 1">
            <a:extLst>
              <a:ext uri="{FF2B5EF4-FFF2-40B4-BE49-F238E27FC236}">
                <a16:creationId xmlns:a16="http://schemas.microsoft.com/office/drawing/2014/main" id="{57A6FBC0-15E0-135D-4089-CF9A3451EE19}"/>
              </a:ext>
            </a:extLst>
          </p:cNvPr>
          <p:cNvSpPr>
            <a:spLocks noGrp="1"/>
          </p:cNvSpPr>
          <p:nvPr>
            <p:ph type="title"/>
          </p:nvPr>
        </p:nvSpPr>
        <p:spPr>
          <a:xfrm>
            <a:off x="1024128" y="585216"/>
            <a:ext cx="9720072" cy="1499616"/>
          </a:xfrm>
        </p:spPr>
        <p:txBody>
          <a:bodyPr rtlCol="0" anchor="ctr">
            <a:normAutofit/>
          </a:bodyPr>
          <a:lstStyle/>
          <a:p>
            <a:pPr algn="ctr"/>
            <a:r>
              <a:rPr lang="es-419" sz="3900" b="1" dirty="0"/>
              <a:t>¿Qué ES RPA?</a:t>
            </a:r>
            <a:endParaRPr lang="es-ES" sz="3900" b="1" dirty="0"/>
          </a:p>
        </p:txBody>
      </p:sp>
      <p:sp>
        <p:nvSpPr>
          <p:cNvPr id="3" name="Subtítulo 2">
            <a:extLst>
              <a:ext uri="{FF2B5EF4-FFF2-40B4-BE49-F238E27FC236}">
                <a16:creationId xmlns:a16="http://schemas.microsoft.com/office/drawing/2014/main" id="{750A0934-1C32-7247-4272-8D1FBACA7714}"/>
              </a:ext>
            </a:extLst>
          </p:cNvPr>
          <p:cNvSpPr>
            <a:spLocks noGrp="1"/>
          </p:cNvSpPr>
          <p:nvPr>
            <p:ph sz="half" idx="2"/>
          </p:nvPr>
        </p:nvSpPr>
        <p:spPr>
          <a:xfrm>
            <a:off x="3090284" y="2259277"/>
            <a:ext cx="5889814" cy="2178801"/>
          </a:xfrm>
        </p:spPr>
        <p:txBody>
          <a:bodyPr rtlCol="0">
            <a:noAutofit/>
          </a:bodyPr>
          <a:lstStyle/>
          <a:p>
            <a:pPr algn="just">
              <a:buFont typeface="Wingdings" panose="05000000000000000000" pitchFamily="2" charset="2"/>
              <a:buChar char="§"/>
            </a:pPr>
            <a:r>
              <a:rPr lang="es-419" sz="3200" dirty="0"/>
              <a:t> RPA (Automatización Robótica de Procesos): Tecnología de automatización que imita tareas de back-office, permitiendo a los empleados enfocarse en actividades de mayor valor.</a:t>
            </a:r>
          </a:p>
        </p:txBody>
      </p:sp>
    </p:spTree>
    <p:extLst>
      <p:ext uri="{BB962C8B-B14F-4D97-AF65-F5344CB8AC3E}">
        <p14:creationId xmlns:p14="http://schemas.microsoft.com/office/powerpoint/2010/main" val="168467220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78344-21FA-ED81-CADE-4CC6C025DB85}"/>
            </a:ext>
          </a:extLst>
        </p:cNvPr>
        <p:cNvGrpSpPr/>
        <p:nvPr/>
      </p:nvGrpSpPr>
      <p:grpSpPr>
        <a:xfrm>
          <a:off x="0" y="0"/>
          <a:ext cx="0" cy="0"/>
          <a:chOff x="0" y="0"/>
          <a:chExt cx="0" cy="0"/>
        </a:xfrm>
      </p:grpSpPr>
      <p:pic>
        <p:nvPicPr>
          <p:cNvPr id="6" name="Imagen 5">
            <a:extLst>
              <a:ext uri="{FF2B5EF4-FFF2-40B4-BE49-F238E27FC236}">
                <a16:creationId xmlns:a16="http://schemas.microsoft.com/office/drawing/2014/main" id="{B263348F-5895-9F23-49ED-3FCFC344288C}"/>
              </a:ext>
              <a:ext uri="{C183D7F6-B498-43B3-948B-1728B52AA6E4}">
                <adec:decorative xmlns:adec="http://schemas.microsoft.com/office/drawing/2017/decorative" val="1"/>
              </a:ext>
            </a:extLst>
          </p:cNvPr>
          <p:cNvPicPr>
            <a:picLocks noChangeAspect="1"/>
          </p:cNvPicPr>
          <p:nvPr/>
        </p:nvPicPr>
        <p:blipFill rotWithShape="1">
          <a:blip r:embed="rId3">
            <a:alphaModFix amt="35000"/>
          </a:blip>
          <a:srcRect l="6753" r="61633" b="-1"/>
          <a:stretch/>
        </p:blipFill>
        <p:spPr>
          <a:xfrm>
            <a:off x="9635707" y="-1"/>
            <a:ext cx="2556294" cy="6791325"/>
          </a:xfrm>
          <a:prstGeom prst="rect">
            <a:avLst/>
          </a:prstGeom>
        </p:spPr>
      </p:pic>
      <p:sp>
        <p:nvSpPr>
          <p:cNvPr id="2" name="Título 1">
            <a:extLst>
              <a:ext uri="{FF2B5EF4-FFF2-40B4-BE49-F238E27FC236}">
                <a16:creationId xmlns:a16="http://schemas.microsoft.com/office/drawing/2014/main" id="{FE42607E-1456-E6D9-FFBA-3E7B2022B3DC}"/>
              </a:ext>
            </a:extLst>
          </p:cNvPr>
          <p:cNvSpPr>
            <a:spLocks noGrp="1"/>
          </p:cNvSpPr>
          <p:nvPr>
            <p:ph type="title"/>
          </p:nvPr>
        </p:nvSpPr>
        <p:spPr>
          <a:xfrm>
            <a:off x="1024128" y="585216"/>
            <a:ext cx="9720072" cy="1499616"/>
          </a:xfrm>
        </p:spPr>
        <p:txBody>
          <a:bodyPr rtlCol="0" anchor="ctr">
            <a:normAutofit/>
          </a:bodyPr>
          <a:lstStyle/>
          <a:p>
            <a:pPr algn="ctr"/>
            <a:r>
              <a:rPr lang="es-419" sz="3900" b="1" dirty="0"/>
              <a:t>Uso en empresas y relación con </a:t>
            </a:r>
            <a:r>
              <a:rPr lang="es-419" sz="3900" b="1" dirty="0" err="1"/>
              <a:t>ia</a:t>
            </a:r>
            <a:endParaRPr lang="es-ES" sz="3900" b="1" dirty="0"/>
          </a:p>
        </p:txBody>
      </p:sp>
      <p:sp>
        <p:nvSpPr>
          <p:cNvPr id="3" name="Subtítulo 2">
            <a:extLst>
              <a:ext uri="{FF2B5EF4-FFF2-40B4-BE49-F238E27FC236}">
                <a16:creationId xmlns:a16="http://schemas.microsoft.com/office/drawing/2014/main" id="{50C80394-F034-0E14-9AE5-CCF030762FBA}"/>
              </a:ext>
            </a:extLst>
          </p:cNvPr>
          <p:cNvSpPr>
            <a:spLocks noGrp="1"/>
          </p:cNvSpPr>
          <p:nvPr>
            <p:ph sz="half" idx="2"/>
          </p:nvPr>
        </p:nvSpPr>
        <p:spPr>
          <a:xfrm>
            <a:off x="2268747" y="1809750"/>
            <a:ext cx="7858664" cy="2330930"/>
          </a:xfrm>
        </p:spPr>
        <p:txBody>
          <a:bodyPr rtlCol="0">
            <a:noAutofit/>
          </a:bodyPr>
          <a:lstStyle/>
          <a:p>
            <a:pPr algn="just">
              <a:buFont typeface="Wingdings" panose="05000000000000000000" pitchFamily="2" charset="2"/>
              <a:buChar char="§"/>
            </a:pPr>
            <a:r>
              <a:rPr lang="es-419" sz="3200" dirty="0"/>
              <a:t> Aplicaciones en Empresas: Mejora la productividad en sectores de TI y servicios mediante </a:t>
            </a:r>
            <a:r>
              <a:rPr lang="es-419" sz="3200" dirty="0" err="1"/>
              <a:t>bots</a:t>
            </a:r>
            <a:r>
              <a:rPr lang="es-419" sz="3200" dirty="0"/>
              <a:t> que ejecutan flujos de trabajo de alto volumen.</a:t>
            </a:r>
          </a:p>
          <a:p>
            <a:pPr algn="just" rtl="0">
              <a:buFont typeface="Wingdings" panose="05000000000000000000" pitchFamily="2" charset="2"/>
              <a:buChar char="§"/>
            </a:pPr>
            <a:r>
              <a:rPr lang="es-419" sz="3200" dirty="0"/>
              <a:t>Complemento con IA: RPA sigue instrucciones predefinidas; la IA aprende de datos, permitiendo una automatización más inteligente y eficiente.</a:t>
            </a:r>
          </a:p>
        </p:txBody>
      </p:sp>
    </p:spTree>
    <p:extLst>
      <p:ext uri="{BB962C8B-B14F-4D97-AF65-F5344CB8AC3E}">
        <p14:creationId xmlns:p14="http://schemas.microsoft.com/office/powerpoint/2010/main" val="54939629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EA66D-1F55-70E3-AB7A-73F04F1D9700}"/>
            </a:ext>
          </a:extLst>
        </p:cNvPr>
        <p:cNvGrpSpPr/>
        <p:nvPr/>
      </p:nvGrpSpPr>
      <p:grpSpPr>
        <a:xfrm>
          <a:off x="0" y="0"/>
          <a:ext cx="0" cy="0"/>
          <a:chOff x="0" y="0"/>
          <a:chExt cx="0" cy="0"/>
        </a:xfrm>
      </p:grpSpPr>
      <p:pic>
        <p:nvPicPr>
          <p:cNvPr id="6" name="Imagen 5">
            <a:extLst>
              <a:ext uri="{FF2B5EF4-FFF2-40B4-BE49-F238E27FC236}">
                <a16:creationId xmlns:a16="http://schemas.microsoft.com/office/drawing/2014/main" id="{AEA3BF03-BCAB-9286-110A-A5245B1E0B4D}"/>
              </a:ext>
              <a:ext uri="{C183D7F6-B498-43B3-948B-1728B52AA6E4}">
                <adec:decorative xmlns:adec="http://schemas.microsoft.com/office/drawing/2017/decorative" val="1"/>
              </a:ext>
            </a:extLst>
          </p:cNvPr>
          <p:cNvPicPr>
            <a:picLocks noChangeAspect="1"/>
          </p:cNvPicPr>
          <p:nvPr/>
        </p:nvPicPr>
        <p:blipFill rotWithShape="1">
          <a:blip r:embed="rId3">
            <a:alphaModFix amt="35000"/>
          </a:blip>
          <a:srcRect l="6753" r="61633" b="-1"/>
          <a:stretch/>
        </p:blipFill>
        <p:spPr>
          <a:xfrm rot="5400000">
            <a:off x="5032211" y="634176"/>
            <a:ext cx="2331736" cy="6791325"/>
          </a:xfrm>
          <a:prstGeom prst="rect">
            <a:avLst/>
          </a:prstGeom>
        </p:spPr>
      </p:pic>
      <p:sp>
        <p:nvSpPr>
          <p:cNvPr id="2" name="Título 1">
            <a:extLst>
              <a:ext uri="{FF2B5EF4-FFF2-40B4-BE49-F238E27FC236}">
                <a16:creationId xmlns:a16="http://schemas.microsoft.com/office/drawing/2014/main" id="{7A94F954-3C33-6B6F-F89B-0A7290FE8B3F}"/>
              </a:ext>
            </a:extLst>
          </p:cNvPr>
          <p:cNvSpPr>
            <a:spLocks noGrp="1"/>
          </p:cNvSpPr>
          <p:nvPr>
            <p:ph type="title"/>
          </p:nvPr>
        </p:nvSpPr>
        <p:spPr>
          <a:xfrm>
            <a:off x="1024128" y="585216"/>
            <a:ext cx="9720072" cy="1499616"/>
          </a:xfrm>
        </p:spPr>
        <p:txBody>
          <a:bodyPr rtlCol="0" anchor="ctr">
            <a:normAutofit/>
          </a:bodyPr>
          <a:lstStyle/>
          <a:p>
            <a:pPr algn="ctr"/>
            <a:r>
              <a:rPr lang="es-419" sz="3900" b="1" dirty="0"/>
              <a:t>Herramientas, retos y beneficios</a:t>
            </a:r>
            <a:endParaRPr lang="es-ES" sz="3900" b="1" dirty="0"/>
          </a:p>
        </p:txBody>
      </p:sp>
      <p:sp>
        <p:nvSpPr>
          <p:cNvPr id="3" name="Subtítulo 2">
            <a:extLst>
              <a:ext uri="{FF2B5EF4-FFF2-40B4-BE49-F238E27FC236}">
                <a16:creationId xmlns:a16="http://schemas.microsoft.com/office/drawing/2014/main" id="{25865CA0-2D90-BA17-C4D1-C73A5397F1F6}"/>
              </a:ext>
            </a:extLst>
          </p:cNvPr>
          <p:cNvSpPr>
            <a:spLocks noGrp="1"/>
          </p:cNvSpPr>
          <p:nvPr>
            <p:ph sz="half" idx="2"/>
          </p:nvPr>
        </p:nvSpPr>
        <p:spPr>
          <a:xfrm>
            <a:off x="2268747" y="1809749"/>
            <a:ext cx="7858664" cy="1804719"/>
          </a:xfrm>
        </p:spPr>
        <p:txBody>
          <a:bodyPr rtlCol="0">
            <a:noAutofit/>
          </a:bodyPr>
          <a:lstStyle/>
          <a:p>
            <a:pPr algn="just">
              <a:buFont typeface="Wingdings" panose="05000000000000000000" pitchFamily="2" charset="2"/>
              <a:buChar char="§"/>
            </a:pPr>
            <a:r>
              <a:rPr lang="es-419" sz="3200" dirty="0"/>
              <a:t>Herramientas de RPA: Incluyen automatización de bajo código, integración con sistemas empresariales y orquestación.</a:t>
            </a:r>
          </a:p>
          <a:p>
            <a:pPr algn="just">
              <a:buFont typeface="Wingdings" panose="05000000000000000000" pitchFamily="2" charset="2"/>
              <a:buChar char="§"/>
            </a:pPr>
            <a:r>
              <a:rPr lang="es-419" sz="3200" dirty="0"/>
              <a:t>Retos: Adaptación cultural y dificultades para expandir su uso.</a:t>
            </a:r>
          </a:p>
          <a:p>
            <a:pPr algn="just" rtl="0">
              <a:buFont typeface="Wingdings" panose="05000000000000000000" pitchFamily="2" charset="2"/>
              <a:buChar char="§"/>
            </a:pPr>
            <a:r>
              <a:rPr lang="es-419" sz="3200" dirty="0"/>
              <a:t> Beneficios en Sectores Clave: Finanzas, atención al cliente y TI, optimizando recursos con </a:t>
            </a:r>
            <a:r>
              <a:rPr lang="es-419" sz="3200" dirty="0" err="1"/>
              <a:t>bots</a:t>
            </a:r>
            <a:r>
              <a:rPr lang="es-419" sz="3200" dirty="0"/>
              <a:t> que responden en lenguaje natural.</a:t>
            </a:r>
          </a:p>
        </p:txBody>
      </p:sp>
    </p:spTree>
    <p:extLst>
      <p:ext uri="{BB962C8B-B14F-4D97-AF65-F5344CB8AC3E}">
        <p14:creationId xmlns:p14="http://schemas.microsoft.com/office/powerpoint/2010/main" val="36798985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6995_TF22378848.potx" id="{85DF5566-E470-4B76-A232-C21C6F80612C}" vid="{69CBCECC-819E-48E2-AFD3-2FC38523383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B36E03C-D351-4291-8011-30BAF36501CD}">
  <we:reference id="wa200005566" version="3.0.0.2" store="es-E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8A2F88-55C5-4ED1-9541-807C65424763}">
  <ds:schemaRefs>
    <ds:schemaRef ds:uri="http://www.w3.org/XML/1998/namespace"/>
    <ds:schemaRef ds:uri="16c05727-aa75-4e4a-9b5f-8a80a1165891"/>
    <ds:schemaRef ds:uri="http://purl.org/dc/elements/1.1/"/>
    <ds:schemaRef ds:uri="http://purl.org/dc/dcmitype/"/>
    <ds:schemaRef ds:uri="http://schemas.microsoft.com/office/2006/documentManagement/types"/>
    <ds:schemaRef ds:uri="http://schemas.microsoft.com/office/infopath/2007/PartnerControls"/>
    <ds:schemaRef ds:uri="http://schemas.microsoft.com/office/2006/metadata/properties"/>
    <ds:schemaRef ds:uri="http://schemas.openxmlformats.org/package/2006/metadata/core-properties"/>
    <ds:schemaRef ds:uri="71af3243-3dd4-4a8d-8c0d-dd76da1f02a5"/>
    <ds:schemaRef ds:uri="http://purl.org/dc/terms/"/>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Diseño Integral</Template>
  <TotalTime>478</TotalTime>
  <Words>1686</Words>
  <Application>Microsoft Office PowerPoint</Application>
  <PresentationFormat>Panorámica</PresentationFormat>
  <Paragraphs>151</Paragraphs>
  <Slides>28</Slides>
  <Notes>28</Notes>
  <HiddenSlides>0</HiddenSlides>
  <MMClips>1</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Arial</vt:lpstr>
      <vt:lpstr>Calibri</vt:lpstr>
      <vt:lpstr>Tw Cen MT</vt:lpstr>
      <vt:lpstr>Tw Cen MT Condensed</vt:lpstr>
      <vt:lpstr>Wingdings</vt:lpstr>
      <vt:lpstr>Wingdings 3</vt:lpstr>
      <vt:lpstr>Integral</vt:lpstr>
      <vt:lpstr>DESARROLLO DE UN PORTAL EN LINEA PARA Gestión DE AUTOMATIZACIONES DE PROCESOS ROBOTICOS DE SOFTWARE</vt:lpstr>
      <vt:lpstr>Agenda</vt:lpstr>
      <vt:lpstr>Introducción</vt:lpstr>
      <vt:lpstr>Objetivos</vt:lpstr>
      <vt:lpstr>PLANTEAMIENTO DEL PROBLEMA</vt:lpstr>
      <vt:lpstr>Por lo tanto…</vt:lpstr>
      <vt:lpstr>¿Qué ES RPA?</vt:lpstr>
      <vt:lpstr>Uso en empresas y relación con ia</vt:lpstr>
      <vt:lpstr>Herramientas, retos y beneficios</vt:lpstr>
      <vt:lpstr>Clases de rpa</vt:lpstr>
      <vt:lpstr>Automation anywhere</vt:lpstr>
      <vt:lpstr>Estado actual de rpa</vt:lpstr>
      <vt:lpstr>Fábrica de Robots</vt:lpstr>
      <vt:lpstr>Tipos de Robots</vt:lpstr>
      <vt:lpstr>Funcionamiento de la Fábrica de Robots</vt:lpstr>
      <vt:lpstr>Componentes Clave</vt:lpstr>
      <vt:lpstr>Por lo tanto…</vt:lpstr>
      <vt:lpstr>METODOLOGIA de Investigación</vt:lpstr>
      <vt:lpstr>Algunos resultados relevantes</vt:lpstr>
      <vt:lpstr>PORTAL WEB</vt:lpstr>
      <vt:lpstr>flujograma del portal WEB</vt:lpstr>
      <vt:lpstr>Tecnologías utilizadas</vt:lpstr>
      <vt:lpstr>demostración</vt:lpstr>
      <vt:lpstr>RESULTADOS de uso de portal</vt:lpstr>
      <vt:lpstr>RECOMENDACIONES</vt:lpstr>
      <vt:lpstr>Puntos clave</vt:lpstr>
      <vt:lpstr>Bibliografía </vt:lpstr>
      <vt:lpstr>¡GRACIAS POR SU ATENCION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 Gonzalez</dc:creator>
  <cp:lastModifiedBy>Alex Gonzalez</cp:lastModifiedBy>
  <cp:revision>60</cp:revision>
  <dcterms:created xsi:type="dcterms:W3CDTF">2024-10-27T21:50:47Z</dcterms:created>
  <dcterms:modified xsi:type="dcterms:W3CDTF">2024-10-28T05:48:57Z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