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56" r:id="rId2"/>
    <p:sldId id="276" r:id="rId3"/>
    <p:sldId id="261" r:id="rId4"/>
    <p:sldId id="277" r:id="rId5"/>
    <p:sldId id="278" r:id="rId6"/>
    <p:sldId id="349" r:id="rId7"/>
    <p:sldId id="313" r:id="rId8"/>
    <p:sldId id="279" r:id="rId9"/>
    <p:sldId id="348" r:id="rId10"/>
    <p:sldId id="336" r:id="rId11"/>
    <p:sldId id="337" r:id="rId12"/>
    <p:sldId id="338" r:id="rId13"/>
    <p:sldId id="347" r:id="rId14"/>
    <p:sldId id="339" r:id="rId15"/>
    <p:sldId id="345" r:id="rId16"/>
    <p:sldId id="340" r:id="rId17"/>
    <p:sldId id="346" r:id="rId18"/>
    <p:sldId id="341" r:id="rId19"/>
    <p:sldId id="343" r:id="rId20"/>
    <p:sldId id="344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66FF66"/>
    <a:srgbClr val="FFCCCC"/>
    <a:srgbClr val="FF9999"/>
    <a:srgbClr val="333333"/>
    <a:srgbClr val="FFCCFF"/>
    <a:srgbClr val="FF33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4660"/>
  </p:normalViewPr>
  <p:slideViewPr>
    <p:cSldViewPr>
      <p:cViewPr varScale="1">
        <p:scale>
          <a:sx n="69" d="100"/>
          <a:sy n="69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86F4F8-8A94-4CF8-A3BC-9D851A0009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400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5900B-3BA9-4FA9-8E53-EF1B33DF313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Triple quotes are used usually when we have both single and double quotes in the string and also when we want to write multi-line sentences</a:t>
            </a:r>
            <a:r>
              <a:rPr lang="en-US" altLang="en-US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.</a:t>
            </a:r>
            <a:endParaRPr lang="en-US" altLang="en-US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numbering or indexing starts from 0 to one less than the length of string.</a:t>
            </a:r>
            <a:endParaRPr lang="en-US" altLang="en-US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numbering or indexing starts from 0 to one less than the length of string.</a:t>
            </a:r>
            <a:endParaRPr lang="en-US" altLang="en-US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Triple quotes are used usually when we have both single and double quotes in the string and also when we want to write multi-line sentences</a:t>
            </a:r>
            <a:r>
              <a:rPr lang="en-US" altLang="en-US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.</a:t>
            </a:r>
            <a:endParaRPr lang="en-US" altLang="en-US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Triple quotes are used usually when we have both single and double quotes in the string and also when we want to write multi-line sentences</a:t>
            </a:r>
            <a:r>
              <a:rPr lang="en-US" altLang="en-US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.</a:t>
            </a:r>
            <a:endParaRPr lang="en-US" altLang="en-US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Triple quotes are used usually when we have both single and double quotes in the string and also when we want to write multi-line sentences</a:t>
            </a:r>
            <a:r>
              <a:rPr lang="en-US" altLang="en-US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.</a:t>
            </a:r>
            <a:endParaRPr lang="en-US" altLang="en-US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Triple quotes are used usually when we have both single and double quotes in the string and also when we want to write multi-line sentences</a:t>
            </a:r>
            <a:r>
              <a:rPr lang="en-US" altLang="en-US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.</a:t>
            </a:r>
            <a:endParaRPr lang="en-US" altLang="en-US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Triple quotes are used usually when we have both single and double quotes in the string and also when we want to write multi-line sentences</a:t>
            </a:r>
            <a:r>
              <a:rPr lang="en-US" altLang="en-US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.</a:t>
            </a:r>
            <a:endParaRPr lang="en-US" altLang="en-US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Triple quotes are used usually when we have both single and double quotes in the string and also when we want to write multi-line sentences</a:t>
            </a:r>
            <a:r>
              <a:rPr lang="en-US" altLang="en-US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.</a:t>
            </a:r>
            <a:endParaRPr lang="en-US" altLang="en-US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3" descr="psam_pg1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20574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10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6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4EAD4-E576-4495-B9B3-0DB5A18C47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63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EE0B3-25BF-4D15-838F-28180746CD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163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576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7CBA594-DC4F-49D7-8B59-6ED8B83BDE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31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/>
          <a:p>
            <a:r>
              <a:rPr lang="en-US" smtClean="0"/>
              <a:t>Click icon to add clip art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83F31D6-ABBB-419F-86E3-3248B8B3CF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92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2723C-D707-4C23-AA7D-A6712F814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96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6C601-D58C-415A-AD93-1E941ECD39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08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7183F-B865-4B22-9D85-D9C88B7CBB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33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56A1B-9E0F-4C2C-9656-75B6C65D72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75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2A211-EEBE-4668-B26A-50A2B8D2AA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25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341EC-5F38-47F0-93AB-66F9451056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92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BD0A7-50C3-4983-9FBB-5D55570BB8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28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5F315-7E66-4798-95A6-C6A47F6486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94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8" name="Picture 12" descr="psam_pg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6781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latin typeface="Times New Roman" pitchFamily="18" charset="0"/>
              </a:defRPr>
            </a:lvl1pPr>
          </a:lstStyle>
          <a:p>
            <a:fld id="{BE592743-DB1A-4B37-8C32-55738B8718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Data Types</a:t>
            </a:r>
            <a:endParaRPr lang="en-US" altLang="en-US" dirty="0">
              <a:latin typeface="Georgia" panose="02040502050405020303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STRING manipulation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>
              <a:latin typeface="Georgia" panose="02040502050405020303" pitchFamily="18" charset="0"/>
            </a:endParaRPr>
          </a:p>
          <a:p>
            <a:endParaRPr lang="en-US" altLang="en-US" dirty="0">
              <a:latin typeface="Georgia" panose="02040502050405020303" pitchFamily="18" charset="0"/>
            </a:endParaRPr>
          </a:p>
          <a:p>
            <a:r>
              <a:rPr lang="en-US" altLang="en-US" dirty="0">
                <a:latin typeface="Georgia" panose="02040502050405020303" pitchFamily="18" charset="0"/>
              </a:rPr>
              <a:t>How to create a string?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How to access a character from a string?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Formatting a String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String </a:t>
            </a:r>
            <a:r>
              <a:rPr lang="en-US" altLang="en-US" dirty="0" smtClean="0">
                <a:latin typeface="Georgia" panose="02040502050405020303" pitchFamily="18" charset="0"/>
              </a:rPr>
              <a:t>Methods</a:t>
            </a:r>
          </a:p>
          <a:p>
            <a:r>
              <a:rPr lang="en-US" altLang="en-US" dirty="0" smtClean="0">
                <a:latin typeface="Georgia" panose="02040502050405020303" pitchFamily="18" charset="0"/>
              </a:rPr>
              <a:t>Escape Characters</a:t>
            </a:r>
            <a:endParaRPr lang="en-US" altLang="en-US" dirty="0" smtClean="0">
              <a:latin typeface="Georgia" panose="02040502050405020303" pitchFamily="18" charset="0"/>
            </a:endParaRPr>
          </a:p>
          <a:p>
            <a:r>
              <a:rPr lang="en-US" altLang="en-US" dirty="0" smtClean="0">
                <a:latin typeface="Georgia" panose="02040502050405020303" pitchFamily="18" charset="0"/>
              </a:rPr>
              <a:t>String </a:t>
            </a:r>
            <a:r>
              <a:rPr lang="en-US" altLang="en-US" dirty="0">
                <a:latin typeface="Georgia" panose="02040502050405020303" pitchFamily="18" charset="0"/>
              </a:rPr>
              <a:t>Concatenation</a:t>
            </a:r>
            <a:endParaRPr lang="en-US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29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How to create a string?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r>
              <a:rPr lang="en-US" altLang="en-US" dirty="0" smtClean="0">
                <a:latin typeface="Georgia" panose="02040502050405020303" pitchFamily="18" charset="0"/>
              </a:rPr>
              <a:t>A </a:t>
            </a:r>
            <a:r>
              <a:rPr lang="en-US" altLang="en-US" dirty="0">
                <a:latin typeface="Georgia" panose="02040502050405020303" pitchFamily="18" charset="0"/>
              </a:rPr>
              <a:t>string is a sequence of characters represented in the quotation marks. (single, double, or triple quotes</a:t>
            </a:r>
            <a:r>
              <a:rPr lang="en-US" altLang="en-US" dirty="0" smtClean="0">
                <a:latin typeface="Georgia" panose="02040502050405020303" pitchFamily="18" charset="0"/>
              </a:rPr>
              <a:t>)</a:t>
            </a:r>
          </a:p>
          <a:p>
            <a:endParaRPr lang="en-US" altLang="en-US" dirty="0">
              <a:latin typeface="Georgia" panose="02040502050405020303" pitchFamily="18" charset="0"/>
            </a:endParaRPr>
          </a:p>
          <a:p>
            <a:pPr lvl="1" indent="-342900"/>
            <a:r>
              <a:rPr lang="en-US" altLang="en-US" sz="2200" dirty="0" smtClean="0">
                <a:latin typeface="Georgia" panose="02040502050405020303" pitchFamily="18" charset="0"/>
              </a:rPr>
              <a:t> s </a:t>
            </a:r>
            <a:r>
              <a:rPr lang="en-US" altLang="en-US" sz="2200" dirty="0">
                <a:latin typeface="Georgia" panose="02040502050405020303" pitchFamily="18" charset="0"/>
              </a:rPr>
              <a:t>= 'Hello'</a:t>
            </a:r>
          </a:p>
          <a:p>
            <a:pPr marL="800100" lvl="2" indent="0">
              <a:buNone/>
            </a:pPr>
            <a:r>
              <a:rPr lang="en-US" altLang="en-US" sz="2200" dirty="0">
                <a:latin typeface="Georgia" panose="02040502050405020303" pitchFamily="18" charset="0"/>
              </a:rPr>
              <a:t>print(s)</a:t>
            </a:r>
          </a:p>
          <a:p>
            <a:pPr marL="800100" lvl="2" indent="0">
              <a:buNone/>
            </a:pPr>
            <a:r>
              <a:rPr lang="en-US" altLang="en-US" sz="2200" dirty="0">
                <a:latin typeface="Georgia" panose="02040502050405020303" pitchFamily="18" charset="0"/>
              </a:rPr>
              <a:t>s1 = "Hello"</a:t>
            </a:r>
          </a:p>
          <a:p>
            <a:pPr marL="800100" lvl="2" indent="0">
              <a:buNone/>
            </a:pPr>
            <a:r>
              <a:rPr lang="en-US" altLang="en-US" sz="2200" dirty="0">
                <a:latin typeface="Georgia" panose="02040502050405020303" pitchFamily="18" charset="0"/>
              </a:rPr>
              <a:t>print(s1)</a:t>
            </a:r>
          </a:p>
          <a:p>
            <a:pPr marL="800100" lvl="2" indent="0">
              <a:buNone/>
            </a:pPr>
            <a:r>
              <a:rPr lang="en-US" altLang="en-US" sz="2200" dirty="0">
                <a:latin typeface="Georgia" panose="02040502050405020303" pitchFamily="18" charset="0"/>
              </a:rPr>
              <a:t>s2 = ''' Hello</a:t>
            </a:r>
          </a:p>
          <a:p>
            <a:pPr marL="800100" lvl="2" indent="0">
              <a:buNone/>
            </a:pPr>
            <a:r>
              <a:rPr lang="en-US" altLang="en-US" sz="2200" dirty="0">
                <a:latin typeface="Georgia" panose="02040502050405020303" pitchFamily="18" charset="0"/>
              </a:rPr>
              <a:t>How is the whether today? '''</a:t>
            </a:r>
          </a:p>
          <a:p>
            <a:pPr marL="800100" lvl="2" indent="0">
              <a:buNone/>
            </a:pPr>
            <a:r>
              <a:rPr lang="en-US" altLang="en-US" sz="2200" dirty="0">
                <a:latin typeface="Georgia" panose="02040502050405020303" pitchFamily="18" charset="0"/>
              </a:rPr>
              <a:t>print(s2)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5867400" y="4038600"/>
            <a:ext cx="3048000" cy="952500"/>
          </a:xfrm>
          <a:prstGeom prst="wedgeEllipseCallout">
            <a:avLst>
              <a:gd name="adj1" fmla="val -79924"/>
              <a:gd name="adj2" fmla="val 77376"/>
            </a:avLst>
          </a:prstGeom>
          <a:solidFill>
            <a:srgbClr val="FFCCCC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33"/>
                </a:solidFill>
              </a:rPr>
              <a:t>Triple quotes are used for multi line and Doc Strings </a:t>
            </a: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How to </a:t>
            </a:r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access a character from a string?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200" dirty="0">
                <a:latin typeface="Georgia" panose="02040502050405020303" pitchFamily="18" charset="0"/>
              </a:rPr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01829"/>
              </p:ext>
            </p:extLst>
          </p:nvPr>
        </p:nvGraphicFramePr>
        <p:xfrm>
          <a:off x="1447800" y="1295400"/>
          <a:ext cx="6096002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H</a:t>
                      </a:r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</a:t>
                      </a:r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L</a:t>
                      </a:r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L</a:t>
                      </a:r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O</a:t>
                      </a:r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W</a:t>
                      </a:r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O</a:t>
                      </a:r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</a:t>
                      </a:r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L</a:t>
                      </a:r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</a:t>
                      </a:r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0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3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4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6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7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8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10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-11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-10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-9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-8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-7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-6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-5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-4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-3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-2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-1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447800" y="2895600"/>
            <a:ext cx="3505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 = 'HELLO WORLD‘</a:t>
            </a:r>
          </a:p>
          <a:p>
            <a:endParaRPr lang="en-US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#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first </a:t>
            </a:r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character      </a:t>
            </a:r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[0] </a:t>
            </a: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#last character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[-1</a:t>
            </a:r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]</a:t>
            </a: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#slicing 2nd to 5th character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[1:5]</a:t>
            </a: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#slicing 6th to 2nd last character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[4:-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]</a:t>
            </a:r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05200" y="3657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29200" y="2895600"/>
            <a:ext cx="3505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 = 'HELLO WORLD‘</a:t>
            </a:r>
          </a:p>
          <a:p>
            <a:endParaRPr lang="en-US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H</a:t>
            </a:r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endParaRPr lang="en-US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D</a:t>
            </a:r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endParaRPr lang="en-US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ELLO</a:t>
            </a: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O WOR</a:t>
            </a:r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57600" y="4495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48200" y="5257800"/>
            <a:ext cx="3657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14800" y="6096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0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Some MORE..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200" dirty="0">
                <a:latin typeface="Georgia" panose="02040502050405020303" pitchFamily="18" charset="0"/>
              </a:rPr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21434"/>
              </p:ext>
            </p:extLst>
          </p:nvPr>
        </p:nvGraphicFramePr>
        <p:xfrm>
          <a:off x="1447800" y="1295400"/>
          <a:ext cx="6096002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H</a:t>
                      </a:r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</a:t>
                      </a:r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L</a:t>
                      </a:r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L</a:t>
                      </a:r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O</a:t>
                      </a:r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W</a:t>
                      </a:r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O</a:t>
                      </a:r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</a:t>
                      </a:r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L</a:t>
                      </a:r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</a:t>
                      </a:r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0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3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4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6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7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8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10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-11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-10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-9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-8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-7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-6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-5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-4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-3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-2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-1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447800" y="2895600"/>
            <a:ext cx="3505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 = 'HELLO WORLD‘</a:t>
            </a:r>
          </a:p>
          <a:p>
            <a:endParaRPr lang="en-US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# </a:t>
            </a:r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F</a:t>
            </a:r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ull String      </a:t>
            </a:r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[::] </a:t>
            </a:r>
            <a:endParaRPr lang="en-US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# using Step</a:t>
            </a:r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[::2</a:t>
            </a:r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]</a:t>
            </a: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# </a:t>
            </a:r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Reverse 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Order</a:t>
            </a:r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[::-1]</a:t>
            </a:r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57600" y="3657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29200" y="2895600"/>
            <a:ext cx="3505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 = 'HELLO WORLD‘</a:t>
            </a:r>
          </a:p>
          <a:p>
            <a:endParaRPr lang="en-US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HELLO WORLD</a:t>
            </a:r>
            <a:endParaRPr lang="en-US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endParaRPr lang="en-US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HLOWRD</a:t>
            </a:r>
          </a:p>
          <a:p>
            <a:endParaRPr lang="en-US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endParaRPr lang="en-US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DLROW OLLEH</a:t>
            </a:r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57600" y="4495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57600" y="5257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79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Mutability Check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200" dirty="0">
                <a:latin typeface="Georgia" panose="02040502050405020303" pitchFamily="18" charset="0"/>
              </a:rPr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19724"/>
              </p:ext>
            </p:extLst>
          </p:nvPr>
        </p:nvGraphicFramePr>
        <p:xfrm>
          <a:off x="1447800" y="1295400"/>
          <a:ext cx="6096002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H</a:t>
                      </a:r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</a:t>
                      </a:r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L</a:t>
                      </a:r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L</a:t>
                      </a:r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O</a:t>
                      </a:r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W</a:t>
                      </a:r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O</a:t>
                      </a:r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</a:t>
                      </a:r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L</a:t>
                      </a:r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</a:t>
                      </a:r>
                      <a:endParaRPr lang="en-US" sz="28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0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3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4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6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7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8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10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-11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-10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-9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-8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-7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-6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-5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-4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-3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-2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-1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447800" y="2895600"/>
            <a:ext cx="3505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# Immutable</a:t>
            </a:r>
          </a:p>
          <a:p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= 'HELLO WORLD'</a:t>
            </a:r>
          </a:p>
          <a:p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[1] = 'A'</a:t>
            </a:r>
          </a:p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# Reassignment</a:t>
            </a:r>
          </a:p>
          <a:p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= 'HELLO DIVYA'</a:t>
            </a:r>
          </a:p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14800" y="3429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2895600"/>
            <a:ext cx="3505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endParaRPr lang="en-US" dirty="0" smtClean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Throws Error</a:t>
            </a:r>
            <a:endParaRPr lang="en-US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endParaRPr lang="en-US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HELLO DIVYA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03964" y="4495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6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Formatting a </a:t>
            </a:r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String: 1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90678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u="sng" dirty="0">
                <a:latin typeface="Georgia" panose="02040502050405020303" pitchFamily="18" charset="0"/>
              </a:rPr>
              <a:t>% </a:t>
            </a:r>
            <a:r>
              <a:rPr lang="en-US" altLang="en-US" sz="2400" b="1" u="sng" dirty="0" smtClean="0">
                <a:latin typeface="Georgia" panose="02040502050405020303" pitchFamily="18" charset="0"/>
              </a:rPr>
              <a:t>operator</a:t>
            </a:r>
          </a:p>
          <a:p>
            <a:pPr marL="0" indent="0">
              <a:buNone/>
            </a:pPr>
            <a:r>
              <a:rPr lang="en-US" altLang="en-US" sz="1800" b="1" dirty="0" smtClean="0">
                <a:latin typeface="Georgia" panose="02040502050405020303" pitchFamily="18" charset="0"/>
              </a:rPr>
              <a:t>Syntax</a:t>
            </a:r>
            <a:r>
              <a:rPr lang="en-US" altLang="en-US" sz="1800" dirty="0" smtClean="0">
                <a:latin typeface="Georgia" panose="02040502050405020303" pitchFamily="18" charset="0"/>
              </a:rPr>
              <a:t> : </a:t>
            </a:r>
            <a:r>
              <a:rPr lang="en-US" altLang="en-US" sz="1800" dirty="0" smtClean="0">
                <a:latin typeface="Georgia" panose="02040502050405020303" pitchFamily="18" charset="0"/>
                <a:sym typeface="Wingdings" panose="05000000000000000000" pitchFamily="2" charset="2"/>
              </a:rPr>
              <a:t> “</a:t>
            </a:r>
            <a:r>
              <a:rPr lang="en-US" altLang="en-US" sz="1800" dirty="0" smtClean="0">
                <a:latin typeface="Georgia" panose="02040502050405020303" pitchFamily="18" charset="0"/>
              </a:rPr>
              <a:t>string %s %s” %(param1,param2).</a:t>
            </a:r>
          </a:p>
          <a:p>
            <a:pPr marL="0" indent="0">
              <a:buNone/>
            </a:pPr>
            <a:endParaRPr lang="en-US" altLang="en-US" sz="1800" dirty="0" smtClean="0">
              <a:latin typeface="Georgia" panose="02040502050405020303" pitchFamily="18" charset="0"/>
            </a:endParaRPr>
          </a:p>
          <a:p>
            <a:r>
              <a:rPr lang="en-US" altLang="en-US" sz="1800" dirty="0" smtClean="0">
                <a:latin typeface="Georgia" panose="02040502050405020303" pitchFamily="18" charset="0"/>
              </a:rPr>
              <a:t>%s – String</a:t>
            </a:r>
          </a:p>
          <a:p>
            <a:r>
              <a:rPr lang="en-US" altLang="en-US" sz="1800" dirty="0" smtClean="0">
                <a:latin typeface="Georgia" panose="02040502050405020303" pitchFamily="18" charset="0"/>
              </a:rPr>
              <a:t>%d –integers</a:t>
            </a:r>
          </a:p>
          <a:p>
            <a:r>
              <a:rPr lang="en-US" altLang="en-US" sz="1800" dirty="0" smtClean="0">
                <a:latin typeface="Georgia" panose="02040502050405020303" pitchFamily="18" charset="0"/>
              </a:rPr>
              <a:t>%f – floating-point numbers</a:t>
            </a:r>
          </a:p>
          <a:p>
            <a:pPr marL="0" indent="0">
              <a:buNone/>
            </a:pPr>
            <a:endParaRPr lang="en-US" altLang="en-US" sz="1800" b="1" u="sng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a=2</a:t>
            </a: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b=‘Singapore </a:t>
            </a:r>
            <a:r>
              <a:rPr lang="en-US" altLang="en-US" sz="1800" dirty="0">
                <a:latin typeface="Georgia" panose="02040502050405020303" pitchFamily="18" charset="0"/>
              </a:rPr>
              <a:t>T</a:t>
            </a:r>
            <a:r>
              <a:rPr lang="en-US" altLang="en-US" sz="1800" dirty="0" smtClean="0">
                <a:latin typeface="Georgia" panose="02040502050405020303" pitchFamily="18" charset="0"/>
              </a:rPr>
              <a:t>rip'</a:t>
            </a: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c=10000.2</a:t>
            </a: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print("Please book </a:t>
            </a:r>
            <a:r>
              <a:rPr lang="en-US" altLang="en-US" sz="1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%d</a:t>
            </a:r>
            <a:r>
              <a:rPr lang="en-US" altLang="en-US" sz="1800" dirty="0" smtClean="0">
                <a:latin typeface="Georgia" panose="02040502050405020303" pitchFamily="18" charset="0"/>
              </a:rPr>
              <a:t> flight tickets for </a:t>
            </a:r>
            <a:r>
              <a:rPr lang="en-US" altLang="en-US" sz="1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%s</a:t>
            </a:r>
            <a:r>
              <a:rPr lang="en-US" altLang="en-US" sz="1800" dirty="0" smtClean="0">
                <a:latin typeface="Georgia" panose="02040502050405020303" pitchFamily="18" charset="0"/>
              </a:rPr>
              <a:t> .The package amount is </a:t>
            </a:r>
            <a:r>
              <a:rPr lang="en-US" altLang="en-US" sz="1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%f</a:t>
            </a:r>
            <a:r>
              <a:rPr lang="en-US" altLang="en-US" sz="1800" dirty="0" smtClean="0">
                <a:latin typeface="Georgia" panose="02040502050405020303" pitchFamily="18" charset="0"/>
              </a:rPr>
              <a:t>" </a:t>
            </a:r>
            <a:r>
              <a:rPr lang="en-US" altLang="en-US" sz="1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%(a,b,c)</a:t>
            </a:r>
            <a:r>
              <a:rPr lang="en-US" altLang="en-US" sz="1800" dirty="0" smtClean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alt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u="sng" dirty="0" smtClean="0">
                <a:solidFill>
                  <a:srgbClr val="008080"/>
                </a:solidFill>
                <a:latin typeface="Georgia" panose="02040502050405020303" pitchFamily="18" charset="0"/>
              </a:rPr>
              <a:t>Output</a:t>
            </a: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8080"/>
                </a:solidFill>
                <a:latin typeface="Georgia" panose="02040502050405020303" pitchFamily="18" charset="0"/>
              </a:rPr>
              <a:t>Please book 2 flight tickets for </a:t>
            </a:r>
            <a:r>
              <a:rPr lang="en-US" altLang="en-US" sz="1800" dirty="0">
                <a:solidFill>
                  <a:srgbClr val="008080"/>
                </a:solidFill>
                <a:latin typeface="Georgia" panose="02040502050405020303" pitchFamily="18" charset="0"/>
              </a:rPr>
              <a:t>S</a:t>
            </a:r>
            <a:r>
              <a:rPr lang="en-US" altLang="en-US" sz="1800" dirty="0" smtClean="0">
                <a:solidFill>
                  <a:srgbClr val="008080"/>
                </a:solidFill>
                <a:latin typeface="Georgia" panose="02040502050405020303" pitchFamily="18" charset="0"/>
              </a:rPr>
              <a:t>ingapore </a:t>
            </a:r>
            <a:r>
              <a:rPr lang="en-US" altLang="en-US" sz="1800" dirty="0">
                <a:solidFill>
                  <a:srgbClr val="008080"/>
                </a:solidFill>
                <a:latin typeface="Georgia" panose="02040502050405020303" pitchFamily="18" charset="0"/>
              </a:rPr>
              <a:t>T</a:t>
            </a:r>
            <a:r>
              <a:rPr lang="en-US" altLang="en-US" sz="1800" dirty="0" smtClean="0">
                <a:solidFill>
                  <a:srgbClr val="008080"/>
                </a:solidFill>
                <a:latin typeface="Georgia" panose="02040502050405020303" pitchFamily="18" charset="0"/>
              </a:rPr>
              <a:t>rip .The package amount is 10000.200000</a:t>
            </a:r>
          </a:p>
          <a:p>
            <a:pPr marL="0" indent="0"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10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Formatting a </a:t>
            </a:r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String:2 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791200"/>
          </a:xfrm>
        </p:spPr>
        <p:txBody>
          <a:bodyPr/>
          <a:lstStyle/>
          <a:p>
            <a:r>
              <a:rPr lang="en-US" altLang="en-US" sz="2000" dirty="0">
                <a:latin typeface="Georgia" panose="02040502050405020303" pitchFamily="18" charset="0"/>
              </a:rPr>
              <a:t>Allows multiple substitutions and Value </a:t>
            </a:r>
            <a:r>
              <a:rPr lang="en-US" altLang="en-US" sz="2000" dirty="0" smtClean="0">
                <a:latin typeface="Georgia" panose="02040502050405020303" pitchFamily="18" charset="0"/>
              </a:rPr>
              <a:t>formatting</a:t>
            </a:r>
          </a:p>
          <a:p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quantity </a:t>
            </a:r>
            <a:r>
              <a:rPr lang="en-US" altLang="en-US" sz="1800" dirty="0">
                <a:latin typeface="Georgia" panose="02040502050405020303" pitchFamily="18" charset="0"/>
              </a:rPr>
              <a:t>= 3</a:t>
            </a:r>
          </a:p>
          <a:p>
            <a:pPr marL="0" indent="0">
              <a:buNone/>
            </a:pPr>
            <a:r>
              <a:rPr lang="en-US" altLang="en-US" sz="1800" dirty="0" err="1">
                <a:latin typeface="Georgia" panose="02040502050405020303" pitchFamily="18" charset="0"/>
              </a:rPr>
              <a:t>itemno</a:t>
            </a:r>
            <a:r>
              <a:rPr lang="en-US" altLang="en-US" sz="1800" dirty="0">
                <a:latin typeface="Georgia" panose="02040502050405020303" pitchFamily="18" charset="0"/>
              </a:rPr>
              <a:t> = 567</a:t>
            </a:r>
          </a:p>
          <a:p>
            <a:pPr marL="0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price = </a:t>
            </a:r>
            <a:r>
              <a:rPr lang="en-US" altLang="en-US" sz="1800" dirty="0" smtClean="0">
                <a:latin typeface="Georgia" panose="02040502050405020303" pitchFamily="18" charset="0"/>
              </a:rPr>
              <a:t>49.95</a:t>
            </a:r>
          </a:p>
          <a:p>
            <a:pPr marL="0" indent="0">
              <a:buNone/>
            </a:pPr>
            <a:endParaRPr lang="en-US" alt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b="1" dirty="0" smtClean="0">
                <a:latin typeface="Georgia" panose="02040502050405020303" pitchFamily="18" charset="0"/>
              </a:rPr>
              <a:t># </a:t>
            </a:r>
            <a:r>
              <a:rPr lang="en-US" altLang="en-US" sz="1800" b="1" dirty="0">
                <a:latin typeface="Georgia" panose="02040502050405020303" pitchFamily="18" charset="0"/>
              </a:rPr>
              <a:t>Default order</a:t>
            </a: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 err="1">
                <a:latin typeface="Georgia" panose="02040502050405020303" pitchFamily="18" charset="0"/>
              </a:rPr>
              <a:t>myorder</a:t>
            </a:r>
            <a:r>
              <a:rPr lang="en-US" altLang="en-US" sz="1800" dirty="0">
                <a:latin typeface="Georgia" panose="02040502050405020303" pitchFamily="18" charset="0"/>
              </a:rPr>
              <a:t> = "I want {} pieces of item {} for {} dollars."</a:t>
            </a:r>
          </a:p>
          <a:p>
            <a:pPr marL="0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print(</a:t>
            </a:r>
            <a:r>
              <a:rPr lang="en-US" altLang="en-US" sz="1800" dirty="0" err="1">
                <a:latin typeface="Georgia" panose="02040502050405020303" pitchFamily="18" charset="0"/>
              </a:rPr>
              <a:t>myorder.format</a:t>
            </a:r>
            <a:r>
              <a:rPr lang="en-US" altLang="en-US" sz="1800" dirty="0">
                <a:latin typeface="Georgia" panose="02040502050405020303" pitchFamily="18" charset="0"/>
              </a:rPr>
              <a:t>(quantity, </a:t>
            </a:r>
            <a:r>
              <a:rPr lang="en-US" altLang="en-US" sz="1800" dirty="0" err="1">
                <a:latin typeface="Georgia" panose="02040502050405020303" pitchFamily="18" charset="0"/>
              </a:rPr>
              <a:t>itemno</a:t>
            </a:r>
            <a:r>
              <a:rPr lang="en-US" altLang="en-US" sz="1800" dirty="0">
                <a:latin typeface="Georgia" panose="02040502050405020303" pitchFamily="18" charset="0"/>
              </a:rPr>
              <a:t>, price</a:t>
            </a:r>
            <a:r>
              <a:rPr lang="en-US" altLang="en-US" sz="1800" dirty="0" smtClean="0">
                <a:latin typeface="Georgia" panose="02040502050405020303" pitchFamily="18" charset="0"/>
              </a:rPr>
              <a:t>))</a:t>
            </a:r>
          </a:p>
          <a:p>
            <a:pPr marL="0" indent="0">
              <a:buNone/>
            </a:pPr>
            <a:endParaRPr lang="en-US" alt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b="1" dirty="0" smtClean="0">
                <a:latin typeface="Georgia" panose="02040502050405020303" pitchFamily="18" charset="0"/>
              </a:rPr>
              <a:t># </a:t>
            </a:r>
            <a:r>
              <a:rPr lang="en-US" altLang="en-US" sz="1800" b="1" dirty="0">
                <a:latin typeface="Georgia" panose="02040502050405020303" pitchFamily="18" charset="0"/>
              </a:rPr>
              <a:t>Positional Formatting</a:t>
            </a:r>
          </a:p>
          <a:p>
            <a:pPr marL="0" indent="0">
              <a:buNone/>
            </a:pPr>
            <a:r>
              <a:rPr lang="en-US" altLang="en-US" sz="1800" dirty="0" err="1" smtClean="0">
                <a:latin typeface="Georgia" panose="02040502050405020303" pitchFamily="18" charset="0"/>
              </a:rPr>
              <a:t>myorder</a:t>
            </a:r>
            <a:r>
              <a:rPr lang="en-US" altLang="en-US" sz="1800" dirty="0" smtClean="0">
                <a:latin typeface="Georgia" panose="02040502050405020303" pitchFamily="18" charset="0"/>
              </a:rPr>
              <a:t> </a:t>
            </a:r>
            <a:r>
              <a:rPr lang="en-US" altLang="en-US" sz="1800" dirty="0">
                <a:latin typeface="Georgia" panose="02040502050405020303" pitchFamily="18" charset="0"/>
              </a:rPr>
              <a:t>= "I want to pay {2} dollars for {0} pieces of item {1}."</a:t>
            </a: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print(</a:t>
            </a:r>
            <a:r>
              <a:rPr lang="en-US" altLang="en-US" sz="1800" dirty="0" err="1" smtClean="0">
                <a:latin typeface="Georgia" panose="02040502050405020303" pitchFamily="18" charset="0"/>
              </a:rPr>
              <a:t>myorder.format</a:t>
            </a:r>
            <a:r>
              <a:rPr lang="en-US" altLang="en-US" sz="1800" dirty="0" smtClean="0">
                <a:latin typeface="Georgia" panose="02040502050405020303" pitchFamily="18" charset="0"/>
              </a:rPr>
              <a:t>(quantity</a:t>
            </a:r>
            <a:r>
              <a:rPr lang="en-US" altLang="en-US" sz="1800" dirty="0">
                <a:latin typeface="Georgia" panose="02040502050405020303" pitchFamily="18" charset="0"/>
              </a:rPr>
              <a:t>, </a:t>
            </a:r>
            <a:r>
              <a:rPr lang="en-US" altLang="en-US" sz="1800" dirty="0" err="1">
                <a:latin typeface="Georgia" panose="02040502050405020303" pitchFamily="18" charset="0"/>
              </a:rPr>
              <a:t>itemno</a:t>
            </a:r>
            <a:r>
              <a:rPr lang="en-US" altLang="en-US" sz="1800" dirty="0">
                <a:latin typeface="Georgia" panose="02040502050405020303" pitchFamily="18" charset="0"/>
              </a:rPr>
              <a:t>, price</a:t>
            </a:r>
            <a:r>
              <a:rPr lang="en-US" altLang="en-US" sz="1800" dirty="0" smtClean="0">
                <a:latin typeface="Georgia" panose="02040502050405020303" pitchFamily="18" charset="0"/>
              </a:rPr>
              <a:t>))</a:t>
            </a: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b="1" dirty="0">
                <a:latin typeface="Georgia" panose="02040502050405020303" pitchFamily="18" charset="0"/>
              </a:rPr>
              <a:t># </a:t>
            </a:r>
            <a:r>
              <a:rPr lang="en-US" altLang="en-US" sz="1800" b="1" dirty="0" smtClean="0">
                <a:latin typeface="Georgia" panose="02040502050405020303" pitchFamily="18" charset="0"/>
              </a:rPr>
              <a:t>Keyword Formatting</a:t>
            </a:r>
          </a:p>
          <a:p>
            <a:pPr marL="0" indent="0">
              <a:buNone/>
            </a:pPr>
            <a:r>
              <a:rPr lang="en-US" altLang="en-US" sz="1800" dirty="0" err="1">
                <a:latin typeface="Georgia" panose="02040502050405020303" pitchFamily="18" charset="0"/>
              </a:rPr>
              <a:t>myorder</a:t>
            </a:r>
            <a:r>
              <a:rPr lang="en-US" altLang="en-US" sz="1800" dirty="0">
                <a:latin typeface="Georgia" panose="02040502050405020303" pitchFamily="18" charset="0"/>
              </a:rPr>
              <a:t> = "I want to pay {price} dollars for {quantity} pieces of item {</a:t>
            </a:r>
            <a:r>
              <a:rPr lang="en-US" altLang="en-US" sz="1800" dirty="0" err="1">
                <a:latin typeface="Georgia" panose="02040502050405020303" pitchFamily="18" charset="0"/>
              </a:rPr>
              <a:t>itemno</a:t>
            </a:r>
            <a:r>
              <a:rPr lang="en-US" altLang="en-US" sz="1800" dirty="0">
                <a:latin typeface="Georgia" panose="02040502050405020303" pitchFamily="18" charset="0"/>
              </a:rPr>
              <a:t>}."</a:t>
            </a:r>
          </a:p>
          <a:p>
            <a:pPr marL="0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print(</a:t>
            </a:r>
            <a:r>
              <a:rPr lang="en-US" altLang="en-US" sz="1800" dirty="0" err="1">
                <a:latin typeface="Georgia" panose="02040502050405020303" pitchFamily="18" charset="0"/>
              </a:rPr>
              <a:t>myorder.format</a:t>
            </a:r>
            <a:r>
              <a:rPr lang="en-US" altLang="en-US" sz="1800" dirty="0">
                <a:latin typeface="Georgia" panose="02040502050405020303" pitchFamily="18" charset="0"/>
              </a:rPr>
              <a:t>(quantity = 3, </a:t>
            </a:r>
            <a:r>
              <a:rPr lang="en-US" altLang="en-US" sz="1800" dirty="0" err="1">
                <a:latin typeface="Georgia" panose="02040502050405020303" pitchFamily="18" charset="0"/>
              </a:rPr>
              <a:t>itemno</a:t>
            </a:r>
            <a:r>
              <a:rPr lang="en-US" altLang="en-US" sz="1800" dirty="0">
                <a:latin typeface="Georgia" panose="02040502050405020303" pitchFamily="18" charset="0"/>
              </a:rPr>
              <a:t> =567, price=49.95))</a:t>
            </a:r>
          </a:p>
          <a:p>
            <a:pPr marL="0" indent="0"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6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Formatting a </a:t>
            </a:r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String:</a:t>
            </a:r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3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90678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u="sng" dirty="0" smtClean="0">
                <a:latin typeface="Georgia" panose="02040502050405020303" pitchFamily="18" charset="0"/>
              </a:rPr>
              <a:t>f-strings</a:t>
            </a:r>
          </a:p>
          <a:p>
            <a:pPr marL="0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The letter ‘f’ precedes the string, and the variables are mentioned in curly braces in their places</a:t>
            </a:r>
            <a:r>
              <a:rPr lang="en-US" altLang="en-US" sz="1800" dirty="0" smtClean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endParaRPr lang="en-US" altLang="en-US" sz="18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a=2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>b='</a:t>
            </a:r>
            <a:r>
              <a:rPr lang="en-US" sz="1800" dirty="0" err="1">
                <a:latin typeface="Georgia" panose="02040502050405020303" pitchFamily="18" charset="0"/>
              </a:rPr>
              <a:t>singapore</a:t>
            </a:r>
            <a:r>
              <a:rPr lang="en-US" sz="1800" dirty="0">
                <a:latin typeface="Georgia" panose="02040502050405020303" pitchFamily="18" charset="0"/>
              </a:rPr>
              <a:t> trip'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>c=10000.2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>print(</a:t>
            </a:r>
            <a:r>
              <a:rPr lang="en-US" sz="1800" dirty="0" err="1">
                <a:solidFill>
                  <a:srgbClr val="0070C0"/>
                </a:solidFill>
                <a:latin typeface="Georgia" panose="02040502050405020303" pitchFamily="18" charset="0"/>
              </a:rPr>
              <a:t>f</a:t>
            </a:r>
            <a:r>
              <a:rPr lang="en-US" sz="1800" dirty="0" err="1">
                <a:latin typeface="Georgia" panose="02040502050405020303" pitchFamily="18" charset="0"/>
              </a:rPr>
              <a:t>"Please</a:t>
            </a:r>
            <a:r>
              <a:rPr lang="en-US" sz="1800" dirty="0">
                <a:latin typeface="Georgia" panose="02040502050405020303" pitchFamily="18" charset="0"/>
              </a:rPr>
              <a:t> book </a:t>
            </a:r>
            <a:r>
              <a:rPr lang="en-US" sz="1800" dirty="0">
                <a:solidFill>
                  <a:srgbClr val="0070C0"/>
                </a:solidFill>
                <a:latin typeface="Georgia" panose="02040502050405020303" pitchFamily="18" charset="0"/>
              </a:rPr>
              <a:t>{a}</a:t>
            </a:r>
            <a:r>
              <a:rPr lang="en-US" sz="1800" dirty="0">
                <a:latin typeface="Georgia" panose="02040502050405020303" pitchFamily="18" charset="0"/>
              </a:rPr>
              <a:t> flight tickets for </a:t>
            </a:r>
            <a:r>
              <a:rPr lang="en-US" sz="1800" dirty="0">
                <a:solidFill>
                  <a:srgbClr val="0070C0"/>
                </a:solidFill>
                <a:latin typeface="Georgia" panose="02040502050405020303" pitchFamily="18" charset="0"/>
              </a:rPr>
              <a:t>{b}</a:t>
            </a:r>
            <a:r>
              <a:rPr lang="en-US" sz="1800" dirty="0">
                <a:latin typeface="Georgia" panose="02040502050405020303" pitchFamily="18" charset="0"/>
              </a:rPr>
              <a:t> .The </a:t>
            </a:r>
            <a:r>
              <a:rPr lang="en-US" sz="1800" dirty="0" err="1">
                <a:latin typeface="Georgia" panose="02040502050405020303" pitchFamily="18" charset="0"/>
              </a:rPr>
              <a:t>pacakage</a:t>
            </a:r>
            <a:r>
              <a:rPr lang="en-US" sz="1800" dirty="0">
                <a:latin typeface="Georgia" panose="02040502050405020303" pitchFamily="18" charset="0"/>
              </a:rPr>
              <a:t> amount is </a:t>
            </a:r>
            <a:r>
              <a:rPr lang="en-US" sz="1800" dirty="0">
                <a:solidFill>
                  <a:srgbClr val="0070C0"/>
                </a:solidFill>
                <a:latin typeface="Georgia" panose="02040502050405020303" pitchFamily="18" charset="0"/>
              </a:rPr>
              <a:t>{c}</a:t>
            </a:r>
            <a:r>
              <a:rPr lang="en-US" sz="1800" dirty="0">
                <a:latin typeface="Georgia" panose="02040502050405020303" pitchFamily="18" charset="0"/>
              </a:rPr>
              <a:t>")</a:t>
            </a:r>
            <a:r>
              <a:rPr lang="en-US" sz="1800" dirty="0"/>
              <a:t/>
            </a:r>
            <a:br>
              <a:rPr lang="en-US" sz="1800" dirty="0"/>
            </a:br>
            <a:endParaRPr lang="en-US" alt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u="sng" dirty="0" smtClean="0">
                <a:solidFill>
                  <a:srgbClr val="008080"/>
                </a:solidFill>
                <a:latin typeface="Georgia" panose="02040502050405020303" pitchFamily="18" charset="0"/>
              </a:rPr>
              <a:t>Output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8080"/>
                </a:solidFill>
                <a:latin typeface="Georgia" panose="02040502050405020303" pitchFamily="18" charset="0"/>
              </a:rPr>
              <a:t>Please book 2 flight tickets for </a:t>
            </a:r>
            <a:r>
              <a:rPr lang="en-US" altLang="en-US" sz="1800" dirty="0" err="1">
                <a:solidFill>
                  <a:srgbClr val="008080"/>
                </a:solidFill>
                <a:latin typeface="Georgia" panose="02040502050405020303" pitchFamily="18" charset="0"/>
              </a:rPr>
              <a:t>singapore</a:t>
            </a:r>
            <a:r>
              <a:rPr lang="en-US" altLang="en-US" sz="1800" dirty="0">
                <a:solidFill>
                  <a:srgbClr val="008080"/>
                </a:solidFill>
                <a:latin typeface="Georgia" panose="02040502050405020303" pitchFamily="18" charset="0"/>
              </a:rPr>
              <a:t> trip .The </a:t>
            </a:r>
            <a:r>
              <a:rPr lang="en-US" altLang="en-US" sz="1800" dirty="0" err="1">
                <a:solidFill>
                  <a:srgbClr val="008080"/>
                </a:solidFill>
                <a:latin typeface="Georgia" panose="02040502050405020303" pitchFamily="18" charset="0"/>
              </a:rPr>
              <a:t>pacakage</a:t>
            </a:r>
            <a:r>
              <a:rPr lang="en-US" altLang="en-US" sz="1800" dirty="0">
                <a:solidFill>
                  <a:srgbClr val="008080"/>
                </a:solidFill>
                <a:latin typeface="Georgia" panose="02040502050405020303" pitchFamily="18" charset="0"/>
              </a:rPr>
              <a:t> amount is </a:t>
            </a:r>
            <a:r>
              <a:rPr lang="en-US" altLang="en-US" sz="1800" dirty="0" smtClean="0">
                <a:solidFill>
                  <a:srgbClr val="008080"/>
                </a:solidFill>
                <a:latin typeface="Georgia" panose="02040502050405020303" pitchFamily="18" charset="0"/>
              </a:rPr>
              <a:t>10000.2</a:t>
            </a:r>
          </a:p>
          <a:p>
            <a:pPr marL="0" indent="0">
              <a:buNone/>
            </a:pPr>
            <a:endParaRPr lang="en-US" altLang="en-US" sz="1800" dirty="0">
              <a:solidFill>
                <a:srgbClr val="00808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b="1" u="sng" dirty="0">
                <a:latin typeface="Georgia" panose="02040502050405020303" pitchFamily="18" charset="0"/>
              </a:rPr>
              <a:t>Note</a:t>
            </a:r>
            <a:r>
              <a:rPr lang="en-US" altLang="en-US" sz="1800" b="1" u="sng" dirty="0" smtClean="0">
                <a:latin typeface="Georgia" panose="02040502050405020303" pitchFamily="18" charset="0"/>
              </a:rPr>
              <a:t>:</a:t>
            </a:r>
          </a:p>
          <a:p>
            <a:r>
              <a:rPr lang="en-US" altLang="en-US" sz="2000" dirty="0" smtClean="0">
                <a:latin typeface="Georgia" panose="02040502050405020303" pitchFamily="18" charset="0"/>
              </a:rPr>
              <a:t>f-strings </a:t>
            </a:r>
            <a:r>
              <a:rPr lang="en-US" altLang="en-US" sz="2000" dirty="0">
                <a:latin typeface="Georgia" panose="02040502050405020303" pitchFamily="18" charset="0"/>
              </a:rPr>
              <a:t>provide a concise and convenient way to embed python expressions inside string literals for </a:t>
            </a:r>
            <a:r>
              <a:rPr lang="en-US" altLang="en-US" sz="2000" dirty="0" smtClean="0">
                <a:latin typeface="Georgia" panose="02040502050405020303" pitchFamily="18" charset="0"/>
              </a:rPr>
              <a:t>formatting.</a:t>
            </a:r>
            <a:endParaRPr lang="en-US" altLang="en-US" sz="2000" dirty="0">
              <a:latin typeface="Georgia" panose="02040502050405020303" pitchFamily="18" charset="0"/>
            </a:endParaRPr>
          </a:p>
          <a:p>
            <a:r>
              <a:rPr lang="en-US" altLang="en-US" sz="2000" dirty="0">
                <a:latin typeface="Georgia" panose="02040502050405020303" pitchFamily="18" charset="0"/>
              </a:rPr>
              <a:t>f-strings are faster than both %-formatting and </a:t>
            </a:r>
            <a:r>
              <a:rPr lang="en-US" altLang="en-US" sz="2000" dirty="0" err="1">
                <a:latin typeface="Georgia" panose="02040502050405020303" pitchFamily="18" charset="0"/>
              </a:rPr>
              <a:t>str.format</a:t>
            </a:r>
            <a:r>
              <a:rPr lang="en-US" altLang="en-US" sz="2000" dirty="0">
                <a:latin typeface="Georgia" panose="02040502050405020303" pitchFamily="18" charset="0"/>
              </a:rPr>
              <a:t>(). </a:t>
            </a:r>
            <a:endParaRPr lang="en-US" alt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2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String </a:t>
            </a:r>
            <a:r>
              <a:rPr lang="en-US" altLang="en-US" b="1" dirty="0" err="1" smtClean="0">
                <a:latin typeface="Algerian" panose="04020705040A02060702" pitchFamily="82" charset="0"/>
                <a:cs typeface="Courier New" panose="02070309020205020404" pitchFamily="49" charset="0"/>
              </a:rPr>
              <a:t>MEthods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 smtClean="0">
                <a:latin typeface="Georgia" panose="02040502050405020303" pitchFamily="18" charset="0"/>
              </a:rPr>
              <a:t> </a:t>
            </a:r>
            <a:endParaRPr lang="en-US" altLang="en-US" sz="2000" dirty="0">
              <a:latin typeface="Georgia" panose="02040502050405020303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01724"/>
              </p:ext>
            </p:extLst>
          </p:nvPr>
        </p:nvGraphicFramePr>
        <p:xfrm>
          <a:off x="762000" y="1752600"/>
          <a:ext cx="8153399" cy="3017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98685"/>
                <a:gridCol w="3527357"/>
                <a:gridCol w="35273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strip()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 = " Hello, World! "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US" sz="1600" b="1" kern="1200" dirty="0" err="1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a.strip</a:t>
                      </a:r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())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Hello, World!</a:t>
                      </a:r>
                    </a:p>
                    <a:p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lower() 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 = "Hello, World!"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US" sz="1600" b="1" kern="1200" dirty="0" err="1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a.lower</a:t>
                      </a:r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())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hello, world!</a:t>
                      </a:r>
                    </a:p>
                    <a:p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upper()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 = "Hello, World!"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US" sz="1600" b="1" kern="1200" dirty="0" err="1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a.upper</a:t>
                      </a:r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())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HELLO, WORLD!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= "Hello, World!"</a:t>
                      </a:r>
                    </a:p>
                    <a:p>
                      <a:r>
                        <a:rPr lang="en-US" dirty="0" smtClean="0"/>
                        <a:t>print(</a:t>
                      </a:r>
                      <a:r>
                        <a:rPr lang="en-US" dirty="0" err="1" smtClean="0"/>
                        <a:t>a.replace</a:t>
                      </a:r>
                      <a:r>
                        <a:rPr lang="en-US" dirty="0" smtClean="0"/>
                        <a:t>("H", "J"))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Jello</a:t>
                      </a:r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, World!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split()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= "Hello, World!"</a:t>
                      </a:r>
                    </a:p>
                    <a:p>
                      <a:r>
                        <a:rPr lang="en-US" dirty="0" smtClean="0"/>
                        <a:t>print(</a:t>
                      </a:r>
                      <a:r>
                        <a:rPr lang="en-US" dirty="0" err="1" smtClean="0"/>
                        <a:t>a.split</a:t>
                      </a:r>
                      <a:r>
                        <a:rPr lang="en-US" dirty="0" smtClean="0"/>
                        <a:t>(","))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['Hello', ' World!']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51816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# 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String Function :len</a:t>
            </a:r>
          </a:p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str1 = 'Python training'</a:t>
            </a:r>
          </a:p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(str1))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2400" y="51816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0000"/>
                </a:solidFill>
                <a:latin typeface="Georgia" panose="02040502050405020303" pitchFamily="18" charset="0"/>
              </a:rPr>
              <a:t>Output</a:t>
            </a:r>
          </a:p>
          <a:p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15</a:t>
            </a:r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053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ESCAPE CHARACTERS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 smtClean="0">
                <a:latin typeface="Georgia" panose="02040502050405020303" pitchFamily="18" charset="0"/>
              </a:rPr>
              <a:t> </a:t>
            </a:r>
            <a:endParaRPr lang="en-US" altLang="en-US" sz="2000" dirty="0">
              <a:latin typeface="Georgia" panose="02040502050405020303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134335"/>
              </p:ext>
            </p:extLst>
          </p:nvPr>
        </p:nvGraphicFramePr>
        <p:xfrm>
          <a:off x="762000" y="1752600"/>
          <a:ext cx="6096000" cy="237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47800"/>
                <a:gridCol w="46482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kern="120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\'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Single Quote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kern="120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\\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Backslash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kern="120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\n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New Line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\t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Tab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kern="120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\b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Backspace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55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DATA TYPES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altLang="en-US" sz="2600" dirty="0" smtClean="0">
                <a:latin typeface="Georgia" panose="02040502050405020303" pitchFamily="18" charset="0"/>
              </a:rPr>
              <a:t>A variable is used to hold different types of values. </a:t>
            </a:r>
          </a:p>
          <a:p>
            <a:endParaRPr lang="en-US" altLang="en-US" sz="2600" dirty="0" smtClean="0">
              <a:latin typeface="Georgia" panose="02040502050405020303" pitchFamily="18" charset="0"/>
            </a:endParaRPr>
          </a:p>
          <a:p>
            <a:r>
              <a:rPr lang="en-US" altLang="en-US" sz="2600" dirty="0" smtClean="0">
                <a:latin typeface="Georgia" panose="02040502050405020303" pitchFamily="18" charset="0"/>
              </a:rPr>
              <a:t>Don’t </a:t>
            </a:r>
            <a:r>
              <a:rPr lang="en-US" altLang="en-US" sz="2600" dirty="0">
                <a:latin typeface="Georgia" panose="02040502050405020303" pitchFamily="18" charset="0"/>
              </a:rPr>
              <a:t>need to define the type of the variable while declaring it. The interpreter implicitly binds the value with its type. </a:t>
            </a:r>
            <a:endParaRPr lang="en-US" altLang="en-US" sz="2600" dirty="0" smtClean="0">
              <a:latin typeface="Georgia" panose="02040502050405020303" pitchFamily="18" charset="0"/>
            </a:endParaRPr>
          </a:p>
          <a:p>
            <a:endParaRPr lang="en-US" altLang="en-US" sz="2600" dirty="0">
              <a:latin typeface="Georgia" panose="02040502050405020303" pitchFamily="18" charset="0"/>
            </a:endParaRPr>
          </a:p>
          <a:p>
            <a:r>
              <a:rPr lang="en-US" altLang="en-US" sz="2600" dirty="0" smtClean="0">
                <a:latin typeface="Georgia" panose="02040502050405020303" pitchFamily="18" charset="0"/>
              </a:rPr>
              <a:t>Example:</a:t>
            </a:r>
          </a:p>
          <a:p>
            <a:pPr marL="400050" lvl="1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x = 24</a:t>
            </a:r>
          </a:p>
          <a:p>
            <a:pPr marL="400050" lvl="1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y = 14.7</a:t>
            </a:r>
          </a:p>
          <a:p>
            <a:pPr marL="400050" lvl="1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z = "Welcome to </a:t>
            </a:r>
            <a:r>
              <a:rPr lang="en-US" altLang="en-US" sz="1800" dirty="0" err="1" smtClean="0">
                <a:latin typeface="Georgia" panose="02040502050405020303" pitchFamily="18" charset="0"/>
              </a:rPr>
              <a:t>Edureka</a:t>
            </a:r>
            <a:r>
              <a:rPr lang="en-US" altLang="en-US" sz="1800" dirty="0" smtClean="0">
                <a:latin typeface="Georgia" panose="02040502050405020303" pitchFamily="18" charset="0"/>
              </a:rPr>
              <a:t>“</a:t>
            </a:r>
          </a:p>
          <a:p>
            <a:pPr marL="400050" lvl="1" indent="0">
              <a:buNone/>
            </a:pPr>
            <a:endParaRPr lang="en-US" sz="1800" dirty="0">
              <a:latin typeface="Georgia" panose="02040502050405020303" pitchFamily="18" charset="0"/>
              <a:ea typeface="+mn-ea"/>
              <a:cs typeface="+mn-cs"/>
            </a:endParaRPr>
          </a:p>
          <a:p>
            <a:pPr marL="857250" lvl="1" indent="-457200"/>
            <a:r>
              <a:rPr lang="en-US" b="1" dirty="0" smtClean="0">
                <a:latin typeface="Georgia" panose="02040502050405020303" pitchFamily="18" charset="0"/>
                <a:ea typeface="+mn-ea"/>
                <a:cs typeface="+mn-cs"/>
              </a:rPr>
              <a:t>type</a:t>
            </a:r>
            <a:r>
              <a:rPr lang="en-US" b="1" dirty="0">
                <a:latin typeface="Georgia" panose="02040502050405020303" pitchFamily="18" charset="0"/>
                <a:ea typeface="+mn-ea"/>
                <a:cs typeface="+mn-cs"/>
              </a:rPr>
              <a:t>()</a:t>
            </a:r>
            <a:r>
              <a:rPr lang="en-US" dirty="0">
                <a:latin typeface="Georgia" panose="02040502050405020303" pitchFamily="18" charset="0"/>
                <a:ea typeface="+mn-ea"/>
                <a:cs typeface="+mn-cs"/>
              </a:rPr>
              <a:t> </a:t>
            </a:r>
            <a:r>
              <a:rPr lang="en-US" dirty="0" smtClean="0">
                <a:latin typeface="Georgia" panose="02040502050405020303" pitchFamily="18" charset="0"/>
                <a:ea typeface="+mn-ea"/>
                <a:cs typeface="+mn-cs"/>
              </a:rPr>
              <a:t>function</a:t>
            </a:r>
            <a:endParaRPr lang="en-US" altLang="en-US" dirty="0">
              <a:latin typeface="Georgia" panose="020405020504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53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String Concatenation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7086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 smtClean="0">
                <a:latin typeface="Georgia" panose="02040502050405020303" pitchFamily="18" charset="0"/>
              </a:rPr>
              <a:t>a=‘how do you like the python Training '</a:t>
            </a:r>
            <a:endParaRPr lang="en-US" alt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latin typeface="Georgia" panose="02040502050405020303" pitchFamily="18" charset="0"/>
              </a:rPr>
              <a:t>b=‘at BIX IT Academy?'</a:t>
            </a:r>
            <a:endParaRPr lang="en-US" alt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000" dirty="0" err="1" smtClean="0">
                <a:latin typeface="Georgia" panose="02040502050405020303" pitchFamily="18" charset="0"/>
              </a:rPr>
              <a:t>a+b</a:t>
            </a:r>
            <a:endParaRPr lang="en-US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000" u="sng" dirty="0" smtClean="0">
                <a:solidFill>
                  <a:srgbClr val="008080"/>
                </a:solidFill>
                <a:latin typeface="Georgia" panose="02040502050405020303" pitchFamily="18" charset="0"/>
              </a:rPr>
              <a:t>Output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8080"/>
                </a:solidFill>
                <a:latin typeface="Georgia" panose="02040502050405020303" pitchFamily="18" charset="0"/>
              </a:rPr>
              <a:t>how do you like the python Training at BIX IT </a:t>
            </a:r>
            <a:r>
              <a:rPr lang="en-US" altLang="en-US" sz="2000" dirty="0" smtClean="0">
                <a:solidFill>
                  <a:srgbClr val="008080"/>
                </a:solidFill>
                <a:latin typeface="Georgia" panose="02040502050405020303" pitchFamily="18" charset="0"/>
              </a:rPr>
              <a:t>Academy?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808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latin typeface="Georgia" panose="02040502050405020303" pitchFamily="18" charset="0"/>
              </a:rPr>
              <a:t>a </a:t>
            </a:r>
            <a:r>
              <a:rPr lang="en-US" altLang="en-US" sz="2000" dirty="0">
                <a:latin typeface="Georgia" panose="02040502050405020303" pitchFamily="18" charset="0"/>
              </a:rPr>
              <a:t>= “Hello </a:t>
            </a:r>
            <a:r>
              <a:rPr lang="en-US" altLang="en-US" sz="2000" dirty="0" smtClean="0">
                <a:latin typeface="Georgia" panose="02040502050405020303" pitchFamily="18" charset="0"/>
              </a:rPr>
              <a:t>Student ”</a:t>
            </a:r>
          </a:p>
          <a:p>
            <a:pPr marL="0" indent="0">
              <a:buNone/>
            </a:pPr>
            <a:r>
              <a:rPr lang="en-US" altLang="en-US" sz="2000" dirty="0" smtClean="0">
                <a:latin typeface="Georgia" panose="02040502050405020303" pitchFamily="18" charset="0"/>
              </a:rPr>
              <a:t>a *2</a:t>
            </a:r>
            <a:endParaRPr lang="en-US" alt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200" dirty="0" smtClean="0">
              <a:solidFill>
                <a:srgbClr val="00808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000" u="sng" dirty="0">
                <a:solidFill>
                  <a:srgbClr val="008080"/>
                </a:solidFill>
                <a:latin typeface="Georgia" panose="02040502050405020303" pitchFamily="18" charset="0"/>
              </a:rPr>
              <a:t>Output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8080"/>
                </a:solidFill>
                <a:latin typeface="Georgia" panose="02040502050405020303" pitchFamily="18" charset="0"/>
              </a:rPr>
              <a:t>Hello Student Hello Student</a:t>
            </a:r>
            <a:endParaRPr lang="en-US" altLang="en-US" sz="2000" dirty="0">
              <a:solidFill>
                <a:srgbClr val="00808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200" dirty="0" smtClean="0">
              <a:solidFill>
                <a:srgbClr val="008080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endParaRPr lang="en-US" altLang="en-US" sz="2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3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DATA TYPES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>
              <a:latin typeface="Georgia" panose="02040502050405020303" pitchFamily="18" charset="0"/>
            </a:endParaRPr>
          </a:p>
          <a:p>
            <a:endParaRPr lang="en-US" altLang="en-US" dirty="0">
              <a:latin typeface="Georgia" panose="02040502050405020303" pitchFamily="18" charset="0"/>
            </a:endParaRPr>
          </a:p>
          <a:p>
            <a:r>
              <a:rPr lang="en-US" altLang="en-US" dirty="0" smtClean="0">
                <a:latin typeface="Georgia" panose="02040502050405020303" pitchFamily="18" charset="0"/>
              </a:rPr>
              <a:t>Standard Data Types in Python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Georgia" panose="02040502050405020303" pitchFamily="18" charset="0"/>
              </a:rPr>
              <a:t>Numbers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Georgia" panose="02040502050405020303" pitchFamily="18" charset="0"/>
              </a:rPr>
              <a:t>String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Georgia" panose="02040502050405020303" pitchFamily="18" charset="0"/>
              </a:rPr>
              <a:t>List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Georgia" panose="02040502050405020303" pitchFamily="18" charset="0"/>
              </a:rPr>
              <a:t>Tuple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Georgia" panose="02040502050405020303" pitchFamily="18" charset="0"/>
              </a:rPr>
              <a:t>Dictionary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6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Numbers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altLang="en-US" sz="2600" dirty="0" smtClean="0">
                <a:latin typeface="Georgia" panose="02040502050405020303" pitchFamily="18" charset="0"/>
              </a:rPr>
              <a:t>Number is used to store numeric values</a:t>
            </a:r>
          </a:p>
          <a:p>
            <a:endParaRPr lang="en-US" altLang="en-US" sz="2600" dirty="0" smtClean="0">
              <a:latin typeface="Georgia" panose="02040502050405020303" pitchFamily="18" charset="0"/>
            </a:endParaRPr>
          </a:p>
          <a:p>
            <a:r>
              <a:rPr lang="en-US" altLang="en-US" sz="2600" dirty="0" smtClean="0">
                <a:latin typeface="Georgia" panose="02040502050405020303" pitchFamily="18" charset="0"/>
              </a:rPr>
              <a:t>There are 4 types of numeric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 b="1" dirty="0" err="1" smtClean="0">
                <a:latin typeface="Georgia" panose="02040502050405020303" pitchFamily="18" charset="0"/>
              </a:rPr>
              <a:t>int</a:t>
            </a:r>
            <a:r>
              <a:rPr lang="en-US" altLang="en-US" sz="2400" dirty="0" smtClean="0">
                <a:latin typeface="Georgia" panose="02040502050405020303" pitchFamily="18" charset="0"/>
              </a:rPr>
              <a:t> –</a:t>
            </a:r>
            <a:r>
              <a:rPr lang="en-US" altLang="en-US" sz="2000" dirty="0" smtClean="0">
                <a:latin typeface="Georgia" panose="02040502050405020303" pitchFamily="18" charset="0"/>
              </a:rPr>
              <a:t>signed integers like 12, 2, 7, etc.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 b="1" dirty="0" smtClean="0">
                <a:latin typeface="Georgia" panose="02040502050405020303" pitchFamily="18" charset="0"/>
              </a:rPr>
              <a:t>long</a:t>
            </a:r>
            <a:r>
              <a:rPr lang="en-US" altLang="en-US" sz="2400" dirty="0" smtClean="0">
                <a:latin typeface="Georgia" panose="02040502050405020303" pitchFamily="18" charset="0"/>
              </a:rPr>
              <a:t> – </a:t>
            </a:r>
            <a:r>
              <a:rPr lang="en-US" altLang="en-US" sz="2000" dirty="0">
                <a:latin typeface="Georgia" panose="02040502050405020303" pitchFamily="18" charset="0"/>
              </a:rPr>
              <a:t>This integer is used for a higher range of values like 908090800L, -0x1929292L, etc.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 b="1" dirty="0" smtClean="0">
                <a:latin typeface="Georgia" panose="02040502050405020303" pitchFamily="18" charset="0"/>
              </a:rPr>
              <a:t>float</a:t>
            </a:r>
            <a:r>
              <a:rPr lang="en-US" altLang="en-US" sz="2400" dirty="0" smtClean="0">
                <a:latin typeface="Georgia" panose="02040502050405020303" pitchFamily="18" charset="0"/>
              </a:rPr>
              <a:t> –</a:t>
            </a:r>
            <a:r>
              <a:rPr lang="en-US" altLang="en-US" sz="2000" dirty="0">
                <a:latin typeface="Georgia" panose="02040502050405020303" pitchFamily="18" charset="0"/>
              </a:rPr>
              <a:t>floating-point numbers like 1.5, 701.89, 15.2, etc.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 b="1" dirty="0" smtClean="0">
                <a:latin typeface="Georgia" panose="02040502050405020303" pitchFamily="18" charset="0"/>
              </a:rPr>
              <a:t>complex</a:t>
            </a:r>
            <a:r>
              <a:rPr lang="en-US" altLang="en-US" sz="2400" dirty="0" smtClean="0">
                <a:latin typeface="Georgia" panose="02040502050405020303" pitchFamily="18" charset="0"/>
              </a:rPr>
              <a:t> – </a:t>
            </a:r>
            <a:r>
              <a:rPr lang="en-US" altLang="en-US" sz="2000" dirty="0">
                <a:latin typeface="Georgia" panose="02040502050405020303" pitchFamily="18" charset="0"/>
              </a:rPr>
              <a:t>This is used for complex numbers like 2.14j, 2.0 + 2.3j, etc.</a:t>
            </a:r>
          </a:p>
          <a:p>
            <a:endParaRPr lang="en-US" altLang="en-US" dirty="0">
              <a:latin typeface="Georgia" panose="020405020504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1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Numbers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altLang="en-US" dirty="0" smtClean="0">
                <a:latin typeface="Georgia" panose="02040502050405020303" pitchFamily="18" charset="0"/>
                <a:ea typeface="+mn-ea"/>
                <a:cs typeface="+mn-cs"/>
              </a:rPr>
              <a:t>a = 12</a:t>
            </a:r>
          </a:p>
          <a:p>
            <a:pPr marL="0" indent="0">
              <a:buNone/>
            </a:pPr>
            <a:r>
              <a:rPr lang="en-US" altLang="en-US" dirty="0" smtClean="0">
                <a:latin typeface="Georgia" panose="02040502050405020303" pitchFamily="18" charset="0"/>
                <a:ea typeface="+mn-ea"/>
                <a:cs typeface="+mn-cs"/>
              </a:rPr>
              <a:t>print(a, "is of type", type(a))</a:t>
            </a:r>
          </a:p>
          <a:p>
            <a:pPr marL="0" indent="0">
              <a:buNone/>
            </a:pPr>
            <a:r>
              <a:rPr lang="en-US" altLang="en-US" dirty="0" smtClean="0">
                <a:latin typeface="Georgia" panose="02040502050405020303" pitchFamily="18" charset="0"/>
                <a:ea typeface="+mn-ea"/>
                <a:cs typeface="+mn-cs"/>
              </a:rPr>
              <a:t> </a:t>
            </a:r>
          </a:p>
          <a:p>
            <a:r>
              <a:rPr lang="en-US" altLang="en-US" dirty="0" smtClean="0">
                <a:latin typeface="Georgia" panose="02040502050405020303" pitchFamily="18" charset="0"/>
                <a:ea typeface="+mn-ea"/>
                <a:cs typeface="+mn-cs"/>
              </a:rPr>
              <a:t>b = 5.05</a:t>
            </a:r>
          </a:p>
          <a:p>
            <a:pPr marL="0" indent="0">
              <a:buNone/>
            </a:pPr>
            <a:r>
              <a:rPr lang="en-US" altLang="en-US" dirty="0" smtClean="0">
                <a:latin typeface="Georgia" panose="02040502050405020303" pitchFamily="18" charset="0"/>
                <a:ea typeface="+mn-ea"/>
                <a:cs typeface="+mn-cs"/>
              </a:rPr>
              <a:t>print(b, "is of type", type(b))</a:t>
            </a:r>
          </a:p>
          <a:p>
            <a:pPr marL="0" indent="0">
              <a:buNone/>
            </a:pPr>
            <a:r>
              <a:rPr lang="en-US" altLang="en-US" dirty="0" smtClean="0">
                <a:latin typeface="Georgia" panose="02040502050405020303" pitchFamily="18" charset="0"/>
                <a:ea typeface="+mn-ea"/>
                <a:cs typeface="+mn-cs"/>
              </a:rPr>
              <a:t> </a:t>
            </a:r>
          </a:p>
          <a:p>
            <a:r>
              <a:rPr lang="en-US" altLang="en-US" dirty="0" smtClean="0">
                <a:latin typeface="Georgia" panose="02040502050405020303" pitchFamily="18" charset="0"/>
                <a:ea typeface="+mn-ea"/>
                <a:cs typeface="+mn-cs"/>
              </a:rPr>
              <a:t>c = 1+2j</a:t>
            </a:r>
          </a:p>
          <a:p>
            <a:pPr marL="0" indent="0">
              <a:buNone/>
            </a:pPr>
            <a:r>
              <a:rPr lang="en-US" altLang="en-US" dirty="0" smtClean="0">
                <a:latin typeface="Georgia" panose="02040502050405020303" pitchFamily="18" charset="0"/>
                <a:ea typeface="+mn-ea"/>
                <a:cs typeface="+mn-cs"/>
              </a:rPr>
              <a:t>print(c, "is complex number?", </a:t>
            </a:r>
            <a:r>
              <a:rPr lang="en-US" altLang="en-US" dirty="0" err="1" smtClean="0">
                <a:latin typeface="Georgia" panose="02040502050405020303" pitchFamily="18" charset="0"/>
                <a:ea typeface="+mn-ea"/>
                <a:cs typeface="+mn-cs"/>
              </a:rPr>
              <a:t>isinstance</a:t>
            </a:r>
            <a:r>
              <a:rPr lang="en-US" altLang="en-US" dirty="0" smtClean="0">
                <a:latin typeface="Georgia" panose="02040502050405020303" pitchFamily="18" charset="0"/>
                <a:ea typeface="+mn-ea"/>
                <a:cs typeface="+mn-cs"/>
              </a:rPr>
              <a:t>(1+2j,complex))</a:t>
            </a:r>
            <a:endParaRPr lang="en-US" altLang="en-US" dirty="0">
              <a:latin typeface="Georgia" panose="020405020504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4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Python Conversion Functions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altLang="en-US" sz="2000" dirty="0" err="1">
                <a:latin typeface="Georgia" panose="02040502050405020303" pitchFamily="18" charset="0"/>
              </a:rPr>
              <a:t>i</a:t>
            </a:r>
            <a:r>
              <a:rPr lang="en-US" altLang="en-US" sz="2000" dirty="0" err="1">
                <a:latin typeface="Georgia" panose="02040502050405020303" pitchFamily="18" charset="0"/>
              </a:rPr>
              <a:t>nt</a:t>
            </a:r>
            <a:r>
              <a:rPr lang="en-US" altLang="en-US" sz="2000" dirty="0">
                <a:latin typeface="Georgia" panose="02040502050405020303" pitchFamily="18" charset="0"/>
              </a:rPr>
              <a:t>()</a:t>
            </a:r>
          </a:p>
          <a:p>
            <a:r>
              <a:rPr lang="en-US" sz="2000" dirty="0">
                <a:latin typeface="Georgia" panose="02040502050405020303" pitchFamily="18" charset="0"/>
              </a:rPr>
              <a:t>float()</a:t>
            </a:r>
          </a:p>
          <a:p>
            <a:r>
              <a:rPr lang="en-US" sz="2000" dirty="0">
                <a:latin typeface="Georgia" panose="02040502050405020303" pitchFamily="18" charset="0"/>
              </a:rPr>
              <a:t>complex()</a:t>
            </a:r>
          </a:p>
          <a:p>
            <a:r>
              <a:rPr lang="en-US" sz="2000" dirty="0">
                <a:latin typeface="Georgia" panose="02040502050405020303" pitchFamily="18" charset="0"/>
              </a:rPr>
              <a:t>bin()</a:t>
            </a:r>
          </a:p>
          <a:p>
            <a:r>
              <a:rPr lang="en-US" sz="2000" dirty="0" err="1">
                <a:latin typeface="Georgia" panose="02040502050405020303" pitchFamily="18" charset="0"/>
              </a:rPr>
              <a:t>oct</a:t>
            </a:r>
            <a:r>
              <a:rPr lang="en-US" sz="2000" dirty="0">
                <a:latin typeface="Georgia" panose="02040502050405020303" pitchFamily="18" charset="0"/>
              </a:rPr>
              <a:t>()</a:t>
            </a:r>
          </a:p>
          <a:p>
            <a:r>
              <a:rPr lang="en-US" sz="2000" dirty="0">
                <a:latin typeface="Georgia" panose="02040502050405020303" pitchFamily="18" charset="0"/>
              </a:rPr>
              <a:t>hex()</a:t>
            </a:r>
          </a:p>
          <a:p>
            <a:endParaRPr lang="en-US" altLang="en-US" sz="2000" dirty="0">
              <a:latin typeface="Georgia" panose="02040502050405020303" pitchFamily="18" charset="0"/>
            </a:endParaRPr>
          </a:p>
          <a:p>
            <a:endParaRPr lang="en-US" altLang="en-US" sz="2000" dirty="0">
              <a:latin typeface="Georgia" panose="02040502050405020303" pitchFamily="18" charset="0"/>
            </a:endParaRPr>
          </a:p>
          <a:p>
            <a:r>
              <a:rPr lang="en-US" sz="2000" dirty="0" err="1">
                <a:latin typeface="Georgia" panose="02040502050405020303" pitchFamily="18" charset="0"/>
              </a:rPr>
              <a:t>int</a:t>
            </a:r>
            <a:r>
              <a:rPr lang="en-US" sz="2000" dirty="0">
                <a:latin typeface="Georgia" panose="02040502050405020303" pitchFamily="18" charset="0"/>
              </a:rPr>
              <a:t>(7.7</a:t>
            </a:r>
            <a:r>
              <a:rPr lang="en-US" sz="2000" dirty="0">
                <a:latin typeface="Georgia" panose="02040502050405020303" pitchFamily="18" charset="0"/>
              </a:rPr>
              <a:t>) </a:t>
            </a:r>
            <a:r>
              <a:rPr lang="en-US" sz="2000" dirty="0">
                <a:latin typeface="Georgia" panose="02040502050405020303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00808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7</a:t>
            </a:r>
          </a:p>
          <a:p>
            <a:r>
              <a:rPr lang="en-US" sz="2000" dirty="0">
                <a:latin typeface="Georgia" panose="02040502050405020303" pitchFamily="18" charset="0"/>
              </a:rPr>
              <a:t>float(110</a:t>
            </a:r>
            <a:r>
              <a:rPr lang="en-US" sz="2000" dirty="0">
                <a:latin typeface="Georgia" panose="02040502050405020303" pitchFamily="18" charset="0"/>
              </a:rPr>
              <a:t>) </a:t>
            </a:r>
            <a:r>
              <a:rPr lang="en-US" sz="2000" dirty="0">
                <a:latin typeface="Georgia" panose="02040502050405020303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00808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110.0</a:t>
            </a:r>
          </a:p>
          <a:p>
            <a:r>
              <a:rPr lang="en-US" sz="2000" dirty="0">
                <a:latin typeface="Georgia" panose="02040502050405020303" pitchFamily="18" charset="0"/>
              </a:rPr>
              <a:t>complex(2.3</a:t>
            </a:r>
            <a:r>
              <a:rPr lang="en-US" sz="2000" dirty="0">
                <a:latin typeface="Georgia" panose="02040502050405020303" pitchFamily="18" charset="0"/>
              </a:rPr>
              <a:t>) </a:t>
            </a:r>
            <a:r>
              <a:rPr lang="en-US" sz="2000" dirty="0">
                <a:latin typeface="Georgia" panose="02040502050405020303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00808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(2.3+0j</a:t>
            </a:r>
            <a:r>
              <a:rPr lang="en-US" sz="2000" dirty="0">
                <a:solidFill>
                  <a:srgbClr val="00808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)</a:t>
            </a:r>
          </a:p>
          <a:p>
            <a:r>
              <a:rPr lang="en-US" sz="2000" dirty="0" smtClean="0">
                <a:latin typeface="Georgia" panose="02040502050405020303" pitchFamily="18" charset="0"/>
              </a:rPr>
              <a:t>bin(10) </a:t>
            </a:r>
            <a:r>
              <a:rPr lang="en-US" sz="2000" dirty="0" smtClean="0">
                <a:latin typeface="Georgia" panose="02040502050405020303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008080"/>
                </a:solidFill>
                <a:latin typeface="Georgia" panose="02040502050405020303" pitchFamily="18" charset="0"/>
              </a:rPr>
              <a:t>0b1010</a:t>
            </a:r>
            <a:endParaRPr lang="en-US" altLang="en-US" sz="2000" dirty="0">
              <a:solidFill>
                <a:srgbClr val="008080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130680"/>
              </p:ext>
            </p:extLst>
          </p:nvPr>
        </p:nvGraphicFramePr>
        <p:xfrm>
          <a:off x="4724400" y="1600200"/>
          <a:ext cx="3886200" cy="1916430"/>
        </p:xfrm>
        <a:graphic>
          <a:graphicData uri="http://schemas.openxmlformats.org/drawingml/2006/table">
            <a:tbl>
              <a:tblPr firstRow="1">
                <a:tableStyleId>{327F97BB-C833-4FB7-BDE5-3F7075034690}</a:tableStyleId>
              </a:tblPr>
              <a:tblGrid>
                <a:gridCol w="1943100"/>
                <a:gridCol w="1943100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Number System</a:t>
                      </a:r>
                      <a:endParaRPr lang="en-US" b="0" dirty="0">
                        <a:effectLst/>
                      </a:endParaRP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Prefix</a:t>
                      </a:r>
                      <a:endParaRPr lang="en-US" b="0">
                        <a:effectLst/>
                      </a:endParaRPr>
                    </a:p>
                  </a:txBody>
                  <a:tcPr marL="95250" marR="76200" marT="142875" marB="133350" anchor="ctr"/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Binary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'0b' or '0B'</a:t>
                      </a:r>
                    </a:p>
                  </a:txBody>
                  <a:tcPr marL="95250" marR="76200" marT="95250" marB="85725" anchor="ctr"/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Octal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'0o' or '0O'</a:t>
                      </a:r>
                    </a:p>
                  </a:txBody>
                  <a:tcPr marL="95250" marR="76200" marT="95250" marB="85725" anchor="ctr"/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Hexadecimal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'0x' or '0X'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52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8527" cy="5715000"/>
          </a:xfrm>
        </p:spPr>
        <p:txBody>
          <a:bodyPr anchor="ctr"/>
          <a:lstStyle/>
          <a:p>
            <a:endParaRPr lang="en-US" altLang="en-US" dirty="0" smtClean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r>
              <a:rPr lang="en-US" altLang="en-US" sz="4800" b="1" dirty="0" err="1" smtClean="0">
                <a:latin typeface="Algerian" panose="04020705040A02060702" pitchFamily="82" charset="0"/>
                <a:cs typeface="Courier New" panose="02070309020205020404" pitchFamily="49" charset="0"/>
              </a:rPr>
              <a:t>STRingS</a:t>
            </a:r>
            <a:endParaRPr lang="en-US" altLang="en-US" sz="4800" dirty="0">
              <a:latin typeface="Georgia" panose="020405020504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Strings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altLang="en-US" sz="2600" dirty="0" smtClean="0">
                <a:latin typeface="Georgia" panose="02040502050405020303" pitchFamily="18" charset="0"/>
              </a:rPr>
              <a:t>A string is a sequence of characters represented in the quotation marks. (single, double, or triple quotes)</a:t>
            </a:r>
          </a:p>
          <a:p>
            <a:endParaRPr lang="en-US" altLang="en-US" sz="2600" dirty="0" smtClean="0">
              <a:latin typeface="Georgia" panose="02040502050405020303" pitchFamily="18" charset="0"/>
            </a:endParaRPr>
          </a:p>
          <a:p>
            <a:r>
              <a:rPr lang="en-US" altLang="en-US" sz="2600" dirty="0" smtClean="0"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altLang="en-US" sz="2600" dirty="0" smtClean="0">
                <a:latin typeface="Georgia" panose="02040502050405020303" pitchFamily="18" charset="0"/>
              </a:rPr>
              <a:t>str1 = 'Welcome to </a:t>
            </a:r>
            <a:r>
              <a:rPr lang="en-US" altLang="en-US" sz="2600" dirty="0" err="1" smtClean="0">
                <a:latin typeface="Georgia" panose="02040502050405020303" pitchFamily="18" charset="0"/>
              </a:rPr>
              <a:t>Edureka</a:t>
            </a:r>
            <a:r>
              <a:rPr lang="en-US" altLang="en-US" sz="2600" dirty="0" smtClean="0">
                <a:latin typeface="Georgia" panose="02040502050405020303" pitchFamily="18" charset="0"/>
              </a:rPr>
              <a:t>' </a:t>
            </a:r>
          </a:p>
          <a:p>
            <a:pPr marL="0" indent="0">
              <a:buNone/>
            </a:pPr>
            <a:r>
              <a:rPr lang="en-US" altLang="en-US" sz="2600" dirty="0" smtClean="0">
                <a:latin typeface="Georgia" panose="02040502050405020303" pitchFamily="18" charset="0"/>
              </a:rPr>
              <a:t>str2 = “A”</a:t>
            </a:r>
            <a:endParaRPr lang="en-US" altLang="en-US" dirty="0">
              <a:latin typeface="Georgia" panose="020405020504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4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8527" cy="5715000"/>
          </a:xfrm>
        </p:spPr>
        <p:txBody>
          <a:bodyPr anchor="ctr"/>
          <a:lstStyle/>
          <a:p>
            <a:endParaRPr lang="en-US" altLang="en-US" dirty="0" smtClean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r>
              <a:rPr lang="en-US" altLang="en-US" sz="4800" b="1" dirty="0" err="1" smtClean="0">
                <a:latin typeface="Algerian" panose="04020705040A02060702" pitchFamily="82" charset="0"/>
                <a:cs typeface="Courier New" panose="02070309020205020404" pitchFamily="49" charset="0"/>
              </a:rPr>
              <a:t>STRing</a:t>
            </a:r>
            <a:r>
              <a:rPr lang="en-US" altLang="en-US" sz="4800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 </a:t>
            </a:r>
            <a:r>
              <a:rPr lang="en-US" altLang="en-US" sz="4800" b="1" dirty="0" err="1" smtClean="0">
                <a:latin typeface="Algerian" panose="04020705040A02060702" pitchFamily="82" charset="0"/>
                <a:cs typeface="Courier New" panose="02070309020205020404" pitchFamily="49" charset="0"/>
              </a:rPr>
              <a:t>MANIPULATion</a:t>
            </a:r>
            <a:endParaRPr lang="en-US" altLang="en-US" sz="4800" dirty="0">
              <a:latin typeface="Georgia" panose="020405020504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ian_Pacific_American_Heritage_Month_presentation">
  <a:themeElements>
    <a:clrScheme name="AsianPacAmerHerMonth_TP10131490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AsianPacAmerHerMonth_TP10131490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sianPacAmerHerMonth_TP10131490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ianPacAmerHerMonth_TP10131490 6">
    <a:dk1>
      <a:srgbClr val="000000"/>
    </a:dk1>
    <a:lt1>
      <a:srgbClr val="FFFFFF"/>
    </a:lt1>
    <a:dk2>
      <a:srgbClr val="000000"/>
    </a:dk2>
    <a:lt2>
      <a:srgbClr val="996633"/>
    </a:lt2>
    <a:accent1>
      <a:srgbClr val="CC9900"/>
    </a:accent1>
    <a:accent2>
      <a:srgbClr val="FFE28F"/>
    </a:accent2>
    <a:accent3>
      <a:srgbClr val="FFFFFF"/>
    </a:accent3>
    <a:accent4>
      <a:srgbClr val="000000"/>
    </a:accent4>
    <a:accent5>
      <a:srgbClr val="E2CAAA"/>
    </a:accent5>
    <a:accent6>
      <a:srgbClr val="E7CD81"/>
    </a:accent6>
    <a:hlink>
      <a:srgbClr val="996633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4619</TotalTime>
  <Words>1233</Words>
  <Application>Microsoft Office PowerPoint</Application>
  <PresentationFormat>On-screen Show (4:3)</PresentationFormat>
  <Paragraphs>380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Asian_Pacific_American_Heritage_Month_presentation</vt:lpstr>
      <vt:lpstr>Data Types</vt:lpstr>
      <vt:lpstr>DATA TYPES</vt:lpstr>
      <vt:lpstr>DATA TYPES</vt:lpstr>
      <vt:lpstr>Numbers</vt:lpstr>
      <vt:lpstr>Numbers</vt:lpstr>
      <vt:lpstr>Python Conversion Functions</vt:lpstr>
      <vt:lpstr> </vt:lpstr>
      <vt:lpstr>Strings</vt:lpstr>
      <vt:lpstr> </vt:lpstr>
      <vt:lpstr>STRING manipulation</vt:lpstr>
      <vt:lpstr>How to create a string?</vt:lpstr>
      <vt:lpstr>How to access a character from a string?</vt:lpstr>
      <vt:lpstr>Some MORE..</vt:lpstr>
      <vt:lpstr>Mutability Check</vt:lpstr>
      <vt:lpstr>Formatting a String: 1</vt:lpstr>
      <vt:lpstr>Formatting a String:2 </vt:lpstr>
      <vt:lpstr>Formatting a String:3</vt:lpstr>
      <vt:lpstr>String MEthods</vt:lpstr>
      <vt:lpstr>ESCAPE CHARACTERS</vt:lpstr>
      <vt:lpstr>String Concatenation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Amudha</dc:creator>
  <cp:lastModifiedBy>Amudha</cp:lastModifiedBy>
  <cp:revision>181</cp:revision>
  <dcterms:created xsi:type="dcterms:W3CDTF">2019-12-03T05:00:24Z</dcterms:created>
  <dcterms:modified xsi:type="dcterms:W3CDTF">2020-02-13T15:57:15Z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TC101314901033</vt:lpwstr>
  </property>
</Properties>
</file>