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31" r:id="rId12"/>
    <p:sldId id="332" r:id="rId13"/>
    <p:sldId id="334" r:id="rId14"/>
    <p:sldId id="33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9999"/>
    <a:srgbClr val="0066FF"/>
    <a:srgbClr val="0000CC"/>
    <a:srgbClr val="FF3300"/>
    <a:srgbClr val="FFCCFF"/>
    <a:srgbClr val="FFCCCC"/>
    <a:srgbClr val="FF99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 varScale="1">
        <p:scale>
          <a:sx n="69" d="100"/>
          <a:sy n="69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6F4F8-8A94-4CF8-A3BC-9D851A000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00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5900B-3BA9-4FA9-8E53-EF1B33DF313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psam_pg1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6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4EAD4-E576-4495-B9B3-0DB5A18C4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63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EE0B3-25BF-4D15-838F-28180746CD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16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CBA594-DC4F-49D7-8B59-6ED8B83BD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31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3F31D6-ABBB-419F-86E3-3248B8B3C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92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2723C-D707-4C23-AA7D-A6712F814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9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C601-D58C-415A-AD93-1E941ECD3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0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7183F-B865-4B22-9D85-D9C88B7CB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3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56A1B-9E0F-4C2C-9656-75B6C65D7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75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2A211-EEBE-4668-B26A-50A2B8D2A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2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341EC-5F38-47F0-93AB-66F945105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92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BD0A7-50C3-4983-9FBB-5D55570BB8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2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5F315-7E66-4798-95A6-C6A47F648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9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8" name="Picture 12" descr="psam_p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itchFamily="18" charset="0"/>
              </a:defRPr>
            </a:lvl1pPr>
          </a:lstStyle>
          <a:p>
            <a:fld id="{BE592743-DB1A-4B37-8C32-55738B8718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Operators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Bitwise operators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 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40133"/>
              </p:ext>
            </p:extLst>
          </p:nvPr>
        </p:nvGraphicFramePr>
        <p:xfrm>
          <a:off x="990600" y="1295400"/>
          <a:ext cx="7924800" cy="527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/>
                <a:gridCol w="2032000"/>
                <a:gridCol w="386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NAME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SYMBOL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FUNCTION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Bitwise AND</a:t>
                      </a:r>
                      <a:endParaRPr lang="en-US" sz="20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&amp;</a:t>
                      </a:r>
                      <a:endParaRPr lang="en-US" sz="20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Sets all bits to 1 if all bits are 1</a:t>
                      </a:r>
                      <a:endParaRPr lang="en-US" sz="20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Bitwise OR</a:t>
                      </a:r>
                    </a:p>
                    <a:p>
                      <a:endParaRPr lang="en-US" sz="20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|</a:t>
                      </a:r>
                      <a:endParaRPr lang="en-US" sz="20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Sets all bits to 1 if one of the bit is 1</a:t>
                      </a:r>
                      <a:endParaRPr lang="en-US" sz="20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Bitwise XOR</a:t>
                      </a:r>
                    </a:p>
                    <a:p>
                      <a:endParaRPr lang="en-US" sz="20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^</a:t>
                      </a:r>
                      <a:endParaRPr lang="en-US" sz="20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Sets all bits to 1 if only one of the bit is 1</a:t>
                      </a:r>
                      <a:endParaRPr lang="en-US" sz="20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Bitwise NOT</a:t>
                      </a:r>
                      <a:endParaRPr lang="en-US" sz="20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~</a:t>
                      </a:r>
                      <a:endParaRPr lang="en-US" sz="20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It is unary and returns one’s complement of the number</a:t>
                      </a:r>
                      <a:endParaRPr lang="en-US" sz="20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Left Shift</a:t>
                      </a:r>
                      <a:endParaRPr lang="en-US" sz="20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&lt;&lt;</a:t>
                      </a:r>
                      <a:endParaRPr lang="en-US" sz="20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Shift left by pushing in zeroes from the right and let the leftmost bits fall off</a:t>
                      </a:r>
                      <a:endParaRPr lang="en-US" sz="20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Right Shift</a:t>
                      </a:r>
                      <a:endParaRPr lang="en-US" sz="20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&gt;&gt;</a:t>
                      </a:r>
                      <a:endParaRPr lang="en-US" sz="20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Shift right by pushing copies of the leftmost bit in from the left and rightmost bits fall off</a:t>
                      </a:r>
                    </a:p>
                    <a:p>
                      <a:endParaRPr lang="en-US" sz="20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4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DECIMAL NUMBERS IN BINARY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latin typeface="Georgia" panose="02040502050405020303" pitchFamily="18" charset="0"/>
              </a:rPr>
              <a:t> </a:t>
            </a:r>
            <a:endParaRPr lang="en-US" altLang="en-US" sz="1200" dirty="0">
              <a:latin typeface="Georgia" panose="020405020504050203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581531"/>
              </p:ext>
            </p:extLst>
          </p:nvPr>
        </p:nvGraphicFramePr>
        <p:xfrm>
          <a:off x="838200" y="1295400"/>
          <a:ext cx="5486400" cy="45720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Bodoni MT" panose="02070603080606020203" pitchFamily="18" charset="0"/>
                        </a:rPr>
                        <a:t>11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Bodoni MT" panose="02070603080606020203" pitchFamily="18" charset="0"/>
                        </a:rPr>
                        <a:t>1011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10101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11111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101001</a:t>
                      </a:r>
                    </a:p>
                  </a:txBody>
                  <a:tcPr marL="47625" marR="47625" marT="47625" marB="47625"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Bodoni MT" panose="02070603080606020203" pitchFamily="18" charset="0"/>
                        </a:rPr>
                        <a:t>12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Bodoni MT" panose="02070603080606020203" pitchFamily="18" charset="0"/>
                        </a:rPr>
                        <a:t>1100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10110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100000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101010</a:t>
                      </a:r>
                    </a:p>
                  </a:txBody>
                  <a:tcPr marL="47625" marR="47625" marT="47625" marB="47625"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Bodoni MT" panose="02070603080606020203" pitchFamily="18" charset="0"/>
                        </a:rPr>
                        <a:t>13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Bodoni MT" panose="02070603080606020203" pitchFamily="18" charset="0"/>
                        </a:rPr>
                        <a:t>1101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10111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100001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101011</a:t>
                      </a:r>
                    </a:p>
                  </a:txBody>
                  <a:tcPr marL="47625" marR="47625" marT="47625" marB="47625"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Bodoni MT" panose="02070603080606020203" pitchFamily="18" charset="0"/>
                        </a:rPr>
                        <a:t>14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Bodoni MT" panose="02070603080606020203" pitchFamily="18" charset="0"/>
                        </a:rPr>
                        <a:t>1110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11000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100010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101100</a:t>
                      </a:r>
                    </a:p>
                  </a:txBody>
                  <a:tcPr marL="47625" marR="47625" marT="47625" marB="47625"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Bodoni MT" panose="02070603080606020203" pitchFamily="18" charset="0"/>
                        </a:rPr>
                        <a:t>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Bodoni MT" panose="02070603080606020203" pitchFamily="18" charset="0"/>
                        </a:rPr>
                        <a:t>101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Bodoni MT" panose="02070603080606020203" pitchFamily="18" charset="0"/>
                        </a:rPr>
                        <a:t>15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Bodoni MT" panose="02070603080606020203" pitchFamily="18" charset="0"/>
                        </a:rPr>
                        <a:t>1111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11001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100011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101101</a:t>
                      </a:r>
                    </a:p>
                  </a:txBody>
                  <a:tcPr marL="47625" marR="47625" marT="47625" marB="47625"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Bodoni MT" panose="02070603080606020203" pitchFamily="18" charset="0"/>
                        </a:rPr>
                        <a:t>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Bodoni MT" panose="02070603080606020203" pitchFamily="18" charset="0"/>
                        </a:rPr>
                        <a:t>110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10000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11010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100100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101110</a:t>
                      </a:r>
                    </a:p>
                  </a:txBody>
                  <a:tcPr marL="47625" marR="47625" marT="47625" marB="47625"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Bodoni MT" panose="02070603080606020203" pitchFamily="18" charset="0"/>
                        </a:rPr>
                        <a:t>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Bodoni MT" panose="02070603080606020203" pitchFamily="18" charset="0"/>
                        </a:rPr>
                        <a:t>111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10001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11011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100101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101111</a:t>
                      </a:r>
                    </a:p>
                  </a:txBody>
                  <a:tcPr marL="47625" marR="47625" marT="47625" marB="47625"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Bodoni MT" panose="02070603080606020203" pitchFamily="18" charset="0"/>
                        </a:rPr>
                        <a:t>8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Bodoni MT" panose="02070603080606020203" pitchFamily="18" charset="0"/>
                        </a:rPr>
                        <a:t>1000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10010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11100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100110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110000</a:t>
                      </a:r>
                    </a:p>
                  </a:txBody>
                  <a:tcPr marL="47625" marR="47625" marT="47625" marB="47625"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Bodoni MT" panose="02070603080606020203" pitchFamily="18" charset="0"/>
                        </a:rPr>
                        <a:t>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Bodoni MT" panose="02070603080606020203" pitchFamily="18" charset="0"/>
                        </a:rPr>
                        <a:t>1001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10011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11101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100111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110001</a:t>
                      </a:r>
                    </a:p>
                  </a:txBody>
                  <a:tcPr marL="47625" marR="47625" marT="47625" marB="47625"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Bodoni MT" panose="02070603080606020203" pitchFamily="18" charset="0"/>
                        </a:rPr>
                        <a:t>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Bodoni MT" panose="02070603080606020203" pitchFamily="18" charset="0"/>
                        </a:rPr>
                        <a:t>1010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10100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11110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101000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110010</a:t>
                      </a: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4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82000" cy="1066800"/>
          </a:xfrm>
        </p:spPr>
        <p:txBody>
          <a:bodyPr/>
          <a:lstStyle/>
          <a:p>
            <a:pPr fontAlgn="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Bitwise </a:t>
            </a:r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AND(&amp;) Bitwise OR(\)</a:t>
            </a:r>
            <a:endParaRPr 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 &amp; 12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1010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&amp;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1100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_____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8 in </a:t>
            </a:r>
            <a:r>
              <a:rPr lang="en-US" sz="20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decimal</a:t>
            </a:r>
          </a:p>
          <a:p>
            <a:pPr marL="0" indent="0">
              <a:buNone/>
            </a:pPr>
            <a:endParaRPr lang="en-US" sz="20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| 12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1010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|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1100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_____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1110 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14 in decimal</a:t>
            </a:r>
            <a:endParaRPr lang="en-US" sz="20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97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82000" cy="1066800"/>
          </a:xfrm>
        </p:spPr>
        <p:txBody>
          <a:bodyPr/>
          <a:lstStyle/>
          <a:p>
            <a:pPr fontAlgn="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Bitwise XOR(^) Bitwise NOT</a:t>
            </a:r>
            <a:r>
              <a:rPr 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(~)</a:t>
            </a:r>
            <a:endParaRPr 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^ 12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1010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^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1100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_____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0110 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6 in decimal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en-US" sz="20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endParaRPr lang="en-US" altLang="en-US" sz="20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-(1010 +1 )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_________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(1011) 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-11 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 decimal</a:t>
            </a:r>
            <a:endParaRPr lang="en-US" sz="20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200" dirty="0">
              <a:latin typeface="Georgia" panose="02040502050405020303" pitchFamily="18" charset="0"/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3200400" y="3429000"/>
            <a:ext cx="2819400" cy="689264"/>
          </a:xfrm>
          <a:prstGeom prst="wedgeEllipseCallout">
            <a:avLst>
              <a:gd name="adj1" fmla="val -97792"/>
              <a:gd name="adj2" fmla="val 78936"/>
            </a:avLst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Ones complement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47369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82000" cy="1066800"/>
          </a:xfrm>
        </p:spPr>
        <p:txBody>
          <a:bodyPr/>
          <a:lstStyle/>
          <a:p>
            <a:pPr fontAlgn="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Left shift(&lt;&lt;)       Right shift(&gt;&gt;)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u="sng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en-US" sz="2000" u="sng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 2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0000 1010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0010 1000 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40 in decimal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000" u="sng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&gt;&gt; 2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0000 1010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0000 0010</a:t>
            </a:r>
            <a:r>
              <a:rPr lang="en-US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2 in decimal</a:t>
            </a:r>
            <a:endParaRPr lang="en-US" sz="20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>
                <a:latin typeface="Algerian" panose="04020705040A02060702" pitchFamily="82" charset="0"/>
                <a:cs typeface="Courier New" panose="02070309020205020404" pitchFamily="49" charset="0"/>
              </a:rPr>
              <a:t>OPerators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What </a:t>
            </a:r>
            <a:r>
              <a:rPr lang="en-US" altLang="en-US" dirty="0">
                <a:latin typeface="Georgia" panose="02040502050405020303" pitchFamily="18" charset="0"/>
              </a:rPr>
              <a:t>Is An Operator?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Types Of Operators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</a:rPr>
              <a:t>Arithmetic Operators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</a:rPr>
              <a:t>Assignment Operators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</a:rPr>
              <a:t>Comparison Operators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</a:rPr>
              <a:t>Logical Operators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</a:rPr>
              <a:t>Membership Operators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</a:rPr>
              <a:t>Identity Operators 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</a:rPr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4897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What Is An Operator?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Python operator is a symbol that performs an operation on one or more operands. </a:t>
            </a:r>
            <a:endParaRPr lang="en-US" altLang="en-US" dirty="0" smtClean="0">
              <a:latin typeface="Georgia" panose="02040502050405020303" pitchFamily="18" charset="0"/>
            </a:endParaRPr>
          </a:p>
          <a:p>
            <a:r>
              <a:rPr lang="en-US" altLang="en-US" dirty="0" smtClean="0">
                <a:latin typeface="Georgia" panose="02040502050405020303" pitchFamily="18" charset="0"/>
              </a:rPr>
              <a:t>An </a:t>
            </a:r>
            <a:r>
              <a:rPr lang="en-US" altLang="en-US" b="1" dirty="0">
                <a:latin typeface="Georgia" panose="02040502050405020303" pitchFamily="18" charset="0"/>
              </a:rPr>
              <a:t>operand</a:t>
            </a:r>
            <a:r>
              <a:rPr lang="en-US" altLang="en-US" dirty="0">
                <a:latin typeface="Georgia" panose="02040502050405020303" pitchFamily="18" charset="0"/>
              </a:rPr>
              <a:t> is a variable or a value on which we perform the operation</a:t>
            </a:r>
            <a:r>
              <a:rPr lang="en-US" altLang="en-US" dirty="0" smtClean="0">
                <a:latin typeface="Georgia" panose="02040502050405020303" pitchFamily="18" charset="0"/>
              </a:rPr>
              <a:t>.</a:t>
            </a: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r>
              <a:rPr lang="en-US" altLang="en-US" dirty="0" smtClean="0">
                <a:latin typeface="Georgia" panose="02040502050405020303" pitchFamily="18" charset="0"/>
              </a:rPr>
              <a:t>Example</a:t>
            </a:r>
          </a:p>
          <a:p>
            <a:pPr marL="400050" lvl="1" indent="0">
              <a:buNone/>
            </a:pPr>
            <a:r>
              <a:rPr lang="en-US" altLang="en-US" sz="2200" dirty="0" smtClean="0">
                <a:latin typeface="Georgia" panose="02040502050405020303" pitchFamily="18" charset="0"/>
              </a:rPr>
              <a:t>a = 5</a:t>
            </a:r>
          </a:p>
          <a:p>
            <a:pPr marL="400050" lvl="1" indent="0">
              <a:buNone/>
            </a:pPr>
            <a:r>
              <a:rPr lang="en-US" altLang="en-US" sz="2200" dirty="0" smtClean="0">
                <a:latin typeface="Georgia" panose="02040502050405020303" pitchFamily="18" charset="0"/>
              </a:rPr>
              <a:t>b = 7</a:t>
            </a:r>
          </a:p>
          <a:p>
            <a:pPr marL="400050" lvl="1" indent="0">
              <a:buNone/>
            </a:pPr>
            <a:r>
              <a:rPr lang="en-US" altLang="en-US" sz="2200" dirty="0" err="1" smtClean="0">
                <a:latin typeface="Georgia" panose="02040502050405020303" pitchFamily="18" charset="0"/>
              </a:rPr>
              <a:t>a+b</a:t>
            </a:r>
            <a:r>
              <a:rPr lang="en-US" altLang="en-US" sz="2200" dirty="0" smtClean="0">
                <a:latin typeface="Georgia" panose="02040502050405020303" pitchFamily="18" charset="0"/>
              </a:rPr>
              <a:t> = 12</a:t>
            </a:r>
            <a:endParaRPr lang="en-US" altLang="en-US" sz="2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Arithmetic Operators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latin typeface="Georgia" panose="02040502050405020303" pitchFamily="18" charset="0"/>
              </a:rPr>
              <a:t> 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41463"/>
              </p:ext>
            </p:extLst>
          </p:nvPr>
        </p:nvGraphicFramePr>
        <p:xfrm>
          <a:off x="990600" y="1828800"/>
          <a:ext cx="6096000" cy="3657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</a:rPr>
                        <a:t>Name</a:t>
                      </a:r>
                      <a:endParaRPr lang="en-US" sz="2400" dirty="0">
                        <a:solidFill>
                          <a:srgbClr val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</a:rPr>
                        <a:t>Symbol</a:t>
                      </a:r>
                      <a:endParaRPr lang="en-US" sz="2400" dirty="0">
                        <a:solidFill>
                          <a:srgbClr val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</a:rPr>
                        <a:t>Addition</a:t>
                      </a:r>
                      <a:endParaRPr lang="en-US" sz="2400" dirty="0">
                        <a:solidFill>
                          <a:srgbClr val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</a:rPr>
                        <a:t>+</a:t>
                      </a:r>
                      <a:endParaRPr lang="en-US" sz="2400" dirty="0">
                        <a:solidFill>
                          <a:srgbClr val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</a:rPr>
                        <a:t>Subtraction</a:t>
                      </a:r>
                      <a:endParaRPr lang="en-US" sz="2400" dirty="0">
                        <a:solidFill>
                          <a:srgbClr val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</a:rPr>
                        <a:t>-</a:t>
                      </a:r>
                      <a:endParaRPr lang="en-US" sz="2400" dirty="0">
                        <a:solidFill>
                          <a:srgbClr val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</a:rPr>
                        <a:t>Multiplication</a:t>
                      </a:r>
                      <a:endParaRPr lang="en-US" sz="2400" dirty="0">
                        <a:solidFill>
                          <a:srgbClr val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</a:rPr>
                        <a:t>*</a:t>
                      </a:r>
                      <a:endParaRPr lang="en-US" sz="2400" dirty="0">
                        <a:solidFill>
                          <a:srgbClr val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</a:rPr>
                        <a:t>Division</a:t>
                      </a:r>
                      <a:endParaRPr lang="en-US" sz="2400" dirty="0">
                        <a:solidFill>
                          <a:srgbClr val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</a:rPr>
                        <a:t>/</a:t>
                      </a:r>
                      <a:endParaRPr lang="en-US" sz="2400" dirty="0">
                        <a:solidFill>
                          <a:srgbClr val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</a:rPr>
                        <a:t>Modulus</a:t>
                      </a:r>
                      <a:endParaRPr lang="en-US" sz="2400" dirty="0">
                        <a:solidFill>
                          <a:srgbClr val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</a:rPr>
                        <a:t>%</a:t>
                      </a:r>
                      <a:endParaRPr lang="en-US" sz="2400" dirty="0">
                        <a:solidFill>
                          <a:srgbClr val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</a:rPr>
                        <a:t>Exponent</a:t>
                      </a:r>
                      <a:endParaRPr lang="en-US" sz="2400" dirty="0">
                        <a:solidFill>
                          <a:srgbClr val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</a:rPr>
                        <a:t>**</a:t>
                      </a:r>
                      <a:endParaRPr lang="en-US" sz="2400" dirty="0">
                        <a:solidFill>
                          <a:srgbClr val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</a:rPr>
                        <a:t>Floor Division</a:t>
                      </a:r>
                      <a:endParaRPr lang="en-US" sz="2400" dirty="0">
                        <a:solidFill>
                          <a:srgbClr val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</a:rPr>
                        <a:t>//</a:t>
                      </a:r>
                      <a:endParaRPr lang="en-US" sz="2400" dirty="0">
                        <a:solidFill>
                          <a:srgbClr val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1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Assignment Operators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 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31972"/>
              </p:ext>
            </p:extLst>
          </p:nvPr>
        </p:nvGraphicFramePr>
        <p:xfrm>
          <a:off x="990600" y="1295400"/>
          <a:ext cx="6096000" cy="502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Operator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Example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=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x=10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+=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x+ =10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-=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x- = 10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*=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x* = 5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%=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x%=20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**=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x**=10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//=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x//=25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|=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y|=20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^=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x^=15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&amp;=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x&amp;=12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4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Comparison operators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 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293429"/>
              </p:ext>
            </p:extLst>
          </p:nvPr>
        </p:nvGraphicFramePr>
        <p:xfrm>
          <a:off x="990600" y="1295400"/>
          <a:ext cx="6096000" cy="3931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Operator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Example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Equal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==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Not Equal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!=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Greater than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&gt;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Lesser than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&lt;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Lesser than and Equal to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&lt;=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Greater than and equal to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&gt;=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5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Logical 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operators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 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38273"/>
              </p:ext>
            </p:extLst>
          </p:nvPr>
        </p:nvGraphicFramePr>
        <p:xfrm>
          <a:off x="990600" y="1295400"/>
          <a:ext cx="6096000" cy="4389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Operator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Example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and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It returns TRUE if both the operands (right side and left side) are true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or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It returns TRUE if either of the operand (right side or left side) is true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not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returns TRUE if operand is false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17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Identity 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operators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 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46993"/>
              </p:ext>
            </p:extLst>
          </p:nvPr>
        </p:nvGraphicFramePr>
        <p:xfrm>
          <a:off x="990600" y="1295400"/>
          <a:ext cx="6096000" cy="19202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latin typeface="Georgia" panose="02040502050405020303" pitchFamily="18" charset="0"/>
                        </a:rPr>
                        <a:t>is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latin typeface="Georgia" panose="02040502050405020303" pitchFamily="18" charset="0"/>
                        </a:rPr>
                        <a:t>Is not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Evaluates to true if the variables on either side of the operator point to the same object(same memory location,) and false otherwise.</a:t>
                      </a:r>
                      <a:r>
                        <a:rPr lang="en-US" sz="1800" kern="1200" dirty="0" smtClean="0">
                          <a:latin typeface="Georgia" panose="02040502050405020303" pitchFamily="18" charset="0"/>
                        </a:rPr>
                        <a:t>.</a:t>
                      </a:r>
                      <a:endParaRPr lang="en-US" sz="18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Evaluates to false if the variables on either side of the operator point to the same object and true otherwise.</a:t>
                      </a:r>
                      <a:endParaRPr lang="en-US" sz="18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7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Membership operators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 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77620"/>
              </p:ext>
            </p:extLst>
          </p:nvPr>
        </p:nvGraphicFramePr>
        <p:xfrm>
          <a:off x="990600" y="1295400"/>
          <a:ext cx="6096000" cy="2743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not in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Returns true if a value/variable exists in the sequence like string, list, tuples, sets, dictionary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Returns true if a value/variable doesn’t exists in the sequence like string, list, tuples, sets, dictionary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5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ian_Pacific_American_Heritage_Month_presentation">
  <a:themeElements>
    <a:clrScheme name="AsianPacAmerHerMonth_TP10131490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AsianPacAmerHerMonth_TP10131490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ianPacAmerHerMonth_TP10131490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ianPacAmerHerMonth_TP10131490 6">
    <a:dk1>
      <a:srgbClr val="000000"/>
    </a:dk1>
    <a:lt1>
      <a:srgbClr val="FFFFFF"/>
    </a:lt1>
    <a:dk2>
      <a:srgbClr val="000000"/>
    </a:dk2>
    <a:lt2>
      <a:srgbClr val="996633"/>
    </a:lt2>
    <a:accent1>
      <a:srgbClr val="CC9900"/>
    </a:accent1>
    <a:accent2>
      <a:srgbClr val="FFE28F"/>
    </a:accent2>
    <a:accent3>
      <a:srgbClr val="FFFFFF"/>
    </a:accent3>
    <a:accent4>
      <a:srgbClr val="000000"/>
    </a:accent4>
    <a:accent5>
      <a:srgbClr val="E2CAAA"/>
    </a:accent5>
    <a:accent6>
      <a:srgbClr val="E7CD81"/>
    </a:accent6>
    <a:hlink>
      <a:srgbClr val="996633"/>
    </a:hlink>
    <a:folHlink>
      <a:srgbClr val="FF9900"/>
    </a:folHlink>
  </a:clrScheme>
</a:themeOverride>
</file>

<file path=ppt/theme/themeOverride2.xml><?xml version="1.0" encoding="utf-8"?>
<a:themeOverride xmlns:a="http://schemas.openxmlformats.org/drawingml/2006/main">
  <a:clrScheme name="AsianPacAmerHerMonth_TP10131490 6">
    <a:dk1>
      <a:srgbClr val="000000"/>
    </a:dk1>
    <a:lt1>
      <a:srgbClr val="FFFFFF"/>
    </a:lt1>
    <a:dk2>
      <a:srgbClr val="000000"/>
    </a:dk2>
    <a:lt2>
      <a:srgbClr val="996633"/>
    </a:lt2>
    <a:accent1>
      <a:srgbClr val="CC9900"/>
    </a:accent1>
    <a:accent2>
      <a:srgbClr val="FFE28F"/>
    </a:accent2>
    <a:accent3>
      <a:srgbClr val="FFFFFF"/>
    </a:accent3>
    <a:accent4>
      <a:srgbClr val="000000"/>
    </a:accent4>
    <a:accent5>
      <a:srgbClr val="E2CAAA"/>
    </a:accent5>
    <a:accent6>
      <a:srgbClr val="E7CD81"/>
    </a:accent6>
    <a:hlink>
      <a:srgbClr val="996633"/>
    </a:hlink>
    <a:folHlink>
      <a:srgbClr val="FF9900"/>
    </a:folHlink>
  </a:clrScheme>
</a:themeOverride>
</file>

<file path=ppt/theme/themeOverride3.xml><?xml version="1.0" encoding="utf-8"?>
<a:themeOverride xmlns:a="http://schemas.openxmlformats.org/drawingml/2006/main">
  <a:clrScheme name="AsianPacAmerHerMonth_TP10131490 6">
    <a:dk1>
      <a:srgbClr val="000000"/>
    </a:dk1>
    <a:lt1>
      <a:srgbClr val="FFFFFF"/>
    </a:lt1>
    <a:dk2>
      <a:srgbClr val="000000"/>
    </a:dk2>
    <a:lt2>
      <a:srgbClr val="996633"/>
    </a:lt2>
    <a:accent1>
      <a:srgbClr val="CC9900"/>
    </a:accent1>
    <a:accent2>
      <a:srgbClr val="FFE28F"/>
    </a:accent2>
    <a:accent3>
      <a:srgbClr val="FFFFFF"/>
    </a:accent3>
    <a:accent4>
      <a:srgbClr val="000000"/>
    </a:accent4>
    <a:accent5>
      <a:srgbClr val="E2CAAA"/>
    </a:accent5>
    <a:accent6>
      <a:srgbClr val="E7CD81"/>
    </a:accent6>
    <a:hlink>
      <a:srgbClr val="996633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4544</TotalTime>
  <Words>626</Words>
  <Application>Microsoft Office PowerPoint</Application>
  <PresentationFormat>On-screen Show (4:3)</PresentationFormat>
  <Paragraphs>276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Asian_Pacific_American_Heritage_Month_presentation</vt:lpstr>
      <vt:lpstr>Operators</vt:lpstr>
      <vt:lpstr>OPerators</vt:lpstr>
      <vt:lpstr>What Is An Operator?</vt:lpstr>
      <vt:lpstr>Arithmetic Operators</vt:lpstr>
      <vt:lpstr>Assignment Operators</vt:lpstr>
      <vt:lpstr>Comparison operators</vt:lpstr>
      <vt:lpstr>Logical operators</vt:lpstr>
      <vt:lpstr>Identity operators</vt:lpstr>
      <vt:lpstr>Membership operators</vt:lpstr>
      <vt:lpstr>Bitwise operators</vt:lpstr>
      <vt:lpstr>DECIMAL NUMBERS IN BINARY</vt:lpstr>
      <vt:lpstr>Bitwise AND(&amp;) Bitwise OR(\)</vt:lpstr>
      <vt:lpstr>Bitwise XOR(^) Bitwise NOT(~)</vt:lpstr>
      <vt:lpstr>Left shift(&lt;&lt;)       Right shift(&gt;&gt;)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Amudha</dc:creator>
  <cp:lastModifiedBy>Amudha</cp:lastModifiedBy>
  <cp:revision>173</cp:revision>
  <dcterms:created xsi:type="dcterms:W3CDTF">2019-12-03T05:00:24Z</dcterms:created>
  <dcterms:modified xsi:type="dcterms:W3CDTF">2020-02-14T10:17:25Z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TC101314901033</vt:lpwstr>
  </property>
</Properties>
</file>