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5" r:id="rId12"/>
    <p:sldId id="330" r:id="rId13"/>
    <p:sldId id="326" r:id="rId14"/>
    <p:sldId id="327" r:id="rId15"/>
    <p:sldId id="328" r:id="rId16"/>
    <p:sldId id="32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003300"/>
    <a:srgbClr val="FF9999"/>
    <a:srgbClr val="FF3300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Conditional Statements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For Loop  &amp; Range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3810000" cy="53340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95400"/>
            <a:ext cx="3124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b="1" u="sng" dirty="0" smtClean="0">
                <a:solidFill>
                  <a:srgbClr val="000000"/>
                </a:solidFill>
                <a:latin typeface="Georgia" panose="02040502050405020303" pitchFamily="18" charset="0"/>
              </a:rPr>
              <a:t>Range keyword</a:t>
            </a:r>
          </a:p>
          <a:p>
            <a:endParaRPr lang="en-US" sz="20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sz="20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for </a:t>
            </a:r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x in range(3</a:t>
            </a:r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      print(x)</a:t>
            </a:r>
          </a:p>
          <a:p>
            <a:endParaRPr lang="en-US" sz="20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b="1" u="sng" dirty="0">
                <a:solidFill>
                  <a:srgbClr val="000000"/>
                </a:solidFill>
                <a:latin typeface="Georgia" panose="02040502050405020303" pitchFamily="18" charset="0"/>
              </a:rPr>
              <a:t>Output</a:t>
            </a:r>
          </a:p>
          <a:p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0</a:t>
            </a:r>
          </a:p>
          <a:p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1</a:t>
            </a:r>
          </a:p>
          <a:p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7255" y="1260764"/>
            <a:ext cx="4648200" cy="52924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rgbClr val="000000"/>
                </a:solidFill>
                <a:latin typeface="Georgia" panose="02040502050405020303" pitchFamily="18" charset="0"/>
              </a:rPr>
              <a:t>Collection\Containers</a:t>
            </a:r>
          </a:p>
          <a:p>
            <a:endParaRPr lang="en-US" sz="20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colors= [“Red" </a:t>
            </a:r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“Blue" </a:t>
            </a:r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“Green" </a:t>
            </a:r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, </a:t>
            </a:r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“White", “Yellow“]</a:t>
            </a:r>
            <a:endParaRPr lang="en-US" sz="20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sz="20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for x in </a:t>
            </a:r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colors:</a:t>
            </a:r>
            <a:endParaRPr lang="en-US" sz="20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      print(x</a:t>
            </a:r>
            <a:r>
              <a:rPr lang="en-US" sz="2000" b="1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000" b="1" u="sng" dirty="0">
                <a:solidFill>
                  <a:srgbClr val="000000"/>
                </a:solidFill>
                <a:latin typeface="Georgia" panose="02040502050405020303" pitchFamily="18" charset="0"/>
              </a:rPr>
              <a:t>Output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Red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Blue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Green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White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11751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While loop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Georgia" panose="02040502050405020303" pitchFamily="18" charset="0"/>
              </a:rPr>
              <a:t>while</a:t>
            </a:r>
            <a:r>
              <a:rPr lang="en-US" altLang="en-US" sz="2400" dirty="0">
                <a:latin typeface="Georgia" panose="02040502050405020303" pitchFamily="18" charset="0"/>
              </a:rPr>
              <a:t> </a:t>
            </a:r>
            <a:r>
              <a:rPr lang="en-US" altLang="en-US" sz="2400" dirty="0" err="1" smtClean="0">
                <a:latin typeface="Georgia" panose="02040502050405020303" pitchFamily="18" charset="0"/>
              </a:rPr>
              <a:t>test_expression</a:t>
            </a:r>
            <a:r>
              <a:rPr lang="en-US" altLang="en-US" sz="2400" dirty="0" smtClean="0">
                <a:latin typeface="Georgia" panose="02040502050405020303" pitchFamily="18" charset="0"/>
              </a:rPr>
              <a:t> 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:</a:t>
            </a:r>
            <a:endParaRPr lang="en-US" altLang="en-US" sz="24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    </a:t>
            </a:r>
            <a:r>
              <a:rPr lang="en-US" altLang="en-US" sz="2400" dirty="0" smtClean="0">
                <a:latin typeface="Georgia" panose="02040502050405020303" pitchFamily="18" charset="0"/>
              </a:rPr>
              <a:t>Body </a:t>
            </a:r>
            <a:r>
              <a:rPr lang="en-US" altLang="en-US" sz="2400" dirty="0">
                <a:latin typeface="Georgia" panose="02040502050405020303" pitchFamily="18" charset="0"/>
              </a:rPr>
              <a:t>of </a:t>
            </a:r>
            <a:r>
              <a:rPr lang="en-US" altLang="en-US" sz="2400" dirty="0" smtClean="0">
                <a:latin typeface="Georgia" panose="02040502050405020303" pitchFamily="18" charset="0"/>
              </a:rPr>
              <a:t>while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endParaRPr lang="en-US" altLang="en-US" dirty="0" smtClean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nn-NO" altLang="en-US" sz="2400" dirty="0" smtClean="0">
                <a:latin typeface="Georgia" panose="02040502050405020303" pitchFamily="18" charset="0"/>
              </a:rPr>
              <a:t>i = 1</a:t>
            </a:r>
          </a:p>
          <a:p>
            <a:pPr marL="0" indent="0">
              <a:buNone/>
            </a:pPr>
            <a:r>
              <a:rPr lang="nn-NO" altLang="en-US" sz="2400" dirty="0" smtClean="0">
                <a:latin typeface="Georgia" panose="02040502050405020303" pitchFamily="18" charset="0"/>
              </a:rPr>
              <a:t>while i &lt; 6 :</a:t>
            </a:r>
          </a:p>
          <a:p>
            <a:pPr marL="0" indent="0">
              <a:buNone/>
            </a:pPr>
            <a:r>
              <a:rPr lang="nn-NO" altLang="en-US" sz="2400" dirty="0" smtClean="0">
                <a:latin typeface="Georgia" panose="02040502050405020303" pitchFamily="18" charset="0"/>
              </a:rPr>
              <a:t>     print(i)</a:t>
            </a:r>
          </a:p>
          <a:p>
            <a:pPr marL="0" indent="0">
              <a:buNone/>
            </a:pPr>
            <a:r>
              <a:rPr lang="nn-NO" altLang="en-US" sz="2400" dirty="0" smtClean="0">
                <a:latin typeface="Georgia" panose="02040502050405020303" pitchFamily="18" charset="0"/>
              </a:rPr>
              <a:t>     i += 1</a:t>
            </a:r>
          </a:p>
          <a:p>
            <a:pPr marL="0" indent="0">
              <a:buNone/>
            </a:pPr>
            <a:endParaRPr lang="nn-NO" altLang="en-US" b="1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8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NESTED LOOPS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A nested loop is a loop within a loop, an inner loop within the body of an outer one.</a:t>
            </a:r>
            <a:r>
              <a:rPr lang="en-US" dirty="0">
                <a:latin typeface="Georgia" panose="02040502050405020303" pitchFamily="18" charset="0"/>
              </a:rPr>
              <a:t> </a:t>
            </a:r>
            <a:endParaRPr lang="en-US" dirty="0" smtClean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for </a:t>
            </a:r>
            <a:r>
              <a:rPr lang="en-US" sz="1800" dirty="0" err="1" smtClean="0">
                <a:latin typeface="Georgia" panose="02040502050405020303" pitchFamily="18" charset="0"/>
              </a:rPr>
              <a:t>i</a:t>
            </a:r>
            <a:r>
              <a:rPr lang="en-US" sz="1800" dirty="0" smtClean="0">
                <a:latin typeface="Georgia" panose="02040502050405020303" pitchFamily="18" charset="0"/>
              </a:rPr>
              <a:t> in range(1 , 6):</a:t>
            </a: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	for j in range(</a:t>
            </a:r>
            <a:r>
              <a:rPr lang="en-US" sz="1800" dirty="0" err="1" smtClean="0">
                <a:latin typeface="Georgia" panose="02040502050405020303" pitchFamily="18" charset="0"/>
              </a:rPr>
              <a:t>i</a:t>
            </a:r>
            <a:r>
              <a:rPr lang="en-US" sz="1800" dirty="0" smtClean="0">
                <a:latin typeface="Georgia" panose="02040502050405020303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        		print( </a:t>
            </a:r>
            <a:r>
              <a:rPr lang="en-US" sz="1800" dirty="0" err="1" smtClean="0">
                <a:latin typeface="Georgia" panose="02040502050405020303" pitchFamily="18" charset="0"/>
              </a:rPr>
              <a:t>i</a:t>
            </a:r>
            <a:r>
              <a:rPr lang="en-US" sz="1800" dirty="0" smtClean="0">
                <a:latin typeface="Georgia" panose="02040502050405020303" pitchFamily="18" charset="0"/>
              </a:rPr>
              <a:t> , end="")</a:t>
            </a: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    	print()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u="sng" dirty="0" smtClean="0"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2 2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3 3 3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4 4 4 4</a:t>
            </a:r>
            <a:endParaRPr lang="en-US" alt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Loop control statements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Break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Continue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Pass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Break statement is used to terminate the execution of the loop containing it. 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for 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val</a:t>
            </a:r>
            <a:r>
              <a:rPr lang="en-US" altLang="en-US" sz="1800" dirty="0" smtClean="0">
                <a:latin typeface="Georgia" panose="02040502050405020303" pitchFamily="18" charset="0"/>
              </a:rPr>
              <a:t> in "string" :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 </a:t>
            </a:r>
            <a:r>
              <a:rPr lang="en-US" altLang="en-US" sz="1800" dirty="0" smtClean="0">
                <a:latin typeface="Georgia" panose="02040502050405020303" pitchFamily="18" charset="0"/>
              </a:rPr>
              <a:t>     if 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val</a:t>
            </a:r>
            <a:r>
              <a:rPr lang="en-US" altLang="en-US" sz="1800" dirty="0" smtClean="0">
                <a:latin typeface="Georgia" panose="02040502050405020303" pitchFamily="18" charset="0"/>
              </a:rPr>
              <a:t> == "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i</a:t>
            </a:r>
            <a:r>
              <a:rPr lang="en-US" altLang="en-US" sz="1800" dirty="0" smtClean="0">
                <a:latin typeface="Georgia" panose="02040502050405020303" pitchFamily="18" charset="0"/>
              </a:rPr>
              <a:t>":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           </a:t>
            </a:r>
            <a:r>
              <a:rPr lang="en-US" altLang="en-US" sz="1800" dirty="0">
                <a:latin typeface="Georgia" panose="02040502050405020303" pitchFamily="18" charset="0"/>
              </a:rPr>
              <a:t>break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      print(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val</a:t>
            </a:r>
            <a:r>
              <a:rPr lang="en-US" altLang="en-US" sz="18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print("the end")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u="sng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the end</a:t>
            </a: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33600" y="3061855"/>
            <a:ext cx="2951018" cy="533400"/>
            <a:chOff x="2133600" y="3061855"/>
            <a:chExt cx="2951018" cy="533400"/>
          </a:xfrm>
        </p:grpSpPr>
        <p:sp>
          <p:nvSpPr>
            <p:cNvPr id="4" name="Right Bracket 3"/>
            <p:cNvSpPr/>
            <p:nvPr/>
          </p:nvSpPr>
          <p:spPr>
            <a:xfrm>
              <a:off x="2133600" y="3061855"/>
              <a:ext cx="1170709" cy="533400"/>
            </a:xfrm>
            <a:prstGeom prst="rightBracket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" idx="2"/>
            </p:cNvCxnSpPr>
            <p:nvPr/>
          </p:nvCxnSpPr>
          <p:spPr>
            <a:xfrm>
              <a:off x="3304309" y="3328555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636818" y="3061855"/>
              <a:ext cx="1447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For Block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943600" y="3009900"/>
            <a:ext cx="3048000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 continue statement is used to skip the rest of the code in the loop for the current iteration. 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for 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val</a:t>
            </a:r>
            <a:r>
              <a:rPr lang="en-US" altLang="en-US" sz="1800" dirty="0" smtClean="0">
                <a:latin typeface="Georgia" panose="02040502050405020303" pitchFamily="18" charset="0"/>
              </a:rPr>
              <a:t> in "string" :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       if 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val</a:t>
            </a:r>
            <a:r>
              <a:rPr lang="en-US" altLang="en-US" sz="1800" dirty="0" smtClean="0">
                <a:latin typeface="Georgia" panose="02040502050405020303" pitchFamily="18" charset="0"/>
              </a:rPr>
              <a:t> == "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i</a:t>
            </a:r>
            <a:r>
              <a:rPr lang="en-US" altLang="en-US" sz="1800" dirty="0" smtClean="0">
                <a:latin typeface="Georgia" panose="02040502050405020303" pitchFamily="18" charset="0"/>
              </a:rPr>
              <a:t>":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              continue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       print(</a:t>
            </a:r>
            <a:r>
              <a:rPr lang="en-US" altLang="en-US" sz="1800" dirty="0" err="1" smtClean="0">
                <a:latin typeface="Georgia" panose="02040502050405020303" pitchFamily="18" charset="0"/>
              </a:rPr>
              <a:t>val</a:t>
            </a:r>
            <a:r>
              <a:rPr lang="en-US" altLang="en-US" sz="18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print("the end")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u="sng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g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the end</a:t>
            </a:r>
            <a:endParaRPr lang="en-US" altLang="en-US" sz="1800" dirty="0" smtClean="0">
              <a:latin typeface="Georgia" panose="02040502050405020303" pitchFamily="18" charset="0"/>
            </a:endParaRPr>
          </a:p>
        </p:txBody>
      </p:sp>
      <p:sp>
        <p:nvSpPr>
          <p:cNvPr id="3" name="Right Bracket 2"/>
          <p:cNvSpPr/>
          <p:nvPr/>
        </p:nvSpPr>
        <p:spPr>
          <a:xfrm>
            <a:off x="2286000" y="3009900"/>
            <a:ext cx="838200" cy="685800"/>
          </a:xfrm>
          <a:prstGeom prst="rightBracket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24200" y="3086100"/>
            <a:ext cx="1905000" cy="533400"/>
            <a:chOff x="3124200" y="3162300"/>
            <a:chExt cx="1905000" cy="5334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24200" y="34290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581400" y="3162300"/>
              <a:ext cx="1447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For Block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6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>
                <a:latin typeface="Georgia" panose="02040502050405020303" pitchFamily="18" charset="0"/>
              </a:rPr>
              <a:t>The pass statement basically means that the statement is required syntactically but you do not wish to execute any command or code.</a:t>
            </a:r>
            <a:r>
              <a:rPr lang="en-US" sz="2900" dirty="0">
                <a:latin typeface="Georgia" panose="02040502050405020303" pitchFamily="18" charset="0"/>
              </a:rPr>
              <a:t> </a:t>
            </a:r>
            <a:endParaRPr lang="en-US" sz="2900" dirty="0">
              <a:latin typeface="Georgia" panose="02040502050405020303" pitchFamily="18" charset="0"/>
            </a:endParaRPr>
          </a:p>
          <a:p>
            <a:r>
              <a:rPr lang="en-US" sz="2900" dirty="0">
                <a:latin typeface="Georgia" panose="02040502050405020303" pitchFamily="18" charset="0"/>
              </a:rPr>
              <a:t>The pass statement is a null operation; nothing happens when it executes.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Georgia" panose="02040502050405020303" pitchFamily="18" charset="0"/>
              </a:rPr>
              <a:t>for </a:t>
            </a:r>
            <a:r>
              <a:rPr lang="en-US" altLang="en-US" sz="2600" dirty="0" err="1">
                <a:latin typeface="Georgia" panose="02040502050405020303" pitchFamily="18" charset="0"/>
              </a:rPr>
              <a:t>val</a:t>
            </a:r>
            <a:r>
              <a:rPr lang="en-US" altLang="en-US" sz="2600" dirty="0">
                <a:latin typeface="Georgia" panose="02040502050405020303" pitchFamily="18" charset="0"/>
              </a:rPr>
              <a:t> in "string":</a:t>
            </a:r>
          </a:p>
          <a:p>
            <a:pPr marL="0" indent="0">
              <a:buNone/>
            </a:pPr>
            <a:r>
              <a:rPr lang="en-US" altLang="en-US" sz="2600" dirty="0">
                <a:latin typeface="Georgia" panose="02040502050405020303" pitchFamily="18" charset="0"/>
              </a:rPr>
              <a:t>    if </a:t>
            </a:r>
            <a:r>
              <a:rPr lang="en-US" altLang="en-US" sz="2600" dirty="0" err="1">
                <a:latin typeface="Georgia" panose="02040502050405020303" pitchFamily="18" charset="0"/>
              </a:rPr>
              <a:t>val</a:t>
            </a:r>
            <a:r>
              <a:rPr lang="en-US" altLang="en-US" sz="2600" dirty="0">
                <a:latin typeface="Georgia" panose="02040502050405020303" pitchFamily="18" charset="0"/>
              </a:rPr>
              <a:t> == "</a:t>
            </a:r>
            <a:r>
              <a:rPr lang="en-US" altLang="en-US" sz="2600" dirty="0" err="1">
                <a:latin typeface="Georgia" panose="02040502050405020303" pitchFamily="18" charset="0"/>
              </a:rPr>
              <a:t>i</a:t>
            </a:r>
            <a:r>
              <a:rPr lang="en-US" altLang="en-US" sz="2600" dirty="0">
                <a:latin typeface="Georgia" panose="02040502050405020303" pitchFamily="18" charset="0"/>
              </a:rPr>
              <a:t>":</a:t>
            </a:r>
          </a:p>
          <a:p>
            <a:pPr marL="0" indent="0">
              <a:buNone/>
            </a:pPr>
            <a:r>
              <a:rPr lang="en-US" altLang="en-US" sz="2600" dirty="0">
                <a:latin typeface="Georgia" panose="02040502050405020303" pitchFamily="18" charset="0"/>
              </a:rPr>
              <a:t>       pass</a:t>
            </a:r>
          </a:p>
          <a:p>
            <a:pPr marL="0" indent="0">
              <a:buNone/>
            </a:pPr>
            <a:r>
              <a:rPr lang="en-US" altLang="en-US" sz="2600" dirty="0">
                <a:latin typeface="Georgia" panose="02040502050405020303" pitchFamily="18" charset="0"/>
              </a:rPr>
              <a:t>       print("pass")</a:t>
            </a:r>
          </a:p>
          <a:p>
            <a:pPr marL="0" indent="0">
              <a:buNone/>
            </a:pPr>
            <a:r>
              <a:rPr lang="en-US" altLang="en-US" sz="2600" dirty="0">
                <a:latin typeface="Georgia" panose="02040502050405020303" pitchFamily="18" charset="0"/>
              </a:rPr>
              <a:t>    print(</a:t>
            </a:r>
            <a:r>
              <a:rPr lang="en-US" altLang="en-US" sz="2600" dirty="0" err="1">
                <a:latin typeface="Georgia" panose="02040502050405020303" pitchFamily="18" charset="0"/>
              </a:rPr>
              <a:t>val</a:t>
            </a:r>
            <a:r>
              <a:rPr lang="en-US" altLang="en-US" sz="26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sz="2600" dirty="0">
                <a:latin typeface="Georgia" panose="02040502050405020303" pitchFamily="18" charset="0"/>
              </a:rPr>
              <a:t>print("the end</a:t>
            </a:r>
            <a:r>
              <a:rPr lang="en-US" altLang="en-US" sz="2600" dirty="0" smtClean="0">
                <a:latin typeface="Georgia" panose="02040502050405020303" pitchFamily="18" charset="0"/>
              </a:rPr>
              <a:t>")</a:t>
            </a:r>
          </a:p>
          <a:p>
            <a:pPr marL="0" indent="0">
              <a:buNone/>
            </a:pPr>
            <a:endParaRPr lang="en-US" altLang="en-US" sz="2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600" u="sng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Output</a:t>
            </a:r>
            <a:endParaRPr lang="en-US" sz="2600" u="sng" dirty="0" smtClean="0">
              <a:solidFill>
                <a:schemeClr val="accent4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s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r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n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g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the end</a:t>
            </a:r>
            <a:endParaRPr lang="en-US" altLang="en-US" sz="2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</p:txBody>
      </p:sp>
      <p:sp>
        <p:nvSpPr>
          <p:cNvPr id="3" name="Right Bracket 2"/>
          <p:cNvSpPr/>
          <p:nvPr/>
        </p:nvSpPr>
        <p:spPr>
          <a:xfrm>
            <a:off x="1905000" y="2590800"/>
            <a:ext cx="1177636" cy="737755"/>
          </a:xfrm>
          <a:prstGeom prst="rightBracket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3082636" y="2959678"/>
            <a:ext cx="6511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19054" y="2667000"/>
            <a:ext cx="1447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For Block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6400800"/>
            <a:ext cx="8153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accent4"/>
                </a:solidFill>
                <a:latin typeface="Georgia" panose="02040502050405020303" pitchFamily="18" charset="0"/>
              </a:rPr>
              <a:t>Note:All</a:t>
            </a:r>
            <a:r>
              <a:rPr lang="en-US" sz="1600" dirty="0" smtClean="0">
                <a:solidFill>
                  <a:schemeClr val="accent4"/>
                </a:solidFill>
                <a:latin typeface="Georgia" panose="02040502050405020303" pitchFamily="18" charset="0"/>
              </a:rPr>
              <a:t> control statement works in same way for while loop too</a:t>
            </a:r>
            <a:endParaRPr lang="en-US" sz="1600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Conditional Statements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What Are Python Conditions?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What Is ‘if’ and ‘else’ In Python?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Shorthand ‘if’ And ‘else’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Use Case – Nested ‘if else’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77200" cy="1066800"/>
          </a:xfrm>
        </p:spPr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What Are Python Conditions?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Equal to – x == y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Not equal to – x != y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Less than – x &lt; y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Less than or equal to – x &lt;= y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Greater than – x &gt; y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Greater than or equal to – x &gt;= y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58200" cy="1066800"/>
          </a:xfrm>
        </p:spPr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What Is ‘if’ and ‘else’ In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752600"/>
            <a:ext cx="64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Syntax</a:t>
            </a:r>
            <a:r>
              <a:rPr lang="en-US" sz="28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:</a:t>
            </a:r>
          </a:p>
          <a:p>
            <a:endParaRPr lang="en-US" sz="28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if </a:t>
            </a:r>
            <a:r>
              <a:rPr lang="en-US" sz="2800" b="1" dirty="0">
                <a:solidFill>
                  <a:srgbClr val="000000"/>
                </a:solidFill>
                <a:latin typeface="Georgia" panose="02040502050405020303" pitchFamily="18" charset="0"/>
              </a:rPr>
              <a:t>(test expression) :</a:t>
            </a:r>
          </a:p>
          <a:p>
            <a:r>
              <a:rPr 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  # statement to be executed</a:t>
            </a:r>
          </a:p>
          <a:p>
            <a:r>
              <a:rPr lang="en-US" sz="2800" b="1" dirty="0" err="1">
                <a:solidFill>
                  <a:srgbClr val="000000"/>
                </a:solidFill>
                <a:latin typeface="Georgia" panose="02040502050405020303" pitchFamily="18" charset="0"/>
              </a:rPr>
              <a:t>elif</a:t>
            </a:r>
            <a:r>
              <a:rPr lang="en-US" sz="2800" b="1" dirty="0">
                <a:solidFill>
                  <a:srgbClr val="000000"/>
                </a:solidFill>
                <a:latin typeface="Georgia" panose="02040502050405020303" pitchFamily="18" charset="0"/>
              </a:rPr>
              <a:t> (test expression 2):</a:t>
            </a:r>
          </a:p>
          <a:p>
            <a:r>
              <a:rPr 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  # statements of </a:t>
            </a:r>
            <a:r>
              <a:rPr lang="en-US" sz="2800" dirty="0" err="1">
                <a:solidFill>
                  <a:srgbClr val="000000"/>
                </a:solidFill>
                <a:latin typeface="Georgia" panose="02040502050405020303" pitchFamily="18" charset="0"/>
              </a:rPr>
              <a:t>elif</a:t>
            </a:r>
            <a:r>
              <a:rPr 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 block</a:t>
            </a:r>
          </a:p>
          <a:p>
            <a:r>
              <a:rPr lang="en-US" sz="2800" b="1" dirty="0">
                <a:solidFill>
                  <a:srgbClr val="000000"/>
                </a:solidFill>
                <a:latin typeface="Georgia" panose="02040502050405020303" pitchFamily="18" charset="0"/>
              </a:rPr>
              <a:t>else:</a:t>
            </a:r>
          </a:p>
          <a:p>
            <a:r>
              <a:rPr lang="en-US" sz="2800" dirty="0">
                <a:solidFill>
                  <a:srgbClr val="000000"/>
                </a:solidFill>
                <a:latin typeface="Georgia" panose="02040502050405020303" pitchFamily="18" charset="0"/>
              </a:rPr>
              <a:t>  # final statement</a:t>
            </a:r>
          </a:p>
        </p:txBody>
      </p:sp>
    </p:spTree>
    <p:extLst>
      <p:ext uri="{BB962C8B-B14F-4D97-AF65-F5344CB8AC3E}">
        <p14:creationId xmlns:p14="http://schemas.microsoft.com/office/powerpoint/2010/main" val="29552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58200" cy="1066800"/>
          </a:xfrm>
        </p:spPr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Shorthand ‘if’ And ‘else’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	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if a &gt; b: print("greater ")</a:t>
            </a:r>
          </a:p>
          <a:p>
            <a:endParaRPr lang="en-US" altLang="en-US" sz="24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Georgia" panose="02040502050405020303" pitchFamily="18" charset="0"/>
              </a:rPr>
              <a:t>	</a:t>
            </a:r>
            <a:r>
              <a:rPr lang="en-US" altLang="en-US" sz="2400" b="1" dirty="0" smtClean="0">
                <a:latin typeface="Georgia" panose="02040502050405020303" pitchFamily="18" charset="0"/>
              </a:rPr>
              <a:t>print("greater") if a &gt; b else print("smaller")</a:t>
            </a:r>
          </a:p>
          <a:p>
            <a:pPr marL="0" indent="0">
              <a:buNone/>
            </a:pPr>
            <a:endParaRPr lang="en-US" altLang="en-US" sz="2400" b="1" dirty="0" smtClean="0">
              <a:latin typeface="Georgia" panose="02040502050405020303" pitchFamily="18" charset="0"/>
            </a:endParaRP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print("greater") if a &gt; b else print("smaller") print("equal") if a ==b else print("not valid")</a:t>
            </a:r>
          </a:p>
        </p:txBody>
      </p:sp>
    </p:spTree>
    <p:extLst>
      <p:ext uri="{BB962C8B-B14F-4D97-AF65-F5344CB8AC3E}">
        <p14:creationId xmlns:p14="http://schemas.microsoft.com/office/powerpoint/2010/main" val="1508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sz="4800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LOOPS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LOOPS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What are Loops in Python?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What is for loop and while loop?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Loop control statements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Nested Loops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4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What are Loops in Python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 computer programming, a loop is a sequence of instruction s that is continually repeated until a certain condition is reached.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For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Georgia" panose="02040502050405020303" pitchFamily="18" charset="0"/>
              </a:rPr>
              <a:t>The for loop in Python is used to iterate over a sequence (list, tuple, string) or other </a:t>
            </a:r>
            <a:r>
              <a:rPr lang="en-US" sz="2000" dirty="0" err="1">
                <a:latin typeface="Georgia" panose="02040502050405020303" pitchFamily="18" charset="0"/>
              </a:rPr>
              <a:t>iterable</a:t>
            </a:r>
            <a:r>
              <a:rPr lang="en-US" sz="2000" dirty="0">
                <a:latin typeface="Georgia" panose="02040502050405020303" pitchFamily="18" charset="0"/>
              </a:rPr>
              <a:t> objects. </a:t>
            </a:r>
            <a:r>
              <a:rPr lang="en-US" sz="2000" dirty="0">
                <a:latin typeface="Georgia" panose="02040502050405020303" pitchFamily="18" charset="0"/>
              </a:rPr>
              <a:t>Iterating over a sequence is called traversal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u="sng" dirty="0">
                <a:latin typeface="Georgia" panose="02040502050405020303" pitchFamily="18" charset="0"/>
              </a:rPr>
              <a:t>Syntax of for </a:t>
            </a:r>
            <a:r>
              <a:rPr lang="en-US" sz="2000" u="sng" dirty="0" smtClean="0">
                <a:latin typeface="Georgia" panose="02040502050405020303" pitchFamily="18" charset="0"/>
              </a:rPr>
              <a:t>Loop</a:t>
            </a:r>
          </a:p>
          <a:p>
            <a:pPr marL="0" indent="0">
              <a:buNone/>
            </a:pPr>
            <a:r>
              <a:rPr lang="en-US" sz="2000" b="1" dirty="0">
                <a:latin typeface="Georgia" panose="02040502050405020303" pitchFamily="18" charset="0"/>
              </a:rPr>
              <a:t>for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val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b="1" dirty="0">
                <a:latin typeface="Georgia" panose="02040502050405020303" pitchFamily="18" charset="0"/>
              </a:rPr>
              <a:t>in</a:t>
            </a:r>
            <a:r>
              <a:rPr lang="en-US" sz="2000" dirty="0">
                <a:latin typeface="Georgia" panose="02040502050405020303" pitchFamily="18" charset="0"/>
              </a:rPr>
              <a:t> sequence</a:t>
            </a:r>
            <a:r>
              <a:rPr lang="en-US" sz="2000" b="1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	Body </a:t>
            </a:r>
            <a:r>
              <a:rPr lang="en-US" sz="2000" dirty="0">
                <a:latin typeface="Georgia" panose="02040502050405020303" pitchFamily="18" charset="0"/>
              </a:rPr>
              <a:t>of </a:t>
            </a:r>
            <a:r>
              <a:rPr lang="en-US" sz="2000" dirty="0" smtClean="0">
                <a:latin typeface="Georgia" panose="02040502050405020303" pitchFamily="18" charset="0"/>
              </a:rPr>
              <a:t>for</a:t>
            </a: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u="sng" dirty="0">
                <a:latin typeface="Georgia" panose="02040502050405020303" pitchFamily="18" charset="0"/>
              </a:rPr>
              <a:t>The </a:t>
            </a:r>
            <a:r>
              <a:rPr lang="en-US" sz="2000" b="1" u="sng" dirty="0">
                <a:latin typeface="Georgia" panose="02040502050405020303" pitchFamily="18" charset="0"/>
              </a:rPr>
              <a:t>range() </a:t>
            </a:r>
            <a:r>
              <a:rPr lang="en-US" sz="2000" u="sng" dirty="0" smtClean="0">
                <a:latin typeface="Georgia" panose="02040502050405020303" pitchFamily="18" charset="0"/>
              </a:rPr>
              <a:t>function</a:t>
            </a: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range(10) </a:t>
            </a:r>
            <a:r>
              <a:rPr lang="en-US" sz="2000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solidFill>
                  <a:srgbClr val="008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0,1,2,3,4,5,6,7,8,9</a:t>
            </a:r>
            <a:endParaRPr lang="en-US" sz="2000" dirty="0" smtClean="0">
              <a:solidFill>
                <a:srgbClr val="008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range(2,10)</a:t>
            </a:r>
            <a:r>
              <a:rPr lang="en-US" sz="2000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008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2,3,4,5,6,7,8,9</a:t>
            </a:r>
            <a:endParaRPr lang="en-US" sz="2000" dirty="0" smtClean="0">
              <a:solidFill>
                <a:srgbClr val="008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Range(2,10,2)</a:t>
            </a:r>
            <a:r>
              <a:rPr lang="en-US" sz="2000" dirty="0" smtClean="0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rgbClr val="008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2,4,6,8</a:t>
            </a:r>
            <a:endParaRPr lang="en-US" sz="2000" dirty="0">
              <a:solidFill>
                <a:srgbClr val="008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4477</TotalTime>
  <Words>422</Words>
  <Application>Microsoft Office PowerPoint</Application>
  <PresentationFormat>On-screen Show (4:3)</PresentationFormat>
  <Paragraphs>185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Asian_Pacific_American_Heritage_Month_presentation</vt:lpstr>
      <vt:lpstr>Conditional Statements</vt:lpstr>
      <vt:lpstr>Conditional Statements</vt:lpstr>
      <vt:lpstr>What Are Python Conditions?</vt:lpstr>
      <vt:lpstr>What Is ‘if’ and ‘else’ In Python?</vt:lpstr>
      <vt:lpstr>Shorthand ‘if’ And ‘else’</vt:lpstr>
      <vt:lpstr> </vt:lpstr>
      <vt:lpstr>LOOPS</vt:lpstr>
      <vt:lpstr>What are Loops in Python</vt:lpstr>
      <vt:lpstr>For Loop</vt:lpstr>
      <vt:lpstr>For Loop  &amp; Range</vt:lpstr>
      <vt:lpstr>While loop</vt:lpstr>
      <vt:lpstr>NESTED LOOPS</vt:lpstr>
      <vt:lpstr>Loop control statements</vt:lpstr>
      <vt:lpstr>BREAK</vt:lpstr>
      <vt:lpstr>CONTINUE</vt:lpstr>
      <vt:lpstr>PASS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171</cp:revision>
  <dcterms:created xsi:type="dcterms:W3CDTF">2019-12-03T05:00:24Z</dcterms:created>
  <dcterms:modified xsi:type="dcterms:W3CDTF">2020-02-13T16:37:25Z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