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sldIdLst>
    <p:sldId id="256" r:id="rId2"/>
    <p:sldId id="280" r:id="rId3"/>
    <p:sldId id="361" r:id="rId4"/>
    <p:sldId id="281" r:id="rId5"/>
    <p:sldId id="282" r:id="rId6"/>
    <p:sldId id="354" r:id="rId7"/>
    <p:sldId id="355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53" r:id="rId24"/>
    <p:sldId id="356" r:id="rId25"/>
    <p:sldId id="362" r:id="rId26"/>
    <p:sldId id="357" r:id="rId27"/>
    <p:sldId id="358" r:id="rId28"/>
    <p:sldId id="359" r:id="rId29"/>
    <p:sldId id="367" r:id="rId30"/>
    <p:sldId id="368" r:id="rId31"/>
    <p:sldId id="369" r:id="rId32"/>
    <p:sldId id="370" r:id="rId33"/>
    <p:sldId id="363" r:id="rId34"/>
    <p:sldId id="364" r:id="rId35"/>
    <p:sldId id="372" r:id="rId36"/>
    <p:sldId id="371" r:id="rId37"/>
    <p:sldId id="365" r:id="rId38"/>
    <p:sldId id="373" r:id="rId39"/>
    <p:sldId id="384" r:id="rId40"/>
    <p:sldId id="375" r:id="rId41"/>
    <p:sldId id="385" r:id="rId42"/>
    <p:sldId id="377" r:id="rId43"/>
    <p:sldId id="386" r:id="rId44"/>
    <p:sldId id="387" r:id="rId45"/>
    <p:sldId id="388" r:id="rId46"/>
    <p:sldId id="389" r:id="rId47"/>
    <p:sldId id="381" r:id="rId48"/>
    <p:sldId id="390" r:id="rId49"/>
    <p:sldId id="382" r:id="rId50"/>
    <p:sldId id="391" r:id="rId51"/>
    <p:sldId id="392" r:id="rId52"/>
    <p:sldId id="366" r:id="rId53"/>
    <p:sldId id="393" r:id="rId54"/>
    <p:sldId id="394" r:id="rId55"/>
    <p:sldId id="395" r:id="rId56"/>
    <p:sldId id="407" r:id="rId57"/>
    <p:sldId id="396" r:id="rId58"/>
    <p:sldId id="397" r:id="rId59"/>
    <p:sldId id="402" r:id="rId60"/>
    <p:sldId id="403" r:id="rId61"/>
    <p:sldId id="408" r:id="rId62"/>
    <p:sldId id="404" r:id="rId63"/>
    <p:sldId id="405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3300"/>
    <a:srgbClr val="FFCCFF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>
                <a:solidFill>
                  <a:prstClr val="black"/>
                </a:solidFill>
              </a:rPr>
              <a:pPr/>
              <a:t>39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there is duplicate it would ignore don’t raise error. But will not hold duplicates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Union of A and B is a set of all elements from both sets. Union is performed using </a:t>
            </a:r>
            <a:r>
              <a:rPr lang="en-US" dirty="0" smtClean="0"/>
              <a:t>|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operator. Same can be accomplished using the method </a:t>
            </a:r>
            <a:r>
              <a:rPr lang="en-US" dirty="0" smtClean="0"/>
              <a:t>union()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Union of A and B is a set of all elements from both sets. Union is performed using </a:t>
            </a:r>
            <a:r>
              <a:rPr lang="en-US" dirty="0" smtClean="0"/>
              <a:t>|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operator. Same can be accomplished using the method </a:t>
            </a:r>
            <a:r>
              <a:rPr lang="en-US" dirty="0" smtClean="0"/>
              <a:t>union()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Union of A and B is a set of all elements from both sets. Union is performed using </a:t>
            </a:r>
            <a:r>
              <a:rPr lang="en-US" dirty="0" smtClean="0"/>
              <a:t>|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operator. Same can be accomplished using the method </a:t>
            </a:r>
            <a:r>
              <a:rPr lang="en-US" dirty="0" smtClean="0"/>
              <a:t>union()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Union of A and B is a set of all elements from both sets. Union is performed using </a:t>
            </a:r>
            <a:r>
              <a:rPr lang="en-US" dirty="0" smtClean="0"/>
              <a:t>|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operator. Same can be accomplished using the method </a:t>
            </a:r>
            <a:r>
              <a:rPr lang="en-US" dirty="0" smtClean="0"/>
              <a:t>union()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>
                <a:solidFill>
                  <a:prstClr val="black"/>
                </a:solidFill>
              </a:rPr>
              <a:pPr/>
              <a:t>54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there is duplicate it would ignore don’t raise error. But will not hold duplicates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built-in/al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built-in/sorted" TargetMode="External"/><Relationship Id="rId5" Type="http://schemas.openxmlformats.org/officeDocument/2006/relationships/hyperlink" Target="https://www.programiz.com/python-programming/methods/built-in/len" TargetMode="External"/><Relationship Id="rId4" Type="http://schemas.openxmlformats.org/officeDocument/2006/relationships/hyperlink" Target="https://www.programiz.com/python-programming/methods/built-in/an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DATA STRUCTURES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Clear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a = [1,2,3,4,5]</a:t>
            </a:r>
          </a:p>
          <a:p>
            <a:pPr marL="0" indent="0">
              <a:buNone/>
            </a:pPr>
            <a:r>
              <a:rPr lang="en-US" altLang="en-US" sz="2400" dirty="0" err="1" smtClean="0">
                <a:latin typeface="Georgia" panose="02040502050405020303" pitchFamily="18" charset="0"/>
              </a:rPr>
              <a:t>a.clear</a:t>
            </a:r>
            <a:r>
              <a:rPr lang="en-US" altLang="en-US" sz="2400" dirty="0">
                <a:latin typeface="Georgia" panose="02040502050405020303" pitchFamily="18" charset="0"/>
              </a:rPr>
              <a:t>()</a:t>
            </a: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075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Copy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a = [1,2,3,4,5]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b=</a:t>
            </a:r>
            <a:r>
              <a:rPr lang="en-US" altLang="en-US" sz="2400" dirty="0" err="1" smtClean="0">
                <a:latin typeface="Georgia" panose="02040502050405020303" pitchFamily="18" charset="0"/>
              </a:rPr>
              <a:t>a.copy</a:t>
            </a:r>
            <a:r>
              <a:rPr lang="en-US" altLang="en-US" sz="2400" dirty="0" smtClean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print(b)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2385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Count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 = [1, 1, 1, 3, 3, 3, 4, 4, 4, 4, 5, 5, 5, 5, </a:t>
            </a:r>
            <a:r>
              <a:rPr lang="en-US" altLang="en-US" sz="2400" dirty="0" smtClean="0">
                <a:latin typeface="Georgia" panose="02040502050405020303" pitchFamily="18" charset="0"/>
              </a:rPr>
              <a:t>5, 5, 5]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a.count(5)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print("No of times a present in the </a:t>
            </a:r>
            <a:r>
              <a:rPr lang="en-US" altLang="en-US" sz="2400" dirty="0" err="1">
                <a:latin typeface="Georgia" panose="02040502050405020303" pitchFamily="18" charset="0"/>
              </a:rPr>
              <a:t>list",a.count</a:t>
            </a:r>
            <a:r>
              <a:rPr lang="en-US" altLang="en-US" sz="2400" dirty="0">
                <a:latin typeface="Georgia" panose="02040502050405020303" pitchFamily="18" charset="0"/>
              </a:rPr>
              <a:t>(5</a:t>
            </a:r>
            <a:r>
              <a:rPr lang="en-US" altLang="en-US" sz="2400" dirty="0" smtClean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No of times </a:t>
            </a:r>
            <a:r>
              <a:rPr lang="en-US" altLang="en-US" sz="2400" dirty="0" smtClean="0">
                <a:latin typeface="Georgia" panose="02040502050405020303" pitchFamily="18" charset="0"/>
              </a:rPr>
              <a:t>5 </a:t>
            </a:r>
            <a:r>
              <a:rPr lang="en-US" altLang="en-US" sz="2400" dirty="0">
                <a:latin typeface="Georgia" panose="02040502050405020303" pitchFamily="18" charset="0"/>
              </a:rPr>
              <a:t>present in the list </a:t>
            </a:r>
            <a:r>
              <a:rPr lang="en-US" altLang="en-US" sz="2400" dirty="0" smtClean="0">
                <a:latin typeface="Georgia" panose="020405020504050203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47554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Extend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 = [1, 2, 3, 4, 5]</a:t>
            </a:r>
          </a:p>
          <a:p>
            <a:pPr marL="0" indent="0">
              <a:buNone/>
            </a:pPr>
            <a:r>
              <a:rPr lang="en-US" altLang="en-US" sz="2400" dirty="0" err="1">
                <a:latin typeface="Georgia" panose="02040502050405020303" pitchFamily="18" charset="0"/>
              </a:rPr>
              <a:t>a.extend</a:t>
            </a:r>
            <a:r>
              <a:rPr lang="en-US" altLang="en-US" sz="2400" dirty="0">
                <a:latin typeface="Georgia" panose="02040502050405020303" pitchFamily="18" charset="0"/>
              </a:rPr>
              <a:t>(range(6, 11))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print(a</a:t>
            </a:r>
            <a:r>
              <a:rPr lang="en-US" altLang="en-US" sz="24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[1, 2, 3, 4, 5, 6, 7, 8, 9, 10]</a:t>
            </a:r>
            <a:endParaRPr lang="en-US" altLang="en-US" sz="2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Insert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 = </a:t>
            </a:r>
            <a:r>
              <a:rPr lang="en-US" altLang="en-US" sz="2400" dirty="0" smtClean="0">
                <a:latin typeface="Georgia" panose="02040502050405020303" pitchFamily="18" charset="0"/>
              </a:rPr>
              <a:t>['training', </a:t>
            </a:r>
            <a:r>
              <a:rPr lang="en-US" altLang="en-US" sz="2400" dirty="0">
                <a:latin typeface="Georgia" panose="02040502050405020303" pitchFamily="18" charset="0"/>
              </a:rPr>
              <a:t>'python', 'data science']</a:t>
            </a:r>
          </a:p>
          <a:p>
            <a:pPr marL="0" indent="0">
              <a:buNone/>
            </a:pPr>
            <a:r>
              <a:rPr lang="en-US" altLang="en-US" sz="2400" dirty="0" err="1">
                <a:latin typeface="Georgia" panose="02040502050405020303" pitchFamily="18" charset="0"/>
              </a:rPr>
              <a:t>a.insert</a:t>
            </a:r>
            <a:r>
              <a:rPr lang="en-US" altLang="en-US" sz="2400" dirty="0">
                <a:latin typeface="Georgia" panose="02040502050405020303" pitchFamily="18" charset="0"/>
              </a:rPr>
              <a:t>(2, 'artificial intelligence')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print(a</a:t>
            </a:r>
            <a:r>
              <a:rPr lang="en-US" altLang="en-US" sz="24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['training', 'python', 'artificial intelligence', 'data science']</a:t>
            </a:r>
            <a:endParaRPr lang="en-US" altLang="en-US" sz="2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Index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 = ['training', 'python', 'programming', 'data science', 'AI', 'machine learning']</a:t>
            </a:r>
          </a:p>
          <a:p>
            <a:pPr marL="0" indent="0">
              <a:buNone/>
            </a:pPr>
            <a:r>
              <a:rPr lang="en-US" altLang="en-US" sz="2400" dirty="0" err="1">
                <a:latin typeface="Georgia" panose="02040502050405020303" pitchFamily="18" charset="0"/>
              </a:rPr>
              <a:t>a.index</a:t>
            </a:r>
            <a:r>
              <a:rPr lang="en-US" altLang="en-US" sz="2400" dirty="0">
                <a:latin typeface="Georgia" panose="02040502050405020303" pitchFamily="18" charset="0"/>
              </a:rPr>
              <a:t>('data science')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print(</a:t>
            </a:r>
            <a:r>
              <a:rPr lang="en-US" altLang="en-US" sz="2400" dirty="0" err="1">
                <a:latin typeface="Georgia" panose="02040502050405020303" pitchFamily="18" charset="0"/>
              </a:rPr>
              <a:t>a.index</a:t>
            </a:r>
            <a:r>
              <a:rPr lang="en-US" altLang="en-US" sz="2400" dirty="0">
                <a:latin typeface="Georgia" panose="02040502050405020303" pitchFamily="18" charset="0"/>
              </a:rPr>
              <a:t>('data science</a:t>
            </a:r>
            <a:r>
              <a:rPr lang="en-US" altLang="en-US" sz="2400" dirty="0" smtClean="0">
                <a:latin typeface="Georgia" panose="02040502050405020303" pitchFamily="18" charset="0"/>
              </a:rPr>
              <a:t>'))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3</a:t>
            </a:r>
            <a:endParaRPr lang="en-US" altLang="en-US" sz="2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Pop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 = [1, 2, 3, 4, 5]</a:t>
            </a:r>
          </a:p>
          <a:p>
            <a:pPr marL="0" indent="0">
              <a:buNone/>
            </a:pPr>
            <a:r>
              <a:rPr lang="en-US" altLang="en-US" sz="2400" dirty="0" err="1">
                <a:latin typeface="Georgia" panose="02040502050405020303" pitchFamily="18" charset="0"/>
              </a:rPr>
              <a:t>a.pop</a:t>
            </a:r>
            <a:r>
              <a:rPr lang="en-US" altLang="en-US" sz="24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print(a</a:t>
            </a:r>
            <a:r>
              <a:rPr lang="en-US" altLang="en-US" sz="24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[1, 2, 3, 4]</a:t>
            </a:r>
            <a:endParaRPr lang="en-US" altLang="en-US" sz="2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Remove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 = [1, 2, 3, 4, 11, 5]</a:t>
            </a:r>
          </a:p>
          <a:p>
            <a:pPr marL="0" indent="0">
              <a:buNone/>
            </a:pPr>
            <a:r>
              <a:rPr lang="en-US" altLang="en-US" sz="2400" dirty="0" err="1">
                <a:latin typeface="Georgia" panose="02040502050405020303" pitchFamily="18" charset="0"/>
              </a:rPr>
              <a:t>a.remove</a:t>
            </a:r>
            <a:r>
              <a:rPr lang="en-US" altLang="en-US" sz="2400" dirty="0">
                <a:latin typeface="Georgia" panose="02040502050405020303" pitchFamily="18" charset="0"/>
              </a:rPr>
              <a:t>(11)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print(a</a:t>
            </a:r>
            <a:r>
              <a:rPr lang="en-US" altLang="en-US" sz="24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[1, 2, 3, 4, 5]</a:t>
            </a:r>
            <a:endParaRPr lang="en-US" altLang="en-US" sz="2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Reverse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 = [1,2,3,4,5]</a:t>
            </a:r>
          </a:p>
          <a:p>
            <a:pPr marL="0" indent="0">
              <a:buNone/>
            </a:pPr>
            <a:r>
              <a:rPr lang="en-US" altLang="en-US" sz="2400" dirty="0" err="1">
                <a:latin typeface="Georgia" panose="02040502050405020303" pitchFamily="18" charset="0"/>
              </a:rPr>
              <a:t>a.reverse</a:t>
            </a:r>
            <a:r>
              <a:rPr lang="en-US" altLang="en-US" sz="24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Georgia" panose="02040502050405020303" pitchFamily="18" charset="0"/>
              </a:rPr>
              <a:t># another statement to reverse the list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 = a[::-1</a:t>
            </a:r>
            <a:r>
              <a:rPr lang="en-US" altLang="en-US" sz="2400" dirty="0" smtClean="0">
                <a:latin typeface="Georgia" panose="02040502050405020303" pitchFamily="18" charset="0"/>
              </a:rPr>
              <a:t>]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[5, 4, 3, 2, 1]</a:t>
            </a:r>
            <a:endParaRPr lang="en-US" altLang="en-US" sz="2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Sort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 = [3, 1, 2, 6, 4, 5, 9, 6, 7, 8]</a:t>
            </a:r>
          </a:p>
          <a:p>
            <a:pPr marL="0" indent="0">
              <a:buNone/>
            </a:pPr>
            <a:r>
              <a:rPr lang="en-US" altLang="en-US" sz="2400" dirty="0" err="1">
                <a:latin typeface="Georgia" panose="02040502050405020303" pitchFamily="18" charset="0"/>
              </a:rPr>
              <a:t>a.sort</a:t>
            </a:r>
            <a:r>
              <a:rPr lang="en-US" altLang="en-US" sz="24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print(a</a:t>
            </a:r>
            <a:r>
              <a:rPr lang="en-US" altLang="en-US" sz="24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[1, 2, 3, 4, 5, 6, 6, 7, 8, 9]</a:t>
            </a:r>
            <a:endParaRPr lang="en-US" altLang="en-US" sz="2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  STRUCTURES\Collection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Data Structures. Data structures are structures which can hold some data together. </a:t>
            </a:r>
          </a:p>
          <a:p>
            <a:pPr marL="1257300" lvl="3" indent="0" algn="ctr"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(or)</a:t>
            </a:r>
            <a:endParaRPr lang="en-US" altLang="en-US" dirty="0" smtClean="0">
              <a:latin typeface="Georgia" panose="02040502050405020303" pitchFamily="18" charset="0"/>
              <a:ea typeface="+mn-ea"/>
              <a:cs typeface="+mn-cs"/>
            </a:endParaRPr>
          </a:p>
          <a:p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They are used to store a collection of related data. 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There are four built-in data structures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Tuple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  <a:ea typeface="+mn-ea"/>
                <a:cs typeface="+mn-cs"/>
              </a:rPr>
              <a:t>D</a:t>
            </a:r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ictionary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Set</a:t>
            </a:r>
            <a:endParaRPr lang="en-US" altLang="en-US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Replacing a value in the list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a </a:t>
            </a:r>
            <a:r>
              <a:rPr lang="en-US" altLang="en-US" sz="2400" dirty="0">
                <a:latin typeface="Georgia" panose="02040502050405020303" pitchFamily="18" charset="0"/>
              </a:rPr>
              <a:t>= ['</a:t>
            </a:r>
            <a:r>
              <a:rPr lang="en-US" altLang="en-US" sz="2400" dirty="0" err="1">
                <a:latin typeface="Georgia" panose="02040502050405020303" pitchFamily="18" charset="0"/>
              </a:rPr>
              <a:t>edureka</a:t>
            </a:r>
            <a:r>
              <a:rPr lang="en-US" altLang="en-US" sz="2400" dirty="0">
                <a:latin typeface="Georgia" panose="02040502050405020303" pitchFamily="18" charset="0"/>
              </a:rPr>
              <a:t>', 'python', 'data science', 'tennis', 'machine learning</a:t>
            </a:r>
            <a:r>
              <a:rPr lang="en-US" altLang="en-US" sz="2400" dirty="0" smtClean="0">
                <a:latin typeface="Georgia" panose="02040502050405020303" pitchFamily="18" charset="0"/>
              </a:rPr>
              <a:t>']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a[3</a:t>
            </a:r>
            <a:r>
              <a:rPr lang="en-US" altLang="en-US" sz="2400" dirty="0">
                <a:latin typeface="Georgia" panose="02040502050405020303" pitchFamily="18" charset="0"/>
              </a:rPr>
              <a:t>] = 'artificial intelligence'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print(a</a:t>
            </a:r>
            <a:r>
              <a:rPr lang="en-US" altLang="en-US" sz="24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['</a:t>
            </a:r>
            <a:r>
              <a:rPr lang="en-US" altLang="en-US" sz="2400" dirty="0" err="1">
                <a:latin typeface="Georgia" panose="02040502050405020303" pitchFamily="18" charset="0"/>
              </a:rPr>
              <a:t>edureka</a:t>
            </a:r>
            <a:r>
              <a:rPr lang="en-US" altLang="en-US" sz="2400" dirty="0">
                <a:latin typeface="Georgia" panose="02040502050405020303" pitchFamily="18" charset="0"/>
              </a:rPr>
              <a:t>', 'python', 'data science', 'tennis', 'machine learning']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['</a:t>
            </a:r>
            <a:r>
              <a:rPr lang="en-US" altLang="en-US" sz="2400" dirty="0" err="1">
                <a:latin typeface="Georgia" panose="02040502050405020303" pitchFamily="18" charset="0"/>
              </a:rPr>
              <a:t>edureka</a:t>
            </a:r>
            <a:r>
              <a:rPr lang="en-US" altLang="en-US" sz="2400" dirty="0">
                <a:latin typeface="Georgia" panose="02040502050405020303" pitchFamily="18" charset="0"/>
              </a:rPr>
              <a:t>', 'python', 'data science', 'artificial intelligence', 'machine learning']</a:t>
            </a:r>
            <a:endParaRPr lang="en-US" altLang="en-US" sz="2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Iterate through a list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a </a:t>
            </a:r>
            <a:r>
              <a:rPr lang="en-US" altLang="en-US" sz="2400" dirty="0">
                <a:latin typeface="Georgia" panose="02040502050405020303" pitchFamily="18" charset="0"/>
              </a:rPr>
              <a:t>= [1, 2, 3, 4, 5]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for x in a: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     if </a:t>
            </a:r>
            <a:r>
              <a:rPr lang="en-US" altLang="en-US" sz="2400" dirty="0">
                <a:latin typeface="Georgia" panose="02040502050405020303" pitchFamily="18" charset="0"/>
              </a:rPr>
              <a:t>x == 4: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     </a:t>
            </a:r>
            <a:r>
              <a:rPr lang="en-US" altLang="en-US" sz="2400" dirty="0" smtClean="0">
                <a:latin typeface="Georgia" panose="02040502050405020303" pitchFamily="18" charset="0"/>
              </a:rPr>
              <a:t>     break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    </a:t>
            </a:r>
            <a:r>
              <a:rPr lang="en-US" altLang="en-US" sz="2400" dirty="0" smtClean="0">
                <a:latin typeface="Georgia" panose="02040502050405020303" pitchFamily="18" charset="0"/>
              </a:rPr>
              <a:t> print(x</a:t>
            </a:r>
            <a:r>
              <a:rPr lang="en-US" altLang="en-US" sz="24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2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94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Slicing A List In Python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pt-BR" altLang="en-US" sz="2000" dirty="0">
                <a:latin typeface="Georgia" panose="02040502050405020303" pitchFamily="18" charset="0"/>
              </a:rPr>
              <a:t>a = [11, 24, 33, 48, 59, 62, 71, 80, 99, 100</a:t>
            </a:r>
            <a:r>
              <a:rPr lang="pt-BR" altLang="en-US" sz="2000" dirty="0" smtClean="0">
                <a:latin typeface="Georgia" panose="02040502050405020303" pitchFamily="18" charset="0"/>
              </a:rPr>
              <a:t>]</a:t>
            </a: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a[4:8]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print(a[4:8])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a[4:]</a:t>
            </a: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print(a[4:])</a:t>
            </a: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a[:6]</a:t>
            </a: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print(a[:6</a:t>
            </a:r>
            <a:r>
              <a:rPr lang="en-US" altLang="en-US" sz="2000" dirty="0" smtClean="0">
                <a:latin typeface="Georgia" panose="02040502050405020303" pitchFamily="18" charset="0"/>
              </a:rPr>
              <a:t>])</a:t>
            </a: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a[:]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4958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altLang="en-US" sz="2000" b="1" u="sng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[</a:t>
            </a:r>
            <a:r>
              <a:rPr lang="en-US" altLang="en-US" sz="2000" kern="0" dirty="0">
                <a:latin typeface="Georgia" panose="02040502050405020303" pitchFamily="18" charset="0"/>
              </a:rPr>
              <a:t>59, 62, 71, 80]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[</a:t>
            </a:r>
            <a:r>
              <a:rPr lang="en-US" altLang="en-US" sz="2000" kern="0" dirty="0">
                <a:latin typeface="Georgia" panose="02040502050405020303" pitchFamily="18" charset="0"/>
              </a:rPr>
              <a:t>59, 62, 71, 80, 99, 100]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[</a:t>
            </a:r>
            <a:r>
              <a:rPr lang="en-US" altLang="en-US" sz="2000" kern="0" dirty="0">
                <a:latin typeface="Georgia" panose="02040502050405020303" pitchFamily="18" charset="0"/>
              </a:rPr>
              <a:t>11, 24, 33, 48, 59, 62]</a:t>
            </a:r>
          </a:p>
          <a:p>
            <a:pPr marL="0" indent="0"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[11, 24, 33, 48, 59, 62, 71, 80, 99, 100]</a:t>
            </a:r>
          </a:p>
        </p:txBody>
      </p:sp>
    </p:spTree>
    <p:extLst>
      <p:ext uri="{BB962C8B-B14F-4D97-AF65-F5344CB8AC3E}">
        <p14:creationId xmlns:p14="http://schemas.microsoft.com/office/powerpoint/2010/main" val="8089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Negative index List slicing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pt-BR" altLang="en-US" sz="2000" dirty="0">
                <a:latin typeface="Georgia" panose="02040502050405020303" pitchFamily="18" charset="0"/>
              </a:rPr>
              <a:t>List = ['G','E','E','K','S','F', </a:t>
            </a:r>
          </a:p>
          <a:p>
            <a:pPr marL="0" indent="0">
              <a:buNone/>
            </a:pPr>
            <a:r>
              <a:rPr lang="pt-BR" altLang="en-US" sz="2000" dirty="0">
                <a:latin typeface="Georgia" panose="02040502050405020303" pitchFamily="18" charset="0"/>
              </a:rPr>
              <a:t>        'O','R','G','E','E','K','S</a:t>
            </a:r>
            <a:r>
              <a:rPr lang="pt-BR" altLang="en-US" sz="2000" dirty="0" smtClean="0">
                <a:latin typeface="Georgia" panose="02040502050405020303" pitchFamily="18" charset="0"/>
              </a:rPr>
              <a:t>']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print(List</a:t>
            </a:r>
            <a:r>
              <a:rPr lang="en-US" altLang="en-US" sz="2000" dirty="0">
                <a:latin typeface="Georgia" panose="02040502050405020303" pitchFamily="18" charset="0"/>
              </a:rPr>
              <a:t>) </a:t>
            </a: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err="1">
                <a:latin typeface="Georgia" panose="02040502050405020303" pitchFamily="18" charset="0"/>
              </a:rPr>
              <a:t>Sliced_List</a:t>
            </a:r>
            <a:r>
              <a:rPr lang="en-US" altLang="en-US" sz="2000" dirty="0">
                <a:latin typeface="Georgia" panose="02040502050405020303" pitchFamily="18" charset="0"/>
              </a:rPr>
              <a:t> = List[:-6] 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print(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Sliced_List</a:t>
            </a:r>
            <a:r>
              <a:rPr lang="en-US" altLang="en-US" sz="2000" dirty="0">
                <a:latin typeface="Georgia" panose="02040502050405020303" pitchFamily="18" charset="0"/>
              </a:rPr>
              <a:t>) 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err="1">
                <a:latin typeface="Georgia" panose="02040502050405020303" pitchFamily="18" charset="0"/>
              </a:rPr>
              <a:t>Sliced_List</a:t>
            </a:r>
            <a:r>
              <a:rPr lang="en-US" altLang="en-US" sz="2000" dirty="0">
                <a:latin typeface="Georgia" panose="02040502050405020303" pitchFamily="18" charset="0"/>
              </a:rPr>
              <a:t> = List[-6:-1] 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print(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Sliced_List</a:t>
            </a:r>
            <a:r>
              <a:rPr lang="en-US" altLang="en-US" sz="2000" dirty="0">
                <a:latin typeface="Georgia" panose="02040502050405020303" pitchFamily="18" charset="0"/>
              </a:rPr>
              <a:t>) 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err="1">
                <a:latin typeface="Georgia" panose="02040502050405020303" pitchFamily="18" charset="0"/>
              </a:rPr>
              <a:t>Sliced_List</a:t>
            </a:r>
            <a:r>
              <a:rPr lang="en-US" altLang="en-US" sz="2000" dirty="0">
                <a:latin typeface="Georgia" panose="02040502050405020303" pitchFamily="18" charset="0"/>
              </a:rPr>
              <a:t> = List[::-1] </a:t>
            </a: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print("\</a:t>
            </a:r>
            <a:r>
              <a:rPr lang="en-US" altLang="en-US" sz="2000" dirty="0" err="1">
                <a:latin typeface="Georgia" panose="02040502050405020303" pitchFamily="18" charset="0"/>
              </a:rPr>
              <a:t>nPrinting</a:t>
            </a:r>
            <a:r>
              <a:rPr lang="en-US" altLang="en-US" sz="2000" dirty="0">
                <a:latin typeface="Georgia" panose="02040502050405020303" pitchFamily="18" charset="0"/>
              </a:rPr>
              <a:t> List in reverse: ") </a:t>
            </a: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print(</a:t>
            </a:r>
            <a:r>
              <a:rPr lang="en-US" altLang="en-US" sz="2000" dirty="0" err="1">
                <a:latin typeface="Georgia" panose="02040502050405020303" pitchFamily="18" charset="0"/>
              </a:rPr>
              <a:t>Sliced_List</a:t>
            </a:r>
            <a:r>
              <a:rPr lang="en-US" altLang="en-US" sz="2000" dirty="0">
                <a:latin typeface="Georgia" panose="02040502050405020303" pitchFamily="18" charset="0"/>
              </a:rPr>
              <a:t>) 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4958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[</a:t>
            </a:r>
            <a:r>
              <a:rPr lang="en-US" altLang="en-US" sz="2000" kern="0" dirty="0">
                <a:latin typeface="Georgia" panose="02040502050405020303" pitchFamily="18" charset="0"/>
              </a:rPr>
              <a:t>'G', 'E', 'E', 'K', 'S', 'F', 'O', 'R', 'G', 'E', 'E', 'K', 'S']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['G', 'E', 'E', 'K', 'S', 'F', 'O</a:t>
            </a:r>
            <a:r>
              <a:rPr lang="en-US" altLang="en-US" sz="2000" kern="0" dirty="0" smtClean="0">
                <a:latin typeface="Georgia" panose="02040502050405020303" pitchFamily="18" charset="0"/>
              </a:rPr>
              <a:t>']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['R', 'G', 'E', 'E', 'K']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['S', 'K', 'E', 'E', 'G', 'R', 'O', 'F', 'S', 'K', 'E', 'E', 'G']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List comprehension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#list comprehension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pow2 = [2 ** x for x in range(10) if x &gt; 5]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print(pow2)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odd = [x for x in range(20) if x % 2 == 1]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print(odd)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a= [</a:t>
            </a:r>
            <a:r>
              <a:rPr lang="en-US" sz="2000" dirty="0" err="1">
                <a:latin typeface="Georgia" panose="02040502050405020303" pitchFamily="18" charset="0"/>
              </a:rPr>
              <a:t>x+y</a:t>
            </a:r>
            <a:r>
              <a:rPr lang="en-US" sz="2000" dirty="0">
                <a:latin typeface="Georgia" panose="02040502050405020303" pitchFamily="18" charset="0"/>
              </a:rPr>
              <a:t> for x in ['Python ','C '] for y in ['</a:t>
            </a:r>
            <a:r>
              <a:rPr lang="en-US" sz="2000" dirty="0" err="1">
                <a:latin typeface="Georgia" panose="02040502050405020303" pitchFamily="18" charset="0"/>
              </a:rPr>
              <a:t>Language','Programming</a:t>
            </a:r>
            <a:r>
              <a:rPr lang="en-US" sz="2000" dirty="0">
                <a:latin typeface="Georgia" panose="02040502050405020303" pitchFamily="18" charset="0"/>
              </a:rPr>
              <a:t>']]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['Python Language', 'Python Programming', 'C Language', 'C Programming']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print(a)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4958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[64, 128, 256, 512]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[1, 3, 5, 7, 9, 11, 13, 15, 17, 19]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>
                <a:latin typeface="Georgia" panose="02040502050405020303" pitchFamily="18" charset="0"/>
              </a:rPr>
              <a:t>['Python Language', 'Python Programming', 'C Language', 'C Programming']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sz="4800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TUPLE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TUPLE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400" dirty="0">
                <a:latin typeface="Georgia" panose="02040502050405020303" pitchFamily="18" charset="0"/>
              </a:rPr>
              <a:t>What </a:t>
            </a:r>
            <a:r>
              <a:rPr lang="en-US" altLang="en-US" sz="2400" dirty="0" smtClean="0">
                <a:latin typeface="Georgia" panose="02040502050405020303" pitchFamily="18" charset="0"/>
              </a:rPr>
              <a:t>is a Tuple</a:t>
            </a:r>
            <a:r>
              <a:rPr lang="en-US" altLang="en-US" sz="2400" dirty="0">
                <a:latin typeface="Georgia" panose="02040502050405020303" pitchFamily="18" charset="0"/>
              </a:rPr>
              <a:t>?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Creating a </a:t>
            </a:r>
            <a:r>
              <a:rPr lang="en-US" altLang="en-US" sz="2400" dirty="0" smtClean="0">
                <a:latin typeface="Georgia" panose="02040502050405020303" pitchFamily="18" charset="0"/>
              </a:rPr>
              <a:t>Tuple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Accessing elements from the TUPLE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Tuple M</a:t>
            </a:r>
            <a:r>
              <a:rPr lang="en-US" altLang="en-US" sz="2400" dirty="0" smtClean="0">
                <a:latin typeface="Georgia" panose="02040502050405020303" pitchFamily="18" charset="0"/>
              </a:rPr>
              <a:t>anipulation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Slicing </a:t>
            </a:r>
            <a:r>
              <a:rPr lang="en-US" altLang="en-US" sz="2400" dirty="0" smtClean="0">
                <a:latin typeface="Georgia" panose="02040502050405020303" pitchFamily="18" charset="0"/>
              </a:rPr>
              <a:t>a Tuple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Functions of </a:t>
            </a:r>
            <a:r>
              <a:rPr lang="en-US" altLang="en-US" sz="2400" dirty="0">
                <a:latin typeface="Georgia" panose="02040502050405020303" pitchFamily="18" charset="0"/>
              </a:rPr>
              <a:t>Tuple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Tuple </a:t>
            </a:r>
            <a:r>
              <a:rPr lang="en-US" sz="2400" dirty="0" smtClean="0">
                <a:latin typeface="Georgia" panose="02040502050405020303" pitchFamily="18" charset="0"/>
              </a:rPr>
              <a:t>Operations </a:t>
            </a:r>
            <a:r>
              <a:rPr lang="en-US" sz="2400" dirty="0">
                <a:latin typeface="Georgia" panose="02040502050405020303" pitchFamily="18" charset="0"/>
              </a:rPr>
              <a:t>(methods</a:t>
            </a:r>
            <a:r>
              <a:rPr lang="en-US" sz="2400" dirty="0" smtClean="0">
                <a:latin typeface="Georgia" panose="02040502050405020303" pitchFamily="18" charset="0"/>
              </a:rPr>
              <a:t>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Other tuple operation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Advantages </a:t>
            </a:r>
            <a:r>
              <a:rPr lang="en-US" sz="2400" dirty="0">
                <a:latin typeface="Georgia" panose="02040502050405020303" pitchFamily="18" charset="0"/>
              </a:rPr>
              <a:t>of Tuple over </a:t>
            </a:r>
            <a:r>
              <a:rPr lang="en-US" sz="2400" dirty="0" smtClean="0">
                <a:latin typeface="Georgia" panose="02040502050405020303" pitchFamily="18" charset="0"/>
              </a:rPr>
              <a:t>List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What Is A TUPLE IN PYTHON?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List is a collection data type 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It is ordered and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Allows duplicate entries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Contains different data types like integers, strings and other collection data types.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It is </a:t>
            </a:r>
            <a:r>
              <a:rPr lang="en-US" sz="2400" b="1" dirty="0" smtClean="0">
                <a:latin typeface="Georgia" panose="02040502050405020303" pitchFamily="18" charset="0"/>
              </a:rPr>
              <a:t>immutable/No Change </a:t>
            </a:r>
            <a:r>
              <a:rPr lang="en-US" sz="2400" dirty="0">
                <a:latin typeface="Georgia" panose="02040502050405020303" pitchFamily="18" charset="0"/>
              </a:rPr>
              <a:t>in nature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To declare a list, we use the </a:t>
            </a:r>
            <a:r>
              <a:rPr lang="en-US" sz="2400" dirty="0" smtClean="0">
                <a:latin typeface="Georgia" panose="02040502050405020303" pitchFamily="18" charset="0"/>
              </a:rPr>
              <a:t>Parenthesis, however it is optional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a = ('python', ‘training</a:t>
            </a:r>
            <a:r>
              <a:rPr lang="en-US" sz="2400" dirty="0" smtClean="0">
                <a:latin typeface="Georgia" panose="02040502050405020303" pitchFamily="18" charset="0"/>
              </a:rPr>
              <a:t>')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a = ‘</a:t>
            </a:r>
            <a:r>
              <a:rPr lang="en-US" sz="2400" dirty="0" err="1" smtClean="0">
                <a:latin typeface="Georgia" panose="02040502050405020303" pitchFamily="18" charset="0"/>
              </a:rPr>
              <a:t>python’,’training</a:t>
            </a:r>
            <a:r>
              <a:rPr lang="en-US" sz="2400" dirty="0" smtClean="0">
                <a:latin typeface="Georgia" panose="02040502050405020303" pitchFamily="18" charset="0"/>
              </a:rPr>
              <a:t>’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Creating a TUPLE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61722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</a:t>
            </a:r>
            <a:r>
              <a:rPr lang="en-US" sz="1600" dirty="0">
                <a:latin typeface="Georgia" panose="02040502050405020303" pitchFamily="18" charset="0"/>
              </a:rPr>
              <a:t>Empty </a:t>
            </a:r>
            <a:r>
              <a:rPr lang="en-US" sz="1600" dirty="0" smtClean="0">
                <a:latin typeface="Georgia" panose="02040502050405020303" pitchFamily="18" charset="0"/>
              </a:rPr>
              <a:t>tuple</a:t>
            </a:r>
          </a:p>
          <a:p>
            <a:pPr marL="0" indent="0">
              <a:buNone/>
            </a:pPr>
            <a:r>
              <a:rPr lang="en-US" sz="1600" dirty="0" err="1" smtClean="0">
                <a:latin typeface="Georgia" panose="02040502050405020303" pitchFamily="18" charset="0"/>
              </a:rPr>
              <a:t>my_tuple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= </a:t>
            </a:r>
            <a:r>
              <a:rPr lang="en-US" sz="1600" dirty="0" smtClean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# </a:t>
            </a:r>
            <a:r>
              <a:rPr lang="en-US" sz="1600" dirty="0">
                <a:latin typeface="Georgia" panose="02040502050405020303" pitchFamily="18" charset="0"/>
              </a:rPr>
              <a:t>Tuple having </a:t>
            </a:r>
            <a:r>
              <a:rPr lang="en-US" sz="1600" dirty="0" smtClean="0">
                <a:latin typeface="Georgia" panose="02040502050405020303" pitchFamily="18" charset="0"/>
              </a:rPr>
              <a:t>integers</a:t>
            </a:r>
          </a:p>
          <a:p>
            <a:pPr marL="0" indent="0">
              <a:buNone/>
            </a:pPr>
            <a:r>
              <a:rPr lang="en-US" sz="1600" dirty="0" err="1" smtClean="0">
                <a:latin typeface="Georgia" panose="02040502050405020303" pitchFamily="18" charset="0"/>
              </a:rPr>
              <a:t>my_tuple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= (1, 2, 3</a:t>
            </a:r>
            <a:r>
              <a:rPr lang="en-US" sz="16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# </a:t>
            </a:r>
            <a:r>
              <a:rPr lang="en-US" sz="1600" dirty="0">
                <a:latin typeface="Georgia" panose="02040502050405020303" pitchFamily="18" charset="0"/>
              </a:rPr>
              <a:t>tuple with mixed </a:t>
            </a:r>
            <a:r>
              <a:rPr lang="en-US" sz="1600" dirty="0" smtClean="0">
                <a:latin typeface="Georgia" panose="02040502050405020303" pitchFamily="18" charset="0"/>
              </a:rPr>
              <a:t>datatypes</a:t>
            </a:r>
          </a:p>
          <a:p>
            <a:pPr marL="0" indent="0">
              <a:buNone/>
            </a:pPr>
            <a:r>
              <a:rPr lang="en-US" sz="1600" dirty="0" err="1" smtClean="0">
                <a:latin typeface="Georgia" panose="02040502050405020303" pitchFamily="18" charset="0"/>
              </a:rPr>
              <a:t>my_tuple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= (1, "Hello", </a:t>
            </a:r>
            <a:r>
              <a:rPr lang="en-US" sz="1600" dirty="0" smtClean="0">
                <a:latin typeface="Georgia" panose="02040502050405020303" pitchFamily="18" charset="0"/>
              </a:rPr>
              <a:t>3.4)</a:t>
            </a:r>
          </a:p>
          <a:p>
            <a:pPr marL="0" indent="0">
              <a:buNone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# </a:t>
            </a:r>
            <a:r>
              <a:rPr lang="en-US" sz="1600" dirty="0">
                <a:latin typeface="Georgia" panose="02040502050405020303" pitchFamily="18" charset="0"/>
              </a:rPr>
              <a:t>nested </a:t>
            </a:r>
            <a:r>
              <a:rPr lang="en-US" sz="1600" dirty="0" smtClean="0">
                <a:latin typeface="Georgia" panose="02040502050405020303" pitchFamily="18" charset="0"/>
              </a:rPr>
              <a:t>tuple</a:t>
            </a:r>
          </a:p>
          <a:p>
            <a:pPr marL="0" indent="0">
              <a:buNone/>
            </a:pPr>
            <a:r>
              <a:rPr lang="en-US" sz="1600" dirty="0" err="1" smtClean="0">
                <a:latin typeface="Georgia" panose="02040502050405020303" pitchFamily="18" charset="0"/>
              </a:rPr>
              <a:t>my_tuple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= ("mouse", [8, 4, 6], (1, 2, 3</a:t>
            </a:r>
            <a:r>
              <a:rPr lang="en-US" sz="1600" dirty="0" smtClean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#</a:t>
            </a:r>
            <a:r>
              <a:rPr lang="en-US" sz="1600" i="1" dirty="0">
                <a:latin typeface="Georgia" panose="02040502050405020303" pitchFamily="18" charset="0"/>
              </a:rPr>
              <a:t>A tuple can also be created without using parentheses. This is known as tuple packing.</a:t>
            </a:r>
            <a:br>
              <a:rPr lang="en-US" sz="1600" i="1" dirty="0">
                <a:latin typeface="Georgia" panose="02040502050405020303" pitchFamily="18" charset="0"/>
              </a:rPr>
            </a:br>
            <a:r>
              <a:rPr lang="en-US" sz="1600" dirty="0" err="1">
                <a:latin typeface="Georgia" panose="02040502050405020303" pitchFamily="18" charset="0"/>
              </a:rPr>
              <a:t>my_tuple</a:t>
            </a:r>
            <a:r>
              <a:rPr lang="en-US" sz="1600" dirty="0">
                <a:latin typeface="Georgia" panose="02040502050405020303" pitchFamily="18" charset="0"/>
              </a:rPr>
              <a:t> = 3, 4.6, "dog"</a:t>
            </a:r>
            <a:br>
              <a:rPr lang="en-US" sz="1600" dirty="0">
                <a:latin typeface="Georgia" panose="02040502050405020303" pitchFamily="18" charset="0"/>
              </a:rPr>
            </a:br>
            <a:r>
              <a:rPr lang="en-US" sz="1600" dirty="0">
                <a:latin typeface="Georgia" panose="02040502050405020303" pitchFamily="18" charset="0"/>
              </a:rPr>
              <a:t/>
            </a:r>
            <a:br>
              <a:rPr lang="en-US" sz="1600" dirty="0">
                <a:latin typeface="Georgia" panose="02040502050405020303" pitchFamily="18" charset="0"/>
              </a:rPr>
            </a:br>
            <a:r>
              <a:rPr lang="en-US" sz="1600" dirty="0">
                <a:latin typeface="Georgia" panose="02040502050405020303" pitchFamily="18" charset="0"/>
              </a:rPr>
              <a:t># tuple unpacking is also possible</a:t>
            </a:r>
            <a:br>
              <a:rPr lang="en-US" sz="1600" dirty="0">
                <a:latin typeface="Georgia" panose="02040502050405020303" pitchFamily="18" charset="0"/>
              </a:rPr>
            </a:br>
            <a:r>
              <a:rPr lang="en-US" sz="1600" dirty="0">
                <a:latin typeface="Georgia" panose="02040502050405020303" pitchFamily="18" charset="0"/>
              </a:rPr>
              <a:t>a, b, c = </a:t>
            </a:r>
            <a:r>
              <a:rPr lang="en-US" sz="1600" dirty="0" err="1" smtClean="0">
                <a:latin typeface="Georgia" panose="02040502050405020303" pitchFamily="18" charset="0"/>
              </a:rPr>
              <a:t>my_tuple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a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b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c</a:t>
            </a:r>
            <a:br>
              <a:rPr lang="en-US" sz="1600" dirty="0">
                <a:latin typeface="Georgia" panose="02040502050405020303" pitchFamily="18" charset="0"/>
              </a:rPr>
            </a:br>
            <a:endParaRPr lang="en-US" altLang="en-US" sz="16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00800" y="1219200"/>
            <a:ext cx="26670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1600" kern="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FontTx/>
              <a:buNone/>
            </a:pPr>
            <a:endParaRPr lang="en-US" altLang="en-US" sz="16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600" kern="0" dirty="0">
                <a:latin typeface="Georgia" panose="02040502050405020303" pitchFamily="18" charset="0"/>
              </a:rPr>
              <a:t>(1, 2, 3</a:t>
            </a:r>
            <a:r>
              <a:rPr lang="en-US" altLang="en-US" sz="1600" kern="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FontTx/>
              <a:buNone/>
            </a:pPr>
            <a:endParaRPr lang="en-US" altLang="en-US" sz="16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6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600" kern="0" dirty="0" smtClean="0">
                <a:latin typeface="Georgia" panose="02040502050405020303" pitchFamily="18" charset="0"/>
              </a:rPr>
              <a:t>(</a:t>
            </a:r>
            <a:r>
              <a:rPr lang="en-US" altLang="en-US" sz="1600" kern="0" dirty="0">
                <a:latin typeface="Georgia" panose="02040502050405020303" pitchFamily="18" charset="0"/>
              </a:rPr>
              <a:t>1, 'Hello', 3.4</a:t>
            </a:r>
            <a:r>
              <a:rPr lang="en-US" altLang="en-US" sz="1600" kern="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FontTx/>
              <a:buNone/>
            </a:pPr>
            <a:endParaRPr lang="en-US" altLang="en-US" sz="16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6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600" kern="0" dirty="0">
                <a:latin typeface="Georgia" panose="02040502050405020303" pitchFamily="18" charset="0"/>
              </a:rPr>
              <a:t>('mouse', [8, 4, 6], (1, 2, 3</a:t>
            </a:r>
            <a:r>
              <a:rPr lang="en-US" altLang="en-US" sz="1600" kern="0" dirty="0" smtClean="0">
                <a:latin typeface="Georgia" panose="02040502050405020303" pitchFamily="18" charset="0"/>
              </a:rPr>
              <a:t>))</a:t>
            </a:r>
          </a:p>
          <a:p>
            <a:pPr marL="0" indent="0">
              <a:buFontTx/>
              <a:buNone/>
            </a:pPr>
            <a:endParaRPr lang="en-US" altLang="en-US" sz="16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6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600" kern="0" dirty="0" smtClean="0">
                <a:latin typeface="Georgia" panose="02040502050405020303" pitchFamily="18" charset="0"/>
              </a:rPr>
              <a:t>(</a:t>
            </a:r>
            <a:r>
              <a:rPr lang="en-US" altLang="en-US" sz="1600" kern="0" dirty="0">
                <a:latin typeface="Georgia" panose="02040502050405020303" pitchFamily="18" charset="0"/>
              </a:rPr>
              <a:t>3, 4.6, 'dog</a:t>
            </a:r>
            <a:r>
              <a:rPr lang="en-US" altLang="en-US" sz="1600" kern="0" dirty="0" smtClean="0">
                <a:latin typeface="Georgia" panose="02040502050405020303" pitchFamily="18" charset="0"/>
              </a:rPr>
              <a:t>')</a:t>
            </a:r>
          </a:p>
          <a:p>
            <a:pPr marL="0" indent="0">
              <a:buFontTx/>
              <a:buNone/>
            </a:pPr>
            <a:endParaRPr lang="en-US" altLang="en-US" sz="16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6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600" kern="0" dirty="0" smtClean="0">
                <a:latin typeface="Georgia" panose="02040502050405020303" pitchFamily="18" charset="0"/>
              </a:rPr>
              <a:t>3</a:t>
            </a:r>
          </a:p>
          <a:p>
            <a:pPr marL="0" indent="0">
              <a:buFontTx/>
              <a:buNone/>
            </a:pPr>
            <a:r>
              <a:rPr lang="en-US" altLang="en-US" sz="1600" kern="0" dirty="0" smtClean="0">
                <a:latin typeface="Georgia" panose="02040502050405020303" pitchFamily="18" charset="0"/>
              </a:rPr>
              <a:t>4.6</a:t>
            </a:r>
          </a:p>
          <a:p>
            <a:pPr marL="0" indent="0">
              <a:buFontTx/>
              <a:buNone/>
            </a:pPr>
            <a:r>
              <a:rPr lang="en-US" altLang="en-US" sz="1600" kern="0" dirty="0" smtClean="0">
                <a:latin typeface="Georgia" panose="02040502050405020303" pitchFamily="18" charset="0"/>
              </a:rPr>
              <a:t>dog</a:t>
            </a:r>
            <a:endParaRPr lang="en-US" altLang="en-US" sz="16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Accessing </a:t>
            </a:r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elements from the </a:t>
            </a:r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TUPLE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# Creating a List with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err="1" smtClean="0">
                <a:latin typeface="Georgia" panose="02040502050405020303" pitchFamily="18" charset="0"/>
              </a:rPr>
              <a:t>my_tuple</a:t>
            </a:r>
            <a:r>
              <a:rPr lang="en-US" sz="2000" dirty="0">
                <a:latin typeface="Georgia" panose="02040502050405020303" pitchFamily="18" charset="0"/>
              </a:rPr>
              <a:t>= ('p','e','r','m','</a:t>
            </a:r>
            <a:r>
              <a:rPr lang="en-US" sz="2000" dirty="0" err="1">
                <a:latin typeface="Georgia" panose="02040502050405020303" pitchFamily="18" charset="0"/>
              </a:rPr>
              <a:t>i</a:t>
            </a:r>
            <a:r>
              <a:rPr lang="en-US" sz="2000" dirty="0">
                <a:latin typeface="Georgia" panose="02040502050405020303" pitchFamily="18" charset="0"/>
              </a:rPr>
              <a:t>','t</a:t>
            </a:r>
            <a:r>
              <a:rPr lang="en-US" sz="2000" dirty="0" smtClean="0">
                <a:latin typeface="Georgia" panose="02040502050405020303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</a:t>
            </a:r>
            <a:r>
              <a:rPr lang="en-US" sz="2000" dirty="0" smtClean="0">
                <a:latin typeface="Georgia" panose="02040502050405020303" pitchFamily="18" charset="0"/>
              </a:rPr>
              <a:t>Accessing </a:t>
            </a:r>
            <a:r>
              <a:rPr lang="en-US" sz="2000" dirty="0">
                <a:latin typeface="Georgia" panose="02040502050405020303" pitchFamily="18" charset="0"/>
              </a:rPr>
              <a:t>a element from </a:t>
            </a:r>
            <a:r>
              <a:rPr lang="en-US" sz="2000" dirty="0" smtClean="0">
                <a:latin typeface="Georgia" panose="02040502050405020303" pitchFamily="18" charset="0"/>
              </a:rPr>
              <a:t>the tuple</a:t>
            </a: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err="1" smtClean="0">
                <a:latin typeface="Georgia" panose="02040502050405020303" pitchFamily="18" charset="0"/>
              </a:rPr>
              <a:t>my_tuple</a:t>
            </a:r>
            <a:r>
              <a:rPr lang="en-US" sz="2000" dirty="0" smtClean="0">
                <a:latin typeface="Georgia" panose="02040502050405020303" pitchFamily="18" charset="0"/>
              </a:rPr>
              <a:t>[0]</a:t>
            </a:r>
          </a:p>
          <a:p>
            <a:pPr marL="0" indent="0">
              <a:buNone/>
            </a:pPr>
            <a:r>
              <a:rPr lang="en-US" sz="2000" dirty="0" err="1" smtClean="0">
                <a:latin typeface="Georgia" panose="02040502050405020303" pitchFamily="18" charset="0"/>
              </a:rPr>
              <a:t>my_tuple</a:t>
            </a:r>
            <a:r>
              <a:rPr lang="en-US" sz="2000" dirty="0" smtClean="0">
                <a:latin typeface="Georgia" panose="02040502050405020303" pitchFamily="18" charset="0"/>
              </a:rPr>
              <a:t>[5]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nested </a:t>
            </a:r>
            <a:r>
              <a:rPr lang="en-US" sz="2000" dirty="0" smtClean="0">
                <a:latin typeface="Georgia" panose="02040502050405020303" pitchFamily="18" charset="0"/>
              </a:rPr>
              <a:t>tuple</a:t>
            </a:r>
          </a:p>
          <a:p>
            <a:pPr marL="0" indent="0">
              <a:buNone/>
            </a:pPr>
            <a:r>
              <a:rPr lang="en-US" sz="2000" dirty="0" err="1" smtClean="0">
                <a:latin typeface="Georgia" panose="02040502050405020303" pitchFamily="18" charset="0"/>
              </a:rPr>
              <a:t>n_tuple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= ("mouse", [8, 4, 6], (1, 2, 3</a:t>
            </a:r>
            <a:r>
              <a:rPr lang="en-US" sz="2000" dirty="0" smtClean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# </a:t>
            </a:r>
            <a:r>
              <a:rPr lang="en-US" sz="2000" dirty="0">
                <a:latin typeface="Georgia" panose="02040502050405020303" pitchFamily="18" charset="0"/>
              </a:rPr>
              <a:t>nested </a:t>
            </a:r>
            <a:r>
              <a:rPr lang="en-US" sz="2000" dirty="0" smtClean="0">
                <a:latin typeface="Georgia" panose="02040502050405020303" pitchFamily="18" charset="0"/>
              </a:rPr>
              <a:t>index</a:t>
            </a:r>
          </a:p>
          <a:p>
            <a:pPr marL="0" indent="0">
              <a:buNone/>
            </a:pPr>
            <a:r>
              <a:rPr lang="en-US" sz="2000" dirty="0" err="1" smtClean="0">
                <a:latin typeface="Georgia" panose="02040502050405020303" pitchFamily="18" charset="0"/>
              </a:rPr>
              <a:t>n_tuple</a:t>
            </a:r>
            <a:r>
              <a:rPr lang="en-US" sz="2000" dirty="0" smtClean="0">
                <a:latin typeface="Georgia" panose="02040502050405020303" pitchFamily="18" charset="0"/>
              </a:rPr>
              <a:t>[0</a:t>
            </a:r>
            <a:r>
              <a:rPr lang="en-US" sz="2000" dirty="0">
                <a:latin typeface="Georgia" panose="02040502050405020303" pitchFamily="18" charset="0"/>
              </a:rPr>
              <a:t>][3</a:t>
            </a:r>
            <a:r>
              <a:rPr lang="en-US" sz="2000" dirty="0" smtClean="0">
                <a:latin typeface="Georgia" panose="02040502050405020303" pitchFamily="18" charset="0"/>
              </a:rPr>
              <a:t>]</a:t>
            </a:r>
          </a:p>
          <a:p>
            <a:pPr marL="0" indent="0">
              <a:buNone/>
            </a:pPr>
            <a:r>
              <a:rPr lang="en-US" sz="2000" dirty="0" err="1" smtClean="0">
                <a:latin typeface="Georgia" panose="02040502050405020303" pitchFamily="18" charset="0"/>
              </a:rPr>
              <a:t>n_tuple</a:t>
            </a:r>
            <a:r>
              <a:rPr lang="en-US" sz="2000" dirty="0" smtClean="0">
                <a:latin typeface="Georgia" panose="02040502050405020303" pitchFamily="18" charset="0"/>
              </a:rPr>
              <a:t>[1</a:t>
            </a:r>
            <a:r>
              <a:rPr lang="en-US" sz="2000" dirty="0">
                <a:latin typeface="Georgia" panose="02040502050405020303" pitchFamily="18" charset="0"/>
              </a:rPr>
              <a:t>][1</a:t>
            </a:r>
            <a:r>
              <a:rPr lang="en-US" sz="2000" dirty="0" smtClean="0">
                <a:latin typeface="Georgia" panose="02040502050405020303" pitchFamily="18" charset="0"/>
              </a:rPr>
              <a:t>]</a:t>
            </a: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#negative index</a:t>
            </a:r>
          </a:p>
          <a:p>
            <a:pPr marL="0" indent="0">
              <a:buNone/>
            </a:pPr>
            <a:r>
              <a:rPr lang="en-US" altLang="en-US" sz="2000" dirty="0" err="1">
                <a:latin typeface="Georgia" panose="02040502050405020303" pitchFamily="18" charset="0"/>
              </a:rPr>
              <a:t>my_tuple</a:t>
            </a:r>
            <a:r>
              <a:rPr lang="en-US" altLang="en-US" sz="2000" dirty="0" smtClean="0">
                <a:latin typeface="Georgia" panose="02040502050405020303" pitchFamily="18" charset="0"/>
              </a:rPr>
              <a:t>[-1]</a:t>
            </a:r>
          </a:p>
          <a:p>
            <a:pPr marL="0" indent="0">
              <a:buNone/>
            </a:pPr>
            <a:r>
              <a:rPr lang="en-US" altLang="en-US" sz="2000" dirty="0" err="1">
                <a:latin typeface="Georgia" panose="02040502050405020303" pitchFamily="18" charset="0"/>
              </a:rPr>
              <a:t>my_tuple</a:t>
            </a:r>
            <a:r>
              <a:rPr lang="en-US" altLang="en-US" sz="2000" dirty="0" smtClean="0">
                <a:latin typeface="Georgia" panose="02040502050405020303" pitchFamily="18" charset="0"/>
              </a:rPr>
              <a:t>[-4]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4958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p</a:t>
            </a: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t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s</a:t>
            </a: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4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t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r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sz="4800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LIST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Tuple  MANiPULATION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Georgia" panose="02040502050405020303" pitchFamily="18" charset="0"/>
              </a:rPr>
              <a:t>my_tuple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= (4, 2, 3, [6, 5</a:t>
            </a:r>
            <a:r>
              <a:rPr lang="en-US" sz="2000" dirty="0" smtClean="0">
                <a:latin typeface="Georgia" panose="02040502050405020303" pitchFamily="18" charset="0"/>
              </a:rPr>
              <a:t>])</a:t>
            </a:r>
          </a:p>
          <a:p>
            <a:pPr marL="0" indent="0">
              <a:buNone/>
            </a:pPr>
            <a:endParaRPr 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Georgia" panose="02040502050405020303" pitchFamily="18" charset="0"/>
              </a:rPr>
              <a:t>my_tuple</a:t>
            </a:r>
            <a:r>
              <a:rPr lang="en-US" sz="2000" dirty="0">
                <a:latin typeface="Georgia" panose="02040502050405020303" pitchFamily="18" charset="0"/>
              </a:rPr>
              <a:t>[1] = 9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However, item of mutable element can be </a:t>
            </a:r>
            <a:r>
              <a:rPr lang="en-US" sz="2000" dirty="0" smtClean="0">
                <a:latin typeface="Georgia" panose="02040502050405020303" pitchFamily="18" charset="0"/>
              </a:rPr>
              <a:t>changed</a:t>
            </a:r>
          </a:p>
          <a:p>
            <a:pPr marL="0" indent="0">
              <a:buNone/>
            </a:pPr>
            <a:r>
              <a:rPr lang="en-US" sz="2000" dirty="0" err="1" smtClean="0">
                <a:latin typeface="Georgia" panose="02040502050405020303" pitchFamily="18" charset="0"/>
              </a:rPr>
              <a:t>my_tuple</a:t>
            </a:r>
            <a:r>
              <a:rPr lang="en-US" sz="2000" dirty="0" smtClean="0">
                <a:latin typeface="Georgia" panose="02040502050405020303" pitchFamily="18" charset="0"/>
              </a:rPr>
              <a:t>[3</a:t>
            </a:r>
            <a:r>
              <a:rPr lang="en-US" sz="2000" dirty="0">
                <a:latin typeface="Georgia" panose="02040502050405020303" pitchFamily="18" charset="0"/>
              </a:rPr>
              <a:t>][0] = 9    </a:t>
            </a:r>
            <a:endParaRPr 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# Tuples can be reassigned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err="1">
                <a:latin typeface="Georgia" panose="02040502050405020303" pitchFamily="18" charset="0"/>
              </a:rPr>
              <a:t>my_tuple</a:t>
            </a:r>
            <a:r>
              <a:rPr lang="en-US" sz="2000" dirty="0">
                <a:latin typeface="Georgia" panose="02040502050405020303" pitchFamily="18" charset="0"/>
              </a:rPr>
              <a:t> = ('p','r','o','g','r','a','m','</a:t>
            </a:r>
            <a:r>
              <a:rPr lang="en-US" sz="2000" dirty="0" err="1">
                <a:latin typeface="Georgia" panose="02040502050405020303" pitchFamily="18" charset="0"/>
              </a:rPr>
              <a:t>i</a:t>
            </a:r>
            <a:r>
              <a:rPr lang="en-US" sz="2000" dirty="0">
                <a:latin typeface="Georgia" panose="02040502050405020303" pitchFamily="18" charset="0"/>
              </a:rPr>
              <a:t>','z</a:t>
            </a:r>
            <a:r>
              <a:rPr lang="en-US" sz="2000" dirty="0" smtClean="0">
                <a:latin typeface="Georgia" panose="02040502050405020303" pitchFamily="18" charset="0"/>
              </a:rPr>
              <a:t>')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# </a:t>
            </a:r>
            <a:r>
              <a:rPr lang="en-US" altLang="en-US" sz="2000" dirty="0" smtClean="0">
                <a:latin typeface="Georgia" panose="02040502050405020303" pitchFamily="18" charset="0"/>
              </a:rPr>
              <a:t>Concatenation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print</a:t>
            </a:r>
            <a:r>
              <a:rPr lang="en-US" altLang="en-US" sz="2000" dirty="0">
                <a:latin typeface="Georgia" panose="02040502050405020303" pitchFamily="18" charset="0"/>
              </a:rPr>
              <a:t>((1, 2, 3) + (4, 5, 6</a:t>
            </a:r>
            <a:r>
              <a:rPr lang="en-US" altLang="en-US" sz="2000" dirty="0" smtClean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# Repeat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print</a:t>
            </a:r>
            <a:r>
              <a:rPr lang="en-US" altLang="en-US" sz="2000" dirty="0">
                <a:latin typeface="Georgia" panose="02040502050405020303" pitchFamily="18" charset="0"/>
              </a:rPr>
              <a:t>(("Repeat",) * 3)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4958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solidFill>
                  <a:srgbClr val="FF0000"/>
                </a:solidFill>
                <a:latin typeface="Georgia" panose="02040502050405020303" pitchFamily="18" charset="0"/>
              </a:rPr>
              <a:t>Type Error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(4, 2, 3, [9, 5])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('p', 'r', 'o', 'g', 'r', 'a', 'm', '</a:t>
            </a:r>
            <a:r>
              <a:rPr lang="en-US" altLang="en-US" sz="2000" kern="0" dirty="0" err="1" smtClean="0">
                <a:latin typeface="Georgia" panose="02040502050405020303" pitchFamily="18" charset="0"/>
              </a:rPr>
              <a:t>i</a:t>
            </a:r>
            <a:r>
              <a:rPr lang="en-US" altLang="en-US" sz="2000" kern="0" dirty="0" smtClean="0">
                <a:latin typeface="Georgia" panose="02040502050405020303" pitchFamily="18" charset="0"/>
              </a:rPr>
              <a:t>', 'z')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(</a:t>
            </a:r>
            <a:r>
              <a:rPr lang="en-US" altLang="en-US" sz="2000" kern="0" dirty="0">
                <a:latin typeface="Georgia" panose="02040502050405020303" pitchFamily="18" charset="0"/>
              </a:rPr>
              <a:t>1, 2, 3, 4, 5, 6</a:t>
            </a:r>
            <a:r>
              <a:rPr lang="en-US" altLang="en-US" sz="2000" kern="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('Repeat', 'Repeat', 'Repeat')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Tuple  MANiPULATION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Georgia" panose="02040502050405020303" pitchFamily="18" charset="0"/>
              </a:rPr>
              <a:t>my_tuple</a:t>
            </a:r>
            <a:r>
              <a:rPr lang="en-US" sz="2000" dirty="0">
                <a:latin typeface="Georgia" panose="02040502050405020303" pitchFamily="18" charset="0"/>
              </a:rPr>
              <a:t> = ('</a:t>
            </a:r>
            <a:r>
              <a:rPr lang="en-US" sz="2000" dirty="0" err="1">
                <a:latin typeface="Georgia" panose="02040502050405020303" pitchFamily="18" charset="0"/>
              </a:rPr>
              <a:t>p','r','o','g','r','a','m</a:t>
            </a:r>
            <a:r>
              <a:rPr lang="en-US" sz="2000" dirty="0">
                <a:latin typeface="Georgia" panose="02040502050405020303" pitchFamily="18" charset="0"/>
              </a:rPr>
              <a:t>')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#'tuple</a:t>
            </a:r>
            <a:r>
              <a:rPr lang="en-US" sz="2000" dirty="0">
                <a:latin typeface="Georgia" panose="02040502050405020303" pitchFamily="18" charset="0"/>
              </a:rPr>
              <a:t>' object doesn't support item deletion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# del </a:t>
            </a:r>
            <a:r>
              <a:rPr lang="en-US" sz="2000" dirty="0" err="1">
                <a:latin typeface="Georgia" panose="02040502050405020303" pitchFamily="18" charset="0"/>
              </a:rPr>
              <a:t>my_tuple</a:t>
            </a:r>
            <a:r>
              <a:rPr lang="en-US" sz="2000" dirty="0">
                <a:latin typeface="Georgia" panose="02040502050405020303" pitchFamily="18" charset="0"/>
              </a:rPr>
              <a:t>[3]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# Can delete an entire tuple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del </a:t>
            </a:r>
            <a:r>
              <a:rPr lang="en-US" sz="2000" dirty="0" err="1">
                <a:latin typeface="Georgia" panose="02040502050405020303" pitchFamily="18" charset="0"/>
              </a:rPr>
              <a:t>my_tuple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print(</a:t>
            </a:r>
            <a:r>
              <a:rPr lang="en-US" sz="2000" dirty="0" err="1" smtClean="0">
                <a:latin typeface="Georgia" panose="02040502050405020303" pitchFamily="18" charset="0"/>
              </a:rPr>
              <a:t>my_tuple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  <a:endParaRPr lang="en-US" alt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4958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TypeError</a:t>
            </a:r>
            <a:endParaRPr lang="en-US" altLang="en-US" sz="20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NameError</a:t>
            </a:r>
            <a:r>
              <a:rPr lang="en-US" altLang="en-US" sz="2000" kern="0" dirty="0">
                <a:solidFill>
                  <a:srgbClr val="FF0000"/>
                </a:solidFill>
                <a:latin typeface="Georgia" panose="02040502050405020303" pitchFamily="18" charset="0"/>
              </a:rPr>
              <a:t>: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Slicing A </a:t>
            </a:r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TUPLE </a:t>
            </a:r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In Python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pt-BR" altLang="en-US" sz="2000" dirty="0">
                <a:latin typeface="Georgia" panose="02040502050405020303" pitchFamily="18" charset="0"/>
              </a:rPr>
              <a:t>my_tuple = ('p','r','o','g','r','a','m','i','z</a:t>
            </a:r>
            <a:r>
              <a:rPr lang="pt-BR" altLang="en-US" sz="2000" dirty="0" smtClean="0">
                <a:latin typeface="Georgia" panose="02040502050405020303" pitchFamily="18" charset="0"/>
              </a:rPr>
              <a:t>')</a:t>
            </a:r>
          </a:p>
          <a:p>
            <a:pPr marL="0" indent="0">
              <a:buNone/>
            </a:pP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pt-BR" altLang="en-US" sz="2000" dirty="0" smtClean="0">
                <a:latin typeface="Georgia" panose="02040502050405020303" pitchFamily="18" charset="0"/>
              </a:rPr>
              <a:t>print(my_tuple[1:4])</a:t>
            </a:r>
          </a:p>
          <a:p>
            <a:pPr marL="0" indent="0">
              <a:buNone/>
            </a:pP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pt-BR" altLang="en-US" sz="2000" dirty="0" smtClean="0">
                <a:latin typeface="Georgia" panose="02040502050405020303" pitchFamily="18" charset="0"/>
              </a:rPr>
              <a:t>print(my_tuple</a:t>
            </a:r>
            <a:r>
              <a:rPr lang="pt-BR" altLang="en-US" sz="2000" dirty="0">
                <a:latin typeface="Georgia" panose="02040502050405020303" pitchFamily="18" charset="0"/>
              </a:rPr>
              <a:t>[:-7</a:t>
            </a:r>
            <a:r>
              <a:rPr lang="pt-BR" altLang="en-US" sz="2000" dirty="0" smtClean="0">
                <a:latin typeface="Georgia" panose="02040502050405020303" pitchFamily="18" charset="0"/>
              </a:rPr>
              <a:t>])</a:t>
            </a:r>
          </a:p>
          <a:p>
            <a:pPr marL="0" indent="0">
              <a:buNone/>
            </a:pP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pt-BR" altLang="en-US" sz="2000" dirty="0" smtClean="0">
                <a:latin typeface="Georgia" panose="02040502050405020303" pitchFamily="18" charset="0"/>
              </a:rPr>
              <a:t>print(my_tuple[7:])</a:t>
            </a:r>
          </a:p>
          <a:p>
            <a:pPr marL="0" indent="0">
              <a:buNone/>
            </a:pP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pt-BR" altLang="en-US" sz="2000" dirty="0" smtClean="0">
                <a:latin typeface="Georgia" panose="02040502050405020303" pitchFamily="18" charset="0"/>
              </a:rPr>
              <a:t>print(my_tuple</a:t>
            </a:r>
            <a:r>
              <a:rPr lang="pt-BR" altLang="en-US" sz="2000" dirty="0">
                <a:latin typeface="Georgia" panose="02040502050405020303" pitchFamily="18" charset="0"/>
              </a:rPr>
              <a:t>[:])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4958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('r', 'o', 'g</a:t>
            </a:r>
            <a:r>
              <a:rPr lang="en-US" altLang="en-US" sz="2000" kern="0" dirty="0" smtClean="0">
                <a:latin typeface="Georgia" panose="02040502050405020303" pitchFamily="18" charset="0"/>
              </a:rPr>
              <a:t>')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('p', 'r</a:t>
            </a:r>
            <a:r>
              <a:rPr lang="en-US" altLang="en-US" sz="2000" kern="0" dirty="0" smtClean="0">
                <a:latin typeface="Georgia" panose="02040502050405020303" pitchFamily="18" charset="0"/>
              </a:rPr>
              <a:t>')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('</a:t>
            </a:r>
            <a:r>
              <a:rPr lang="en-US" altLang="en-US" sz="2000" kern="0" dirty="0" err="1">
                <a:latin typeface="Georgia" panose="02040502050405020303" pitchFamily="18" charset="0"/>
              </a:rPr>
              <a:t>i</a:t>
            </a:r>
            <a:r>
              <a:rPr lang="en-US" altLang="en-US" sz="2000" kern="0" dirty="0">
                <a:latin typeface="Georgia" panose="02040502050405020303" pitchFamily="18" charset="0"/>
              </a:rPr>
              <a:t>', 'z')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('p', 'r', 'o', 'g', 'r', 'a', 'm', '</a:t>
            </a:r>
            <a:r>
              <a:rPr lang="en-US" altLang="en-US" sz="2000" kern="0" dirty="0" err="1">
                <a:latin typeface="Georgia" panose="02040502050405020303" pitchFamily="18" charset="0"/>
              </a:rPr>
              <a:t>i</a:t>
            </a:r>
            <a:r>
              <a:rPr lang="en-US" altLang="en-US" sz="2000" kern="0" dirty="0">
                <a:latin typeface="Georgia" panose="02040502050405020303" pitchFamily="18" charset="0"/>
              </a:rPr>
              <a:t>', 'z')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Functions of TUPLE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# Function sum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tuple= 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dirty="0" smtClean="0">
                <a:latin typeface="Georgia" panose="02040502050405020303" pitchFamily="18" charset="0"/>
              </a:rPr>
              <a:t>1</a:t>
            </a:r>
            <a:r>
              <a:rPr lang="en-US" sz="2000" dirty="0">
                <a:latin typeface="Georgia" panose="02040502050405020303" pitchFamily="18" charset="0"/>
              </a:rPr>
              <a:t>, 2, 3, 4, </a:t>
            </a:r>
            <a:r>
              <a:rPr lang="en-US" sz="2000" dirty="0" smtClean="0">
                <a:latin typeface="Georgia" panose="02040502050405020303" pitchFamily="18" charset="0"/>
              </a:rPr>
              <a:t>5) 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sum(List) 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Function Length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err="1">
                <a:latin typeface="Georgia" panose="02040502050405020303" pitchFamily="18" charset="0"/>
              </a:rPr>
              <a:t>len</a:t>
            </a:r>
            <a:r>
              <a:rPr lang="en-US" sz="2000" dirty="0">
                <a:latin typeface="Georgia" panose="02040502050405020303" pitchFamily="18" charset="0"/>
              </a:rPr>
              <a:t>(tuple 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Function </a:t>
            </a:r>
            <a:r>
              <a:rPr lang="en-US" sz="2000" dirty="0" smtClean="0">
                <a:latin typeface="Georgia" panose="02040502050405020303" pitchFamily="18" charset="0"/>
              </a:rPr>
              <a:t>:max</a:t>
            </a:r>
            <a:r>
              <a:rPr lang="en-US" sz="2000" dirty="0">
                <a:latin typeface="Georgia" panose="02040502050405020303" pitchFamily="18" charset="0"/>
              </a:rPr>
              <a:t>, min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max(tuple </a:t>
            </a:r>
            <a:r>
              <a:rPr lang="en-US" sz="2000" dirty="0" smtClean="0">
                <a:latin typeface="Georgia" panose="02040502050405020303" pitchFamily="18" charset="0"/>
              </a:rPr>
              <a:t>),</a:t>
            </a:r>
            <a:r>
              <a:rPr lang="en-US" sz="2000" dirty="0">
                <a:latin typeface="Georgia" panose="02040502050405020303" pitchFamily="18" charset="0"/>
              </a:rPr>
              <a:t>min(tuple)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</a:t>
            </a:r>
            <a:r>
              <a:rPr lang="en-US" sz="2000" dirty="0" smtClean="0">
                <a:latin typeface="Georgia" panose="02040502050405020303" pitchFamily="18" charset="0"/>
              </a:rPr>
              <a:t>Membership Function :in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print(4 </a:t>
            </a:r>
            <a:r>
              <a:rPr lang="en-US" sz="2000" dirty="0">
                <a:latin typeface="Georgia" panose="02040502050405020303" pitchFamily="18" charset="0"/>
              </a:rPr>
              <a:t>in tuple)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#</a:t>
            </a:r>
            <a:r>
              <a:rPr lang="en-US" altLang="en-US" sz="2000" dirty="0" smtClean="0">
                <a:latin typeface="Georgia" panose="02040502050405020303" pitchFamily="18" charset="0"/>
              </a:rPr>
              <a:t>Iterating </a:t>
            </a:r>
            <a:r>
              <a:rPr lang="en-US" altLang="en-US" sz="2000" dirty="0">
                <a:latin typeface="Georgia" panose="02040502050405020303" pitchFamily="18" charset="0"/>
              </a:rPr>
              <a:t>Through a </a:t>
            </a:r>
            <a:r>
              <a:rPr lang="en-US" altLang="en-US" sz="2000" dirty="0" smtClean="0">
                <a:latin typeface="Georgia" panose="02040502050405020303" pitchFamily="18" charset="0"/>
              </a:rPr>
              <a:t>tuple</a:t>
            </a: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for fruit in </a:t>
            </a:r>
            <a:r>
              <a:rPr lang="en-US" altLang="en-US" sz="2000" dirty="0" smtClean="0">
                <a:latin typeface="Georgia" panose="02040502050405020303" pitchFamily="18" charset="0"/>
              </a:rPr>
              <a:t>('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apple</a:t>
            </a:r>
            <a:r>
              <a:rPr lang="en-US" altLang="en-US" sz="2000" dirty="0" err="1">
                <a:latin typeface="Georgia" panose="02040502050405020303" pitchFamily="18" charset="0"/>
              </a:rPr>
              <a:t>','banana',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'mango</a:t>
            </a:r>
            <a:r>
              <a:rPr lang="en-US" altLang="en-US" sz="2000" dirty="0" smtClean="0">
                <a:latin typeface="Georgia" panose="02040502050405020303" pitchFamily="18" charset="0"/>
              </a:rPr>
              <a:t>‘):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    print("I </a:t>
            </a:r>
            <a:r>
              <a:rPr lang="en-US" altLang="en-US" sz="2000" dirty="0" err="1">
                <a:latin typeface="Georgia" panose="02040502050405020303" pitchFamily="18" charset="0"/>
              </a:rPr>
              <a:t>like",fruit</a:t>
            </a:r>
            <a:r>
              <a:rPr lang="en-US" altLang="en-US" sz="2000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4958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15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5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5</a:t>
            </a: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1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True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nn-NO" altLang="en-US" sz="2000" kern="0" dirty="0">
                <a:latin typeface="Georgia" panose="02040502050405020303" pitchFamily="18" charset="0"/>
              </a:rPr>
              <a:t>I like apple</a:t>
            </a:r>
          </a:p>
          <a:p>
            <a:pPr marL="0" indent="0">
              <a:buFontTx/>
              <a:buNone/>
            </a:pPr>
            <a:r>
              <a:rPr lang="nn-NO" altLang="en-US" sz="2000" kern="0" dirty="0">
                <a:latin typeface="Georgia" panose="02040502050405020303" pitchFamily="18" charset="0"/>
              </a:rPr>
              <a:t>I like banana</a:t>
            </a:r>
          </a:p>
          <a:p>
            <a:pPr marL="0" indent="0">
              <a:buFontTx/>
              <a:buNone/>
            </a:pPr>
            <a:r>
              <a:rPr lang="nn-NO" altLang="en-US" sz="2000" kern="0" dirty="0">
                <a:latin typeface="Georgia" panose="02040502050405020303" pitchFamily="18" charset="0"/>
              </a:rPr>
              <a:t>I like mango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TUPLE Operations (methods)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2362200"/>
          </a:xfrm>
        </p:spPr>
        <p:txBody>
          <a:bodyPr/>
          <a:lstStyle/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77323"/>
              </p:ext>
            </p:extLst>
          </p:nvPr>
        </p:nvGraphicFramePr>
        <p:xfrm>
          <a:off x="381000" y="1295400"/>
          <a:ext cx="8229600" cy="185737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count(x)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Returns the number of items x</a:t>
                      </a:r>
                    </a:p>
                  </a:txBody>
                  <a:tcPr marL="95250" marR="76200" marT="95250" marB="85725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index(x)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Returns the index of the first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item\element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that is equal to x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3581400"/>
            <a:ext cx="6096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tuple = ('apple','banana','orange','orange','apple','banana','apple','orange','orange')</a:t>
            </a:r>
          </a:p>
          <a:p>
            <a:pPr marL="0" indent="0">
              <a:buFontTx/>
              <a:buNone/>
            </a:pPr>
            <a:r>
              <a:rPr lang="en-US" altLang="en-US" sz="1600" dirty="0" err="1">
                <a:latin typeface="Georgia" panose="02040502050405020303" pitchFamily="18" charset="0"/>
              </a:rPr>
              <a:t>tuple.count</a:t>
            </a:r>
            <a:r>
              <a:rPr lang="en-US" altLang="en-US" sz="1600" dirty="0">
                <a:latin typeface="Georgia" panose="02040502050405020303" pitchFamily="18" charset="0"/>
              </a:rPr>
              <a:t>('orange</a:t>
            </a:r>
            <a:r>
              <a:rPr lang="en-US" altLang="en-US" sz="1600" dirty="0" smtClean="0">
                <a:latin typeface="Georgia" panose="02040502050405020303" pitchFamily="18" charset="0"/>
              </a:rPr>
              <a:t>')</a:t>
            </a:r>
          </a:p>
          <a:p>
            <a:pPr marL="0" indent="0">
              <a:buFontTx/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i</a:t>
            </a:r>
            <a:r>
              <a:rPr lang="en-US" altLang="en-US" sz="1600" dirty="0" smtClean="0">
                <a:latin typeface="Georgia" panose="02040502050405020303" pitchFamily="18" charset="0"/>
              </a:rPr>
              <a:t>ndex(‘orange’)</a:t>
            </a: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0" y="3466338"/>
            <a:ext cx="2743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b="1" u="sng" dirty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16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600" kern="0" dirty="0" smtClean="0">
                <a:latin typeface="Georgia" panose="02040502050405020303" pitchFamily="18" charset="0"/>
              </a:rPr>
              <a:t>4</a:t>
            </a:r>
          </a:p>
          <a:p>
            <a:pPr marL="0" indent="0">
              <a:buFontTx/>
              <a:buNone/>
            </a:pPr>
            <a:endParaRPr lang="en-US" altLang="en-US" sz="16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6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600" kern="0" dirty="0" smtClean="0">
                <a:latin typeface="Georgia" panose="02040502050405020303" pitchFamily="18" charset="0"/>
              </a:rPr>
              <a:t>2</a:t>
            </a:r>
          </a:p>
          <a:p>
            <a:pPr marL="0" indent="0">
              <a:buFontTx/>
              <a:buNone/>
            </a:pPr>
            <a:endParaRPr lang="en-US" altLang="en-US" sz="16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Other tuple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err="1">
                <a:latin typeface="Georgia" panose="02040502050405020303" pitchFamily="18" charset="0"/>
              </a:rPr>
              <a:t>my_tuple</a:t>
            </a:r>
            <a:r>
              <a:rPr lang="en-US" altLang="en-US" sz="2000" dirty="0">
                <a:latin typeface="Georgia" panose="02040502050405020303" pitchFamily="18" charset="0"/>
              </a:rPr>
              <a:t> = ('</a:t>
            </a:r>
            <a:r>
              <a:rPr lang="en-US" altLang="en-US" sz="2000" dirty="0" err="1">
                <a:latin typeface="Georgia" panose="02040502050405020303" pitchFamily="18" charset="0"/>
              </a:rPr>
              <a:t>a','p','p','l','e</a:t>
            </a:r>
            <a:r>
              <a:rPr lang="en-US" altLang="en-US" sz="2000" dirty="0" smtClean="0">
                <a:latin typeface="Georgia" panose="02040502050405020303" pitchFamily="18" charset="0"/>
              </a:rPr>
              <a:t>',)</a:t>
            </a: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pt-BR" altLang="en-US" sz="2000" dirty="0" smtClean="0">
                <a:latin typeface="Georgia" panose="02040502050405020303" pitchFamily="18" charset="0"/>
              </a:rPr>
              <a:t>#membership operation</a:t>
            </a:r>
          </a:p>
          <a:p>
            <a:pPr marL="0" indent="0">
              <a:buNone/>
            </a:pPr>
            <a:r>
              <a:rPr lang="pt-BR" altLang="en-US" sz="2000" dirty="0">
                <a:latin typeface="Georgia" panose="02040502050405020303" pitchFamily="18" charset="0"/>
              </a:rPr>
              <a:t>print('a' in my_tuple</a:t>
            </a:r>
            <a:r>
              <a:rPr lang="pt-BR" altLang="en-US" sz="20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pt-BR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pt-BR" altLang="en-US" sz="2000" dirty="0">
                <a:latin typeface="Georgia" panose="02040502050405020303" pitchFamily="18" charset="0"/>
              </a:rPr>
              <a:t># Iterating Through a Tuple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for </a:t>
            </a:r>
            <a:r>
              <a:rPr lang="en-US" altLang="en-US" sz="2000" dirty="0">
                <a:latin typeface="Georgia" panose="02040502050405020303" pitchFamily="18" charset="0"/>
              </a:rPr>
              <a:t>name in ('</a:t>
            </a:r>
            <a:r>
              <a:rPr lang="en-US" altLang="en-US" sz="2000" dirty="0" err="1">
                <a:latin typeface="Georgia" panose="02040502050405020303" pitchFamily="18" charset="0"/>
              </a:rPr>
              <a:t>John','Kate</a:t>
            </a:r>
            <a:r>
              <a:rPr lang="en-US" altLang="en-US" sz="2000" dirty="0">
                <a:latin typeface="Georgia" panose="02040502050405020303" pitchFamily="18" charset="0"/>
              </a:rPr>
              <a:t>'):  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       print</a:t>
            </a:r>
            <a:r>
              <a:rPr lang="en-US" altLang="en-US" sz="2000" dirty="0">
                <a:latin typeface="Georgia" panose="02040502050405020303" pitchFamily="18" charset="0"/>
              </a:rPr>
              <a:t>("</a:t>
            </a:r>
            <a:r>
              <a:rPr lang="en-US" altLang="en-US" sz="2000" dirty="0" err="1">
                <a:latin typeface="Georgia" panose="02040502050405020303" pitchFamily="18" charset="0"/>
              </a:rPr>
              <a:t>Hello",name</a:t>
            </a:r>
            <a:r>
              <a:rPr lang="en-US" altLang="en-US" sz="2000" dirty="0">
                <a:latin typeface="Georgia" panose="02040502050405020303" pitchFamily="18" charset="0"/>
              </a:rPr>
              <a:t>) </a:t>
            </a: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2672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True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Hello John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Hello Kate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Advantages of Tuple over List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r>
              <a:rPr lang="en-US" altLang="en-US" sz="2000" dirty="0">
                <a:latin typeface="Georgia" panose="02040502050405020303" pitchFamily="18" charset="0"/>
              </a:rPr>
              <a:t>We generally use tuple for heterogeneous (different) datatypes and list for homogeneous (similar) datatypes</a:t>
            </a:r>
            <a:r>
              <a:rPr lang="en-US" altLang="en-US" sz="2000" dirty="0" smtClean="0">
                <a:latin typeface="Georgia" panose="02040502050405020303" pitchFamily="18" charset="0"/>
              </a:rPr>
              <a:t>.</a:t>
            </a:r>
          </a:p>
          <a:p>
            <a:endParaRPr lang="en-US" altLang="en-US" sz="2000" dirty="0">
              <a:latin typeface="Georgia" panose="02040502050405020303" pitchFamily="18" charset="0"/>
            </a:endParaRPr>
          </a:p>
          <a:p>
            <a:r>
              <a:rPr lang="en-US" altLang="en-US" sz="2000" dirty="0">
                <a:latin typeface="Georgia" panose="02040502050405020303" pitchFamily="18" charset="0"/>
              </a:rPr>
              <a:t>Since tuples are immutable, iterating through tuple is faster than with list. So there is a slight performance boost</a:t>
            </a:r>
            <a:r>
              <a:rPr lang="en-US" altLang="en-US" sz="2000" dirty="0" smtClean="0">
                <a:latin typeface="Georgia" panose="02040502050405020303" pitchFamily="18" charset="0"/>
              </a:rPr>
              <a:t>.</a:t>
            </a:r>
          </a:p>
          <a:p>
            <a:endParaRPr lang="en-US" altLang="en-US" sz="2000" dirty="0">
              <a:latin typeface="Georgia" panose="02040502050405020303" pitchFamily="18" charset="0"/>
            </a:endParaRPr>
          </a:p>
          <a:p>
            <a:r>
              <a:rPr lang="en-US" altLang="en-US" sz="2000" dirty="0">
                <a:latin typeface="Georgia" panose="02040502050405020303" pitchFamily="18" charset="0"/>
              </a:rPr>
              <a:t>Tuples that contain immutable elements can be used as a key for a dictionary. With lists, this is not possible</a:t>
            </a:r>
            <a:r>
              <a:rPr lang="en-US" altLang="en-US" sz="2000" dirty="0" smtClean="0">
                <a:latin typeface="Georgia" panose="02040502050405020303" pitchFamily="18" charset="0"/>
              </a:rPr>
              <a:t>.</a:t>
            </a:r>
          </a:p>
          <a:p>
            <a:endParaRPr lang="en-US" altLang="en-US" sz="2000" dirty="0">
              <a:latin typeface="Georgia" panose="02040502050405020303" pitchFamily="18" charset="0"/>
            </a:endParaRPr>
          </a:p>
          <a:p>
            <a:r>
              <a:rPr lang="en-US" altLang="en-US" sz="2000" dirty="0">
                <a:latin typeface="Georgia" panose="02040502050405020303" pitchFamily="18" charset="0"/>
              </a:rPr>
              <a:t>If you have data that doesn't change, implementing it as tuple will guarantee that it remains write-protected.</a:t>
            </a:r>
          </a:p>
        </p:txBody>
      </p:sp>
    </p:spTree>
    <p:extLst>
      <p:ext uri="{BB962C8B-B14F-4D97-AF65-F5344CB8AC3E}">
        <p14:creationId xmlns:p14="http://schemas.microsoft.com/office/powerpoint/2010/main" val="16059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sz="4800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SET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SET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400" dirty="0">
                <a:latin typeface="Georgia" panose="02040502050405020303" pitchFamily="18" charset="0"/>
              </a:rPr>
              <a:t>What Is A Set In Python?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Creating a SET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SET  </a:t>
            </a:r>
            <a:r>
              <a:rPr lang="en-US" altLang="en-US" sz="2400" dirty="0" smtClean="0">
                <a:latin typeface="Georgia" panose="02040502050405020303" pitchFamily="18" charset="0"/>
              </a:rPr>
              <a:t>Manipulation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Python  SET operation - union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 SET operation - intersection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 SET operation - Difference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 SET operation – Symmetric Difference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</a:t>
            </a:r>
            <a:r>
              <a:rPr lang="en-US" altLang="en-US" sz="2400" dirty="0" smtClean="0">
                <a:latin typeface="Georgia" panose="02040502050405020303" pitchFamily="18" charset="0"/>
              </a:rPr>
              <a:t>SET </a:t>
            </a:r>
            <a:r>
              <a:rPr lang="en-US" altLang="en-US" sz="2400" dirty="0">
                <a:latin typeface="Georgia" panose="02040502050405020303" pitchFamily="18" charset="0"/>
              </a:rPr>
              <a:t>methods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Other SET operation</a:t>
            </a:r>
          </a:p>
          <a:p>
            <a:r>
              <a:rPr lang="en-US" altLang="en-US" sz="2400" dirty="0" err="1" smtClean="0">
                <a:latin typeface="Georgia" panose="02040502050405020303" pitchFamily="18" charset="0"/>
              </a:rPr>
              <a:t>Builtin</a:t>
            </a:r>
            <a:r>
              <a:rPr lang="en-US" altLang="en-US" sz="2400" dirty="0" smtClean="0">
                <a:latin typeface="Georgia" panose="02040502050405020303" pitchFamily="18" charset="0"/>
              </a:rPr>
              <a:t>  Functions </a:t>
            </a:r>
            <a:r>
              <a:rPr lang="en-US" altLang="en-US" sz="2400" dirty="0">
                <a:latin typeface="Georgia" panose="02040502050405020303" pitchFamily="18" charset="0"/>
              </a:rPr>
              <a:t>with set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FROZEN SET</a:t>
            </a:r>
          </a:p>
        </p:txBody>
      </p:sp>
    </p:spTree>
    <p:extLst>
      <p:ext uri="{BB962C8B-B14F-4D97-AF65-F5344CB8AC3E}">
        <p14:creationId xmlns:p14="http://schemas.microsoft.com/office/powerpoint/2010/main" val="19526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What Is A set In Python?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sz="2000" dirty="0" smtClean="0">
                <a:latin typeface="Georgia" panose="02040502050405020303" pitchFamily="18" charset="0"/>
              </a:rPr>
              <a:t>Set is </a:t>
            </a:r>
            <a:r>
              <a:rPr lang="en-US" sz="2000" dirty="0">
                <a:latin typeface="Georgia" panose="02040502050405020303" pitchFamily="18" charset="0"/>
              </a:rPr>
              <a:t>an unordered collection of </a:t>
            </a:r>
            <a:r>
              <a:rPr lang="en-US" sz="2000" dirty="0" smtClean="0">
                <a:latin typeface="Georgia" panose="02040502050405020303" pitchFamily="18" charset="0"/>
              </a:rPr>
              <a:t> items.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Every </a:t>
            </a:r>
            <a:r>
              <a:rPr lang="en-US" sz="2000" dirty="0">
                <a:latin typeface="Georgia" panose="02040502050405020303" pitchFamily="18" charset="0"/>
              </a:rPr>
              <a:t>element is unique (no duplicates)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Elements </a:t>
            </a:r>
            <a:r>
              <a:rPr lang="en-US" sz="2000" dirty="0">
                <a:latin typeface="Georgia" panose="02040502050405020303" pitchFamily="18" charset="0"/>
              </a:rPr>
              <a:t>in set are immutable, but set as a whole is mutable we can add or remove items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Contains </a:t>
            </a:r>
            <a:r>
              <a:rPr lang="en-US" sz="2000" dirty="0">
                <a:latin typeface="Georgia" panose="02040502050405020303" pitchFamily="18" charset="0"/>
              </a:rPr>
              <a:t>different data types like integers, </a:t>
            </a:r>
            <a:r>
              <a:rPr lang="en-US" sz="2000" dirty="0" smtClean="0">
                <a:latin typeface="Georgia" panose="02040502050405020303" pitchFamily="18" charset="0"/>
              </a:rPr>
              <a:t>strings , tuple etc. </a:t>
            </a:r>
            <a:r>
              <a:rPr lang="en-US" sz="2000" dirty="0">
                <a:latin typeface="Georgia" panose="02040502050405020303" pitchFamily="18" charset="0"/>
              </a:rPr>
              <a:t>set cannot have a </a:t>
            </a:r>
            <a:r>
              <a:rPr lang="en-US" sz="2000" b="1" dirty="0">
                <a:latin typeface="Georgia" panose="02040502050405020303" pitchFamily="18" charset="0"/>
              </a:rPr>
              <a:t>mutable </a:t>
            </a:r>
            <a:r>
              <a:rPr lang="en-US" sz="2000" b="1" dirty="0" smtClean="0">
                <a:latin typeface="Georgia" panose="02040502050405020303" pitchFamily="18" charset="0"/>
              </a:rPr>
              <a:t>element  </a:t>
            </a:r>
            <a:r>
              <a:rPr lang="en-US" sz="2000" b="1" dirty="0">
                <a:latin typeface="Georgia" panose="02040502050405020303" pitchFamily="18" charset="0"/>
              </a:rPr>
              <a:t>like list, set or dictionary, as its element.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To </a:t>
            </a:r>
            <a:r>
              <a:rPr lang="en-US" sz="2000" dirty="0">
                <a:latin typeface="Georgia" panose="02040502050405020303" pitchFamily="18" charset="0"/>
              </a:rPr>
              <a:t>declare a </a:t>
            </a:r>
            <a:r>
              <a:rPr lang="en-US" sz="2000" dirty="0" smtClean="0">
                <a:latin typeface="Georgia" panose="02040502050405020303" pitchFamily="18" charset="0"/>
              </a:rPr>
              <a:t>set, </a:t>
            </a:r>
            <a:r>
              <a:rPr lang="en-US" sz="2000" dirty="0">
                <a:latin typeface="Georgia" panose="02040502050405020303" pitchFamily="18" charset="0"/>
              </a:rPr>
              <a:t>we use </a:t>
            </a:r>
            <a:r>
              <a:rPr lang="en-US" sz="2000" dirty="0" smtClean="0">
                <a:latin typeface="Georgia" panose="02040502050405020303" pitchFamily="18" charset="0"/>
              </a:rPr>
              <a:t>curly braces(</a:t>
            </a:r>
            <a:r>
              <a:rPr lang="en-US" sz="2000" dirty="0" err="1" smtClean="0">
                <a:latin typeface="Georgia" panose="02040502050405020303" pitchFamily="18" charset="0"/>
              </a:rPr>
              <a:t>i.e</a:t>
            </a:r>
            <a:r>
              <a:rPr lang="en-US" sz="2000" dirty="0" smtClean="0">
                <a:latin typeface="Georgia" panose="02040502050405020303" pitchFamily="18" charset="0"/>
              </a:rPr>
              <a:t>) {}.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The values of a set are </a:t>
            </a:r>
            <a:r>
              <a:rPr lang="en-US" sz="2000" dirty="0" smtClean="0">
                <a:latin typeface="Georgia" panose="02040502050405020303" pitchFamily="18" charset="0"/>
              </a:rPr>
              <a:t>unordered(unindexed), so no indexing operation allowed.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perform mathematical set operations like union, intersection, symmetric difference etc.</a:t>
            </a:r>
          </a:p>
          <a:p>
            <a:endParaRPr lang="en-US" altLang="en-US" sz="2000" dirty="0">
              <a:latin typeface="Georgia" panose="02040502050405020303" pitchFamily="18" charset="0"/>
            </a:endParaRPr>
          </a:p>
          <a:p>
            <a:r>
              <a:rPr lang="en-US" sz="2000" dirty="0" err="1" smtClean="0">
                <a:latin typeface="Georgia" panose="02040502050405020303" pitchFamily="18" charset="0"/>
              </a:rPr>
              <a:t>my_set</a:t>
            </a:r>
            <a:r>
              <a:rPr lang="en-US" sz="2000" dirty="0" smtClean="0">
                <a:latin typeface="Georgia" panose="02040502050405020303" pitchFamily="18" charset="0"/>
              </a:rPr>
              <a:t>={</a:t>
            </a:r>
            <a:r>
              <a:rPr lang="en-US" sz="2000" dirty="0">
                <a:latin typeface="Georgia" panose="02040502050405020303" pitchFamily="18" charset="0"/>
              </a:rPr>
              <a:t>1,'s',7.8</a:t>
            </a:r>
            <a:r>
              <a:rPr lang="en-US" sz="2000" dirty="0" smtClean="0">
                <a:latin typeface="Georgia" panose="02040502050405020303" pitchFamily="18" charset="0"/>
              </a:rPr>
              <a:t>}</a:t>
            </a:r>
          </a:p>
          <a:p>
            <a:r>
              <a:rPr lang="en-US" sz="2000" dirty="0" err="1">
                <a:latin typeface="Georgia" panose="02040502050405020303" pitchFamily="18" charset="0"/>
              </a:rPr>
              <a:t>my_set</a:t>
            </a:r>
            <a:r>
              <a:rPr lang="en-US" sz="2000" dirty="0">
                <a:latin typeface="Georgia" panose="02040502050405020303" pitchFamily="18" charset="0"/>
              </a:rPr>
              <a:t> 1=set({1,'b',6.9})</a:t>
            </a:r>
            <a:endParaRPr lang="en-US" sz="20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LIST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What Is A List In Python?</a:t>
            </a:r>
          </a:p>
          <a:p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List Operations In Python </a:t>
            </a:r>
          </a:p>
          <a:p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Slicing A List In Python</a:t>
            </a:r>
          </a:p>
          <a:p>
            <a:r>
              <a:rPr lang="en-US" altLang="en-US" dirty="0" smtClean="0">
                <a:latin typeface="Georgia" panose="02040502050405020303" pitchFamily="18" charset="0"/>
                <a:ea typeface="+mn-ea"/>
                <a:cs typeface="+mn-cs"/>
              </a:rPr>
              <a:t>Sub-setting A List In Python</a:t>
            </a:r>
            <a:endParaRPr lang="en-US" altLang="en-US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4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Creating a SET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61722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Empty set</a:t>
            </a: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my_set</a:t>
            </a:r>
            <a:r>
              <a:rPr lang="en-US" sz="1800" dirty="0">
                <a:latin typeface="Georgia" panose="02040502050405020303" pitchFamily="18" charset="0"/>
              </a:rPr>
              <a:t>= set()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Set of integers</a:t>
            </a: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my_set</a:t>
            </a:r>
            <a:r>
              <a:rPr lang="en-US" sz="1800" dirty="0">
                <a:latin typeface="Georgia" panose="02040502050405020303" pitchFamily="18" charset="0"/>
              </a:rPr>
              <a:t> = {1, 2, 3}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set with mixed datatypes</a:t>
            </a: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my_set</a:t>
            </a:r>
            <a:r>
              <a:rPr lang="en-US" sz="1800" dirty="0">
                <a:latin typeface="Georgia" panose="02040502050405020303" pitchFamily="18" charset="0"/>
              </a:rPr>
              <a:t> = {1.0, "Hello", (1, 2, 3)}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set from a list</a:t>
            </a: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my_set</a:t>
            </a:r>
            <a:r>
              <a:rPr lang="en-US" sz="1800" dirty="0">
                <a:latin typeface="Georgia" panose="02040502050405020303" pitchFamily="18" charset="0"/>
              </a:rPr>
              <a:t> = set([1,2,3,2])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set do not have duplicates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err="1">
                <a:latin typeface="Georgia" panose="02040502050405020303" pitchFamily="18" charset="0"/>
              </a:rPr>
              <a:t>my_set</a:t>
            </a:r>
            <a:r>
              <a:rPr lang="en-US" sz="1800" dirty="0">
                <a:latin typeface="Georgia" panose="02040502050405020303" pitchFamily="18" charset="0"/>
              </a:rPr>
              <a:t> = {</a:t>
            </a:r>
            <a:r>
              <a:rPr lang="en-US" sz="1800" b="1" dirty="0">
                <a:latin typeface="Georgia" panose="02040502050405020303" pitchFamily="18" charset="0"/>
              </a:rPr>
              <a:t>1</a:t>
            </a:r>
            <a:r>
              <a:rPr lang="en-US" sz="1800" dirty="0">
                <a:latin typeface="Georgia" panose="02040502050405020303" pitchFamily="18" charset="0"/>
              </a:rPr>
              <a:t>,2,3.0,</a:t>
            </a:r>
            <a:r>
              <a:rPr lang="en-US" sz="1800" b="1" dirty="0">
                <a:latin typeface="Georgia" panose="02040502050405020303" pitchFamily="18" charset="0"/>
              </a:rPr>
              <a:t>1</a:t>
            </a:r>
            <a:r>
              <a:rPr lang="en-US" sz="1800" dirty="0">
                <a:latin typeface="Georgia" panose="02040502050405020303" pitchFamily="18" charset="0"/>
              </a:rPr>
              <a:t>,4}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600" dirty="0">
                <a:latin typeface="Georgia" panose="02040502050405020303" pitchFamily="18" charset="0"/>
              </a:rPr>
              <a:t/>
            </a:r>
            <a:br>
              <a:rPr lang="en-US" sz="1600" dirty="0">
                <a:latin typeface="Georgia" panose="02040502050405020303" pitchFamily="18" charset="0"/>
              </a:rPr>
            </a:br>
            <a:endParaRPr lang="en-US" altLang="en-US" sz="16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00800" y="1295400"/>
            <a:ext cx="26670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b="1" dirty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set()</a:t>
            </a:r>
          </a:p>
          <a:p>
            <a:pPr marL="0" indent="0">
              <a:buFontTx/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{1, 2, 3}</a:t>
            </a:r>
          </a:p>
          <a:p>
            <a:pPr marL="0" indent="0">
              <a:buFontTx/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nb-NO" altLang="en-US" sz="180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nb-NO" altLang="en-US" sz="180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nb-NO" altLang="en-US" sz="1800" dirty="0" smtClean="0">
                <a:latin typeface="Georgia" panose="02040502050405020303" pitchFamily="18" charset="0"/>
              </a:rPr>
              <a:t>{</a:t>
            </a:r>
            <a:r>
              <a:rPr lang="nb-NO" altLang="en-US" sz="1800" dirty="0">
                <a:latin typeface="Georgia" panose="02040502050405020303" pitchFamily="18" charset="0"/>
              </a:rPr>
              <a:t>1.0, 'Hello', (1, 2, 3)}</a:t>
            </a:r>
          </a:p>
          <a:p>
            <a:pPr marL="0" indent="0">
              <a:buFontTx/>
              <a:buNone/>
            </a:pPr>
            <a:endParaRPr lang="nb-NO" altLang="en-US" sz="180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{</a:t>
            </a:r>
            <a:r>
              <a:rPr lang="en-US" altLang="en-US" sz="1800" dirty="0">
                <a:latin typeface="Georgia" panose="02040502050405020303" pitchFamily="18" charset="0"/>
              </a:rPr>
              <a:t>1, 2, 3}</a:t>
            </a:r>
          </a:p>
          <a:p>
            <a:pPr marL="0" indent="0">
              <a:buFontTx/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{</a:t>
            </a:r>
            <a:r>
              <a:rPr lang="en-US" altLang="en-US" sz="1800" b="1" dirty="0">
                <a:latin typeface="Georgia" panose="02040502050405020303" pitchFamily="18" charset="0"/>
              </a:rPr>
              <a:t>1</a:t>
            </a:r>
            <a:r>
              <a:rPr lang="en-US" altLang="en-US" sz="1800" dirty="0">
                <a:latin typeface="Georgia" panose="02040502050405020303" pitchFamily="18" charset="0"/>
              </a:rPr>
              <a:t>, 2, 3.0, 4}</a:t>
            </a:r>
          </a:p>
        </p:txBody>
      </p:sp>
    </p:spTree>
    <p:extLst>
      <p:ext uri="{BB962C8B-B14F-4D97-AF65-F5344CB8AC3E}">
        <p14:creationId xmlns:p14="http://schemas.microsoft.com/office/powerpoint/2010/main" val="21130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SET  MANiPULATION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6752"/>
            <a:ext cx="4876800" cy="487984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initialize 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my_set</a:t>
            </a: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err="1" smtClean="0">
                <a:latin typeface="Georgia" panose="02040502050405020303" pitchFamily="18" charset="0"/>
              </a:rPr>
              <a:t>my_set</a:t>
            </a:r>
            <a:r>
              <a:rPr lang="en-US" altLang="en-US" sz="1800" dirty="0" smtClean="0">
                <a:latin typeface="Georgia" panose="02040502050405020303" pitchFamily="18" charset="0"/>
              </a:rPr>
              <a:t> </a:t>
            </a:r>
            <a:r>
              <a:rPr lang="en-US" altLang="en-US" sz="1800" dirty="0">
                <a:latin typeface="Georgia" panose="02040502050405020303" pitchFamily="18" charset="0"/>
              </a:rPr>
              <a:t>= {1,3</a:t>
            </a:r>
            <a:r>
              <a:rPr lang="en-US" altLang="en-US" sz="180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# 'set</a:t>
            </a:r>
            <a:r>
              <a:rPr lang="en-US" alt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' object does not support indexing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#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my_set</a:t>
            </a:r>
            <a:r>
              <a:rPr lang="en-US" altLang="en-US" sz="1800" dirty="0" smtClean="0">
                <a:latin typeface="Georgia" panose="02040502050405020303" pitchFamily="18" charset="0"/>
              </a:rPr>
              <a:t>[0]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add an </a:t>
            </a:r>
            <a:r>
              <a:rPr lang="en-US" altLang="en-US" sz="1800" dirty="0" smtClean="0">
                <a:latin typeface="Georgia" panose="02040502050405020303" pitchFamily="18" charset="0"/>
              </a:rPr>
              <a:t>element</a:t>
            </a:r>
          </a:p>
          <a:p>
            <a:pPr marL="0" indent="0">
              <a:buNone/>
            </a:pPr>
            <a:r>
              <a:rPr lang="en-US" altLang="en-US" sz="1800" dirty="0" err="1" smtClean="0">
                <a:latin typeface="Georgia" panose="02040502050405020303" pitchFamily="18" charset="0"/>
              </a:rPr>
              <a:t>my_set.add</a:t>
            </a:r>
            <a:r>
              <a:rPr lang="en-US" altLang="en-US" sz="1800" dirty="0" smtClean="0">
                <a:latin typeface="Georgia" panose="02040502050405020303" pitchFamily="18" charset="0"/>
              </a:rPr>
              <a:t>(2)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# </a:t>
            </a:r>
            <a:r>
              <a:rPr lang="en-US" altLang="en-US" sz="1800" dirty="0">
                <a:latin typeface="Georgia" panose="02040502050405020303" pitchFamily="18" charset="0"/>
              </a:rPr>
              <a:t>add multiple </a:t>
            </a:r>
            <a:r>
              <a:rPr lang="en-US" altLang="en-US" sz="1800" dirty="0" smtClean="0">
                <a:latin typeface="Georgia" panose="02040502050405020303" pitchFamily="18" charset="0"/>
              </a:rPr>
              <a:t>elements</a:t>
            </a:r>
          </a:p>
          <a:p>
            <a:pPr marL="0" indent="0">
              <a:buNone/>
            </a:pPr>
            <a:r>
              <a:rPr lang="en-US" altLang="en-US" sz="1800" dirty="0" err="1" smtClean="0">
                <a:latin typeface="Georgia" panose="02040502050405020303" pitchFamily="18" charset="0"/>
              </a:rPr>
              <a:t>my_set.update</a:t>
            </a:r>
            <a:r>
              <a:rPr lang="en-US" altLang="en-US" sz="1800" dirty="0">
                <a:latin typeface="Georgia" panose="02040502050405020303" pitchFamily="18" charset="0"/>
              </a:rPr>
              <a:t>([2,3,4</a:t>
            </a:r>
            <a:r>
              <a:rPr lang="en-US" altLang="en-US" sz="1800" dirty="0" smtClean="0">
                <a:latin typeface="Georgia" panose="02040502050405020303" pitchFamily="18" charset="0"/>
              </a:rPr>
              <a:t>])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2206752"/>
            <a:ext cx="4343400" cy="480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1800" kern="0" dirty="0">
                <a:latin typeface="Georgia" panose="02040502050405020303" pitchFamily="18" charset="0"/>
              </a:rPr>
              <a:t>{1, 3}</a:t>
            </a: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 smtClean="0">
                <a:solidFill>
                  <a:srgbClr val="FF0000"/>
                </a:solidFill>
                <a:latin typeface="Georgia" panose="02040502050405020303" pitchFamily="18" charset="0"/>
              </a:rPr>
              <a:t># </a:t>
            </a:r>
            <a:r>
              <a:rPr lang="en-US" altLang="en-US" sz="1800" kern="0" dirty="0" err="1">
                <a:solidFill>
                  <a:srgbClr val="FF0000"/>
                </a:solidFill>
                <a:latin typeface="Georgia" panose="02040502050405020303" pitchFamily="18" charset="0"/>
              </a:rPr>
              <a:t>TypeError</a:t>
            </a:r>
            <a:r>
              <a:rPr lang="en-US" altLang="en-US" sz="1800" kern="0" dirty="0">
                <a:solidFill>
                  <a:srgbClr val="FF0000"/>
                </a:solidFill>
                <a:latin typeface="Georgia" panose="02040502050405020303" pitchFamily="18" charset="0"/>
              </a:rPr>
              <a:t>: </a:t>
            </a:r>
            <a:endParaRPr lang="en-US" altLang="en-US" sz="18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>
                <a:latin typeface="Georgia" panose="02040502050405020303" pitchFamily="18" charset="0"/>
              </a:rPr>
              <a:t>{1, 2, 3</a:t>
            </a:r>
            <a:r>
              <a:rPr lang="en-US" altLang="en-US" sz="1800" kern="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18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>
                <a:latin typeface="Georgia" panose="02040502050405020303" pitchFamily="18" charset="0"/>
              </a:rPr>
              <a:t>{1, 2, 3, 4}</a:t>
            </a: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535668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Sets are mutable. But since they are unordered, indexing have no meaning.</a:t>
            </a:r>
          </a:p>
        </p:txBody>
      </p:sp>
    </p:spTree>
    <p:extLst>
      <p:ext uri="{BB962C8B-B14F-4D97-AF65-F5344CB8AC3E}">
        <p14:creationId xmlns:p14="http://schemas.microsoft.com/office/powerpoint/2010/main" val="22210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SET  MANiPULATION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876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initialize </a:t>
            </a:r>
            <a:r>
              <a:rPr lang="en-US" sz="1800" dirty="0" err="1">
                <a:latin typeface="Georgia" panose="02040502050405020303" pitchFamily="18" charset="0"/>
              </a:rPr>
              <a:t>my_set</a:t>
            </a: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my_set1 = {1, 3, 4, 5, 6}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discard an element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smtClean="0">
                <a:latin typeface="Georgia" panose="02040502050405020303" pitchFamily="18" charset="0"/>
              </a:rPr>
              <a:t>my_set1.discard(4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remove an element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smtClean="0">
                <a:latin typeface="Georgia" panose="02040502050405020303" pitchFamily="18" charset="0"/>
              </a:rPr>
              <a:t>my_set1.remove(6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discard an </a:t>
            </a:r>
            <a:r>
              <a:rPr lang="en-US" sz="1800" dirty="0" smtClean="0">
                <a:latin typeface="Georgia" panose="02040502050405020303" pitchFamily="18" charset="0"/>
              </a:rPr>
              <a:t>element which is not present</a:t>
            </a: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smtClean="0">
                <a:latin typeface="Georgia" panose="02040502050405020303" pitchFamily="18" charset="0"/>
              </a:rPr>
              <a:t>my_set1.discard(2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</a:t>
            </a:r>
            <a:r>
              <a:rPr lang="en-US" sz="1800" dirty="0" smtClean="0">
                <a:latin typeface="Georgia" panose="02040502050405020303" pitchFamily="18" charset="0"/>
              </a:rPr>
              <a:t>remove an </a:t>
            </a:r>
            <a:r>
              <a:rPr lang="en-US" sz="1800" dirty="0">
                <a:latin typeface="Georgia" panose="02040502050405020303" pitchFamily="18" charset="0"/>
              </a:rPr>
              <a:t>element which is not present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smtClean="0">
                <a:latin typeface="Georgia" panose="02040502050405020303" pitchFamily="18" charset="0"/>
              </a:rPr>
              <a:t>#</a:t>
            </a:r>
            <a:r>
              <a:rPr lang="en-US" sz="1800" dirty="0">
                <a:latin typeface="Georgia" panose="02040502050405020303" pitchFamily="18" charset="0"/>
              </a:rPr>
              <a:t>my_set1.remove(2</a:t>
            </a:r>
            <a:r>
              <a:rPr lang="en-US" sz="18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143000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1800" kern="0" dirty="0">
                <a:latin typeface="Georgia" panose="02040502050405020303" pitchFamily="18" charset="0"/>
              </a:rPr>
              <a:t>{1, 3, 4, 5, 6</a:t>
            </a:r>
            <a:r>
              <a:rPr lang="en-US" altLang="en-US" sz="1800" kern="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1800" kern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>
                <a:latin typeface="Georgia" panose="02040502050405020303" pitchFamily="18" charset="0"/>
              </a:rPr>
              <a:t>{1, 3, 5, 6}</a:t>
            </a:r>
          </a:p>
          <a:p>
            <a:pPr marL="0" indent="0">
              <a:buFontTx/>
              <a:buNone/>
            </a:pP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>
                <a:latin typeface="Georgia" panose="02040502050405020303" pitchFamily="18" charset="0"/>
              </a:rPr>
              <a:t>{1, 3, 5}</a:t>
            </a:r>
          </a:p>
          <a:p>
            <a:pPr marL="0" indent="0">
              <a:buFontTx/>
              <a:buNone/>
            </a:pP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>
                <a:latin typeface="Georgia" panose="02040502050405020303" pitchFamily="18" charset="0"/>
              </a:rPr>
              <a:t> </a:t>
            </a: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 smtClean="0">
                <a:latin typeface="Georgia" panose="02040502050405020303" pitchFamily="18" charset="0"/>
              </a:rPr>
              <a:t>{</a:t>
            </a:r>
            <a:r>
              <a:rPr lang="en-US" altLang="en-US" sz="1800" kern="0" dirty="0">
                <a:latin typeface="Georgia" panose="02040502050405020303" pitchFamily="18" charset="0"/>
              </a:rPr>
              <a:t>1, 3, 5</a:t>
            </a:r>
            <a:r>
              <a:rPr lang="en-US" altLang="en-US" sz="1800" kern="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18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KeyError</a:t>
            </a:r>
            <a:endParaRPr lang="en-US" altLang="en-US" sz="1800" kern="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867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only difference between </a:t>
            </a:r>
            <a:r>
              <a:rPr lang="en-US" dirty="0" smtClean="0">
                <a:latin typeface="Georgia" panose="02040502050405020303" pitchFamily="18" charset="0"/>
              </a:rPr>
              <a:t>discard() and remove()  is it </a:t>
            </a:r>
            <a:r>
              <a:rPr lang="en-US" dirty="0">
                <a:latin typeface="Georgia" panose="02040502050405020303" pitchFamily="18" charset="0"/>
              </a:rPr>
              <a:t>remains </a:t>
            </a:r>
            <a:r>
              <a:rPr lang="en-US" dirty="0" smtClean="0">
                <a:latin typeface="Georgia" panose="02040502050405020303" pitchFamily="18" charset="0"/>
              </a:rPr>
              <a:t>unchanged when discard ,but </a:t>
            </a:r>
            <a:r>
              <a:rPr lang="en-US" dirty="0">
                <a:latin typeface="Georgia" panose="02040502050405020303" pitchFamily="18" charset="0"/>
              </a:rPr>
              <a:t>remove() will raise an error in such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Python  SET operation - union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81400"/>
            <a:ext cx="4876800" cy="3505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initialize </a:t>
            </a:r>
            <a:r>
              <a:rPr lang="en-US" altLang="en-US" sz="1800" dirty="0" smtClean="0">
                <a:latin typeface="Georgia" panose="02040502050405020303" pitchFamily="18" charset="0"/>
              </a:rPr>
              <a:t>a </a:t>
            </a:r>
            <a:r>
              <a:rPr lang="en-US" altLang="en-US" sz="1800" dirty="0">
                <a:latin typeface="Georgia" panose="02040502050405020303" pitchFamily="18" charset="0"/>
              </a:rPr>
              <a:t>and </a:t>
            </a:r>
            <a:r>
              <a:rPr lang="en-US" altLang="en-US" sz="1800" dirty="0" smtClean="0">
                <a:latin typeface="Georgia" panose="02040502050405020303" pitchFamily="18" charset="0"/>
              </a:rPr>
              <a:t>b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a </a:t>
            </a:r>
            <a:r>
              <a:rPr lang="en-US" altLang="en-US" sz="1800" dirty="0">
                <a:latin typeface="Georgia" panose="02040502050405020303" pitchFamily="18" charset="0"/>
              </a:rPr>
              <a:t>= {1, 2, 3, 4, 5}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b </a:t>
            </a:r>
            <a:r>
              <a:rPr lang="en-US" altLang="en-US" sz="1800" dirty="0">
                <a:latin typeface="Georgia" panose="02040502050405020303" pitchFamily="18" charset="0"/>
              </a:rPr>
              <a:t>= {4, 5, 6, 7, 8}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use | </a:t>
            </a:r>
            <a:r>
              <a:rPr lang="en-US" altLang="en-US" sz="1800" dirty="0" smtClean="0">
                <a:latin typeface="Georgia" panose="02040502050405020303" pitchFamily="18" charset="0"/>
              </a:rPr>
              <a:t>operator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print(a </a:t>
            </a:r>
            <a:r>
              <a:rPr lang="en-US" altLang="en-US" sz="1800" dirty="0">
                <a:latin typeface="Georgia" panose="02040502050405020303" pitchFamily="18" charset="0"/>
              </a:rPr>
              <a:t>| b)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</a:t>
            </a:r>
            <a:r>
              <a:rPr lang="en-US" sz="1800" dirty="0" smtClean="0">
                <a:latin typeface="Georgia" panose="02040502050405020303" pitchFamily="18" charset="0"/>
              </a:rPr>
              <a:t>union </a:t>
            </a:r>
            <a:r>
              <a:rPr lang="en-US" sz="1800" dirty="0">
                <a:latin typeface="Georgia" panose="02040502050405020303" pitchFamily="18" charset="0"/>
              </a:rPr>
              <a:t>function</a:t>
            </a:r>
          </a:p>
          <a:p>
            <a:pPr marL="0" indent="0">
              <a:buNone/>
            </a:pPr>
            <a:r>
              <a:rPr lang="en-US" sz="1800" dirty="0" err="1" smtClean="0">
                <a:latin typeface="Georgia" panose="02040502050405020303" pitchFamily="18" charset="0"/>
              </a:rPr>
              <a:t>a.union</a:t>
            </a:r>
            <a:r>
              <a:rPr lang="en-US" sz="1800" dirty="0" smtClean="0">
                <a:latin typeface="Georgia" panose="02040502050405020303" pitchFamily="18" charset="0"/>
              </a:rPr>
              <a:t>(b)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Georgia" panose="02040502050405020303" pitchFamily="18" charset="0"/>
              </a:rPr>
              <a:t>b.union</a:t>
            </a:r>
            <a:r>
              <a:rPr lang="en-US" sz="1800" dirty="0" smtClean="0">
                <a:latin typeface="Georgia" panose="02040502050405020303" pitchFamily="18" charset="0"/>
              </a:rPr>
              <a:t>(a)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3581400"/>
            <a:ext cx="4343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18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{</a:t>
            </a:r>
            <a:r>
              <a:rPr lang="en-US" altLang="en-US" sz="2000" kern="0" dirty="0">
                <a:latin typeface="Georgia" panose="02040502050405020303" pitchFamily="18" charset="0"/>
              </a:rPr>
              <a:t>1, 2, 3, 4, 5, 6, 7, 8}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{</a:t>
            </a:r>
            <a:r>
              <a:rPr lang="en-US" altLang="en-US" sz="2000" kern="0" dirty="0">
                <a:latin typeface="Georgia" panose="02040502050405020303" pitchFamily="18" charset="0"/>
              </a:rPr>
              <a:t>1, 2, 3, 4, 5, 6, 7, 8}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{1, 2, 3, 4, 5, 6, 7, 8}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4800600" cy="19812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971800" y="1676400"/>
            <a:ext cx="1676400" cy="1524000"/>
          </a:xfrm>
          <a:prstGeom prst="flowChartConnector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267200" y="1676400"/>
            <a:ext cx="1676400" cy="1524000"/>
          </a:xfrm>
          <a:prstGeom prst="flowChartConnector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182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182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1981200"/>
            <a:ext cx="381000" cy="914400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Python  SET operation - intersection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81400"/>
            <a:ext cx="4876800" cy="3505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</a:t>
            </a:r>
            <a:r>
              <a:rPr lang="en-US" altLang="en-US" sz="1800" dirty="0" smtClean="0">
                <a:latin typeface="Georgia" panose="02040502050405020303" pitchFamily="18" charset="0"/>
              </a:rPr>
              <a:t>Initialize  a </a:t>
            </a:r>
            <a:r>
              <a:rPr lang="en-US" altLang="en-US" sz="1800" dirty="0">
                <a:latin typeface="Georgia" panose="02040502050405020303" pitchFamily="18" charset="0"/>
              </a:rPr>
              <a:t>and </a:t>
            </a:r>
            <a:r>
              <a:rPr lang="en-US" altLang="en-US" sz="1800" dirty="0" smtClean="0">
                <a:latin typeface="Georgia" panose="02040502050405020303" pitchFamily="18" charset="0"/>
              </a:rPr>
              <a:t>b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a </a:t>
            </a:r>
            <a:r>
              <a:rPr lang="en-US" altLang="en-US" sz="1800" dirty="0">
                <a:latin typeface="Georgia" panose="02040502050405020303" pitchFamily="18" charset="0"/>
              </a:rPr>
              <a:t>= {1, 2, 3, 4, 5}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b </a:t>
            </a:r>
            <a:r>
              <a:rPr lang="en-US" altLang="en-US" sz="1800" dirty="0">
                <a:latin typeface="Georgia" panose="02040502050405020303" pitchFamily="18" charset="0"/>
              </a:rPr>
              <a:t>= {4, 5, 6, 7, 8}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</a:t>
            </a:r>
            <a:r>
              <a:rPr lang="en-US" sz="1800" dirty="0" smtClean="0">
                <a:latin typeface="Georgia" panose="02040502050405020303" pitchFamily="18" charset="0"/>
              </a:rPr>
              <a:t>use &amp;</a:t>
            </a:r>
            <a:r>
              <a:rPr lang="en-US" altLang="en-US" sz="1800" dirty="0" smtClean="0">
                <a:latin typeface="Georgia" panose="02040502050405020303" pitchFamily="18" charset="0"/>
              </a:rPr>
              <a:t> operator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print(a </a:t>
            </a:r>
            <a:r>
              <a:rPr lang="en-US" altLang="en-US" sz="1800" dirty="0">
                <a:latin typeface="Georgia" panose="02040502050405020303" pitchFamily="18" charset="0"/>
              </a:rPr>
              <a:t>&amp; </a:t>
            </a:r>
            <a:r>
              <a:rPr lang="en-US" altLang="en-US" sz="1800" dirty="0" smtClean="0">
                <a:latin typeface="Georgia" panose="02040502050405020303" pitchFamily="18" charset="0"/>
              </a:rPr>
              <a:t>b)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</a:t>
            </a:r>
            <a:r>
              <a:rPr lang="en-US" sz="1800" dirty="0" smtClean="0">
                <a:latin typeface="Georgia" panose="02040502050405020303" pitchFamily="18" charset="0"/>
              </a:rPr>
              <a:t>Intersection </a:t>
            </a:r>
            <a:r>
              <a:rPr lang="en-US" sz="1800" dirty="0">
                <a:latin typeface="Georgia" panose="02040502050405020303" pitchFamily="18" charset="0"/>
              </a:rPr>
              <a:t>function</a:t>
            </a:r>
          </a:p>
          <a:p>
            <a:pPr marL="0" indent="0">
              <a:buNone/>
            </a:pPr>
            <a:r>
              <a:rPr lang="en-US" sz="1800" dirty="0" err="1" smtClean="0">
                <a:latin typeface="Georgia" panose="02040502050405020303" pitchFamily="18" charset="0"/>
              </a:rPr>
              <a:t>a.intersection</a:t>
            </a:r>
            <a:r>
              <a:rPr lang="en-US" sz="1800" dirty="0" smtClean="0">
                <a:latin typeface="Georgia" panose="02040502050405020303" pitchFamily="18" charset="0"/>
              </a:rPr>
              <a:t>(b)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b. Intersection(a)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3581400"/>
            <a:ext cx="4343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18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{4, 5}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{</a:t>
            </a:r>
            <a:r>
              <a:rPr lang="en-US" altLang="en-US" sz="2000" kern="0" dirty="0">
                <a:latin typeface="Georgia" panose="02040502050405020303" pitchFamily="18" charset="0"/>
              </a:rPr>
              <a:t>4, 5</a:t>
            </a:r>
            <a:r>
              <a:rPr lang="en-US" altLang="en-US" sz="2000" kern="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{4, 5}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4800600" cy="19812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971800" y="1676400"/>
            <a:ext cx="1676400" cy="1524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267200" y="1676400"/>
            <a:ext cx="1676400" cy="1524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182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182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267200" y="1981200"/>
            <a:ext cx="381000" cy="914400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Python  SET operation - Difference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00400"/>
            <a:ext cx="48768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</a:t>
            </a:r>
            <a:r>
              <a:rPr lang="en-US" altLang="en-US" sz="1800" dirty="0" smtClean="0">
                <a:latin typeface="Georgia" panose="02040502050405020303" pitchFamily="18" charset="0"/>
              </a:rPr>
              <a:t>Initialize a </a:t>
            </a:r>
            <a:r>
              <a:rPr lang="en-US" altLang="en-US" sz="1800" dirty="0">
                <a:latin typeface="Georgia" panose="02040502050405020303" pitchFamily="18" charset="0"/>
              </a:rPr>
              <a:t>and </a:t>
            </a:r>
            <a:r>
              <a:rPr lang="en-US" altLang="en-US" sz="1800" dirty="0" smtClean="0">
                <a:latin typeface="Georgia" panose="02040502050405020303" pitchFamily="18" charset="0"/>
              </a:rPr>
              <a:t>b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a </a:t>
            </a:r>
            <a:r>
              <a:rPr lang="en-US" altLang="en-US" sz="1800" dirty="0">
                <a:latin typeface="Georgia" panose="02040502050405020303" pitchFamily="18" charset="0"/>
              </a:rPr>
              <a:t>= {1, 2, 3, 4, 5}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b </a:t>
            </a:r>
            <a:r>
              <a:rPr lang="en-US" altLang="en-US" sz="1800" dirty="0">
                <a:latin typeface="Georgia" panose="02040502050405020303" pitchFamily="18" charset="0"/>
              </a:rPr>
              <a:t>= {4, 5, 6, 7, 8}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</a:t>
            </a:r>
            <a:r>
              <a:rPr lang="en-US" sz="1800" dirty="0" smtClean="0">
                <a:latin typeface="Georgia" panose="02040502050405020303" pitchFamily="18" charset="0"/>
              </a:rPr>
              <a:t>use –</a:t>
            </a:r>
            <a:r>
              <a:rPr lang="en-US" altLang="en-US" sz="1800" dirty="0" smtClean="0">
                <a:latin typeface="Georgia" panose="02040502050405020303" pitchFamily="18" charset="0"/>
              </a:rPr>
              <a:t> operator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print(a - b)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print(b- a)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# </a:t>
            </a:r>
            <a:r>
              <a:rPr lang="en-US" sz="1800" dirty="0">
                <a:latin typeface="Georgia" panose="02040502050405020303" pitchFamily="18" charset="0"/>
              </a:rPr>
              <a:t>Difference</a:t>
            </a:r>
            <a:r>
              <a:rPr lang="en-US" sz="1800" dirty="0" smtClean="0">
                <a:latin typeface="Georgia" panose="02040502050405020303" pitchFamily="18" charset="0"/>
              </a:rPr>
              <a:t> </a:t>
            </a:r>
            <a:r>
              <a:rPr lang="en-US" sz="1800" dirty="0">
                <a:latin typeface="Georgia" panose="02040502050405020303" pitchFamily="18" charset="0"/>
              </a:rPr>
              <a:t>function</a:t>
            </a: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a. difference(b)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b. difference(a)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3200400"/>
            <a:ext cx="4343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18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{1, 2, 3</a:t>
            </a:r>
            <a:r>
              <a:rPr lang="en-US" altLang="en-US" sz="2000" kern="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{8, 6, 7}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{</a:t>
            </a:r>
            <a:r>
              <a:rPr lang="en-US" altLang="en-US" sz="2000" kern="0" dirty="0">
                <a:latin typeface="Georgia" panose="02040502050405020303" pitchFamily="18" charset="0"/>
              </a:rPr>
              <a:t>1, 2, 3}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{8, 6, 7}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219200"/>
            <a:ext cx="4800600" cy="19812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971800" y="1676400"/>
            <a:ext cx="1676400" cy="1524000"/>
          </a:xfrm>
          <a:prstGeom prst="flowChartConnector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267200" y="1676400"/>
            <a:ext cx="1676400" cy="1524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182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182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267200" y="1981200"/>
            <a:ext cx="381000" cy="914400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Python  SET operation – Symmetric Difference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52800"/>
            <a:ext cx="5943600" cy="3505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initialize a and b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a = {1, 2, 3, 4, 5}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b = {4, 5, 6, 7, 8}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use ^ operator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print("a ^ b :",a ^ b)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use symmetric_difference function on </a:t>
            </a:r>
            <a:r>
              <a:rPr lang="en-US" sz="1800" dirty="0" smtClean="0">
                <a:latin typeface="Georgia" panose="02040502050405020303" pitchFamily="18" charset="0"/>
              </a:rPr>
              <a:t>a</a:t>
            </a:r>
          </a:p>
          <a:p>
            <a:pPr marL="0" indent="0">
              <a:buNone/>
            </a:pPr>
            <a:r>
              <a:rPr lang="en-US" sz="1800" dirty="0" err="1" smtClean="0">
                <a:latin typeface="Georgia" panose="02040502050405020303" pitchFamily="18" charset="0"/>
              </a:rPr>
              <a:t>a.symmetric_difference</a:t>
            </a:r>
            <a:r>
              <a:rPr lang="en-US" sz="1800" dirty="0" smtClean="0">
                <a:latin typeface="Georgia" panose="02040502050405020303" pitchFamily="18" charset="0"/>
              </a:rPr>
              <a:t>(b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use symmetric_difference function on b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err="1">
                <a:latin typeface="Georgia" panose="02040502050405020303" pitchFamily="18" charset="0"/>
              </a:rPr>
              <a:t>b.symmetric_difference</a:t>
            </a:r>
            <a:r>
              <a:rPr lang="en-US" sz="1800" dirty="0">
                <a:latin typeface="Georgia" panose="02040502050405020303" pitchFamily="18" charset="0"/>
              </a:rPr>
              <a:t>(a)</a:t>
            </a:r>
            <a:br>
              <a:rPr lang="en-US" sz="1800" dirty="0">
                <a:latin typeface="Georgia" panose="02040502050405020303" pitchFamily="18" charset="0"/>
              </a:rPr>
            </a:br>
            <a:endParaRPr lang="en-US" altLang="en-US" sz="18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19800" y="3352800"/>
            <a:ext cx="2362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1800" kern="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 smtClean="0">
                <a:latin typeface="Georgia" panose="02040502050405020303" pitchFamily="18" charset="0"/>
              </a:rPr>
              <a:t>{</a:t>
            </a:r>
            <a:r>
              <a:rPr lang="en-US" altLang="en-US" sz="1800" kern="0" dirty="0">
                <a:latin typeface="Georgia" panose="02040502050405020303" pitchFamily="18" charset="0"/>
              </a:rPr>
              <a:t>1, 2, 3, 6, 7, 8</a:t>
            </a:r>
            <a:r>
              <a:rPr lang="en-US" altLang="en-US" sz="1800" kern="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 smtClean="0">
                <a:latin typeface="Georgia" panose="02040502050405020303" pitchFamily="18" charset="0"/>
              </a:rPr>
              <a:t>{</a:t>
            </a:r>
            <a:r>
              <a:rPr lang="en-US" altLang="en-US" sz="1800" kern="0" dirty="0">
                <a:latin typeface="Georgia" panose="02040502050405020303" pitchFamily="18" charset="0"/>
              </a:rPr>
              <a:t>1, 2, 3, 6, 7, 8</a:t>
            </a:r>
            <a:r>
              <a:rPr lang="en-US" altLang="en-US" sz="1800" kern="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18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 smtClean="0">
                <a:latin typeface="Georgia" panose="02040502050405020303" pitchFamily="18" charset="0"/>
              </a:rPr>
              <a:t>{</a:t>
            </a:r>
            <a:r>
              <a:rPr lang="en-US" altLang="en-US" sz="1800" kern="0" dirty="0">
                <a:latin typeface="Georgia" panose="02040502050405020303" pitchFamily="18" charset="0"/>
              </a:rPr>
              <a:t>1, 2, 3, 6, 7, 8</a:t>
            </a:r>
            <a:r>
              <a:rPr lang="en-US" altLang="en-US" sz="1800" kern="0" dirty="0" smtClean="0">
                <a:latin typeface="Georgia" panose="02040502050405020303" pitchFamily="18" charset="0"/>
              </a:rPr>
              <a:t>}</a:t>
            </a:r>
            <a:endParaRPr lang="en-US" altLang="en-US" sz="1800" kern="0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4800600" cy="19812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971800" y="1676400"/>
            <a:ext cx="1676400" cy="1524000"/>
          </a:xfrm>
          <a:prstGeom prst="flowChartConnector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267200" y="1676400"/>
            <a:ext cx="1676400" cy="1524000"/>
          </a:xfrm>
          <a:prstGeom prst="flowChartConnector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182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182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267200" y="1981200"/>
            <a:ext cx="381000" cy="914400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Python set methods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2362200"/>
          </a:xfrm>
        </p:spPr>
        <p:txBody>
          <a:bodyPr/>
          <a:lstStyle/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53011"/>
              </p:ext>
            </p:extLst>
          </p:nvPr>
        </p:nvGraphicFramePr>
        <p:xfrm>
          <a:off x="381000" y="1219200"/>
          <a:ext cx="8534400" cy="573014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5181600"/>
              </a:tblGrid>
              <a:tr h="4967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add()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Adds an element to the set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clear()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Removes all elements from the set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copy()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Returns a copy of the set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difference()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Returns the difference of two or more sets as a new set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difference_update()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Removes all elements of another set from this set</a:t>
                      </a:r>
                    </a:p>
                  </a:txBody>
                  <a:tcPr marL="95250" marR="76200" marT="95250" marB="85725" anchor="ctr"/>
                </a:tc>
              </a:tr>
              <a:tr h="823304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discard()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Removes an element from the set if it is a member. (Do nothing if the element is not in set)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intersection()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Returns the intersection of two sets as a new set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intersection_update()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Updates the set with the intersection of itself and another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isdisjoint()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Returns True if two sets have a null intersection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Python set methods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2362200"/>
          </a:xfrm>
        </p:spPr>
        <p:txBody>
          <a:bodyPr/>
          <a:lstStyle/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50653"/>
              </p:ext>
            </p:extLst>
          </p:nvPr>
        </p:nvGraphicFramePr>
        <p:xfrm>
          <a:off x="381000" y="1219200"/>
          <a:ext cx="8534400" cy="5436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5181600"/>
              </a:tblGrid>
              <a:tr h="4967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38329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issubset()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Returns True if another set contains this set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issuperset()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Returns True if this set contains another set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pop()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Removes and returns an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arbitary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set element. Raise 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KeyError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if the set is empty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remove()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Removes an element from the set. If the element is not a member, raise a 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KeyError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symmetric_difference()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Returns the symmetric difference of two sets as a new set</a:t>
                      </a:r>
                    </a:p>
                  </a:txBody>
                  <a:tcPr marL="95250" marR="76200" marT="95250" marB="85725" anchor="ctr"/>
                </a:tc>
              </a:tr>
              <a:tr h="82330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symmetric_difference_update()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Updates a set with the symmetric difference of itself and another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union()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Returns the union of sets in a new set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update()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Updates the set with the union of itself and others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4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Other SET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err="1">
                <a:latin typeface="Georgia" panose="02040502050405020303" pitchFamily="18" charset="0"/>
              </a:rPr>
              <a:t>my_set</a:t>
            </a:r>
            <a:r>
              <a:rPr lang="en-US" altLang="en-US" sz="2000" dirty="0">
                <a:latin typeface="Georgia" panose="02040502050405020303" pitchFamily="18" charset="0"/>
              </a:rPr>
              <a:t> = set("apple</a:t>
            </a:r>
            <a:r>
              <a:rPr lang="en-US" altLang="en-US" sz="2000" dirty="0" smtClean="0">
                <a:latin typeface="Georgia" panose="02040502050405020303" pitchFamily="18" charset="0"/>
              </a:rPr>
              <a:t>")</a:t>
            </a: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pt-BR" altLang="en-US" sz="2000" dirty="0" smtClean="0">
                <a:latin typeface="Georgia" panose="02040502050405020303" pitchFamily="18" charset="0"/>
              </a:rPr>
              <a:t>#membership test</a:t>
            </a:r>
          </a:p>
          <a:p>
            <a:pPr marL="0" indent="0">
              <a:buNone/>
            </a:pPr>
            <a:r>
              <a:rPr lang="pt-BR" altLang="en-US" sz="2000" dirty="0">
                <a:latin typeface="Georgia" panose="02040502050405020303" pitchFamily="18" charset="0"/>
              </a:rPr>
              <a:t>print('a' in </a:t>
            </a:r>
            <a:r>
              <a:rPr lang="pt-BR" altLang="en-US" sz="2000" dirty="0" smtClean="0">
                <a:latin typeface="Georgia" panose="02040502050405020303" pitchFamily="18" charset="0"/>
              </a:rPr>
              <a:t>my_set)</a:t>
            </a: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print('p' not in </a:t>
            </a:r>
            <a:r>
              <a:rPr lang="en-US" altLang="en-US" sz="2000" dirty="0" err="1">
                <a:latin typeface="Georgia" panose="02040502050405020303" pitchFamily="18" charset="0"/>
              </a:rPr>
              <a:t>my_set</a:t>
            </a:r>
            <a:r>
              <a:rPr lang="en-US" altLang="en-US" sz="2000" dirty="0">
                <a:latin typeface="Georgia" panose="02040502050405020303" pitchFamily="18" charset="0"/>
              </a:rPr>
              <a:t>)</a:t>
            </a: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pt-BR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pt-BR" altLang="en-US" sz="2000" dirty="0">
                <a:latin typeface="Georgia" panose="02040502050405020303" pitchFamily="18" charset="0"/>
              </a:rPr>
              <a:t># Iterating </a:t>
            </a:r>
            <a:r>
              <a:rPr lang="pt-BR" altLang="en-US" sz="2000" dirty="0" smtClean="0">
                <a:latin typeface="Georgia" panose="02040502050405020303" pitchFamily="18" charset="0"/>
              </a:rPr>
              <a:t>through </a:t>
            </a:r>
            <a:r>
              <a:rPr lang="pt-BR" altLang="en-US" sz="2000" dirty="0">
                <a:latin typeface="Georgia" panose="02040502050405020303" pitchFamily="18" charset="0"/>
              </a:rPr>
              <a:t>a </a:t>
            </a:r>
            <a:r>
              <a:rPr lang="pt-BR" altLang="en-US" sz="2000" dirty="0" smtClean="0">
                <a:latin typeface="Georgia" panose="02040502050405020303" pitchFamily="18" charset="0"/>
              </a:rPr>
              <a:t>set</a:t>
            </a:r>
            <a:endParaRPr lang="pt-BR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for </a:t>
            </a:r>
            <a:r>
              <a:rPr lang="en-US" altLang="en-US" sz="2000" dirty="0">
                <a:latin typeface="Georgia" panose="02040502050405020303" pitchFamily="18" charset="0"/>
              </a:rPr>
              <a:t>letter in set("apple"):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      print(letter)</a:t>
            </a:r>
            <a:endParaRPr lang="pt-BR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2672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True</a:t>
            </a: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False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a</a:t>
            </a: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p</a:t>
            </a:r>
            <a:r>
              <a:rPr lang="en-US" altLang="en-US" sz="2000" kern="0" dirty="0" smtClean="0">
                <a:latin typeface="Georgia" panose="02040502050405020303" pitchFamily="18" charset="0"/>
              </a:rPr>
              <a:t>            </a:t>
            </a:r>
            <a:r>
              <a:rPr lang="en-US" altLang="en-US" sz="2000" kern="0" dirty="0" smtClean="0">
                <a:solidFill>
                  <a:srgbClr val="FF0000"/>
                </a:solidFill>
                <a:latin typeface="Georgia" panose="02040502050405020303" pitchFamily="18" charset="0"/>
              </a:rPr>
              <a:t>[</a:t>
            </a:r>
            <a:r>
              <a:rPr lang="en-US" altLang="en-US" sz="1800" kern="0" dirty="0" smtClean="0">
                <a:solidFill>
                  <a:srgbClr val="FF0000"/>
                </a:solidFill>
                <a:latin typeface="Georgia" panose="02040502050405020303" pitchFamily="18" charset="0"/>
              </a:rPr>
              <a:t>note: duplicate is not stored]</a:t>
            </a:r>
            <a:endParaRPr lang="en-US" altLang="en-US" sz="1800" kern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e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l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What Is A List In Python?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List is a collection data type 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It is ordered and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Allows duplicate entries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Contains different data types like integers, strings and other collection data types.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It is mutable/Change in nature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To declare a list, we use the square brackets.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To implement stacks and queues. </a:t>
            </a: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sz="2400" dirty="0" err="1">
                <a:latin typeface="Georgia" panose="02040502050405020303" pitchFamily="18" charset="0"/>
              </a:rPr>
              <a:t>mylist</a:t>
            </a:r>
            <a:r>
              <a:rPr lang="en-US" sz="2400" dirty="0">
                <a:latin typeface="Georgia" panose="02040502050405020303" pitchFamily="18" charset="0"/>
              </a:rPr>
              <a:t> = [0,1,2,3,4,5,6</a:t>
            </a:r>
            <a:r>
              <a:rPr lang="en-US" sz="2400" dirty="0" smtClean="0">
                <a:latin typeface="Georgia" panose="02040502050405020303" pitchFamily="18" charset="0"/>
              </a:rPr>
              <a:t>]</a:t>
            </a: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Mylist2 = [1,2,’python’,3.5,mylist]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BUILTIN  FUNCTIONS with set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2362200"/>
          </a:xfrm>
        </p:spPr>
        <p:txBody>
          <a:bodyPr/>
          <a:lstStyle/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26507"/>
              </p:ext>
            </p:extLst>
          </p:nvPr>
        </p:nvGraphicFramePr>
        <p:xfrm>
          <a:off x="152400" y="1143000"/>
          <a:ext cx="8991600" cy="582788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05642"/>
                <a:gridCol w="7385958"/>
              </a:tblGrid>
              <a:tr h="4967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all()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 True if all elements of the set are true (or if the set is empty).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any()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 True if any element of the set is true. If the set is empty, return False.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enumerate()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an enumerate object. It contains the index and value of all the items of set as a pair.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len()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the length (the number of items) in the set.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max()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the largest item in the set.</a:t>
                      </a:r>
                    </a:p>
                  </a:txBody>
                  <a:tcPr marL="95250" marR="76200" marT="95250" marB="85725" anchor="ctr"/>
                </a:tc>
              </a:tr>
              <a:tr h="82330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min()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the smallest item in the set.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sorted()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a new sorted list from elements in the set(does not sort the set itself).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sum()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sum of all elements in the set.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FROZEN SET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40352"/>
            <a:ext cx="4876800" cy="487984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initialize </a:t>
            </a:r>
            <a:r>
              <a:rPr lang="en-US" altLang="en-US" sz="1800" dirty="0" smtClean="0">
                <a:latin typeface="Georgia" panose="02040502050405020303" pitchFamily="18" charset="0"/>
              </a:rPr>
              <a:t>a </a:t>
            </a:r>
            <a:r>
              <a:rPr lang="en-US" altLang="en-US" sz="1800" dirty="0">
                <a:latin typeface="Georgia" panose="02040502050405020303" pitchFamily="18" charset="0"/>
              </a:rPr>
              <a:t>and </a:t>
            </a:r>
            <a:r>
              <a:rPr lang="en-US" altLang="en-US" sz="1800" dirty="0" smtClean="0">
                <a:latin typeface="Georgia" panose="02040502050405020303" pitchFamily="18" charset="0"/>
              </a:rPr>
              <a:t>b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a</a:t>
            </a:r>
            <a:r>
              <a:rPr lang="en-US" altLang="en-US" sz="1800" dirty="0" smtClean="0">
                <a:latin typeface="Georgia" panose="02040502050405020303" pitchFamily="18" charset="0"/>
              </a:rPr>
              <a:t> </a:t>
            </a:r>
            <a:r>
              <a:rPr lang="en-US" altLang="en-US" sz="1800" dirty="0">
                <a:latin typeface="Georgia" panose="02040502050405020303" pitchFamily="18" charset="0"/>
              </a:rPr>
              <a:t>= </a:t>
            </a:r>
            <a:r>
              <a:rPr lang="en-US" altLang="en-US" sz="1800" dirty="0" err="1">
                <a:latin typeface="Georgia" panose="02040502050405020303" pitchFamily="18" charset="0"/>
              </a:rPr>
              <a:t>frozenset</a:t>
            </a:r>
            <a:r>
              <a:rPr lang="en-US" altLang="en-US" sz="1800" dirty="0">
                <a:latin typeface="Georgia" panose="02040502050405020303" pitchFamily="18" charset="0"/>
              </a:rPr>
              <a:t>([1, 2, 3, 4</a:t>
            </a:r>
            <a:r>
              <a:rPr lang="en-US" altLang="en-US" sz="1800" dirty="0" smtClean="0">
                <a:latin typeface="Georgia" panose="02040502050405020303" pitchFamily="18" charset="0"/>
              </a:rPr>
              <a:t>])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b</a:t>
            </a:r>
            <a:r>
              <a:rPr lang="en-US" altLang="en-US" sz="1800" dirty="0" smtClean="0">
                <a:latin typeface="Georgia" panose="02040502050405020303" pitchFamily="18" charset="0"/>
              </a:rPr>
              <a:t> </a:t>
            </a:r>
            <a:r>
              <a:rPr lang="en-US" altLang="en-US" sz="1800" dirty="0">
                <a:latin typeface="Georgia" panose="02040502050405020303" pitchFamily="18" charset="0"/>
              </a:rPr>
              <a:t>= </a:t>
            </a:r>
            <a:r>
              <a:rPr lang="en-US" altLang="en-US" sz="1800" dirty="0" err="1">
                <a:latin typeface="Georgia" panose="02040502050405020303" pitchFamily="18" charset="0"/>
              </a:rPr>
              <a:t>frozenset</a:t>
            </a:r>
            <a:r>
              <a:rPr lang="en-US" altLang="en-US" sz="1800" dirty="0">
                <a:latin typeface="Georgia" panose="02040502050405020303" pitchFamily="18" charset="0"/>
              </a:rPr>
              <a:t>([3, 4, 5, 6])</a:t>
            </a:r>
            <a:endParaRPr lang="en-US" altLang="en-US" sz="18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4340352"/>
            <a:ext cx="4343400" cy="480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b="1" u="sng" kern="0" dirty="0" smtClean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535668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Frozenset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is a new class that has the characteristics of a set, but its elements cannot be changed once assigned. While tuples are immutable lists,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frozensets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are immutable sets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Sets being mutable are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unhashable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, so they can't be used as dictionary keys. On the other hand,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frozensets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are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hashable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and can be used as keys to a dictionary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Frozensets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can be created using the function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frozenset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952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sz="4800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DICTIONARY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400" dirty="0">
                <a:latin typeface="Georgia" panose="02040502050405020303" pitchFamily="18" charset="0"/>
              </a:rPr>
              <a:t>What Is A Set In Python?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Creating a SET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SET  </a:t>
            </a:r>
            <a:r>
              <a:rPr lang="en-US" altLang="en-US" sz="2400" dirty="0" smtClean="0">
                <a:latin typeface="Georgia" panose="02040502050405020303" pitchFamily="18" charset="0"/>
              </a:rPr>
              <a:t>Manipulation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Python  SET operation - union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 SET operation - intersection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 SET operation - Difference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 SET operation – Symmetric Difference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</a:t>
            </a:r>
            <a:r>
              <a:rPr lang="en-US" altLang="en-US" sz="2400" dirty="0" smtClean="0">
                <a:latin typeface="Georgia" panose="02040502050405020303" pitchFamily="18" charset="0"/>
              </a:rPr>
              <a:t>SET </a:t>
            </a:r>
            <a:r>
              <a:rPr lang="en-US" altLang="en-US" sz="2400" dirty="0">
                <a:latin typeface="Georgia" panose="02040502050405020303" pitchFamily="18" charset="0"/>
              </a:rPr>
              <a:t>methods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Other SET operation</a:t>
            </a:r>
          </a:p>
          <a:p>
            <a:r>
              <a:rPr lang="en-US" altLang="en-US" sz="2400" dirty="0" err="1" smtClean="0">
                <a:latin typeface="Georgia" panose="02040502050405020303" pitchFamily="18" charset="0"/>
              </a:rPr>
              <a:t>Builtin</a:t>
            </a:r>
            <a:r>
              <a:rPr lang="en-US" altLang="en-US" sz="2400" dirty="0" smtClean="0">
                <a:latin typeface="Georgia" panose="02040502050405020303" pitchFamily="18" charset="0"/>
              </a:rPr>
              <a:t>  Functions </a:t>
            </a:r>
            <a:r>
              <a:rPr lang="en-US" altLang="en-US" sz="2400" dirty="0">
                <a:latin typeface="Georgia" panose="02040502050405020303" pitchFamily="18" charset="0"/>
              </a:rPr>
              <a:t>with set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FROZEN SET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38200" y="1371600"/>
            <a:ext cx="5410200" cy="426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What Is A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In Python?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sz="2400" dirty="0" smtClean="0">
                <a:latin typeface="Georgia" panose="02040502050405020303" pitchFamily="18" charset="0"/>
              </a:rPr>
              <a:t>Python Dictionary is </a:t>
            </a:r>
            <a:r>
              <a:rPr lang="en-US" sz="2400" dirty="0">
                <a:latin typeface="Georgia" panose="02040502050405020303" pitchFamily="18" charset="0"/>
              </a:rPr>
              <a:t>an unordered collection of items</a:t>
            </a:r>
            <a:r>
              <a:rPr lang="en-US" sz="2400" dirty="0" smtClean="0">
                <a:latin typeface="Georgia" panose="02040502050405020303" pitchFamily="18" charset="0"/>
              </a:rPr>
              <a:t>.</a:t>
            </a: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An item has a key and the corresponding value expressed as a pair, key: </a:t>
            </a:r>
            <a:r>
              <a:rPr lang="en-US" sz="2400" dirty="0" smtClean="0">
                <a:latin typeface="Georgia" panose="02040502050405020303" pitchFamily="18" charset="0"/>
              </a:rPr>
              <a:t>value. </a:t>
            </a: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While values can be of any data type and can repeat, keys must be of immutable type (string, number or tuple with immutable elements) and must be unique</a:t>
            </a:r>
            <a:r>
              <a:rPr lang="en-US" sz="2400" dirty="0" smtClean="0">
                <a:latin typeface="Georgia" panose="02040502050405020303" pitchFamily="18" charset="0"/>
              </a:rPr>
              <a:t>.</a:t>
            </a: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r>
              <a:rPr lang="en-US" sz="2400" dirty="0" smtClean="0">
                <a:latin typeface="Georgia" panose="02040502050405020303" pitchFamily="18" charset="0"/>
              </a:rPr>
              <a:t>To </a:t>
            </a:r>
            <a:r>
              <a:rPr lang="en-US" sz="2400" dirty="0">
                <a:latin typeface="Georgia" panose="02040502050405020303" pitchFamily="18" charset="0"/>
              </a:rPr>
              <a:t>declare a Dictionary , we use </a:t>
            </a:r>
            <a:r>
              <a:rPr lang="en-US" sz="2400" dirty="0" smtClean="0">
                <a:latin typeface="Georgia" panose="02040502050405020303" pitchFamily="18" charset="0"/>
              </a:rPr>
              <a:t>curly braces(</a:t>
            </a:r>
            <a:r>
              <a:rPr lang="en-US" sz="2400" dirty="0" err="1" smtClean="0">
                <a:latin typeface="Georgia" panose="02040502050405020303" pitchFamily="18" charset="0"/>
              </a:rPr>
              <a:t>i.e</a:t>
            </a:r>
            <a:r>
              <a:rPr lang="en-US" sz="2400" dirty="0" smtClean="0">
                <a:latin typeface="Georgia" panose="02040502050405020303" pitchFamily="18" charset="0"/>
              </a:rPr>
              <a:t>) {</a:t>
            </a:r>
            <a:r>
              <a:rPr lang="en-US" sz="2400" dirty="0" err="1">
                <a:latin typeface="Georgia" panose="02040502050405020303" pitchFamily="18" charset="0"/>
              </a:rPr>
              <a:t>n</a:t>
            </a:r>
            <a:r>
              <a:rPr lang="en-US" sz="2400" dirty="0" err="1" smtClean="0">
                <a:latin typeface="Georgia" panose="02040502050405020303" pitchFamily="18" charset="0"/>
              </a:rPr>
              <a:t>ame:value</a:t>
            </a:r>
            <a:r>
              <a:rPr lang="en-US" sz="2400" dirty="0" smtClean="0">
                <a:latin typeface="Georgia" panose="02040502050405020303" pitchFamily="18" charset="0"/>
              </a:rPr>
              <a:t>}.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sz="2000" dirty="0" smtClean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Creating a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61722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# </a:t>
            </a:r>
            <a:r>
              <a:rPr lang="en-US" sz="1800" dirty="0">
                <a:latin typeface="Georgia" panose="02040502050405020303" pitchFamily="18" charset="0"/>
              </a:rPr>
              <a:t>Empty </a:t>
            </a:r>
            <a:r>
              <a:rPr lang="en-US" sz="1800" dirty="0" smtClean="0">
                <a:latin typeface="Georgia" panose="02040502050405020303" pitchFamily="18" charset="0"/>
              </a:rPr>
              <a:t>dictionary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my_dict</a:t>
            </a:r>
            <a:r>
              <a:rPr lang="en-US" sz="1800" dirty="0">
                <a:latin typeface="Georgia" panose="02040502050405020303" pitchFamily="18" charset="0"/>
              </a:rPr>
              <a:t> = </a:t>
            </a:r>
            <a:r>
              <a:rPr lang="en-US" sz="1800" dirty="0" smtClean="0">
                <a:latin typeface="Georgia" panose="02040502050405020303" pitchFamily="18" charset="0"/>
              </a:rPr>
              <a:t>{}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dictionary with integer keys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err="1">
                <a:latin typeface="Georgia" panose="02040502050405020303" pitchFamily="18" charset="0"/>
              </a:rPr>
              <a:t>my_dict</a:t>
            </a:r>
            <a:r>
              <a:rPr lang="en-US" sz="1800" dirty="0">
                <a:latin typeface="Georgia" panose="02040502050405020303" pitchFamily="18" charset="0"/>
              </a:rPr>
              <a:t> = {1: </a:t>
            </a:r>
            <a:r>
              <a:rPr lang="en-US" sz="1800" b="1" dirty="0">
                <a:latin typeface="Georgia" panose="02040502050405020303" pitchFamily="18" charset="0"/>
              </a:rPr>
              <a:t>'apple'</a:t>
            </a:r>
            <a:r>
              <a:rPr lang="en-US" sz="1800" dirty="0">
                <a:latin typeface="Georgia" panose="02040502050405020303" pitchFamily="18" charset="0"/>
              </a:rPr>
              <a:t>, 2: </a:t>
            </a:r>
            <a:r>
              <a:rPr lang="en-US" sz="1800" b="1" dirty="0">
                <a:latin typeface="Georgia" panose="02040502050405020303" pitchFamily="18" charset="0"/>
              </a:rPr>
              <a:t>'ball</a:t>
            </a:r>
            <a:r>
              <a:rPr lang="en-US" sz="1800" b="1" dirty="0" smtClean="0">
                <a:latin typeface="Georgia" panose="02040502050405020303" pitchFamily="18" charset="0"/>
              </a:rPr>
              <a:t>'</a:t>
            </a:r>
            <a:r>
              <a:rPr lang="en-US" sz="180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dictionary with mixed keys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err="1">
                <a:latin typeface="Georgia" panose="02040502050405020303" pitchFamily="18" charset="0"/>
              </a:rPr>
              <a:t>my_dict</a:t>
            </a:r>
            <a:r>
              <a:rPr lang="en-US" sz="1800" dirty="0">
                <a:latin typeface="Georgia" panose="02040502050405020303" pitchFamily="18" charset="0"/>
              </a:rPr>
              <a:t> = {</a:t>
            </a:r>
            <a:r>
              <a:rPr lang="en-US" sz="1800" b="1" dirty="0">
                <a:latin typeface="Georgia" panose="02040502050405020303" pitchFamily="18" charset="0"/>
              </a:rPr>
              <a:t>'name'</a:t>
            </a:r>
            <a:r>
              <a:rPr lang="en-US" sz="1800" dirty="0">
                <a:latin typeface="Georgia" panose="02040502050405020303" pitchFamily="18" charset="0"/>
              </a:rPr>
              <a:t>: </a:t>
            </a:r>
            <a:r>
              <a:rPr lang="en-US" sz="1800" b="1" dirty="0">
                <a:latin typeface="Georgia" panose="02040502050405020303" pitchFamily="18" charset="0"/>
              </a:rPr>
              <a:t>'John'</a:t>
            </a:r>
            <a:r>
              <a:rPr lang="en-US" sz="1800" dirty="0">
                <a:latin typeface="Georgia" panose="02040502050405020303" pitchFamily="18" charset="0"/>
              </a:rPr>
              <a:t>, 1: [2, 4, 3</a:t>
            </a:r>
            <a:r>
              <a:rPr lang="en-US" sz="1800" dirty="0" smtClean="0">
                <a:latin typeface="Georgia" panose="02040502050405020303" pitchFamily="18" charset="0"/>
              </a:rPr>
              <a:t>]}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using </a:t>
            </a:r>
            <a:r>
              <a:rPr lang="en-US" sz="1800" dirty="0" err="1">
                <a:latin typeface="Georgia" panose="02040502050405020303" pitchFamily="18" charset="0"/>
              </a:rPr>
              <a:t>dict</a:t>
            </a:r>
            <a:r>
              <a:rPr lang="en-US" sz="1800" dirty="0">
                <a:latin typeface="Georgia" panose="02040502050405020303" pitchFamily="18" charset="0"/>
              </a:rPr>
              <a:t>()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err="1">
                <a:latin typeface="Georgia" panose="02040502050405020303" pitchFamily="18" charset="0"/>
              </a:rPr>
              <a:t>my_dict</a:t>
            </a:r>
            <a:r>
              <a:rPr lang="en-US" sz="1800" dirty="0">
                <a:latin typeface="Georgia" panose="02040502050405020303" pitchFamily="18" charset="0"/>
              </a:rPr>
              <a:t> = </a:t>
            </a:r>
            <a:r>
              <a:rPr lang="en-US" sz="1800" dirty="0" err="1">
                <a:latin typeface="Georgia" panose="02040502050405020303" pitchFamily="18" charset="0"/>
              </a:rPr>
              <a:t>dict</a:t>
            </a:r>
            <a:r>
              <a:rPr lang="en-US" sz="1800" dirty="0">
                <a:latin typeface="Georgia" panose="02040502050405020303" pitchFamily="18" charset="0"/>
              </a:rPr>
              <a:t>({1:</a:t>
            </a:r>
            <a:r>
              <a:rPr lang="en-US" sz="1800" b="1" dirty="0">
                <a:latin typeface="Georgia" panose="02040502050405020303" pitchFamily="18" charset="0"/>
              </a:rPr>
              <a:t>'apple'</a:t>
            </a:r>
            <a:r>
              <a:rPr lang="en-US" sz="1800" dirty="0">
                <a:latin typeface="Georgia" panose="02040502050405020303" pitchFamily="18" charset="0"/>
              </a:rPr>
              <a:t>, 2:</a:t>
            </a:r>
            <a:r>
              <a:rPr lang="en-US" sz="1800" b="1" dirty="0">
                <a:latin typeface="Georgia" panose="02040502050405020303" pitchFamily="18" charset="0"/>
              </a:rPr>
              <a:t>'ball</a:t>
            </a:r>
            <a:r>
              <a:rPr lang="en-US" sz="1800" b="1" dirty="0" smtClean="0">
                <a:latin typeface="Georgia" panose="02040502050405020303" pitchFamily="18" charset="0"/>
              </a:rPr>
              <a:t>'</a:t>
            </a:r>
            <a:r>
              <a:rPr lang="en-US" sz="1800" dirty="0" smtClean="0">
                <a:latin typeface="Georgia" panose="02040502050405020303" pitchFamily="18" charset="0"/>
              </a:rPr>
              <a:t>})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from sequence having each item as a pair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err="1">
                <a:latin typeface="Georgia" panose="02040502050405020303" pitchFamily="18" charset="0"/>
              </a:rPr>
              <a:t>my_dict</a:t>
            </a:r>
            <a:r>
              <a:rPr lang="en-US" sz="1800" dirty="0">
                <a:latin typeface="Georgia" panose="02040502050405020303" pitchFamily="18" charset="0"/>
              </a:rPr>
              <a:t> = </a:t>
            </a:r>
            <a:r>
              <a:rPr lang="en-US" sz="1800" dirty="0" err="1">
                <a:latin typeface="Georgia" panose="02040502050405020303" pitchFamily="18" charset="0"/>
              </a:rPr>
              <a:t>dict</a:t>
            </a:r>
            <a:r>
              <a:rPr lang="en-US" sz="1800" dirty="0">
                <a:latin typeface="Georgia" panose="02040502050405020303" pitchFamily="18" charset="0"/>
              </a:rPr>
              <a:t>([(1,</a:t>
            </a:r>
            <a:r>
              <a:rPr lang="en-US" sz="1800" b="1" dirty="0">
                <a:latin typeface="Georgia" panose="02040502050405020303" pitchFamily="18" charset="0"/>
              </a:rPr>
              <a:t>'apple'</a:t>
            </a:r>
            <a:r>
              <a:rPr lang="en-US" sz="1800" dirty="0">
                <a:latin typeface="Georgia" panose="02040502050405020303" pitchFamily="18" charset="0"/>
              </a:rPr>
              <a:t>), (2,</a:t>
            </a:r>
            <a:r>
              <a:rPr lang="en-US" sz="1800" b="1" dirty="0">
                <a:latin typeface="Georgia" panose="02040502050405020303" pitchFamily="18" charset="0"/>
              </a:rPr>
              <a:t>'ball'</a:t>
            </a:r>
            <a:r>
              <a:rPr lang="en-US" sz="1800" dirty="0">
                <a:latin typeface="Georgia" panose="02040502050405020303" pitchFamily="18" charset="0"/>
              </a:rPr>
              <a:t>)])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endParaRPr lang="en-US" altLang="en-US" sz="18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00800" y="1219200"/>
            <a:ext cx="26670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{}</a:t>
            </a:r>
          </a:p>
          <a:p>
            <a:pPr marL="0" indent="0">
              <a:buFontTx/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{1: 'apple', 2: 'ball'}</a:t>
            </a:r>
          </a:p>
          <a:p>
            <a:pPr marL="0" indent="0">
              <a:buFontTx/>
              <a:buNone/>
            </a:pPr>
            <a:endParaRPr lang="nb-NO" altLang="en-US" sz="180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nb-NO" altLang="en-US" sz="180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nb-NO" altLang="en-US" sz="1800" dirty="0">
                <a:latin typeface="Georgia" panose="02040502050405020303" pitchFamily="18" charset="0"/>
              </a:rPr>
              <a:t>{'name': 'John', 1: [2, 4, 3]}</a:t>
            </a:r>
          </a:p>
          <a:p>
            <a:pPr marL="0" indent="0">
              <a:buFontTx/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{</a:t>
            </a:r>
            <a:r>
              <a:rPr lang="en-US" altLang="en-US" sz="1800" dirty="0">
                <a:latin typeface="Georgia" panose="02040502050405020303" pitchFamily="18" charset="0"/>
              </a:rPr>
              <a:t>1: 'apple', 2: 'ball'}</a:t>
            </a:r>
          </a:p>
          <a:p>
            <a:pPr marL="0" indent="0">
              <a:buFontTx/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{</a:t>
            </a:r>
            <a:r>
              <a:rPr lang="en-US" altLang="en-US" sz="1800" dirty="0">
                <a:latin typeface="Georgia" panose="02040502050405020303" pitchFamily="18" charset="0"/>
              </a:rPr>
              <a:t>1: 'apple', 2: 'ball'}</a:t>
            </a:r>
          </a:p>
        </p:txBody>
      </p:sp>
    </p:spTree>
    <p:extLst>
      <p:ext uri="{BB962C8B-B14F-4D97-AF65-F5344CB8AC3E}">
        <p14:creationId xmlns:p14="http://schemas.microsoft.com/office/powerpoint/2010/main" val="30131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Accessing </a:t>
            </a:r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elements from the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599"/>
            <a:ext cx="4876800" cy="32616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Georgia" panose="02040502050405020303" pitchFamily="18" charset="0"/>
              </a:rPr>
              <a:t>my_dict</a:t>
            </a:r>
            <a:r>
              <a:rPr lang="en-US" sz="2400" dirty="0">
                <a:latin typeface="Georgia" panose="02040502050405020303" pitchFamily="18" charset="0"/>
              </a:rPr>
              <a:t> = {'</a:t>
            </a:r>
            <a:r>
              <a:rPr lang="en-US" sz="2400" dirty="0" err="1">
                <a:latin typeface="Georgia" panose="02040502050405020303" pitchFamily="18" charset="0"/>
              </a:rPr>
              <a:t>name':'Jack</a:t>
            </a:r>
            <a:r>
              <a:rPr lang="en-US" sz="2400" dirty="0">
                <a:latin typeface="Georgia" panose="02040502050405020303" pitchFamily="18" charset="0"/>
              </a:rPr>
              <a:t>', 'age': 26</a:t>
            </a:r>
            <a:r>
              <a:rPr lang="en-US" sz="240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/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print(</a:t>
            </a:r>
            <a:r>
              <a:rPr lang="en-US" sz="2400" dirty="0" err="1">
                <a:latin typeface="Georgia" panose="02040502050405020303" pitchFamily="18" charset="0"/>
              </a:rPr>
              <a:t>my_dict</a:t>
            </a:r>
            <a:r>
              <a:rPr lang="en-US" sz="2400" dirty="0">
                <a:latin typeface="Georgia" panose="02040502050405020303" pitchFamily="18" charset="0"/>
              </a:rPr>
              <a:t>['name</a:t>
            </a:r>
            <a:r>
              <a:rPr lang="en-US" sz="2400" dirty="0" smtClean="0">
                <a:latin typeface="Georgia" panose="02040502050405020303" pitchFamily="18" charset="0"/>
              </a:rPr>
              <a:t>'])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/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print(</a:t>
            </a:r>
            <a:r>
              <a:rPr lang="en-US" sz="2400" dirty="0" err="1">
                <a:latin typeface="Georgia" panose="02040502050405020303" pitchFamily="18" charset="0"/>
              </a:rPr>
              <a:t>my_dict.get</a:t>
            </a:r>
            <a:r>
              <a:rPr lang="en-US" sz="2400" dirty="0">
                <a:latin typeface="Georgia" panose="02040502050405020303" pitchFamily="18" charset="0"/>
              </a:rPr>
              <a:t>('age</a:t>
            </a:r>
            <a:r>
              <a:rPr lang="en-US" sz="2400" dirty="0" smtClean="0">
                <a:latin typeface="Georgia" panose="02040502050405020303" pitchFamily="18" charset="0"/>
              </a:rPr>
              <a:t>'))</a:t>
            </a:r>
          </a:p>
          <a:p>
            <a:pPr marL="0" indent="0">
              <a:buNone/>
            </a:pP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752600"/>
            <a:ext cx="4495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24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Georgia" panose="02040502050405020303" pitchFamily="18" charset="0"/>
              </a:rPr>
              <a:t>Jack</a:t>
            </a:r>
          </a:p>
          <a:p>
            <a:pPr marL="0" indent="0">
              <a:buFontTx/>
              <a:buNone/>
            </a:pPr>
            <a:endParaRPr lang="en-US" altLang="en-US" sz="24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400" kern="0" dirty="0" smtClean="0">
                <a:latin typeface="Georgia" panose="02040502050405020303" pitchFamily="18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1776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</a:t>
            </a:r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  Manipulation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6752"/>
            <a:ext cx="4876800" cy="4879848"/>
          </a:xfrm>
        </p:spPr>
        <p:txBody>
          <a:bodyPr/>
          <a:lstStyle/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err="1" smtClean="0">
                <a:latin typeface="Georgia" panose="02040502050405020303" pitchFamily="18" charset="0"/>
              </a:rPr>
              <a:t>my_dict</a:t>
            </a:r>
            <a:r>
              <a:rPr lang="en-US" altLang="en-US" sz="1800" dirty="0" smtClean="0">
                <a:latin typeface="Georgia" panose="02040502050405020303" pitchFamily="18" charset="0"/>
              </a:rPr>
              <a:t> </a:t>
            </a:r>
            <a:r>
              <a:rPr lang="en-US" altLang="en-US" sz="1800" dirty="0">
                <a:latin typeface="Georgia" panose="02040502050405020303" pitchFamily="18" charset="0"/>
              </a:rPr>
              <a:t>= {'</a:t>
            </a:r>
            <a:r>
              <a:rPr lang="en-US" altLang="en-US" sz="1800" dirty="0" err="1">
                <a:latin typeface="Georgia" panose="02040502050405020303" pitchFamily="18" charset="0"/>
              </a:rPr>
              <a:t>name':'Jack</a:t>
            </a:r>
            <a:r>
              <a:rPr lang="en-US" altLang="en-US" sz="1800" dirty="0">
                <a:latin typeface="Georgia" panose="02040502050405020303" pitchFamily="18" charset="0"/>
              </a:rPr>
              <a:t>', 'age': 26}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update value</a:t>
            </a:r>
          </a:p>
          <a:p>
            <a:pPr marL="0" indent="0">
              <a:buNone/>
            </a:pPr>
            <a:r>
              <a:rPr lang="en-US" altLang="en-US" sz="1800" dirty="0" err="1">
                <a:latin typeface="Georgia" panose="02040502050405020303" pitchFamily="18" charset="0"/>
              </a:rPr>
              <a:t>my_dict</a:t>
            </a:r>
            <a:r>
              <a:rPr lang="en-US" altLang="en-US" sz="1800" dirty="0">
                <a:latin typeface="Georgia" panose="02040502050405020303" pitchFamily="18" charset="0"/>
              </a:rPr>
              <a:t>['age'] = 27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# add item</a:t>
            </a:r>
          </a:p>
          <a:p>
            <a:pPr marL="0" indent="0">
              <a:buNone/>
            </a:pPr>
            <a:r>
              <a:rPr lang="en-US" altLang="en-US" sz="1800" dirty="0" err="1">
                <a:latin typeface="Georgia" panose="02040502050405020303" pitchFamily="18" charset="0"/>
              </a:rPr>
              <a:t>my_dict</a:t>
            </a:r>
            <a:r>
              <a:rPr lang="en-US" altLang="en-US" sz="1800" dirty="0">
                <a:latin typeface="Georgia" panose="02040502050405020303" pitchFamily="18" charset="0"/>
              </a:rPr>
              <a:t>['address'] = 'Downtown</a:t>
            </a:r>
            <a:r>
              <a:rPr lang="en-US" altLang="en-US" sz="1800" dirty="0" smtClean="0">
                <a:latin typeface="Georgia" panose="02040502050405020303" pitchFamily="18" charset="0"/>
              </a:rPr>
              <a:t>'</a:t>
            </a:r>
            <a:endParaRPr lang="en-US" altLang="en-US" sz="18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2206752"/>
            <a:ext cx="4343400" cy="480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{'name': 'Jack', 'age': 26</a:t>
            </a:r>
            <a:r>
              <a:rPr lang="en-US" altLang="en-US" sz="2000" kern="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{'name': 'Jack', 'age': 27</a:t>
            </a:r>
            <a:r>
              <a:rPr lang="en-US" altLang="en-US" sz="2000" kern="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{'name': 'Jack', 'age': 27, 'address': 'Downtown'}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37160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Dictionary are mutable. We can add new items or change the value of existing items using assignment operator.</a:t>
            </a:r>
          </a:p>
        </p:txBody>
      </p:sp>
    </p:spTree>
    <p:extLst>
      <p:ext uri="{BB962C8B-B14F-4D97-AF65-F5344CB8AC3E}">
        <p14:creationId xmlns:p14="http://schemas.microsoft.com/office/powerpoint/2010/main" val="2770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</a:t>
            </a:r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  MANiPULATION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4876800" cy="583066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squares </a:t>
            </a:r>
            <a:r>
              <a:rPr lang="en-US" sz="1800" dirty="0">
                <a:latin typeface="Georgia" panose="02040502050405020303" pitchFamily="18" charset="0"/>
              </a:rPr>
              <a:t>= {1:1, 2:4, 3:9, 4:16, 5:25}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remove a particular item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err="1">
                <a:latin typeface="Georgia" panose="02040502050405020303" pitchFamily="18" charset="0"/>
              </a:rPr>
              <a:t>squares.pop</a:t>
            </a:r>
            <a:r>
              <a:rPr lang="en-US" sz="1800" dirty="0">
                <a:latin typeface="Georgia" panose="02040502050405020303" pitchFamily="18" charset="0"/>
              </a:rPr>
              <a:t>(4)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squares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remove an arbitrary item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err="1">
                <a:latin typeface="Georgia" panose="02040502050405020303" pitchFamily="18" charset="0"/>
              </a:rPr>
              <a:t>squares.popitem</a:t>
            </a:r>
            <a:r>
              <a:rPr lang="en-US" sz="1800" dirty="0">
                <a:latin typeface="Georgia" panose="02040502050405020303" pitchFamily="18" charset="0"/>
              </a:rPr>
              <a:t>()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squares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delete a particular item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del squares[2</a:t>
            </a:r>
            <a:r>
              <a:rPr lang="en-US" sz="1800" dirty="0" smtClean="0">
                <a:latin typeface="Georgia" panose="02040502050405020303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squares</a:t>
            </a: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remove all items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err="1">
                <a:latin typeface="Georgia" panose="02040502050405020303" pitchFamily="18" charset="0"/>
              </a:rPr>
              <a:t>squares.clear</a:t>
            </a:r>
            <a:r>
              <a:rPr lang="en-US" sz="1800" dirty="0">
                <a:latin typeface="Georgia" panose="02040502050405020303" pitchFamily="18" charset="0"/>
              </a:rPr>
              <a:t>()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print("</a:t>
            </a:r>
            <a:r>
              <a:rPr lang="en-US" sz="1800" dirty="0" err="1">
                <a:latin typeface="Georgia" panose="02040502050405020303" pitchFamily="18" charset="0"/>
              </a:rPr>
              <a:t>squares.clear</a:t>
            </a:r>
            <a:r>
              <a:rPr lang="en-US" sz="1800" dirty="0">
                <a:latin typeface="Georgia" panose="02040502050405020303" pitchFamily="18" charset="0"/>
              </a:rPr>
              <a:t>() ",squares)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# delete the dictionary itself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del squares</a:t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print(squares)</a:t>
            </a:r>
            <a:endParaRPr lang="en-US" altLang="en-US" sz="18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066800"/>
            <a:ext cx="4343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b="1" u="sng" dirty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16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{1: 1, 2: 4, 3: 9, 5: 25}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latin typeface="Georgia" panose="02040502050405020303" pitchFamily="18" charset="0"/>
              </a:rPr>
              <a:t>5, 25)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{1: 1, 2: 4, 3: 9}</a:t>
            </a: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{</a:t>
            </a:r>
            <a:r>
              <a:rPr lang="en-US" altLang="en-US" sz="1800" dirty="0">
                <a:latin typeface="Georgia" panose="02040502050405020303" pitchFamily="18" charset="0"/>
              </a:rPr>
              <a:t>1: 1, 3: 9}</a:t>
            </a: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{}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Throws error</a:t>
            </a:r>
          </a:p>
        </p:txBody>
      </p:sp>
    </p:spTree>
    <p:extLst>
      <p:ext uri="{BB962C8B-B14F-4D97-AF65-F5344CB8AC3E}">
        <p14:creationId xmlns:p14="http://schemas.microsoft.com/office/powerpoint/2010/main" val="42724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Python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methods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2362200"/>
          </a:xfrm>
        </p:spPr>
        <p:txBody>
          <a:bodyPr/>
          <a:lstStyle/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35755"/>
              </p:ext>
            </p:extLst>
          </p:nvPr>
        </p:nvGraphicFramePr>
        <p:xfrm>
          <a:off x="381000" y="1219200"/>
          <a:ext cx="8534400" cy="42294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5181600"/>
              </a:tblGrid>
              <a:tr h="4967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clear()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Remove all items form the dictionary.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copy()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a shallow copy of the dictionary.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fromkeys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[, v])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a new dictionary with keys from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and value equal to v (defaults to None).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get(key[,d])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the value of key. If key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doesnot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exit, return d (defaults to None).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items()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a new view of the dictionary's items (key, value).</a:t>
                      </a:r>
                    </a:p>
                  </a:txBody>
                  <a:tcPr marL="95250" marR="76200" marT="95250" marB="85725" anchor="ctr"/>
                </a:tc>
              </a:tr>
              <a:tr h="823304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keys()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a new view of the dictionary's keys.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9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Accessing </a:t>
            </a:r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elements from the List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# Creating a List with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List </a:t>
            </a:r>
            <a:r>
              <a:rPr lang="en-US" sz="2000" dirty="0">
                <a:latin typeface="Georgia" panose="02040502050405020303" pitchFamily="18" charset="0"/>
              </a:rPr>
              <a:t>= ["Geeks", "For", "Geeks"]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</a:t>
            </a:r>
            <a:r>
              <a:rPr lang="en-US" sz="2000" dirty="0" smtClean="0">
                <a:latin typeface="Georgia" panose="02040502050405020303" pitchFamily="18" charset="0"/>
              </a:rPr>
              <a:t>Accessing </a:t>
            </a:r>
            <a:r>
              <a:rPr lang="en-US" sz="2000" dirty="0">
                <a:latin typeface="Georgia" panose="02040502050405020303" pitchFamily="18" charset="0"/>
              </a:rPr>
              <a:t>a element from </a:t>
            </a:r>
            <a:r>
              <a:rPr lang="en-US" sz="2000" dirty="0" smtClean="0">
                <a:latin typeface="Georgia" panose="02040502050405020303" pitchFamily="18" charset="0"/>
              </a:rPr>
              <a:t>the list</a:t>
            </a: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print(List[0</a:t>
            </a:r>
            <a:r>
              <a:rPr lang="en-US" sz="2000" dirty="0">
                <a:latin typeface="Georgia" panose="02040502050405020303" pitchFamily="18" charset="0"/>
              </a:rPr>
              <a:t>])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print(List[2])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Creating a Multi-Dimensional List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err="1" smtClean="0">
                <a:latin typeface="Georgia" panose="02040502050405020303" pitchFamily="18" charset="0"/>
              </a:rPr>
              <a:t>List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= [['Geeks', 'For'], ['Geeks']]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accessing a element from the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Multi-Dimensional </a:t>
            </a:r>
            <a:r>
              <a:rPr lang="en-US" sz="2000" dirty="0" smtClean="0">
                <a:latin typeface="Georgia" panose="02040502050405020303" pitchFamily="18" charset="0"/>
              </a:rPr>
              <a:t>List</a:t>
            </a: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print(List[0</a:t>
            </a:r>
            <a:r>
              <a:rPr lang="en-US" sz="2000" dirty="0">
                <a:latin typeface="Georgia" panose="02040502050405020303" pitchFamily="18" charset="0"/>
              </a:rPr>
              <a:t>][1])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print(List[1][0</a:t>
            </a:r>
            <a:r>
              <a:rPr lang="en-US" sz="2000" dirty="0" smtClean="0">
                <a:latin typeface="Georgia" panose="02040502050405020303" pitchFamily="18" charset="0"/>
              </a:rPr>
              <a:t>])</a:t>
            </a: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4958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Geeks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Geeks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For</a:t>
            </a: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Geeks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Python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methods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2362200"/>
          </a:xfrm>
        </p:spPr>
        <p:txBody>
          <a:bodyPr/>
          <a:lstStyle/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84791"/>
              </p:ext>
            </p:extLst>
          </p:nvPr>
        </p:nvGraphicFramePr>
        <p:xfrm>
          <a:off x="381000" y="1219200"/>
          <a:ext cx="8534400" cy="431614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5181600"/>
              </a:tblGrid>
              <a:tr h="4967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38329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pop(key[,d])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Remove the item with key and return its value or d if key is not found. If d is not provided and key is not found, raises 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KeyError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popitem()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Remove and return an 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arbitary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item (key, value). Raises 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KeyError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if the dictionary is empty.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setdefault(key[,d])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If key is in the dictionary, return its value. If not, insert key with a value of d and return d (defaults to None).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update([other])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Update the dictionary with the key/value pairs from other, overwriting existing keys.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values()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 a new view of the dictionary's values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2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</a:t>
            </a:r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 comprehension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5562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#</a:t>
            </a:r>
            <a:r>
              <a:rPr lang="en-US" sz="1800" dirty="0" smtClean="0">
                <a:latin typeface="Georgia" panose="02040502050405020303" pitchFamily="18" charset="0"/>
              </a:rPr>
              <a:t>Dictionary comprehension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squares = {x: x*x for x in range(6</a:t>
            </a:r>
            <a:r>
              <a:rPr lang="en-US" sz="1800" dirty="0" smtClean="0">
                <a:latin typeface="Georgia" panose="02040502050405020303" pitchFamily="18" charset="0"/>
              </a:rPr>
              <a:t>)}</a:t>
            </a: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print(squares)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odd_squares</a:t>
            </a:r>
            <a:r>
              <a:rPr lang="en-US" sz="1800" dirty="0">
                <a:latin typeface="Georgia" panose="02040502050405020303" pitchFamily="18" charset="0"/>
              </a:rPr>
              <a:t> = {x: x*x for x in range(11) if x%2 == 1</a:t>
            </a:r>
            <a:r>
              <a:rPr lang="en-US" sz="180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print(</a:t>
            </a:r>
            <a:r>
              <a:rPr lang="en-US" sz="1800" dirty="0" err="1" smtClean="0">
                <a:latin typeface="Georgia" panose="02040502050405020303" pitchFamily="18" charset="0"/>
              </a:rPr>
              <a:t>odd_squares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38800" y="1219200"/>
            <a:ext cx="35052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1800" kern="0" dirty="0">
                <a:latin typeface="Georgia" panose="02040502050405020303" pitchFamily="18" charset="0"/>
              </a:rPr>
              <a:t>{0: 0, 1: 1, 2: 4, 3: 9, 4: 16, 5: 25}</a:t>
            </a:r>
          </a:p>
          <a:p>
            <a:pPr marL="0" indent="0">
              <a:buFontTx/>
              <a:buNone/>
            </a:pP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 smtClean="0">
                <a:latin typeface="Georgia" panose="02040502050405020303" pitchFamily="18" charset="0"/>
              </a:rPr>
              <a:t>{</a:t>
            </a:r>
            <a:r>
              <a:rPr lang="en-US" altLang="en-US" sz="1800" kern="0" dirty="0">
                <a:latin typeface="Georgia" panose="02040502050405020303" pitchFamily="18" charset="0"/>
              </a:rPr>
              <a:t>1: 1, 3: 9, 5: 25, 7: 49, 9: 81}</a:t>
            </a:r>
            <a:endParaRPr lang="en-US" altLang="en-US" sz="18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Other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squares = {1: 1, 3: 9, 5: 25, 7: 49, 9: 81</a:t>
            </a:r>
            <a:r>
              <a:rPr lang="en-US" altLang="en-US" sz="200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print(1 </a:t>
            </a:r>
            <a:r>
              <a:rPr lang="en-US" altLang="en-US" sz="2000" dirty="0">
                <a:latin typeface="Georgia" panose="02040502050405020303" pitchFamily="18" charset="0"/>
              </a:rPr>
              <a:t>in squares</a:t>
            </a:r>
            <a:r>
              <a:rPr lang="en-US" altLang="en-US" sz="20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print(2 </a:t>
            </a:r>
            <a:r>
              <a:rPr lang="en-US" altLang="en-US" sz="2000" dirty="0">
                <a:latin typeface="Georgia" panose="02040502050405020303" pitchFamily="18" charset="0"/>
              </a:rPr>
              <a:t>not in squares</a:t>
            </a:r>
            <a:r>
              <a:rPr lang="en-US" altLang="en-US" sz="20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# </a:t>
            </a:r>
            <a:r>
              <a:rPr lang="en-US" altLang="en-US" sz="2000" dirty="0">
                <a:latin typeface="Georgia" panose="02040502050405020303" pitchFamily="18" charset="0"/>
              </a:rPr>
              <a:t>membership tests for key only not </a:t>
            </a:r>
            <a:r>
              <a:rPr lang="en-US" altLang="en-US" sz="2000" dirty="0" smtClean="0">
                <a:latin typeface="Georgia" panose="02040502050405020303" pitchFamily="18" charset="0"/>
              </a:rPr>
              <a:t>value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print(49 </a:t>
            </a:r>
            <a:r>
              <a:rPr lang="en-US" altLang="en-US" sz="2000" dirty="0">
                <a:latin typeface="Georgia" panose="02040502050405020303" pitchFamily="18" charset="0"/>
              </a:rPr>
              <a:t>in squares</a:t>
            </a:r>
            <a:r>
              <a:rPr lang="en-US" altLang="en-US" sz="20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#Iterating Through a Dictionary</a:t>
            </a: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squares = {1: 1, 3: 9, 5: 25, 7: 49, 9: 81</a:t>
            </a:r>
            <a:r>
              <a:rPr lang="en-US" altLang="en-US" sz="2000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for </a:t>
            </a:r>
            <a:r>
              <a:rPr lang="en-US" altLang="en-US" sz="2000" dirty="0" err="1">
                <a:latin typeface="Georgia" panose="02040502050405020303" pitchFamily="18" charset="0"/>
              </a:rPr>
              <a:t>i</a:t>
            </a:r>
            <a:r>
              <a:rPr lang="en-US" altLang="en-US" sz="2000" dirty="0">
                <a:latin typeface="Georgia" panose="02040502050405020303" pitchFamily="18" charset="0"/>
              </a:rPr>
              <a:t> in squares:    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 </a:t>
            </a:r>
            <a:r>
              <a:rPr lang="en-US" altLang="en-US" sz="2000" dirty="0" smtClean="0">
                <a:latin typeface="Georgia" panose="02040502050405020303" pitchFamily="18" charset="0"/>
              </a:rPr>
              <a:t>      print(squares[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i</a:t>
            </a:r>
            <a:r>
              <a:rPr lang="en-US" altLang="en-US" sz="2000" dirty="0">
                <a:latin typeface="Georgia" panose="02040502050405020303" pitchFamily="18" charset="0"/>
              </a:rPr>
              <a:t>])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2672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True</a:t>
            </a: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True</a:t>
            </a: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False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1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9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25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49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81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BUILTIN  FUNCTIONS with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DICTIONARY </a:t>
            </a:r>
            <a:endParaRPr lang="en-US" altLang="en-US" b="1" dirty="0" smtClean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2362200"/>
          </a:xfrm>
        </p:spPr>
        <p:txBody>
          <a:bodyPr/>
          <a:lstStyle/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18178"/>
              </p:ext>
            </p:extLst>
          </p:nvPr>
        </p:nvGraphicFramePr>
        <p:xfrm>
          <a:off x="152400" y="1586134"/>
          <a:ext cx="8991600" cy="36716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05642"/>
                <a:gridCol w="7385958"/>
              </a:tblGrid>
              <a:tr h="4967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u="none" strike="noStrike">
                          <a:solidFill>
                            <a:srgbClr val="2B6DAD"/>
                          </a:solidFill>
                          <a:effectLst/>
                          <a:hlinkClick r:id="rId3" tooltip="Python all()"/>
                        </a:rPr>
                        <a:t>all()</a:t>
                      </a:r>
                      <a:endParaRPr lang="en-US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Return True if all keys of the dictionary are true (or if the dictionary is empty).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u="none" strike="noStrike">
                          <a:solidFill>
                            <a:srgbClr val="2B6DAD"/>
                          </a:solidFill>
                          <a:effectLst/>
                          <a:hlinkClick r:id="rId4" tooltip="Python any()"/>
                        </a:rPr>
                        <a:t>any()</a:t>
                      </a:r>
                      <a:endParaRPr lang="en-US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Return True if any key of the dictionary is true. If the dictionary is empty, return False.</a:t>
                      </a:r>
                    </a:p>
                  </a:txBody>
                  <a:tcPr marL="95250" marR="76200" marT="95250" marB="85725" anchor="ctr"/>
                </a:tc>
              </a:tr>
              <a:tr h="383292">
                <a:tc>
                  <a:txBody>
                    <a:bodyPr/>
                    <a:lstStyle/>
                    <a:p>
                      <a:pPr fontAlgn="base"/>
                      <a:r>
                        <a:rPr lang="en-US" u="none" strike="noStrike">
                          <a:solidFill>
                            <a:srgbClr val="2B6DAD"/>
                          </a:solidFill>
                          <a:effectLst/>
                          <a:hlinkClick r:id="rId5" tooltip="Python len()"/>
                        </a:rPr>
                        <a:t>len()</a:t>
                      </a:r>
                      <a:endParaRPr lang="en-US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Return the length (the number of items) in the dictionary.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cmp()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Compares items of two dictionaries.</a:t>
                      </a:r>
                    </a:p>
                  </a:txBody>
                  <a:tcPr marL="95250" marR="76200" marT="95250" marB="85725" anchor="ctr"/>
                </a:tc>
              </a:tr>
              <a:tr h="603298">
                <a:tc>
                  <a:txBody>
                    <a:bodyPr/>
                    <a:lstStyle/>
                    <a:p>
                      <a:pPr fontAlgn="base"/>
                      <a:r>
                        <a:rPr lang="en-US" u="none" strike="noStrike">
                          <a:solidFill>
                            <a:srgbClr val="2B6DAD"/>
                          </a:solidFill>
                          <a:effectLst/>
                          <a:hlinkClick r:id="rId6" tooltip="Python sorted()"/>
                        </a:rPr>
                        <a:t>sorted()</a:t>
                      </a:r>
                      <a:endParaRPr lang="en-US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Return a new sorted list of keys in the dictionary.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8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Functions of List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87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# Function sum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List = [1, 2, 3, 4, 5]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print(sum(List))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Function Length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err="1">
                <a:latin typeface="Georgia" panose="02040502050405020303" pitchFamily="18" charset="0"/>
              </a:rPr>
              <a:t>len</a:t>
            </a:r>
            <a:r>
              <a:rPr lang="en-US" sz="2000" dirty="0">
                <a:latin typeface="Georgia" panose="02040502050405020303" pitchFamily="18" charset="0"/>
              </a:rPr>
              <a:t>(List 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Function </a:t>
            </a:r>
            <a:r>
              <a:rPr lang="en-US" sz="2000" dirty="0" smtClean="0">
                <a:latin typeface="Georgia" panose="02040502050405020303" pitchFamily="18" charset="0"/>
              </a:rPr>
              <a:t>:max</a:t>
            </a:r>
            <a:r>
              <a:rPr lang="en-US" sz="2000" dirty="0">
                <a:latin typeface="Georgia" panose="02040502050405020303" pitchFamily="18" charset="0"/>
              </a:rPr>
              <a:t>, min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max(List </a:t>
            </a:r>
            <a:r>
              <a:rPr lang="en-US" sz="2000" dirty="0" smtClean="0">
                <a:latin typeface="Georgia" panose="02040502050405020303" pitchFamily="18" charset="0"/>
              </a:rPr>
              <a:t>),min(List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# </a:t>
            </a:r>
            <a:r>
              <a:rPr lang="en-US" sz="2000" dirty="0" smtClean="0">
                <a:latin typeface="Georgia" panose="02040502050405020303" pitchFamily="18" charset="0"/>
              </a:rPr>
              <a:t>Membership Function :in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print(4 </a:t>
            </a:r>
            <a:r>
              <a:rPr lang="en-US" sz="2000" dirty="0">
                <a:latin typeface="Georgia" panose="02040502050405020303" pitchFamily="18" charset="0"/>
              </a:rPr>
              <a:t>in L</a:t>
            </a:r>
            <a:r>
              <a:rPr lang="en-US" sz="2000" dirty="0" smtClean="0">
                <a:latin typeface="Georgia" panose="02040502050405020303" pitchFamily="18" charset="0"/>
              </a:rPr>
              <a:t>ist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#</a:t>
            </a:r>
            <a:r>
              <a:rPr lang="en-US" altLang="en-US" sz="2000" dirty="0" smtClean="0">
                <a:latin typeface="Georgia" panose="02040502050405020303" pitchFamily="18" charset="0"/>
              </a:rPr>
              <a:t>Iterating </a:t>
            </a:r>
            <a:r>
              <a:rPr lang="en-US" altLang="en-US" sz="2000" dirty="0">
                <a:latin typeface="Georgia" panose="02040502050405020303" pitchFamily="18" charset="0"/>
              </a:rPr>
              <a:t>Through a </a:t>
            </a:r>
            <a:r>
              <a:rPr lang="en-US" altLang="en-US" sz="2000" dirty="0" smtClean="0">
                <a:latin typeface="Georgia" panose="02040502050405020303" pitchFamily="18" charset="0"/>
              </a:rPr>
              <a:t>List</a:t>
            </a: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for fruit in ['</a:t>
            </a:r>
            <a:r>
              <a:rPr lang="en-US" altLang="en-US" sz="2000" dirty="0" err="1">
                <a:latin typeface="Georgia" panose="02040502050405020303" pitchFamily="18" charset="0"/>
              </a:rPr>
              <a:t>apple','banana','mango</a:t>
            </a:r>
            <a:r>
              <a:rPr lang="en-US" altLang="en-US" sz="2000" dirty="0">
                <a:latin typeface="Georgia" panose="02040502050405020303" pitchFamily="18" charset="0"/>
              </a:rPr>
              <a:t>']:</a:t>
            </a:r>
          </a:p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    print("I </a:t>
            </a:r>
            <a:r>
              <a:rPr lang="en-US" altLang="en-US" sz="2000" dirty="0" err="1">
                <a:latin typeface="Georgia" panose="02040502050405020303" pitchFamily="18" charset="0"/>
              </a:rPr>
              <a:t>like",fruit</a:t>
            </a:r>
            <a:r>
              <a:rPr lang="en-US" altLang="en-US" sz="2000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495800" cy="564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b="1" u="sng" kern="0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Georgia" panose="02040502050405020303" pitchFamily="18" charset="0"/>
              </a:rPr>
              <a:t>15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5</a:t>
            </a:r>
          </a:p>
          <a:p>
            <a:pPr marL="0" indent="0">
              <a:buFontTx/>
              <a:buNone/>
            </a:pP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smtClean="0">
                <a:latin typeface="Georgia" panose="02040502050405020303" pitchFamily="18" charset="0"/>
              </a:rPr>
              <a:t>5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1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True</a:t>
            </a: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nn-NO" altLang="en-US" sz="2000" kern="0" dirty="0">
                <a:latin typeface="Georgia" panose="02040502050405020303" pitchFamily="18" charset="0"/>
              </a:rPr>
              <a:t>I like apple</a:t>
            </a:r>
          </a:p>
          <a:p>
            <a:pPr marL="0" indent="0">
              <a:buFontTx/>
              <a:buNone/>
            </a:pPr>
            <a:r>
              <a:rPr lang="nn-NO" altLang="en-US" sz="2000" kern="0" dirty="0">
                <a:latin typeface="Georgia" panose="02040502050405020303" pitchFamily="18" charset="0"/>
              </a:rPr>
              <a:t>I like banana</a:t>
            </a:r>
          </a:p>
          <a:p>
            <a:pPr marL="0" indent="0">
              <a:buFontTx/>
              <a:buNone/>
            </a:pPr>
            <a:r>
              <a:rPr lang="nn-NO" altLang="en-US" sz="2000" kern="0" dirty="0">
                <a:latin typeface="Georgia" panose="02040502050405020303" pitchFamily="18" charset="0"/>
              </a:rPr>
              <a:t>I like mango</a:t>
            </a:r>
            <a:endParaRPr lang="en-US" altLang="en-US" sz="2000" kern="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List Operations (methods) In Python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2400" dirty="0" smtClean="0">
                <a:latin typeface="Georgia" panose="02040502050405020303" pitchFamily="18" charset="0"/>
              </a:rPr>
              <a:t>append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clear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copy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count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extend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insert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index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pop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remove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reverse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sort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Append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a = [1,2,3,4,5]</a:t>
            </a:r>
          </a:p>
          <a:p>
            <a:pPr marL="0" indent="0">
              <a:buNone/>
            </a:pPr>
            <a:r>
              <a:rPr lang="en-US" altLang="en-US" sz="2400" dirty="0" err="1" smtClean="0">
                <a:latin typeface="Georgia" panose="02040502050405020303" pitchFamily="18" charset="0"/>
              </a:rPr>
              <a:t>a.append</a:t>
            </a:r>
            <a:r>
              <a:rPr lang="en-US" altLang="en-US" sz="2400" dirty="0" smtClean="0">
                <a:latin typeface="Georgia" panose="02040502050405020303" pitchFamily="18" charset="0"/>
              </a:rPr>
              <a:t>(6)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b="1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9434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ianPacAmerHerMonth_TP10131490 6">
    <a:dk1>
      <a:srgbClr val="000000"/>
    </a:dk1>
    <a:lt1>
      <a:srgbClr val="FFFFFF"/>
    </a:lt1>
    <a:dk2>
      <a:srgbClr val="000000"/>
    </a:dk2>
    <a:lt2>
      <a:srgbClr val="996633"/>
    </a:lt2>
    <a:accent1>
      <a:srgbClr val="CC9900"/>
    </a:accent1>
    <a:accent2>
      <a:srgbClr val="FFE28F"/>
    </a:accent2>
    <a:accent3>
      <a:srgbClr val="FFFFFF"/>
    </a:accent3>
    <a:accent4>
      <a:srgbClr val="000000"/>
    </a:accent4>
    <a:accent5>
      <a:srgbClr val="E2CAAA"/>
    </a:accent5>
    <a:accent6>
      <a:srgbClr val="E7CD81"/>
    </a:accent6>
    <a:hlink>
      <a:srgbClr val="996633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</TotalTime>
  <Words>3565</Words>
  <Application>Microsoft Office PowerPoint</Application>
  <PresentationFormat>On-screen Show (4:3)</PresentationFormat>
  <Paragraphs>1045</Paragraphs>
  <Slides>63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Asian_Pacific_American_Heritage_Month_presentation</vt:lpstr>
      <vt:lpstr>DATA STRUCTURES</vt:lpstr>
      <vt:lpstr>DATA  STRUCTURES\Collection</vt:lpstr>
      <vt:lpstr> </vt:lpstr>
      <vt:lpstr>LIST</vt:lpstr>
      <vt:lpstr>What Is A List In Python?</vt:lpstr>
      <vt:lpstr>Accessing elements from the List</vt:lpstr>
      <vt:lpstr>Functions of List</vt:lpstr>
      <vt:lpstr>List Operations (methods) In Python </vt:lpstr>
      <vt:lpstr>Append</vt:lpstr>
      <vt:lpstr>Clear</vt:lpstr>
      <vt:lpstr>Copy</vt:lpstr>
      <vt:lpstr>Count</vt:lpstr>
      <vt:lpstr>Extend</vt:lpstr>
      <vt:lpstr>Insert</vt:lpstr>
      <vt:lpstr>Index</vt:lpstr>
      <vt:lpstr>Pop</vt:lpstr>
      <vt:lpstr>Remove</vt:lpstr>
      <vt:lpstr>Reverse</vt:lpstr>
      <vt:lpstr>Sort</vt:lpstr>
      <vt:lpstr>Replacing a value in the list</vt:lpstr>
      <vt:lpstr>Iterate through a list</vt:lpstr>
      <vt:lpstr>Slicing A List In Python</vt:lpstr>
      <vt:lpstr>Negative index List slicing</vt:lpstr>
      <vt:lpstr>List comprehension</vt:lpstr>
      <vt:lpstr> </vt:lpstr>
      <vt:lpstr>TUPLE</vt:lpstr>
      <vt:lpstr>What Is A TUPLE IN PYTHON?</vt:lpstr>
      <vt:lpstr>Creating a TUPLE</vt:lpstr>
      <vt:lpstr>Accessing elements from the TUPLE</vt:lpstr>
      <vt:lpstr>Tuple  MANiPULATION</vt:lpstr>
      <vt:lpstr>Tuple  MANiPULATION</vt:lpstr>
      <vt:lpstr>Slicing A TUPLE In Python</vt:lpstr>
      <vt:lpstr>Functions of TUPLE</vt:lpstr>
      <vt:lpstr>TUPLE Operations (methods)</vt:lpstr>
      <vt:lpstr>Other tuple operation</vt:lpstr>
      <vt:lpstr>Advantages of Tuple over List</vt:lpstr>
      <vt:lpstr> </vt:lpstr>
      <vt:lpstr>SET</vt:lpstr>
      <vt:lpstr>What Is A set In Python?</vt:lpstr>
      <vt:lpstr>Creating a SET</vt:lpstr>
      <vt:lpstr>SET  MANiPULATION</vt:lpstr>
      <vt:lpstr>SET  MANiPULATION</vt:lpstr>
      <vt:lpstr>Python  SET operation - union</vt:lpstr>
      <vt:lpstr>Python  SET operation - intersection</vt:lpstr>
      <vt:lpstr>Python  SET operation - Difference</vt:lpstr>
      <vt:lpstr>Python  SET operation – Symmetric Difference</vt:lpstr>
      <vt:lpstr>Python set methods</vt:lpstr>
      <vt:lpstr>Python set methods</vt:lpstr>
      <vt:lpstr>Other SET operation</vt:lpstr>
      <vt:lpstr>BUILTIN  FUNCTIONS with set </vt:lpstr>
      <vt:lpstr>PYTHON FROZEN SET</vt:lpstr>
      <vt:lpstr> </vt:lpstr>
      <vt:lpstr>DICTIONARY</vt:lpstr>
      <vt:lpstr>What Is A DICTIONARY In Python?</vt:lpstr>
      <vt:lpstr>Creating a DICTIONARY</vt:lpstr>
      <vt:lpstr>Accessing elements from the DICTIONARY</vt:lpstr>
      <vt:lpstr>DICTIONARY  Manipulation</vt:lpstr>
      <vt:lpstr>DICTIONARY  MANiPULATION</vt:lpstr>
      <vt:lpstr>Python DICTIONARY methods</vt:lpstr>
      <vt:lpstr>Python DICTIONARY methods</vt:lpstr>
      <vt:lpstr>DICTIONARY comprehension</vt:lpstr>
      <vt:lpstr>Other DICTIONARY operation</vt:lpstr>
      <vt:lpstr>BUILTIN  FUNCTIONS with DICTIONARY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168</cp:revision>
  <dcterms:created xsi:type="dcterms:W3CDTF">2019-12-03T05:00:24Z</dcterms:created>
  <dcterms:modified xsi:type="dcterms:W3CDTF">2020-02-14T10:29:14Z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