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345" r:id="rId3"/>
    <p:sldId id="346" r:id="rId4"/>
    <p:sldId id="348" r:id="rId5"/>
    <p:sldId id="347" r:id="rId6"/>
    <p:sldId id="351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349" r:id="rId15"/>
    <p:sldId id="416" r:id="rId16"/>
    <p:sldId id="418" r:id="rId17"/>
    <p:sldId id="417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3300"/>
    <a:srgbClr val="FFCCFF"/>
    <a:srgbClr val="FFCCCC"/>
    <a:srgbClr val="FF99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4660"/>
  </p:normalViewPr>
  <p:slideViewPr>
    <p:cSldViewPr>
      <p:cViewPr varScale="1">
        <p:scale>
          <a:sx n="69" d="100"/>
          <a:sy n="69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86F4F8-8A94-4CF8-A3BC-9D851A00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400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5900B-3BA9-4FA9-8E53-EF1B33DF31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Once we have defined a function, we can call it from another function, program or even the Python prompt. </a:t>
            </a:r>
            <a:endParaRPr lang="en-US" altLang="en-US" sz="1200" dirty="0" smtClean="0">
              <a:latin typeface="Georgia" panose="02040502050405020303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we call a function with some values, these values get assigned to the arguments according to their position.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we call a function with some values, these values get assigned to the arguments according to their position.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 physical world example would be to place two parallel mirrors facing each other. Any object in between them would be reflected recursively.</a:t>
            </a: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fontAlgn="base"/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physical world example would be to place two parallel mirrors facing each other. Any object in between them would be reflected recursively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we call a function with some values, these values get assigned to the arguments according to their position.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we create a variable inside a function, it’s local by default.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When we define a variable outside of a function, it’s global by default. You don’t have to use global keyword.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We use global keyword to read and write a global variable inside a function.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Use of global keyword outside a function has no effect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Georgia" panose="02040502050405020303" pitchFamily="18" charset="0"/>
              </a:rPr>
              <a:t>You access method with an instance or object of the class.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Georgia" panose="02040502050405020303" pitchFamily="18" charset="0"/>
              </a:rPr>
              <a:t>This means that all methods are functions, but not all functions are methods.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Georgia" panose="02040502050405020303" pitchFamily="18" charset="0"/>
              </a:rPr>
              <a:t>You access method with an instance or object of the class.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Georgia" panose="02040502050405020303" pitchFamily="18" charset="0"/>
              </a:rPr>
              <a:t>This means that all methods are functions, but not all functions are methods.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Once we have defined a function, we can call it from another function, program or even the Python prompt. </a:t>
            </a:r>
            <a:endParaRPr lang="en-US" altLang="en-US" sz="1200" dirty="0" smtClean="0">
              <a:latin typeface="Georgia" panose="02040502050405020303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7593B-6A4D-4E78-A4DC-6475AB8939C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Once we have defined a function, we can call it from another function, program or even the Python prompt. </a:t>
            </a:r>
            <a:endParaRPr lang="en-US" altLang="en-US" sz="1200" dirty="0" smtClean="0">
              <a:latin typeface="Georgia" panose="02040502050405020303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3" descr="psam_pg1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2057400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10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build="p" autoUpdateAnimBg="0" advAuto="0">
        <p:tmplLst>
          <p:tmpl lvl="1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56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4EAD4-E576-4495-B9B3-0DB5A18C47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3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EE0B3-25BF-4D15-838F-28180746CD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16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657600"/>
            <a:ext cx="82296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CBA594-DC4F-49D7-8B59-6ED8B83BDE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1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67818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/>
          <a:p>
            <a:r>
              <a:rPr lang="en-US" smtClean="0"/>
              <a:t>Click icon to add clip art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83F31D6-ABBB-419F-86E3-3248B8B3C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92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2723C-D707-4C23-AA7D-A6712F814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96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C601-D58C-415A-AD93-1E941ECD39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08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7183F-B865-4B22-9D85-D9C88B7CB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3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56A1B-9E0F-4C2C-9656-75B6C65D72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B2A211-EEBE-4668-B26A-50A2B8D2AA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2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341EC-5F38-47F0-93AB-66F94510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92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BD0A7-50C3-4983-9FBB-5D55570B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F5F315-7E66-4798-95A6-C6A47F648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9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8" name="Picture 12" descr="psam_pg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>
                <a:latin typeface="Times New Roman" pitchFamily="18" charset="0"/>
              </a:defRPr>
            </a:lvl1pPr>
          </a:lstStyle>
          <a:p>
            <a:fld id="{BE592743-DB1A-4B37-8C32-55738B8718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altLang="en-US" b="1" dirty="0" err="1">
                <a:latin typeface="Algerian" panose="04020705040A02060702" pitchFamily="82" charset="0"/>
                <a:cs typeface="Courier New" panose="02070309020205020404" pitchFamily="49" charset="0"/>
              </a:rPr>
              <a:t>FUnctions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Function  INFO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2362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u="sng" dirty="0" smtClean="0">
                <a:latin typeface="Georgia" panose="02040502050405020303" pitchFamily="18" charset="0"/>
              </a:rPr>
              <a:t>The</a:t>
            </a:r>
            <a:r>
              <a:rPr lang="en-US" altLang="en-US" sz="1800" b="1" u="sng" dirty="0" smtClean="0">
                <a:latin typeface="Georgia" panose="02040502050405020303" pitchFamily="18" charset="0"/>
              </a:rPr>
              <a:t> </a:t>
            </a:r>
            <a:r>
              <a:rPr lang="en-US" altLang="en-US" sz="1800" b="1" u="sng" dirty="0">
                <a:latin typeface="Georgia" panose="02040502050405020303" pitchFamily="18" charset="0"/>
              </a:rPr>
              <a:t>return </a:t>
            </a:r>
            <a:r>
              <a:rPr lang="en-US" altLang="en-US" sz="1800" u="sng" dirty="0">
                <a:latin typeface="Georgia" panose="02040502050405020303" pitchFamily="18" charset="0"/>
              </a:rPr>
              <a:t>statement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The return statement is used to exit a function and go back to the place </a:t>
            </a:r>
            <a:r>
              <a:rPr lang="en-US" altLang="en-US" sz="1800" dirty="0" smtClean="0">
                <a:latin typeface="Georgia" panose="02040502050405020303" pitchFamily="18" charset="0"/>
              </a:rPr>
              <a:t>where </a:t>
            </a:r>
            <a:r>
              <a:rPr lang="en-US" altLang="en-US" sz="1800" dirty="0">
                <a:latin typeface="Georgia" panose="02040502050405020303" pitchFamily="18" charset="0"/>
              </a:rPr>
              <a:t>it was called</a:t>
            </a:r>
            <a:r>
              <a:rPr lang="en-US" altLang="en-US" sz="1800" dirty="0" smtClean="0">
                <a:latin typeface="Georgia" panose="02040502050405020303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en-US" sz="1800" b="1" dirty="0" smtClean="0">
                <a:latin typeface="Georgia" panose="02040502050405020303" pitchFamily="18" charset="0"/>
              </a:rPr>
              <a:t>      Syntax</a:t>
            </a:r>
            <a:r>
              <a:rPr lang="en-US" altLang="en-US" sz="1800" dirty="0">
                <a:latin typeface="Georgia" panose="02040502050405020303" pitchFamily="18" charset="0"/>
              </a:rPr>
              <a:t>: return [</a:t>
            </a:r>
            <a:r>
              <a:rPr lang="en-US" altLang="en-US" sz="1800" dirty="0" err="1">
                <a:latin typeface="Georgia" panose="02040502050405020303" pitchFamily="18" charset="0"/>
              </a:rPr>
              <a:t>expression_list</a:t>
            </a:r>
            <a:r>
              <a:rPr lang="en-US" altLang="en-US" sz="1800" dirty="0" smtClean="0">
                <a:latin typeface="Georgia" panose="02040502050405020303" pitchFamily="18" charset="0"/>
              </a:rPr>
              <a:t>]</a:t>
            </a:r>
          </a:p>
          <a:p>
            <a:r>
              <a:rPr lang="en-US" altLang="en-US" sz="1800" dirty="0" smtClean="0">
                <a:latin typeface="Georgia" panose="02040502050405020303" pitchFamily="18" charset="0"/>
              </a:rPr>
              <a:t>The expression gets evaluated and returned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If there is no expression in the </a:t>
            </a:r>
            <a:r>
              <a:rPr lang="en-US" altLang="en-US" sz="1800" dirty="0" smtClean="0">
                <a:latin typeface="Georgia" panose="02040502050405020303" pitchFamily="18" charset="0"/>
              </a:rPr>
              <a:t>return statement </a:t>
            </a:r>
            <a:r>
              <a:rPr lang="en-US" altLang="en-US" sz="1800" dirty="0">
                <a:latin typeface="Georgia" panose="02040502050405020303" pitchFamily="18" charset="0"/>
              </a:rPr>
              <a:t>or </a:t>
            </a:r>
            <a:r>
              <a:rPr lang="en-US" altLang="en-US" sz="1800" dirty="0" smtClean="0">
                <a:latin typeface="Georgia" panose="02040502050405020303" pitchFamily="18" charset="0"/>
              </a:rPr>
              <a:t>no </a:t>
            </a:r>
            <a:r>
              <a:rPr lang="en-US" altLang="en-US" sz="1800" dirty="0">
                <a:latin typeface="Georgia" panose="02040502050405020303" pitchFamily="18" charset="0"/>
              </a:rPr>
              <a:t>return </a:t>
            </a:r>
            <a:r>
              <a:rPr lang="en-US" altLang="en-US" sz="1800" dirty="0" smtClean="0">
                <a:latin typeface="Georgia" panose="02040502050405020303" pitchFamily="18" charset="0"/>
              </a:rPr>
              <a:t>statement, </a:t>
            </a:r>
            <a:r>
              <a:rPr lang="en-US" altLang="en-US" sz="1800" dirty="0">
                <a:latin typeface="Georgia" panose="02040502050405020303" pitchFamily="18" charset="0"/>
              </a:rPr>
              <a:t>then the function will return the </a:t>
            </a:r>
            <a:r>
              <a:rPr lang="en-US" altLang="en-US" sz="1800" b="1" dirty="0">
                <a:latin typeface="Georgia" panose="02040502050405020303" pitchFamily="18" charset="0"/>
              </a:rPr>
              <a:t>None</a:t>
            </a:r>
            <a:r>
              <a:rPr lang="en-US" altLang="en-US" sz="1800" dirty="0">
                <a:latin typeface="Georgia" panose="02040502050405020303" pitchFamily="18" charset="0"/>
              </a:rPr>
              <a:t> object</a:t>
            </a:r>
            <a:r>
              <a:rPr lang="en-US" alt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1600" b="1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3581400"/>
            <a:ext cx="464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1600" b="1" dirty="0" smtClean="0">
                <a:latin typeface="Georgia" panose="02040502050405020303" pitchFamily="18" charset="0"/>
              </a:rPr>
              <a:t>def</a:t>
            </a:r>
            <a:r>
              <a:rPr lang="en-US" altLang="en-US" sz="1600" dirty="0" smtClean="0">
                <a:latin typeface="Georgia" panose="02040502050405020303" pitchFamily="18" charset="0"/>
              </a:rPr>
              <a:t> </a:t>
            </a:r>
            <a:r>
              <a:rPr lang="en-US" altLang="en-US" sz="1600" dirty="0" err="1">
                <a:latin typeface="Georgia" panose="02040502050405020303" pitchFamily="18" charset="0"/>
              </a:rPr>
              <a:t>absolute_value</a:t>
            </a:r>
            <a:r>
              <a:rPr lang="en-US" altLang="en-US" sz="1600" dirty="0">
                <a:latin typeface="Georgia" panose="02040502050405020303" pitchFamily="18" charset="0"/>
              </a:rPr>
              <a:t>(</a:t>
            </a:r>
            <a:r>
              <a:rPr lang="en-US" altLang="en-US" sz="1600" dirty="0" err="1">
                <a:latin typeface="Georgia" panose="02040502050405020303" pitchFamily="18" charset="0"/>
              </a:rPr>
              <a:t>num</a:t>
            </a:r>
            <a:r>
              <a:rPr lang="en-US" altLang="en-US" sz="1600" dirty="0">
                <a:latin typeface="Georgia" panose="02040502050405020303" pitchFamily="18" charset="0"/>
              </a:rPr>
              <a:t>):	</a:t>
            </a: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         """This function returns the absolute	</a:t>
            </a: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         value of the entered number"""	</a:t>
            </a: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         if </a:t>
            </a:r>
            <a:r>
              <a:rPr lang="en-US" altLang="en-US" sz="1600" dirty="0" err="1">
                <a:latin typeface="Georgia" panose="02040502050405020303" pitchFamily="18" charset="0"/>
              </a:rPr>
              <a:t>num</a:t>
            </a:r>
            <a:r>
              <a:rPr lang="en-US" altLang="en-US" sz="1600" dirty="0">
                <a:latin typeface="Georgia" panose="02040502050405020303" pitchFamily="18" charset="0"/>
              </a:rPr>
              <a:t> &gt;= 0:		</a:t>
            </a: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                 return </a:t>
            </a:r>
            <a:r>
              <a:rPr lang="en-US" altLang="en-US" sz="1600" dirty="0" err="1">
                <a:latin typeface="Georgia" panose="02040502050405020303" pitchFamily="18" charset="0"/>
              </a:rPr>
              <a:t>num</a:t>
            </a:r>
            <a:r>
              <a:rPr lang="en-US" altLang="en-US" sz="1600" dirty="0">
                <a:latin typeface="Georgia" panose="02040502050405020303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         else:		</a:t>
            </a: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                 return –</a:t>
            </a:r>
            <a:r>
              <a:rPr lang="en-US" altLang="en-US" sz="1600" dirty="0" err="1">
                <a:latin typeface="Georgia" panose="02040502050405020303" pitchFamily="18" charset="0"/>
              </a:rPr>
              <a:t>num</a:t>
            </a: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b="1" i="1" dirty="0" smtClean="0">
                <a:latin typeface="Georgia" panose="02040502050405020303" pitchFamily="18" charset="0"/>
              </a:rPr>
              <a:t>print(</a:t>
            </a:r>
            <a:r>
              <a:rPr lang="en-US" altLang="en-US" sz="1600" b="1" i="1" dirty="0" err="1" smtClean="0">
                <a:latin typeface="Georgia" panose="02040502050405020303" pitchFamily="18" charset="0"/>
              </a:rPr>
              <a:t>absolute_value</a:t>
            </a:r>
            <a:r>
              <a:rPr lang="en-US" altLang="en-US" sz="1600" b="1" i="1" dirty="0" smtClean="0">
                <a:latin typeface="Georgia" panose="02040502050405020303" pitchFamily="18" charset="0"/>
              </a:rPr>
              <a:t>(2</a:t>
            </a:r>
            <a:r>
              <a:rPr lang="en-US" altLang="en-US" sz="1600" b="1" i="1" dirty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b="1" i="1" dirty="0" smtClean="0">
                <a:latin typeface="Georgia" panose="02040502050405020303" pitchFamily="18" charset="0"/>
              </a:rPr>
              <a:t>print(</a:t>
            </a:r>
            <a:r>
              <a:rPr lang="en-US" altLang="en-US" sz="1600" b="1" i="1" dirty="0" err="1" smtClean="0">
                <a:latin typeface="Georgia" panose="02040502050405020303" pitchFamily="18" charset="0"/>
              </a:rPr>
              <a:t>absolute_value</a:t>
            </a:r>
            <a:r>
              <a:rPr lang="en-US" altLang="en-US" sz="1600" b="1" i="1" dirty="0">
                <a:latin typeface="Georgia" panose="02040502050405020303" pitchFamily="18" charset="0"/>
              </a:rPr>
              <a:t>(-4</a:t>
            </a:r>
            <a:r>
              <a:rPr lang="en-US" altLang="en-US" sz="1600" b="1" i="1" dirty="0" smtClean="0">
                <a:latin typeface="Georgia" panose="02040502050405020303" pitchFamily="18" charset="0"/>
              </a:rPr>
              <a:t>))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3602182"/>
            <a:ext cx="3657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Georgia" panose="02040502050405020303" pitchFamily="18" charset="0"/>
              </a:rPr>
              <a:t>Output</a:t>
            </a:r>
          </a:p>
          <a:p>
            <a:endParaRPr lang="en-US" sz="1600" u="sng" dirty="0">
              <a:latin typeface="Georgia" panose="02040502050405020303" pitchFamily="18" charset="0"/>
            </a:endParaRPr>
          </a:p>
          <a:p>
            <a:endParaRPr lang="en-US" sz="1600" u="sng" dirty="0" smtClean="0">
              <a:latin typeface="Georgia" panose="02040502050405020303" pitchFamily="18" charset="0"/>
            </a:endParaRPr>
          </a:p>
          <a:p>
            <a:endParaRPr lang="en-US" sz="1600" u="sng" dirty="0">
              <a:latin typeface="Georgia" panose="02040502050405020303" pitchFamily="18" charset="0"/>
            </a:endParaRPr>
          </a:p>
          <a:p>
            <a:endParaRPr lang="en-US" sz="1600" u="sng" dirty="0" smtClean="0">
              <a:latin typeface="Georgia" panose="02040502050405020303" pitchFamily="18" charset="0"/>
            </a:endParaRPr>
          </a:p>
          <a:p>
            <a:endParaRPr lang="en-US" sz="1600" u="sng" dirty="0">
              <a:latin typeface="Georgia" panose="02040502050405020303" pitchFamily="18" charset="0"/>
            </a:endParaRPr>
          </a:p>
          <a:p>
            <a:endParaRPr lang="en-US" sz="1600" u="sng" dirty="0" smtClean="0">
              <a:latin typeface="Georgia" panose="02040502050405020303" pitchFamily="18" charset="0"/>
            </a:endParaRPr>
          </a:p>
          <a:p>
            <a:endParaRPr lang="en-US" sz="1600" u="sng" dirty="0">
              <a:latin typeface="Georgia" panose="02040502050405020303" pitchFamily="18" charset="0"/>
            </a:endParaRP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r>
              <a:rPr lang="en-US" sz="1600" dirty="0" smtClean="0">
                <a:latin typeface="Georgia" panose="02040502050405020303" pitchFamily="18" charset="0"/>
              </a:rPr>
              <a:t>2</a:t>
            </a: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r>
              <a:rPr lang="en-US" sz="1600" dirty="0" smtClean="0">
                <a:latin typeface="Georgia" panose="02040502050405020303" pitchFamily="18" charset="0"/>
              </a:rPr>
              <a:t>4</a:t>
            </a:r>
            <a:endParaRPr lang="en-US" sz="1600" u="sng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9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Function Arguments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Until </a:t>
            </a:r>
            <a:r>
              <a:rPr lang="en-US" altLang="en-US" sz="1800" dirty="0">
                <a:latin typeface="Georgia" panose="02040502050405020303" pitchFamily="18" charset="0"/>
              </a:rPr>
              <a:t>now functions </a:t>
            </a:r>
            <a:r>
              <a:rPr lang="en-US" altLang="en-US" sz="1800" dirty="0" smtClean="0">
                <a:latin typeface="Georgia" panose="02040502050405020303" pitchFamily="18" charset="0"/>
              </a:rPr>
              <a:t>have </a:t>
            </a:r>
            <a:r>
              <a:rPr lang="en-US" altLang="en-US" sz="1800" dirty="0">
                <a:latin typeface="Georgia" panose="02040502050405020303" pitchFamily="18" charset="0"/>
              </a:rPr>
              <a:t>fixed number of arguments. In Python </a:t>
            </a:r>
            <a:r>
              <a:rPr lang="en-US" altLang="en-US" sz="1800" dirty="0" smtClean="0">
                <a:latin typeface="Georgia" panose="02040502050405020303" pitchFamily="18" charset="0"/>
              </a:rPr>
              <a:t>we can </a:t>
            </a:r>
            <a:r>
              <a:rPr lang="en-US" altLang="en-US" sz="1800" dirty="0">
                <a:latin typeface="Georgia" panose="02040502050405020303" pitchFamily="18" charset="0"/>
              </a:rPr>
              <a:t>define a function </a:t>
            </a:r>
            <a:r>
              <a:rPr lang="en-US" altLang="en-US" sz="1800" dirty="0" smtClean="0">
                <a:latin typeface="Georgia" panose="02040502050405020303" pitchFamily="18" charset="0"/>
              </a:rPr>
              <a:t>with variable </a:t>
            </a:r>
            <a:r>
              <a:rPr lang="en-US" altLang="en-US" sz="1800" dirty="0">
                <a:latin typeface="Georgia" panose="02040502050405020303" pitchFamily="18" charset="0"/>
              </a:rPr>
              <a:t>number of arguments</a:t>
            </a:r>
            <a:r>
              <a:rPr lang="en-US" alt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2000" u="sng" dirty="0">
                <a:latin typeface="Georgia" panose="02040502050405020303" pitchFamily="18" charset="0"/>
              </a:rPr>
              <a:t>Python Default </a:t>
            </a:r>
            <a:r>
              <a:rPr lang="en-US" altLang="en-US" sz="2000" u="sng" dirty="0" smtClean="0">
                <a:latin typeface="Georgia" panose="02040502050405020303" pitchFamily="18" charset="0"/>
              </a:rPr>
              <a:t>Arguments</a:t>
            </a: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Function arguments can have default values in </a:t>
            </a:r>
            <a:r>
              <a:rPr lang="en-US" altLang="en-US" sz="1800" dirty="0" err="1">
                <a:latin typeface="Georgia" panose="02040502050405020303" pitchFamily="18" charset="0"/>
              </a:rPr>
              <a:t>Python.That</a:t>
            </a:r>
            <a:r>
              <a:rPr lang="en-US" altLang="en-US" sz="1800" dirty="0">
                <a:latin typeface="Georgia" panose="02040502050405020303" pitchFamily="18" charset="0"/>
              </a:rPr>
              <a:t> could be provided </a:t>
            </a:r>
            <a:r>
              <a:rPr lang="en-US" sz="1800" dirty="0">
                <a:latin typeface="Georgia" panose="02040502050405020303" pitchFamily="18" charset="0"/>
              </a:rPr>
              <a:t>using the assignment operator (=). 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D</a:t>
            </a:r>
            <a:r>
              <a:rPr lang="en-US" altLang="en-US" sz="1800" dirty="0" smtClean="0">
                <a:latin typeface="Georgia" panose="02040502050405020303" pitchFamily="18" charset="0"/>
              </a:rPr>
              <a:t>efault arguments are optional , if provided it would overwrite the default values.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def greet(name, </a:t>
            </a:r>
            <a:r>
              <a:rPr lang="en-US" altLang="en-US" sz="1600" dirty="0" err="1">
                <a:latin typeface="Georgia" panose="02040502050405020303" pitchFamily="18" charset="0"/>
              </a:rPr>
              <a:t>msg</a:t>
            </a:r>
            <a:r>
              <a:rPr lang="en-US" altLang="en-US" sz="1600" dirty="0">
                <a:latin typeface="Georgia" panose="02040502050405020303" pitchFamily="18" charset="0"/>
              </a:rPr>
              <a:t> = "Good morning!"):   </a:t>
            </a: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 </a:t>
            </a:r>
            <a:r>
              <a:rPr lang="en-US" altLang="en-US" sz="1600" dirty="0" smtClean="0">
                <a:latin typeface="Georgia" panose="02040502050405020303" pitchFamily="18" charset="0"/>
              </a:rPr>
              <a:t>      print</a:t>
            </a:r>
            <a:r>
              <a:rPr lang="en-US" altLang="en-US" sz="1600" dirty="0">
                <a:latin typeface="Georgia" panose="02040502050405020303" pitchFamily="18" charset="0"/>
              </a:rPr>
              <a:t>("</a:t>
            </a:r>
            <a:r>
              <a:rPr lang="en-US" altLang="en-US" sz="1600" dirty="0" err="1">
                <a:latin typeface="Georgia" panose="02040502050405020303" pitchFamily="18" charset="0"/>
              </a:rPr>
              <a:t>Hello",name</a:t>
            </a:r>
            <a:r>
              <a:rPr lang="en-US" altLang="en-US" sz="1600" dirty="0">
                <a:latin typeface="Georgia" panose="02040502050405020303" pitchFamily="18" charset="0"/>
              </a:rPr>
              <a:t> + ', ' + </a:t>
            </a:r>
            <a:r>
              <a:rPr lang="en-US" altLang="en-US" sz="1600" dirty="0" err="1">
                <a:latin typeface="Georgia" panose="02040502050405020303" pitchFamily="18" charset="0"/>
              </a:rPr>
              <a:t>msg</a:t>
            </a:r>
            <a:r>
              <a:rPr lang="en-US" altLang="en-US" sz="1600" dirty="0">
                <a:latin typeface="Georgia" panose="02040502050405020303" pitchFamily="18" charset="0"/>
              </a:rPr>
              <a:t>)</a:t>
            </a: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Any number of arguments in a function can have a default value. But once we have a default argument, all the arguments to its right must also have default values</a:t>
            </a:r>
            <a:r>
              <a:rPr lang="en-US" alt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err="1">
                <a:solidFill>
                  <a:srgbClr val="C00000"/>
                </a:solidFill>
                <a:latin typeface="Georgia" panose="02040502050405020303" pitchFamily="18" charset="0"/>
              </a:rPr>
              <a:t>SyntaxError</a:t>
            </a:r>
            <a:r>
              <a:rPr lang="en-US" altLang="en-US" sz="1800" dirty="0">
                <a:solidFill>
                  <a:srgbClr val="C00000"/>
                </a:solidFill>
                <a:latin typeface="Georgia" panose="02040502050405020303" pitchFamily="18" charset="0"/>
              </a:rPr>
              <a:t>: non-default argument follows default argument</a:t>
            </a: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8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Python KEYWORD  Arguments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562600"/>
          </a:xfrm>
        </p:spPr>
        <p:txBody>
          <a:bodyPr/>
          <a:lstStyle/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Python </a:t>
            </a:r>
            <a:r>
              <a:rPr lang="en-US" altLang="en-US" sz="1800" dirty="0">
                <a:latin typeface="Georgia" panose="02040502050405020303" pitchFamily="18" charset="0"/>
              </a:rPr>
              <a:t>allows functions to be called using </a:t>
            </a:r>
            <a:r>
              <a:rPr lang="en-US" altLang="en-US" sz="1800" b="1" dirty="0">
                <a:latin typeface="Georgia" panose="02040502050405020303" pitchFamily="18" charset="0"/>
              </a:rPr>
              <a:t>keyword</a:t>
            </a:r>
            <a:r>
              <a:rPr lang="en-US" altLang="en-US" sz="1800" dirty="0">
                <a:latin typeface="Georgia" panose="02040502050405020303" pitchFamily="18" charset="0"/>
              </a:rPr>
              <a:t> arguments. When we call functions in this way, the order (position) of the arguments can be changed</a:t>
            </a:r>
            <a:r>
              <a:rPr lang="en-US" alt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# 2 keyword arguments 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greet(name = "Bruce",</a:t>
            </a:r>
            <a:r>
              <a:rPr lang="en-US" sz="1600" dirty="0" err="1">
                <a:latin typeface="Georgia" panose="02040502050405020303" pitchFamily="18" charset="0"/>
              </a:rPr>
              <a:t>msg</a:t>
            </a:r>
            <a:r>
              <a:rPr lang="en-US" sz="1600" dirty="0">
                <a:latin typeface="Georgia" panose="02040502050405020303" pitchFamily="18" charset="0"/>
              </a:rPr>
              <a:t> = "How do you do?") 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# 2 keyword arguments (out of order)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greet(</a:t>
            </a:r>
            <a:r>
              <a:rPr lang="en-US" sz="1600" dirty="0" err="1">
                <a:latin typeface="Georgia" panose="02040502050405020303" pitchFamily="18" charset="0"/>
              </a:rPr>
              <a:t>msg</a:t>
            </a:r>
            <a:r>
              <a:rPr lang="en-US" sz="1600" dirty="0">
                <a:latin typeface="Georgia" panose="02040502050405020303" pitchFamily="18" charset="0"/>
              </a:rPr>
              <a:t> = "How do you </a:t>
            </a:r>
            <a:r>
              <a:rPr lang="en-US" sz="1600" dirty="0" err="1">
                <a:latin typeface="Georgia" panose="02040502050405020303" pitchFamily="18" charset="0"/>
              </a:rPr>
              <a:t>do?",name</a:t>
            </a:r>
            <a:r>
              <a:rPr lang="en-US" sz="1600" dirty="0">
                <a:latin typeface="Georgia" panose="02040502050405020303" pitchFamily="18" charset="0"/>
              </a:rPr>
              <a:t> = "Bruce") 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# 1 positional, 1 keyword argument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greet("Bruce",</a:t>
            </a:r>
            <a:r>
              <a:rPr lang="en-US" sz="1600" dirty="0" err="1">
                <a:latin typeface="Georgia" panose="02040502050405020303" pitchFamily="18" charset="0"/>
              </a:rPr>
              <a:t>msg</a:t>
            </a:r>
            <a:r>
              <a:rPr lang="en-US" sz="1600" dirty="0">
                <a:latin typeface="Georgia" panose="02040502050405020303" pitchFamily="18" charset="0"/>
              </a:rPr>
              <a:t> = "How do you do?") 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keyword arguments must follow positional arguments.</a:t>
            </a: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36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Arbitrary Arguments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562600"/>
          </a:xfrm>
        </p:spPr>
        <p:txBody>
          <a:bodyPr/>
          <a:lstStyle/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Sometimes, we do not know in advance the number of arguments for a </a:t>
            </a:r>
            <a:r>
              <a:rPr lang="en-US" sz="1800" dirty="0" err="1">
                <a:latin typeface="Georgia" panose="02040502050405020303" pitchFamily="18" charset="0"/>
              </a:rPr>
              <a:t>function.Python</a:t>
            </a:r>
            <a:r>
              <a:rPr lang="en-US" sz="1800" dirty="0">
                <a:latin typeface="Georgia" panose="02040502050405020303" pitchFamily="18" charset="0"/>
              </a:rPr>
              <a:t> allows function calls with arbitrary number of arguments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A</a:t>
            </a:r>
            <a:r>
              <a:rPr lang="en-US" sz="1800" dirty="0" smtClean="0">
                <a:latin typeface="Georgia" panose="02040502050405020303" pitchFamily="18" charset="0"/>
              </a:rPr>
              <a:t>n </a:t>
            </a:r>
            <a:r>
              <a:rPr lang="en-US" sz="1800" dirty="0">
                <a:latin typeface="Georgia" panose="02040502050405020303" pitchFamily="18" charset="0"/>
              </a:rPr>
              <a:t>asterisk (*) before the parameter name </a:t>
            </a:r>
            <a:r>
              <a:rPr lang="en-US" sz="1800" dirty="0" smtClean="0">
                <a:latin typeface="Georgia" panose="02040502050405020303" pitchFamily="18" charset="0"/>
              </a:rPr>
              <a:t>denotes </a:t>
            </a:r>
            <a:r>
              <a:rPr lang="en-US" sz="1800" dirty="0">
                <a:latin typeface="Georgia" panose="02040502050405020303" pitchFamily="18" charset="0"/>
              </a:rPr>
              <a:t>this kind of </a:t>
            </a:r>
            <a:r>
              <a:rPr lang="en-US" sz="1800" dirty="0" smtClean="0">
                <a:latin typeface="Georgia" panose="02040502050405020303" pitchFamily="18" charset="0"/>
              </a:rPr>
              <a:t>argument.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</a:rPr>
              <a:t>def greet(*names):   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       for </a:t>
            </a:r>
            <a:r>
              <a:rPr lang="en-US" sz="1600" dirty="0">
                <a:latin typeface="Georgia" panose="02040502050405020303" pitchFamily="18" charset="0"/>
              </a:rPr>
              <a:t>name in names:       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              print</a:t>
            </a:r>
            <a:r>
              <a:rPr lang="en-US" sz="1600" dirty="0">
                <a:latin typeface="Georgia" panose="02040502050405020303" pitchFamily="18" charset="0"/>
              </a:rPr>
              <a:t>("</a:t>
            </a:r>
            <a:r>
              <a:rPr lang="en-US" sz="1600" dirty="0" err="1">
                <a:latin typeface="Georgia" panose="02040502050405020303" pitchFamily="18" charset="0"/>
              </a:rPr>
              <a:t>Hello",name</a:t>
            </a:r>
            <a:r>
              <a:rPr lang="en-US" sz="16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Georgia" panose="02040502050405020303" pitchFamily="18" charset="0"/>
              </a:rPr>
              <a:t>greet</a:t>
            </a:r>
            <a:r>
              <a:rPr lang="en-US" sz="1600" dirty="0">
                <a:latin typeface="Georgia" panose="02040502050405020303" pitchFamily="18" charset="0"/>
              </a:rPr>
              <a:t>("</a:t>
            </a:r>
            <a:r>
              <a:rPr lang="en-US" sz="1600" dirty="0" err="1">
                <a:latin typeface="Georgia" panose="02040502050405020303" pitchFamily="18" charset="0"/>
              </a:rPr>
              <a:t>Monica","Luke","Steve","John</a:t>
            </a:r>
            <a:r>
              <a:rPr lang="en-US" sz="1600" dirty="0">
                <a:latin typeface="Georgia" panose="02040502050405020303" pitchFamily="18" charset="0"/>
              </a:rPr>
              <a:t>")</a:t>
            </a:r>
            <a:endParaRPr 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When function called with </a:t>
            </a:r>
            <a:r>
              <a:rPr lang="en-US" sz="1800" dirty="0">
                <a:latin typeface="Georgia" panose="02040502050405020303" pitchFamily="18" charset="0"/>
              </a:rPr>
              <a:t>multiple </a:t>
            </a:r>
            <a:r>
              <a:rPr lang="en-US" sz="1800" dirty="0" smtClean="0">
                <a:latin typeface="Georgia" panose="02040502050405020303" pitchFamily="18" charset="0"/>
              </a:rPr>
              <a:t>values for * argument. </a:t>
            </a:r>
          </a:p>
          <a:p>
            <a:r>
              <a:rPr lang="en-US" sz="1800" dirty="0" smtClean="0">
                <a:latin typeface="Georgia" panose="02040502050405020303" pitchFamily="18" charset="0"/>
              </a:rPr>
              <a:t>These </a:t>
            </a:r>
            <a:r>
              <a:rPr lang="en-US" sz="1800" dirty="0">
                <a:latin typeface="Georgia" panose="02040502050405020303" pitchFamily="18" charset="0"/>
              </a:rPr>
              <a:t>arguments get wrapped up into a tuple before being passed into the function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sz="1800" dirty="0" smtClean="0">
                <a:latin typeface="Georgia" panose="02040502050405020303" pitchFamily="18" charset="0"/>
              </a:rPr>
              <a:t>For Loop is used to retrieve </a:t>
            </a:r>
            <a:r>
              <a:rPr lang="en-US" sz="1800" dirty="0">
                <a:latin typeface="Georgia" panose="02040502050405020303" pitchFamily="18" charset="0"/>
              </a:rPr>
              <a:t>all the arguments </a:t>
            </a:r>
            <a:r>
              <a:rPr lang="en-US" sz="1800" dirty="0" smtClean="0">
                <a:latin typeface="Georgia" panose="02040502050405020303" pitchFamily="18" charset="0"/>
              </a:rPr>
              <a:t>passed</a:t>
            </a: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94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Built-in 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Functions that readily come with Python are called built-in functions. 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For example, </a:t>
            </a:r>
            <a:r>
              <a:rPr lang="en-US" altLang="en-US" b="1" dirty="0" smtClean="0">
                <a:latin typeface="Georgia" panose="02040502050405020303" pitchFamily="18" charset="0"/>
              </a:rPr>
              <a:t>print() </a:t>
            </a:r>
            <a:r>
              <a:rPr lang="en-US" altLang="en-US" dirty="0" smtClean="0">
                <a:latin typeface="Georgia" panose="02040502050405020303" pitchFamily="18" charset="0"/>
              </a:rPr>
              <a:t>function prints the given object to the standard output device (screen)</a:t>
            </a:r>
          </a:p>
          <a:p>
            <a:endParaRPr lang="en-US" altLang="en-US" dirty="0" smtClean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In Python 3.6, there are 68 built-in functions</a:t>
            </a:r>
            <a:r>
              <a:rPr lang="en-US" altLang="en-US" dirty="0" smtClean="0">
                <a:latin typeface="Georgia" panose="02040502050405020303" pitchFamily="18" charset="0"/>
              </a:rPr>
              <a:t>.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  <a:p>
            <a:r>
              <a:rPr lang="en-US" altLang="en-US" dirty="0" smtClean="0">
                <a:latin typeface="Georgia" panose="02040502050405020303" pitchFamily="18" charset="0"/>
              </a:rPr>
              <a:t>We </a:t>
            </a:r>
            <a:r>
              <a:rPr lang="en-US" altLang="en-US" dirty="0">
                <a:latin typeface="Georgia" panose="02040502050405020303" pitchFamily="18" charset="0"/>
              </a:rPr>
              <a:t>use functions written by others in the form of the library, it can be termed as library functions.</a:t>
            </a:r>
          </a:p>
          <a:p>
            <a:endParaRPr lang="en-US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Recursive Function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Recursion </a:t>
            </a:r>
            <a:r>
              <a:rPr lang="en-US" sz="1800" dirty="0">
                <a:latin typeface="Georgia" panose="02040502050405020303" pitchFamily="18" charset="0"/>
              </a:rPr>
              <a:t>is the process of defining something in terms of itself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When a function call </a:t>
            </a:r>
            <a:r>
              <a:rPr lang="en-US" sz="1800" dirty="0">
                <a:latin typeface="Georgia" panose="02040502050405020303" pitchFamily="18" charset="0"/>
              </a:rPr>
              <a:t>itself. These </a:t>
            </a:r>
            <a:r>
              <a:rPr lang="en-US" sz="1800" dirty="0" smtClean="0">
                <a:latin typeface="Georgia" panose="02040502050405020303" pitchFamily="18" charset="0"/>
              </a:rPr>
              <a:t>are </a:t>
            </a:r>
            <a:r>
              <a:rPr lang="en-US" sz="1800" dirty="0">
                <a:latin typeface="Georgia" panose="02040502050405020303" pitchFamily="18" charset="0"/>
              </a:rPr>
              <a:t>termed as recursive functions.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def </a:t>
            </a:r>
            <a:r>
              <a:rPr lang="en-US" altLang="en-US" sz="1600" dirty="0" err="1">
                <a:latin typeface="Georgia" panose="02040502050405020303" pitchFamily="18" charset="0"/>
              </a:rPr>
              <a:t>calc_factorial</a:t>
            </a:r>
            <a:r>
              <a:rPr lang="en-US" altLang="en-US" sz="1600" dirty="0">
                <a:latin typeface="Georgia" panose="02040502050405020303" pitchFamily="18" charset="0"/>
              </a:rPr>
              <a:t>(x):    </a:t>
            </a: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</a:rPr>
              <a:t>       if </a:t>
            </a:r>
            <a:r>
              <a:rPr lang="en-US" altLang="en-US" sz="1600" dirty="0">
                <a:latin typeface="Georgia" panose="02040502050405020303" pitchFamily="18" charset="0"/>
              </a:rPr>
              <a:t>x == 1:        </a:t>
            </a: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</a:rPr>
              <a:t>              return </a:t>
            </a:r>
            <a:r>
              <a:rPr lang="en-US" altLang="en-US" sz="1600" dirty="0">
                <a:latin typeface="Georgia" panose="02040502050405020303" pitchFamily="18" charset="0"/>
              </a:rPr>
              <a:t>1    </a:t>
            </a: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</a:rPr>
              <a:t>       else</a:t>
            </a:r>
            <a:r>
              <a:rPr lang="en-US" altLang="en-US" sz="1600" dirty="0">
                <a:latin typeface="Georgia" panose="02040502050405020303" pitchFamily="18" charset="0"/>
              </a:rPr>
              <a:t>:        </a:t>
            </a: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</a:rPr>
              <a:t>              return </a:t>
            </a:r>
            <a:r>
              <a:rPr lang="en-US" altLang="en-US" sz="1600" dirty="0">
                <a:latin typeface="Georgia" panose="02040502050405020303" pitchFamily="18" charset="0"/>
              </a:rPr>
              <a:t>(x * </a:t>
            </a:r>
            <a:r>
              <a:rPr lang="en-US" altLang="en-US" sz="1600" dirty="0" err="1">
                <a:latin typeface="Georgia" panose="02040502050405020303" pitchFamily="18" charset="0"/>
              </a:rPr>
              <a:t>calc_factorial</a:t>
            </a:r>
            <a:r>
              <a:rPr lang="en-US" altLang="en-US" sz="1600" dirty="0">
                <a:latin typeface="Georgia" panose="02040502050405020303" pitchFamily="18" charset="0"/>
              </a:rPr>
              <a:t>(x-1</a:t>
            </a:r>
            <a:r>
              <a:rPr lang="en-US" altLang="en-US" sz="1600" dirty="0" smtClean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en-US" sz="1600" dirty="0" err="1" smtClean="0">
                <a:latin typeface="Georgia" panose="02040502050405020303" pitchFamily="18" charset="0"/>
              </a:rPr>
              <a:t>num</a:t>
            </a:r>
            <a:r>
              <a:rPr lang="en-US" altLang="en-US" sz="1600" dirty="0" smtClean="0">
                <a:latin typeface="Georgia" panose="02040502050405020303" pitchFamily="18" charset="0"/>
              </a:rPr>
              <a:t> </a:t>
            </a:r>
            <a:r>
              <a:rPr lang="en-US" altLang="en-US" sz="1600" dirty="0">
                <a:latin typeface="Georgia" panose="02040502050405020303" pitchFamily="18" charset="0"/>
              </a:rPr>
              <a:t>= </a:t>
            </a:r>
            <a:r>
              <a:rPr lang="en-US" altLang="en-US" sz="1600" dirty="0" smtClean="0">
                <a:latin typeface="Georgia" panose="02040502050405020303" pitchFamily="18" charset="0"/>
              </a:rPr>
              <a:t>4</a:t>
            </a:r>
          </a:p>
          <a:p>
            <a:pPr marL="0" indent="0">
              <a:buNone/>
            </a:pPr>
            <a:r>
              <a:rPr lang="en-US" altLang="en-US" sz="1600" dirty="0" smtClean="0">
                <a:latin typeface="Georgia" panose="02040502050405020303" pitchFamily="18" charset="0"/>
              </a:rPr>
              <a:t>print</a:t>
            </a:r>
            <a:r>
              <a:rPr lang="en-US" altLang="en-US" sz="1600" dirty="0">
                <a:latin typeface="Georgia" panose="02040502050405020303" pitchFamily="18" charset="0"/>
              </a:rPr>
              <a:t>("The factorial of", </a:t>
            </a:r>
            <a:r>
              <a:rPr lang="en-US" altLang="en-US" sz="1600" dirty="0" err="1">
                <a:latin typeface="Georgia" panose="02040502050405020303" pitchFamily="18" charset="0"/>
              </a:rPr>
              <a:t>num</a:t>
            </a:r>
            <a:r>
              <a:rPr lang="en-US" altLang="en-US" sz="1600" dirty="0">
                <a:latin typeface="Georgia" panose="02040502050405020303" pitchFamily="18" charset="0"/>
              </a:rPr>
              <a:t>, "is", </a:t>
            </a:r>
            <a:r>
              <a:rPr lang="en-US" altLang="en-US" sz="1600" dirty="0" err="1">
                <a:latin typeface="Georgia" panose="02040502050405020303" pitchFamily="18" charset="0"/>
              </a:rPr>
              <a:t>calc_factorial</a:t>
            </a:r>
            <a:r>
              <a:rPr lang="en-US" altLang="en-US" sz="1600" dirty="0">
                <a:latin typeface="Georgia" panose="02040502050405020303" pitchFamily="18" charset="0"/>
              </a:rPr>
              <a:t>(</a:t>
            </a:r>
            <a:r>
              <a:rPr lang="en-US" altLang="en-US" sz="1600" dirty="0" err="1">
                <a:latin typeface="Georgia" panose="02040502050405020303" pitchFamily="18" charset="0"/>
              </a:rPr>
              <a:t>num</a:t>
            </a:r>
            <a:r>
              <a:rPr lang="en-US" altLang="en-US" sz="1600" dirty="0" smtClean="0">
                <a:latin typeface="Georgia" panose="02040502050405020303" pitchFamily="18" charset="0"/>
              </a:rPr>
              <a:t>))</a:t>
            </a: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r>
              <a:rPr lang="en-US" sz="1800" dirty="0">
                <a:latin typeface="Georgia" panose="02040502050405020303" pitchFamily="18" charset="0"/>
              </a:rPr>
              <a:t>Every recursive function must have a base condition that stops the recursion or else the function calls itself infinitely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	</a:t>
            </a:r>
          </a:p>
        </p:txBody>
      </p:sp>
      <p:sp>
        <p:nvSpPr>
          <p:cNvPr id="7" name="Right Bracket 6"/>
          <p:cNvSpPr/>
          <p:nvPr/>
        </p:nvSpPr>
        <p:spPr>
          <a:xfrm>
            <a:off x="2286000" y="3200400"/>
            <a:ext cx="838200" cy="381000"/>
          </a:xfrm>
          <a:prstGeom prst="rightBracket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24200" y="3352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52800" y="3124200"/>
            <a:ext cx="2133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  <a:latin typeface="Georgia" panose="02040502050405020303" pitchFamily="18" charset="0"/>
              </a:rPr>
              <a:t>Base Condition which stops the function</a:t>
            </a:r>
            <a:endParaRPr lang="en-US" sz="14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336506"/>
              </p:ext>
            </p:extLst>
          </p:nvPr>
        </p:nvGraphicFramePr>
        <p:xfrm>
          <a:off x="533400" y="5791200"/>
          <a:ext cx="8229600" cy="9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Advantage</a:t>
                      </a:r>
                      <a:endParaRPr lang="en-US" sz="16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Disadvantage</a:t>
                      </a:r>
                      <a:endParaRPr lang="en-US" sz="16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A complex task can be broken down into simpler sub-problems using recursion.</a:t>
                      </a:r>
                      <a:endParaRPr lang="en-US" sz="16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Sometimes the logic behind recursion is hard to follow through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 and debug</a:t>
                      </a:r>
                      <a:endParaRPr lang="en-US" sz="1600" dirty="0">
                        <a:solidFill>
                          <a:srgbClr val="000000"/>
                        </a:solidFill>
                        <a:latin typeface="Georgia" panose="020405020504050203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94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LAMBDA Function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91600" cy="5562600"/>
          </a:xfrm>
        </p:spPr>
        <p:txBody>
          <a:bodyPr/>
          <a:lstStyle/>
          <a:p>
            <a:pPr marL="0" indent="0">
              <a:buNone/>
            </a:pP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Normal function are declared using the </a:t>
            </a:r>
            <a:r>
              <a:rPr lang="en-US" sz="1800" dirty="0" err="1">
                <a:latin typeface="Georgia" panose="02040502050405020303" pitchFamily="18" charset="0"/>
              </a:rPr>
              <a:t>def</a:t>
            </a:r>
            <a:r>
              <a:rPr lang="en-US" sz="1800" dirty="0">
                <a:latin typeface="Georgia" panose="02040502050405020303" pitchFamily="18" charset="0"/>
              </a:rPr>
              <a:t> keyword. Rather, the anonymous functions are declared by using lambda keyword. 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Lambda </a:t>
            </a:r>
            <a:r>
              <a:rPr lang="en-US" sz="1800" dirty="0">
                <a:latin typeface="Georgia" panose="02040502050405020303" pitchFamily="18" charset="0"/>
              </a:rPr>
              <a:t>functions can accept any number of arguments, but they can return only one value in the form of expression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err="1" smtClean="0">
                <a:latin typeface="Georgia" panose="02040502050405020303" pitchFamily="18" charset="0"/>
              </a:rPr>
              <a:t>Syntax:</a:t>
            </a:r>
            <a:r>
              <a:rPr lang="en-US" sz="1800" b="1" dirty="0" err="1">
                <a:latin typeface="Georgia" panose="02040502050405020303" pitchFamily="18" charset="0"/>
              </a:rPr>
              <a:t>lambda</a:t>
            </a:r>
            <a:r>
              <a:rPr lang="en-US" sz="1800" dirty="0">
                <a:latin typeface="Georgia" panose="02040502050405020303" pitchFamily="18" charset="0"/>
              </a:rPr>
              <a:t> arguments : expression   </a:t>
            </a:r>
            <a:endParaRPr 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b="1" dirty="0">
                <a:latin typeface="Georgia" panose="02040502050405020303" pitchFamily="18" charset="0"/>
              </a:rPr>
              <a:t>Use of Lambda Function in python</a:t>
            </a: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We use lambda functions when we require a nameless function for a short period of time.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In Python, we generally use it as an argument to a higher-order function (a function that takes in other functions as arguments). Lambda functions are used along with built-in functions like filter(), map() etc</a:t>
            </a:r>
            <a:r>
              <a:rPr lang="en-US" alt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6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780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Global, Local and Nonlocal 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Georgia" panose="02040502050405020303" pitchFamily="18" charset="0"/>
              </a:rPr>
              <a:t>Global </a:t>
            </a:r>
            <a:r>
              <a:rPr lang="en-US" sz="1800" b="1" dirty="0" smtClean="0">
                <a:latin typeface="Georgia" panose="02040502050405020303" pitchFamily="18" charset="0"/>
              </a:rPr>
              <a:t>Variables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In Python, a variable declared outside of the function or in global scope is known as global variable. This means, global variable can be accessed inside or outside of the function.</a:t>
            </a:r>
          </a:p>
          <a:p>
            <a:pPr marL="0" indent="0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Georgia" panose="02040502050405020303" pitchFamily="18" charset="0"/>
              </a:rPr>
              <a:t>Local Variables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A variable declared inside the function's body or in the local scope is known as local variable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Georgia" panose="02040502050405020303" pitchFamily="18" charset="0"/>
              </a:rPr>
              <a:t>Nonlocal Variables</a:t>
            </a:r>
          </a:p>
          <a:p>
            <a:pPr marL="0" indent="0">
              <a:buNone/>
            </a:pPr>
            <a:r>
              <a:rPr lang="en-US" sz="1800" dirty="0">
                <a:latin typeface="Georgia" panose="02040502050405020303" pitchFamily="18" charset="0"/>
              </a:rPr>
              <a:t>Nonlocal variable are used in nested function whose local scope is not defined. This means, the variable can be neither in the local nor the global scope</a:t>
            </a:r>
            <a:r>
              <a:rPr lang="en-US" sz="1800" dirty="0" smtClean="0">
                <a:latin typeface="Georgia" panose="02040502050405020303" pitchFamily="18" charset="0"/>
              </a:rPr>
              <a:t>.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Georgia" panose="02040502050405020303" pitchFamily="18" charset="0"/>
              </a:rPr>
              <a:t>Keyword :</a:t>
            </a:r>
            <a:r>
              <a:rPr lang="en-US" sz="1800" b="1" dirty="0">
                <a:latin typeface="Georgia" panose="02040502050405020303" pitchFamily="18" charset="0"/>
              </a:rPr>
              <a:t> global </a:t>
            </a:r>
            <a:endParaRPr lang="en-US" sz="1800" b="1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Georgia" panose="02040502050405020303" pitchFamily="18" charset="0"/>
              </a:rPr>
              <a:t>In </a:t>
            </a:r>
            <a:r>
              <a:rPr lang="en-US" sz="1800" dirty="0">
                <a:latin typeface="Georgia" panose="02040502050405020303" pitchFamily="18" charset="0"/>
              </a:rPr>
              <a:t>Python, global keyword allows you to modify the variable outside of the current scope. It is used to create a global variable and make changes to the variable in a local context.</a:t>
            </a: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Georgia" panose="02040502050405020303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4418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 err="1">
                <a:latin typeface="Algerian" panose="04020705040A02060702" pitchFamily="82" charset="0"/>
                <a:cs typeface="Courier New" panose="02070309020205020404" pitchFamily="49" charset="0"/>
              </a:rPr>
              <a:t>FUnctions</a:t>
            </a:r>
            <a:endParaRPr lang="en-US" altLang="en-US" dirty="0">
              <a:latin typeface="Georgia" panose="02040502050405020303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400" dirty="0" smtClean="0">
                <a:latin typeface="Georgia" panose="02040502050405020303" pitchFamily="18" charset="0"/>
              </a:rPr>
              <a:t>Need of Python Functions</a:t>
            </a:r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What are Python </a:t>
            </a:r>
            <a:r>
              <a:rPr lang="en-US" altLang="en-US" sz="2400" dirty="0">
                <a:latin typeface="Georgia" panose="02040502050405020303" pitchFamily="18" charset="0"/>
              </a:rPr>
              <a:t>Functions?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Types of Python Functions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 User-defined Functions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Function Arguments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	Python Positional Arguments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	Python KEYWORD Arguments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	Python Arbitrary Arguments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Built-in Functions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Recursive Function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LAMBDA Function</a:t>
            </a:r>
          </a:p>
          <a:p>
            <a:r>
              <a:rPr lang="en-US" altLang="en-US" sz="2400" dirty="0">
                <a:latin typeface="Georgia" panose="02040502050405020303" pitchFamily="18" charset="0"/>
              </a:rPr>
              <a:t>Python Global, Local and Nonlocal variables</a:t>
            </a:r>
          </a:p>
        </p:txBody>
      </p:sp>
    </p:spTree>
    <p:extLst>
      <p:ext uri="{BB962C8B-B14F-4D97-AF65-F5344CB8AC3E}">
        <p14:creationId xmlns:p14="http://schemas.microsoft.com/office/powerpoint/2010/main" val="298470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Need of Python 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400" dirty="0" smtClean="0">
                <a:latin typeface="Georgia" panose="02040502050405020303" pitchFamily="18" charset="0"/>
              </a:rPr>
              <a:t>Enhances the readability </a:t>
            </a:r>
            <a:r>
              <a:rPr lang="en-US" altLang="en-US" sz="2400" dirty="0">
                <a:latin typeface="Georgia" panose="02040502050405020303" pitchFamily="18" charset="0"/>
              </a:rPr>
              <a:t>of code. It reduces the complexity of a program and gives it a modular structure.</a:t>
            </a:r>
            <a:endParaRPr lang="en-US" altLang="en-US" sz="2400" dirty="0" smtClean="0">
              <a:latin typeface="Georgia" panose="02040502050405020303" pitchFamily="18" charset="0"/>
            </a:endParaRPr>
          </a:p>
          <a:p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Improves  reusability </a:t>
            </a:r>
            <a:r>
              <a:rPr lang="en-US" altLang="en-US" sz="2400" dirty="0">
                <a:latin typeface="Georgia" panose="02040502050405020303" pitchFamily="18" charset="0"/>
              </a:rPr>
              <a:t>of the code, same function can be used in any program rather than writing the same code from scratch</a:t>
            </a:r>
            <a:r>
              <a:rPr lang="en-US" altLang="en-US" sz="2400" dirty="0" smtClean="0">
                <a:latin typeface="Georgia" panose="02040502050405020303" pitchFamily="18" charset="0"/>
              </a:rPr>
              <a:t>.</a:t>
            </a:r>
          </a:p>
          <a:p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Debugging </a:t>
            </a:r>
            <a:r>
              <a:rPr lang="en-US" altLang="en-US" sz="2400" dirty="0">
                <a:latin typeface="Georgia" panose="02040502050405020303" pitchFamily="18" charset="0"/>
              </a:rPr>
              <a:t>of the code would be easier if you use functions, as errors are </a:t>
            </a:r>
            <a:r>
              <a:rPr lang="en-US" altLang="en-US" sz="2400" dirty="0" smtClean="0">
                <a:latin typeface="Georgia" panose="02040502050405020303" pitchFamily="18" charset="0"/>
              </a:rPr>
              <a:t>easily traceable.</a:t>
            </a:r>
          </a:p>
          <a:p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Reduces </a:t>
            </a:r>
            <a:r>
              <a:rPr lang="en-US" altLang="en-US" sz="2400" dirty="0">
                <a:latin typeface="Georgia" panose="02040502050405020303" pitchFamily="18" charset="0"/>
              </a:rPr>
              <a:t>the size of the code, duplicate set of statements are replaced by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17885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What are Python Functions?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sz="2400" dirty="0">
                <a:latin typeface="Georgia" panose="02040502050405020303" pitchFamily="18" charset="0"/>
              </a:rPr>
              <a:t>F</a:t>
            </a:r>
            <a:r>
              <a:rPr lang="en-US" altLang="en-US" sz="2400" dirty="0" smtClean="0">
                <a:latin typeface="Georgia" panose="02040502050405020303" pitchFamily="18" charset="0"/>
              </a:rPr>
              <a:t>unction </a:t>
            </a:r>
            <a:r>
              <a:rPr lang="en-US" altLang="en-US" sz="2400" dirty="0">
                <a:latin typeface="Georgia" panose="02040502050405020303" pitchFamily="18" charset="0"/>
              </a:rPr>
              <a:t>is a block of statements that performs a specific task. </a:t>
            </a:r>
            <a:endParaRPr lang="en-US" altLang="en-US" sz="2400" dirty="0" smtClean="0">
              <a:latin typeface="Georgia" panose="02040502050405020303" pitchFamily="18" charset="0"/>
            </a:endParaRPr>
          </a:p>
          <a:p>
            <a:r>
              <a:rPr lang="en-US" altLang="en-US" sz="2400" dirty="0" smtClean="0">
                <a:latin typeface="Georgia" panose="02040502050405020303" pitchFamily="18" charset="0"/>
              </a:rPr>
              <a:t>Function is written once and can be used /called in other sections of program or other program multiple times.</a:t>
            </a:r>
          </a:p>
          <a:p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2400" b="1" dirty="0">
                <a:latin typeface="Georgia" panose="02040502050405020303" pitchFamily="18" charset="0"/>
              </a:rPr>
              <a:t>Functions vs Methods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A method refers to a function which is part of a class. </a:t>
            </a:r>
            <a:r>
              <a:rPr lang="en-US" altLang="en-US" sz="2400" dirty="0" smtClean="0">
                <a:latin typeface="Georgia" panose="02040502050405020303" pitchFamily="18" charset="0"/>
              </a:rPr>
              <a:t>A </a:t>
            </a:r>
            <a:r>
              <a:rPr lang="en-US" altLang="en-US" sz="2400" dirty="0">
                <a:latin typeface="Georgia" panose="02040502050405020303" pitchFamily="18" charset="0"/>
              </a:rPr>
              <a:t>function doesn’t have this restriction: it just refers to a standalone function. </a:t>
            </a:r>
          </a:p>
        </p:txBody>
      </p:sp>
    </p:spTree>
    <p:extLst>
      <p:ext uri="{BB962C8B-B14F-4D97-AF65-F5344CB8AC3E}">
        <p14:creationId xmlns:p14="http://schemas.microsoft.com/office/powerpoint/2010/main" val="2206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Types of Python 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endParaRPr lang="en-US" altLang="en-US" sz="2400" dirty="0" smtClean="0">
              <a:latin typeface="Georgia" panose="02040502050405020303" pitchFamily="18" charset="0"/>
            </a:endParaRPr>
          </a:p>
          <a:p>
            <a:r>
              <a:rPr lang="en-US" altLang="en-US" sz="3200" dirty="0">
                <a:latin typeface="Georgia" panose="02040502050405020303" pitchFamily="18" charset="0"/>
              </a:rPr>
              <a:t>Python User-defined Functions</a:t>
            </a:r>
          </a:p>
          <a:p>
            <a:r>
              <a:rPr lang="en-US" altLang="en-US" sz="3200" dirty="0" smtClean="0">
                <a:latin typeface="Georgia" panose="02040502050405020303" pitchFamily="18" charset="0"/>
              </a:rPr>
              <a:t>Python </a:t>
            </a:r>
            <a:r>
              <a:rPr lang="en-US" altLang="en-US" sz="3200" dirty="0">
                <a:latin typeface="Georgia" panose="02040502050405020303" pitchFamily="18" charset="0"/>
              </a:rPr>
              <a:t>Built-in Functions</a:t>
            </a:r>
          </a:p>
          <a:p>
            <a:r>
              <a:rPr lang="en-US" altLang="en-US" sz="3200" dirty="0">
                <a:latin typeface="Georgia" panose="02040502050405020303" pitchFamily="18" charset="0"/>
              </a:rPr>
              <a:t>Python Recursion Functions</a:t>
            </a:r>
          </a:p>
          <a:p>
            <a:r>
              <a:rPr lang="en-US" altLang="en-US" sz="3200" dirty="0">
                <a:latin typeface="Georgia" panose="02040502050405020303" pitchFamily="18" charset="0"/>
              </a:rPr>
              <a:t>Python Lambda </a:t>
            </a:r>
            <a:r>
              <a:rPr lang="en-US" altLang="en-US" sz="3200" dirty="0" smtClean="0">
                <a:latin typeface="Georgia" panose="02040502050405020303" pitchFamily="18" charset="0"/>
              </a:rPr>
              <a:t>Functions</a:t>
            </a:r>
            <a:endParaRPr lang="en-US" altLang="en-US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Python </a:t>
            </a:r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 User-defined </a:t>
            </a:r>
            <a:r>
              <a:rPr lang="en-US" altLang="en-US" b="1" dirty="0">
                <a:latin typeface="Algerian" panose="04020705040A02060702" pitchFamily="82" charset="0"/>
                <a:cs typeface="Courier New" panose="02070309020205020404" pitchFamily="49" charset="0"/>
              </a:rPr>
              <a:t>Functions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r>
              <a:rPr lang="en-US" altLang="en-US" dirty="0">
                <a:latin typeface="Georgia" panose="02040502050405020303" pitchFamily="18" charset="0"/>
              </a:rPr>
              <a:t>Functions that we define ourselves to do the certain specific task are referred to as user-defined functions. </a:t>
            </a:r>
            <a:endParaRPr lang="en-US" altLang="en-US" dirty="0" smtClean="0">
              <a:latin typeface="Georgia" panose="02040502050405020303" pitchFamily="18" charset="0"/>
            </a:endParaRPr>
          </a:p>
          <a:p>
            <a:r>
              <a:rPr lang="en-US" altLang="en-US" dirty="0">
                <a:latin typeface="Georgia" panose="02040502050405020303" pitchFamily="18" charset="0"/>
              </a:rPr>
              <a:t>You can pass data, known as parameters, into a function.</a:t>
            </a:r>
          </a:p>
          <a:p>
            <a:r>
              <a:rPr lang="en-US" altLang="en-US" dirty="0" smtClean="0">
                <a:latin typeface="Georgia" panose="02040502050405020303" pitchFamily="18" charset="0"/>
              </a:rPr>
              <a:t>A </a:t>
            </a:r>
            <a:r>
              <a:rPr lang="en-US" altLang="en-US" dirty="0">
                <a:latin typeface="Georgia" panose="02040502050405020303" pitchFamily="18" charset="0"/>
              </a:rPr>
              <a:t>function can return data as a result</a:t>
            </a:r>
            <a:r>
              <a:rPr lang="en-US" altLang="en-US" dirty="0" smtClean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561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Syntax of a function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Georgia" panose="02040502050405020303" pitchFamily="18" charset="0"/>
              </a:rPr>
              <a:t>def</a:t>
            </a:r>
            <a:r>
              <a:rPr lang="en-US" altLang="en-US" sz="2400" dirty="0">
                <a:latin typeface="Georgia" panose="02040502050405020303" pitchFamily="18" charset="0"/>
              </a:rPr>
              <a:t> function_name(parameters)</a:t>
            </a:r>
            <a:r>
              <a:rPr lang="en-US" altLang="en-US" sz="2400" b="1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"""docstring"""</a:t>
            </a:r>
          </a:p>
          <a:p>
            <a:pPr marL="0" indent="0">
              <a:buNone/>
            </a:pPr>
            <a:r>
              <a:rPr lang="en-US" altLang="en-US" sz="2400" dirty="0">
                <a:latin typeface="Georgia" panose="02040502050405020303" pitchFamily="18" charset="0"/>
              </a:rPr>
              <a:t>	statement(s</a:t>
            </a:r>
            <a:r>
              <a:rPr lang="en-US" altLang="en-US" sz="2400" dirty="0" smtClean="0">
                <a:latin typeface="Georgia" panose="02040502050405020303" pitchFamily="18" charset="0"/>
              </a:rPr>
              <a:t>)</a:t>
            </a: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  <a:p>
            <a:r>
              <a:rPr lang="en-US" altLang="en-US" sz="1800" dirty="0">
                <a:latin typeface="Georgia" panose="02040502050405020303" pitchFamily="18" charset="0"/>
              </a:rPr>
              <a:t>Keyword </a:t>
            </a:r>
            <a:r>
              <a:rPr lang="en-US" altLang="en-US" sz="1800" b="1" dirty="0">
                <a:latin typeface="Georgia" panose="02040502050405020303" pitchFamily="18" charset="0"/>
              </a:rPr>
              <a:t>def</a:t>
            </a:r>
            <a:r>
              <a:rPr lang="en-US" altLang="en-US" sz="1800" dirty="0">
                <a:latin typeface="Georgia" panose="02040502050405020303" pitchFamily="18" charset="0"/>
              </a:rPr>
              <a:t> marks the start of function header.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A </a:t>
            </a:r>
            <a:r>
              <a:rPr lang="en-US" altLang="en-US" sz="1800" dirty="0" smtClean="0">
                <a:latin typeface="Georgia" panose="02040502050405020303" pitchFamily="18" charset="0"/>
              </a:rPr>
              <a:t>function_name </a:t>
            </a:r>
            <a:r>
              <a:rPr lang="en-US" altLang="en-US" sz="1800" dirty="0">
                <a:latin typeface="Georgia" panose="02040502050405020303" pitchFamily="18" charset="0"/>
              </a:rPr>
              <a:t>to uniquely identify it. 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Parameters (arguments) through which we pass values to a function. They are optional.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A colon (:) to mark the end of function header.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Optional documentation string (docstring) to describe what the function does.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One or more valid python statements that make up the function body. Statements must have same indentation level (usually 4 spaces).</a:t>
            </a:r>
          </a:p>
          <a:p>
            <a:r>
              <a:rPr lang="en-US" altLang="en-US" sz="1800" dirty="0">
                <a:latin typeface="Georgia" panose="02040502050405020303" pitchFamily="18" charset="0"/>
              </a:rPr>
              <a:t>An optional return statement to return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57761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CALL a function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564" y="1524000"/>
            <a:ext cx="8229600" cy="1981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latin typeface="Georgia" panose="02040502050405020303" pitchFamily="18" charset="0"/>
              </a:rPr>
              <a:t>def</a:t>
            </a:r>
            <a:r>
              <a:rPr lang="en-US" altLang="en-US" sz="1800" dirty="0">
                <a:latin typeface="Georgia" panose="02040502050405020303" pitchFamily="18" charset="0"/>
              </a:rPr>
              <a:t> greet(name)</a:t>
            </a:r>
            <a:r>
              <a:rPr lang="en-US" altLang="en-US" sz="1800" b="1" dirty="0">
                <a:latin typeface="Georgia" panose="02040502050405020303" pitchFamily="18" charset="0"/>
              </a:rPr>
              <a:t>:</a:t>
            </a:r>
            <a:r>
              <a:rPr lang="en-US" altLang="en-US" sz="1800" dirty="0">
                <a:latin typeface="Georgia" panose="02040502050405020303" pitchFamily="18" charset="0"/>
              </a:rPr>
              <a:t>	</a:t>
            </a: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	"""</a:t>
            </a:r>
            <a:r>
              <a:rPr lang="en-US" altLang="en-US" sz="1800" dirty="0">
                <a:latin typeface="Georgia" panose="02040502050405020303" pitchFamily="18" charset="0"/>
              </a:rPr>
              <a:t>This function greets to	</a:t>
            </a: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	</a:t>
            </a:r>
            <a:r>
              <a:rPr lang="en-US" altLang="en-US" sz="1800" dirty="0" smtClean="0">
                <a:latin typeface="Georgia" panose="02040502050405020303" pitchFamily="18" charset="0"/>
              </a:rPr>
              <a:t>the </a:t>
            </a:r>
            <a:r>
              <a:rPr lang="en-US" altLang="en-US" sz="1800" dirty="0">
                <a:latin typeface="Georgia" panose="02040502050405020303" pitchFamily="18" charset="0"/>
              </a:rPr>
              <a:t>person passed in as	</a:t>
            </a: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Georgia" panose="02040502050405020303" pitchFamily="18" charset="0"/>
              </a:rPr>
              <a:t>	</a:t>
            </a:r>
            <a:r>
              <a:rPr lang="en-US" altLang="en-US" sz="1800" dirty="0" smtClean="0">
                <a:latin typeface="Georgia" panose="02040502050405020303" pitchFamily="18" charset="0"/>
              </a:rPr>
              <a:t>parameter</a:t>
            </a:r>
            <a:r>
              <a:rPr lang="en-US" altLang="en-US" sz="1800" dirty="0">
                <a:latin typeface="Georgia" panose="02040502050405020303" pitchFamily="18" charset="0"/>
              </a:rPr>
              <a:t>"""	</a:t>
            </a:r>
            <a:endParaRPr lang="en-US" altLang="en-US" sz="1800" dirty="0" smtClean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	print</a:t>
            </a:r>
            <a:r>
              <a:rPr lang="en-US" altLang="en-US" sz="1800" dirty="0">
                <a:latin typeface="Georgia" panose="02040502050405020303" pitchFamily="18" charset="0"/>
              </a:rPr>
              <a:t>("Hello, " + name + ". Good morning</a:t>
            </a:r>
            <a:r>
              <a:rPr lang="en-US" altLang="en-US" sz="1800" dirty="0" smtClean="0">
                <a:latin typeface="Georgia" panose="02040502050405020303" pitchFamily="18" charset="0"/>
              </a:rPr>
              <a:t>!")</a:t>
            </a:r>
          </a:p>
          <a:p>
            <a:pPr marL="0" indent="0">
              <a:buNone/>
            </a:pPr>
            <a:endParaRPr lang="en-US" altLang="en-US" sz="14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2564" y="3733800"/>
            <a:ext cx="9026236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i="1" u="sng" kern="0" dirty="0" smtClean="0">
                <a:latin typeface="Georgia" panose="02040502050405020303" pitchFamily="18" charset="0"/>
              </a:rPr>
              <a:t>Calling a Function</a:t>
            </a:r>
          </a:p>
          <a:p>
            <a:pPr marL="0" indent="0">
              <a:buFontTx/>
              <a:buNone/>
            </a:pPr>
            <a:r>
              <a:rPr lang="en-US" altLang="en-US" sz="1800" b="1" kern="0" dirty="0">
                <a:latin typeface="Georgia" panose="02040502050405020303" pitchFamily="18" charset="0"/>
              </a:rPr>
              <a:t>greet('Paul</a:t>
            </a:r>
            <a:r>
              <a:rPr lang="en-US" altLang="en-US" sz="1800" b="1" kern="0" dirty="0" smtClean="0">
                <a:latin typeface="Georgia" panose="02040502050405020303" pitchFamily="18" charset="0"/>
              </a:rPr>
              <a:t>')</a:t>
            </a:r>
            <a:r>
              <a:rPr lang="en-US" altLang="en-US" sz="1800" i="1" u="sng" kern="0" dirty="0">
                <a:latin typeface="Georgia" panose="02040502050405020303" pitchFamily="18" charset="0"/>
              </a:rPr>
              <a:t> </a:t>
            </a:r>
            <a:endParaRPr lang="en-US" altLang="en-US" sz="1800" i="1" u="sng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i="1" u="sng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i="1" u="sng" kern="0" dirty="0" smtClean="0">
                <a:latin typeface="Georgia" panose="02040502050405020303" pitchFamily="18" charset="0"/>
              </a:rPr>
              <a:t>Output</a:t>
            </a:r>
            <a:endParaRPr lang="en-US" altLang="en-US" sz="1800" i="1" u="sng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1800" kern="0" dirty="0">
                <a:latin typeface="Georgia" panose="02040502050405020303" pitchFamily="18" charset="0"/>
              </a:rPr>
              <a:t>Hello, Paul. Good morning!</a:t>
            </a:r>
          </a:p>
          <a:p>
            <a:pPr marL="0" indent="0">
              <a:buFontTx/>
              <a:buNone/>
            </a:pPr>
            <a:endParaRPr lang="en-US" altLang="en-US" sz="1800" b="1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b="1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1800" b="1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000" kern="0" dirty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	</a:t>
            </a:r>
          </a:p>
          <a:p>
            <a:pPr marL="0" indent="0">
              <a:buFontTx/>
              <a:buNone/>
            </a:pPr>
            <a:r>
              <a:rPr lang="en-US" altLang="en-US" sz="2000" kern="0" dirty="0" smtClean="0">
                <a:latin typeface="Georgia" panose="02040502050405020303" pitchFamily="18" charset="0"/>
              </a:rPr>
              <a:t>	</a:t>
            </a:r>
            <a:endParaRPr lang="en-US" altLang="en-US" sz="1400" kern="0" dirty="0" smtClean="0">
              <a:latin typeface="Georgia" panose="02040502050405020303" pitchFamily="18" charset="0"/>
            </a:endParaRPr>
          </a:p>
          <a:p>
            <a:pPr marL="0" indent="0">
              <a:buFontTx/>
              <a:buNone/>
            </a:pPr>
            <a:endParaRPr lang="en-US" altLang="en-US" sz="2400" kern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80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en-US" b="1" dirty="0" smtClean="0">
                <a:latin typeface="Algerian" panose="04020705040A02060702" pitchFamily="82" charset="0"/>
                <a:cs typeface="Courier New" panose="02070309020205020404" pitchFamily="49" charset="0"/>
              </a:rPr>
              <a:t>Function  INFO</a:t>
            </a:r>
            <a:endParaRPr lang="en-US" altLang="en-US" b="1" dirty="0">
              <a:latin typeface="Algerian" panose="04020705040A02060702" pitchFamily="82" charset="0"/>
              <a:cs typeface="Courier New" panose="02070309020205020404" pitchFamily="49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u="sng" dirty="0">
                <a:latin typeface="Georgia" panose="02040502050405020303" pitchFamily="18" charset="0"/>
              </a:rPr>
              <a:t>Docstring</a:t>
            </a:r>
          </a:p>
          <a:p>
            <a:r>
              <a:rPr lang="en-US" sz="1800" dirty="0">
                <a:latin typeface="Georgia" panose="02040502050405020303" pitchFamily="18" charset="0"/>
              </a:rPr>
              <a:t>The first string after the function header is called the docstring and is short for documentation </a:t>
            </a:r>
            <a:r>
              <a:rPr lang="en-US" sz="1800" dirty="0" smtClean="0">
                <a:latin typeface="Georgia" panose="02040502050405020303" pitchFamily="18" charset="0"/>
              </a:rPr>
              <a:t>string, which explains the function.</a:t>
            </a: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r>
              <a:rPr lang="en-US" altLang="en-US" sz="1800" dirty="0" smtClean="0">
                <a:latin typeface="Georgia" panose="02040502050405020303" pitchFamily="18" charset="0"/>
              </a:rPr>
              <a:t>This can be accessed </a:t>
            </a:r>
            <a:r>
              <a:rPr lang="en-US" altLang="en-US" sz="1800" dirty="0">
                <a:latin typeface="Georgia" panose="02040502050405020303" pitchFamily="18" charset="0"/>
              </a:rPr>
              <a:t>by </a:t>
            </a:r>
            <a:r>
              <a:rPr lang="en-US" altLang="en-US" sz="1800" b="1" dirty="0">
                <a:latin typeface="Georgia" panose="02040502050405020303" pitchFamily="18" charset="0"/>
              </a:rPr>
              <a:t>__doc__ </a:t>
            </a:r>
            <a:r>
              <a:rPr lang="en-US" altLang="en-US" sz="1800" dirty="0">
                <a:latin typeface="Georgia" panose="02040502050405020303" pitchFamily="18" charset="0"/>
              </a:rPr>
              <a:t>attribute of the </a:t>
            </a:r>
            <a:r>
              <a:rPr lang="en-US" altLang="en-US" sz="1800" dirty="0" smtClean="0">
                <a:latin typeface="Georgia" panose="02040502050405020303" pitchFamily="18" charset="0"/>
              </a:rPr>
              <a:t>function</a:t>
            </a:r>
          </a:p>
          <a:p>
            <a:pPr marL="0" indent="0">
              <a:buNone/>
            </a:pPr>
            <a:r>
              <a:rPr lang="en-US" altLang="en-US" sz="1800" dirty="0" smtClean="0">
                <a:latin typeface="Georgia" panose="02040502050405020303" pitchFamily="18" charset="0"/>
              </a:rPr>
              <a:t>       (i.e</a:t>
            </a:r>
            <a:r>
              <a:rPr lang="en-US" altLang="en-US" sz="1800" dirty="0">
                <a:latin typeface="Georgia" panose="02040502050405020303" pitchFamily="18" charset="0"/>
              </a:rPr>
              <a:t>) </a:t>
            </a:r>
            <a:r>
              <a:rPr lang="en-US" altLang="en-US" sz="1800" dirty="0" smtClean="0">
                <a:latin typeface="Georgia" panose="02040502050405020303" pitchFamily="18" charset="0"/>
              </a:rPr>
              <a:t> print(greet</a:t>
            </a:r>
            <a:r>
              <a:rPr lang="en-US" altLang="en-US" sz="1800" dirty="0">
                <a:latin typeface="Georgia" panose="02040502050405020303" pitchFamily="18" charset="0"/>
              </a:rPr>
              <a:t>.__doc</a:t>
            </a:r>
            <a:r>
              <a:rPr lang="en-US" altLang="en-US" sz="1800" dirty="0" smtClean="0">
                <a:latin typeface="Georgia" panose="02040502050405020303" pitchFamily="18" charset="0"/>
              </a:rPr>
              <a:t>__)</a:t>
            </a:r>
          </a:p>
          <a:p>
            <a:pPr marL="0" indent="0">
              <a:buNone/>
            </a:pPr>
            <a:endParaRPr lang="en-US" altLang="en-US" sz="16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9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ian_Pacific_American_Heritage_Month_presentation">
  <a:themeElements>
    <a:clrScheme name="AsianPacAmerHerMonth_TP10131490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AsianPacAmerHerMonth_TP10131490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ianPacAmerHerMonth_TP10131490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ianPacAmerHerMonth_TP10131490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ianPacAmerHerMonth_TP10131490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Words>1176</Words>
  <Application>Microsoft Office PowerPoint</Application>
  <PresentationFormat>On-screen Show (4:3)</PresentationFormat>
  <Paragraphs>252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Asian_Pacific_American_Heritage_Month_presentation</vt:lpstr>
      <vt:lpstr>FUnctions</vt:lpstr>
      <vt:lpstr>FUnctions</vt:lpstr>
      <vt:lpstr>Need of Python Functions</vt:lpstr>
      <vt:lpstr>What are Python Functions?</vt:lpstr>
      <vt:lpstr>Types of Python Functions</vt:lpstr>
      <vt:lpstr>Python  User-defined Functions</vt:lpstr>
      <vt:lpstr>Syntax of a function</vt:lpstr>
      <vt:lpstr>CALL a function</vt:lpstr>
      <vt:lpstr>Function  INFO</vt:lpstr>
      <vt:lpstr>Function  INFO</vt:lpstr>
      <vt:lpstr>Python Function Arguments</vt:lpstr>
      <vt:lpstr>Python KEYWORD  Arguments</vt:lpstr>
      <vt:lpstr>Python Arbitrary Arguments</vt:lpstr>
      <vt:lpstr>Python Built-in Functions</vt:lpstr>
      <vt:lpstr>Python Recursive Function</vt:lpstr>
      <vt:lpstr>Python LAMBDA Function</vt:lpstr>
      <vt:lpstr>Python Global, Local and Nonlocal variables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Amudha</dc:creator>
  <cp:lastModifiedBy>Amudha</cp:lastModifiedBy>
  <cp:revision>170</cp:revision>
  <dcterms:created xsi:type="dcterms:W3CDTF">2019-12-03T05:00:24Z</dcterms:created>
  <dcterms:modified xsi:type="dcterms:W3CDTF">2020-02-14T11:00:04Z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TC101314901033</vt:lpwstr>
  </property>
</Properties>
</file>