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77" r:id="rId3"/>
    <p:sldId id="276" r:id="rId4"/>
    <p:sldId id="278" r:id="rId5"/>
    <p:sldId id="279" r:id="rId6"/>
    <p:sldId id="280" r:id="rId7"/>
    <p:sldId id="281" r:id="rId8"/>
    <p:sldId id="282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3300"/>
    <a:srgbClr val="FFCCFF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 imported all the definitions from the math module. This makes all names except those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beginnig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with an underscore, visible in our scope.</a:t>
            </a:r>
          </a:p>
          <a:p>
            <a:endParaRPr lang="en-US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Importing everything with the asterisk (*) symbol is not a good programming practice. This can lead to duplicate definitions for an identifier. It also hampers the readability of our code.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 imported all the definitions from the math module. This makes all names except those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beginnig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with an underscore, visible in our scope.</a:t>
            </a:r>
          </a:p>
          <a:p>
            <a:endParaRPr lang="en-US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Importing everything with the asterisk (*) symbol is not a good programming practice. This can lead to duplicate definitions for an identifier.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It also hampers the readability of our code.</a:t>
            </a: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772400" cy="2057400"/>
          </a:xfrm>
        </p:spPr>
        <p:txBody>
          <a:bodyPr/>
          <a:lstStyle/>
          <a:p>
            <a:r>
              <a:rPr lang="en-US" altLang="en-US" sz="4400" b="1" dirty="0">
                <a:latin typeface="Algerian" panose="04020705040A02060702" pitchFamily="82" charset="0"/>
                <a:cs typeface="Courier New" panose="02070309020205020404" pitchFamily="49" charset="0"/>
              </a:rPr>
              <a:t>Modules and Packages</a:t>
            </a:r>
            <a:endParaRPr lang="en-US" altLang="en-US" sz="4400" b="1" dirty="0">
              <a:latin typeface="Algerian" panose="04020705040A02060702" pitchFamily="82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Modules and Packages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Modules in Python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Python import statement</a:t>
            </a:r>
          </a:p>
          <a:p>
            <a:r>
              <a:rPr lang="en-US" altLang="en-US" dirty="0">
                <a:latin typeface="Georgia" panose="02040502050405020303" pitchFamily="18" charset="0"/>
              </a:rPr>
              <a:t>PACKAGES</a:t>
            </a: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modules in Python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400" dirty="0">
                <a:latin typeface="Georgia" panose="02040502050405020303" pitchFamily="18" charset="0"/>
              </a:rPr>
              <a:t>M</a:t>
            </a:r>
            <a:r>
              <a:rPr lang="en-US" altLang="en-US" sz="2400" dirty="0" smtClean="0">
                <a:latin typeface="Georgia" panose="02040502050405020303" pitchFamily="18" charset="0"/>
              </a:rPr>
              <a:t>odules are used to </a:t>
            </a:r>
            <a:r>
              <a:rPr lang="en-US" altLang="en-US" sz="2400" dirty="0">
                <a:latin typeface="Georgia" panose="02040502050405020303" pitchFamily="18" charset="0"/>
              </a:rPr>
              <a:t>break down large programs into small manageable and organized files. Furthermore, modules provide reusability of code.</a:t>
            </a: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Modules </a:t>
            </a:r>
            <a:r>
              <a:rPr lang="en-US" altLang="en-US" sz="2400" dirty="0">
                <a:latin typeface="Georgia" panose="02040502050405020303" pitchFamily="18" charset="0"/>
              </a:rPr>
              <a:t>refer to a file containing Python statements and definitions</a:t>
            </a:r>
            <a:r>
              <a:rPr lang="en-US" altLang="en-US" sz="24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A file containing Python code, for e.g.: example.py, is called a module and its module name would be example</a:t>
            </a:r>
            <a:r>
              <a:rPr lang="en-US" altLang="en-US" sz="24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D</a:t>
            </a:r>
            <a:r>
              <a:rPr lang="en-US" altLang="en-US" sz="2400" dirty="0" smtClean="0">
                <a:latin typeface="Georgia" panose="02040502050405020303" pitchFamily="18" charset="0"/>
              </a:rPr>
              <a:t>efine most </a:t>
            </a:r>
            <a:r>
              <a:rPr lang="en-US" altLang="en-US" sz="2400" dirty="0">
                <a:latin typeface="Georgia" panose="02040502050405020303" pitchFamily="18" charset="0"/>
              </a:rPr>
              <a:t>used functions in a module and import it, instead of copying their </a:t>
            </a:r>
            <a:r>
              <a:rPr lang="en-US" altLang="en-US" sz="2400" dirty="0" smtClean="0">
                <a:latin typeface="Georgia" panose="02040502050405020303" pitchFamily="18" charset="0"/>
              </a:rPr>
              <a:t>definitions.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</a:t>
            </a:r>
            <a:r>
              <a:rPr lang="en-US" altLang="en-US" sz="2400" dirty="0" err="1">
                <a:latin typeface="Georgia" panose="02040502050405020303" pitchFamily="18" charset="0"/>
              </a:rPr>
              <a:t>Syntax:import</a:t>
            </a:r>
            <a:r>
              <a:rPr lang="en-US" altLang="en-US" sz="2400" dirty="0">
                <a:latin typeface="Georgia" panose="02040502050405020303" pitchFamily="18" charset="0"/>
              </a:rPr>
              <a:t> </a:t>
            </a:r>
            <a:r>
              <a:rPr lang="en-US" altLang="en-US" sz="2400" dirty="0" smtClean="0"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Standard modules can be imported the same way as we import our user-defined modules.</a:t>
            </a:r>
          </a:p>
          <a:p>
            <a:pPr marL="0" indent="0">
              <a:buNone/>
            </a:pPr>
            <a:endParaRPr lang="en-US" altLang="en-US" sz="2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import statement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2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import </a:t>
            </a:r>
            <a:r>
              <a:rPr lang="en-US" altLang="en-US" sz="1600" dirty="0" smtClean="0">
                <a:latin typeface="Georgia" panose="02040502050405020303" pitchFamily="18" charset="0"/>
              </a:rPr>
              <a:t>math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</a:rPr>
              <a:t>print</a:t>
            </a:r>
            <a:r>
              <a:rPr lang="en-US" altLang="en-US" sz="1600" dirty="0">
                <a:latin typeface="Georgia" panose="02040502050405020303" pitchFamily="18" charset="0"/>
              </a:rPr>
              <a:t>("The value of pi is", </a:t>
            </a:r>
            <a:r>
              <a:rPr lang="en-US" altLang="en-US" sz="1600" dirty="0" err="1">
                <a:latin typeface="Georgia" panose="02040502050405020303" pitchFamily="18" charset="0"/>
              </a:rPr>
              <a:t>math.pi</a:t>
            </a:r>
            <a:r>
              <a:rPr lang="en-US" altLang="en-US" sz="16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b="1" dirty="0"/>
              <a:t>Import with renaming</a:t>
            </a: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import math as </a:t>
            </a:r>
            <a:r>
              <a:rPr lang="en-US" altLang="en-US" sz="1600" dirty="0" smtClean="0">
                <a:latin typeface="Georgia" panose="02040502050405020303" pitchFamily="18" charset="0"/>
              </a:rPr>
              <a:t>m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</a:rPr>
              <a:t>print</a:t>
            </a:r>
            <a:r>
              <a:rPr lang="en-US" altLang="en-US" sz="1600" dirty="0">
                <a:latin typeface="Georgia" panose="02040502050405020303" pitchFamily="18" charset="0"/>
              </a:rPr>
              <a:t>("The value of pi is", </a:t>
            </a:r>
            <a:r>
              <a:rPr lang="en-US" altLang="en-US" sz="1600" dirty="0" err="1">
                <a:latin typeface="Georgia" panose="02040502050405020303" pitchFamily="18" charset="0"/>
              </a:rPr>
              <a:t>m.pi</a:t>
            </a:r>
            <a:r>
              <a:rPr lang="en-US" altLang="en-US" sz="16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b="1" dirty="0"/>
              <a:t>Python from...import </a:t>
            </a:r>
            <a:r>
              <a:rPr lang="en-US" sz="1600" b="1" dirty="0" smtClean="0"/>
              <a:t>statement(</a:t>
            </a:r>
            <a:r>
              <a:rPr lang="en-US" sz="1600" dirty="0"/>
              <a:t>import specific names from a module</a:t>
            </a:r>
            <a:r>
              <a:rPr lang="en-US" sz="1600" b="1" dirty="0" smtClean="0"/>
              <a:t>)</a:t>
            </a:r>
          </a:p>
          <a:p>
            <a:pPr marL="0" indent="0">
              <a:buNone/>
            </a:pPr>
            <a:r>
              <a:rPr lang="en-US" sz="1600" b="1" dirty="0"/>
              <a:t>from math import </a:t>
            </a:r>
            <a:r>
              <a:rPr lang="en-US" sz="1600" b="1" dirty="0" smtClean="0"/>
              <a:t>pi</a:t>
            </a:r>
          </a:p>
          <a:p>
            <a:pPr marL="0" indent="0">
              <a:buNone/>
            </a:pPr>
            <a:r>
              <a:rPr lang="en-US" sz="1600" b="1" dirty="0" smtClean="0"/>
              <a:t>print</a:t>
            </a:r>
            <a:r>
              <a:rPr lang="en-US" sz="1600" b="1" dirty="0"/>
              <a:t>("The value of pi is", pi</a:t>
            </a:r>
            <a:r>
              <a:rPr lang="en-US" sz="1600" b="1" dirty="0" smtClean="0"/>
              <a:t>)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Import all names</a:t>
            </a:r>
          </a:p>
          <a:p>
            <a:pPr marL="0" indent="0">
              <a:buNone/>
            </a:pPr>
            <a:r>
              <a:rPr lang="en-US" sz="1600" b="1" dirty="0"/>
              <a:t>from math import </a:t>
            </a:r>
            <a:r>
              <a:rPr lang="en-US" sz="1600" b="1" dirty="0" smtClean="0"/>
              <a:t>*</a:t>
            </a:r>
          </a:p>
          <a:p>
            <a:pPr marL="0" indent="0">
              <a:buNone/>
            </a:pPr>
            <a:r>
              <a:rPr lang="en-US" sz="1600" b="1" dirty="0" smtClean="0"/>
              <a:t>print</a:t>
            </a:r>
            <a:r>
              <a:rPr lang="en-US" sz="1600" b="1" dirty="0"/>
              <a:t>("The value of pi is", pi)</a:t>
            </a: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import statement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638800"/>
          </a:xfrm>
        </p:spPr>
        <p:txBody>
          <a:bodyPr/>
          <a:lstStyle/>
          <a:p>
            <a:r>
              <a:rPr lang="en-US" sz="1800" u="sng" dirty="0">
                <a:latin typeface="Georgia" panose="02040502050405020303" pitchFamily="18" charset="0"/>
              </a:rPr>
              <a:t>Python Module Search Path</a:t>
            </a:r>
          </a:p>
          <a:p>
            <a:pPr marL="400050" lvl="1" indent="0">
              <a:buNone/>
            </a:pPr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While importing a module, Python Interpreter first looks for a built-in module then (if not found) into a list of directories defined in </a:t>
            </a:r>
            <a:r>
              <a:rPr lang="en-US" sz="1800" dirty="0" err="1">
                <a:latin typeface="Georgia" panose="02040502050405020303" pitchFamily="18" charset="0"/>
                <a:ea typeface="+mn-ea"/>
                <a:cs typeface="+mn-cs"/>
              </a:rPr>
              <a:t>sys.path</a:t>
            </a:r>
            <a:r>
              <a:rPr lang="en-US" sz="1800" dirty="0">
                <a:latin typeface="Georgia" panose="02040502050405020303" pitchFamily="18" charset="0"/>
                <a:ea typeface="+mn-ea"/>
                <a:cs typeface="+mn-cs"/>
              </a:rPr>
              <a:t>. The search is in this order.</a:t>
            </a:r>
          </a:p>
          <a:p>
            <a:pPr lvl="2"/>
            <a:r>
              <a:rPr lang="en-US" altLang="en-US" sz="1600" dirty="0">
                <a:latin typeface="Georgia" panose="02040502050405020303" pitchFamily="18" charset="0"/>
              </a:rPr>
              <a:t>The current directory.</a:t>
            </a:r>
          </a:p>
          <a:p>
            <a:pPr lvl="2"/>
            <a:r>
              <a:rPr lang="en-US" altLang="en-US" sz="1600" dirty="0">
                <a:latin typeface="Georgia" panose="02040502050405020303" pitchFamily="18" charset="0"/>
              </a:rPr>
              <a:t>PYTHONPATH (an environment variable with a list of directory).</a:t>
            </a:r>
          </a:p>
          <a:p>
            <a:pPr lvl="2"/>
            <a:r>
              <a:rPr lang="en-US" altLang="en-US" sz="1600" dirty="0">
                <a:latin typeface="Georgia" panose="02040502050405020303" pitchFamily="18" charset="0"/>
              </a:rPr>
              <a:t>The installation-dependent default directory.</a:t>
            </a:r>
          </a:p>
          <a:p>
            <a:pPr marL="0" indent="0">
              <a:buNone/>
            </a:pPr>
            <a:endParaRPr lang="en-US" sz="1800" dirty="0" smtClean="0">
              <a:latin typeface="Georgia" panose="02040502050405020303" pitchFamily="18" charset="0"/>
            </a:endParaRPr>
          </a:p>
          <a:p>
            <a:r>
              <a:rPr lang="en-US" sz="1800" u="sng" dirty="0" smtClean="0">
                <a:latin typeface="Georgia" panose="02040502050405020303" pitchFamily="18" charset="0"/>
              </a:rPr>
              <a:t>Reloading </a:t>
            </a:r>
            <a:r>
              <a:rPr lang="en-US" sz="1800" u="sng" dirty="0">
                <a:latin typeface="Georgia" panose="02040502050405020303" pitchFamily="18" charset="0"/>
              </a:rPr>
              <a:t>a module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     The </a:t>
            </a:r>
            <a:r>
              <a:rPr lang="en-US" sz="1800" dirty="0">
                <a:latin typeface="Georgia" panose="02040502050405020303" pitchFamily="18" charset="0"/>
              </a:rPr>
              <a:t>Python interpreter imports a module only once during a session. 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     This  makes </a:t>
            </a:r>
            <a:r>
              <a:rPr lang="en-US" sz="1800" dirty="0">
                <a:latin typeface="Georgia" panose="02040502050405020303" pitchFamily="18" charset="0"/>
              </a:rPr>
              <a:t>things more efficient. </a:t>
            </a:r>
          </a:p>
          <a:p>
            <a:pPr marL="0" indent="0">
              <a:buNone/>
            </a:pPr>
            <a:endParaRPr lang="en-US" altLang="en-US" sz="2400" dirty="0" smtClean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We </a:t>
            </a:r>
            <a:r>
              <a:rPr lang="en-US" sz="1800" dirty="0">
                <a:latin typeface="Georgia" panose="02040502050405020303" pitchFamily="18" charset="0"/>
              </a:rPr>
              <a:t>can use the reload() function inside the imp module to reload a module. </a:t>
            </a:r>
          </a:p>
          <a:p>
            <a:pPr marL="1257300" lvl="3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import imp </a:t>
            </a:r>
          </a:p>
          <a:p>
            <a:pPr marL="1257300" lvl="3" indent="0">
              <a:buNone/>
            </a:pPr>
            <a:r>
              <a:rPr lang="en-US" sz="1600" dirty="0" err="1">
                <a:latin typeface="Georgia" panose="02040502050405020303" pitchFamily="18" charset="0"/>
              </a:rPr>
              <a:t>imp.reload</a:t>
            </a:r>
            <a:r>
              <a:rPr lang="en-US" sz="1600" dirty="0">
                <a:latin typeface="Georgia" panose="02040502050405020303" pitchFamily="18" charset="0"/>
              </a:rPr>
              <a:t>(</a:t>
            </a:r>
            <a:r>
              <a:rPr lang="en-US" sz="1600" dirty="0" err="1">
                <a:latin typeface="Georgia" panose="02040502050405020303" pitchFamily="18" charset="0"/>
              </a:rPr>
              <a:t>my_module</a:t>
            </a:r>
            <a:r>
              <a:rPr lang="en-US" sz="16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 smtClean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We </a:t>
            </a:r>
            <a:r>
              <a:rPr lang="en-US" sz="1800" dirty="0">
                <a:latin typeface="Georgia" panose="02040502050405020303" pitchFamily="18" charset="0"/>
              </a:rPr>
              <a:t>can use the </a:t>
            </a:r>
            <a:r>
              <a:rPr lang="en-US" sz="1800" dirty="0" err="1">
                <a:latin typeface="Georgia" panose="02040502050405020303" pitchFamily="18" charset="0"/>
              </a:rPr>
              <a:t>dir</a:t>
            </a:r>
            <a:r>
              <a:rPr lang="en-US" sz="1800" dirty="0">
                <a:latin typeface="Georgia" panose="02040502050405020303" pitchFamily="18" charset="0"/>
              </a:rPr>
              <a:t>() function to find out names that are defined inside a module.</a:t>
            </a: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8527" cy="57150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en-US" sz="4800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PACKAGES</a:t>
            </a:r>
            <a:endParaRPr lang="en-US" altLang="en-US" sz="4800" dirty="0">
              <a:latin typeface="Georgia" panose="0204050205040502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PACKAGES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sz="2400" dirty="0" smtClean="0">
                <a:latin typeface="Georgia" panose="02040502050405020303" pitchFamily="18" charset="0"/>
              </a:rPr>
              <a:t>Generally </a:t>
            </a:r>
            <a:r>
              <a:rPr lang="en-US" sz="2400" dirty="0">
                <a:latin typeface="Georgia" panose="02040502050405020303" pitchFamily="18" charset="0"/>
              </a:rPr>
              <a:t>we store files grouping together logically and have multiple sub directories. Similar to this, Python has packages for directories and modules for files</a:t>
            </a:r>
            <a:r>
              <a:rPr lang="en-US" sz="2400" dirty="0" smtClean="0">
                <a:latin typeface="Georgia" panose="02040502050405020303" pitchFamily="18" charset="0"/>
              </a:rPr>
              <a:t>.</a:t>
            </a:r>
          </a:p>
          <a:p>
            <a:endParaRPr lang="en-US" altLang="en-US" sz="2400" dirty="0" smtClean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A</a:t>
            </a:r>
            <a:r>
              <a:rPr lang="en-US" sz="2400" dirty="0" smtClean="0">
                <a:latin typeface="Georgia" panose="02040502050405020303" pitchFamily="18" charset="0"/>
              </a:rPr>
              <a:t>s </a:t>
            </a:r>
            <a:r>
              <a:rPr lang="en-US" sz="2400" dirty="0">
                <a:latin typeface="Georgia" panose="02040502050405020303" pitchFamily="18" charset="0"/>
              </a:rPr>
              <a:t>a directory can contain sub-directories and files, a Python package can have sub-packages and modules</a:t>
            </a: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>
                <a:latin typeface="Georgia" panose="02040502050405020303" pitchFamily="18" charset="0"/>
              </a:rPr>
              <a:t>A directory must contain a file named __init__.py in order for Python to consider it as a package. This file can be left empty but we generally place the initialization code for that package in this file.</a:t>
            </a:r>
          </a:p>
        </p:txBody>
      </p:sp>
    </p:spTree>
    <p:extLst>
      <p:ext uri="{BB962C8B-B14F-4D97-AF65-F5344CB8AC3E}">
        <p14:creationId xmlns:p14="http://schemas.microsoft.com/office/powerpoint/2010/main" val="22833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PACKAGES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 </a:t>
            </a:r>
            <a:r>
              <a:rPr lang="en-US" altLang="en-US" sz="2400" dirty="0" smtClean="0">
                <a:latin typeface="Georgia" panose="02040502050405020303" pitchFamily="18" charset="0"/>
              </a:rPr>
              <a:t>  </a:t>
            </a:r>
            <a:endParaRPr lang="en-US" altLang="en-US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80491"/>
              </p:ext>
            </p:extLst>
          </p:nvPr>
        </p:nvGraphicFramePr>
        <p:xfrm>
          <a:off x="76200" y="1143000"/>
          <a:ext cx="89154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274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u="none" kern="12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1322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Importing module from a package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We can import modules from packages using the dot (.)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operator.To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import the start module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Game.Level.start</a:t>
                      </a: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if this module contains a function named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select_difficulty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(), we can reference 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Game.Level.start.select_difficulty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(2)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Game.Level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import start</a:t>
                      </a:r>
                    </a:p>
                    <a:p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start.select_difficulty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(2)</a:t>
                      </a:r>
                    </a:p>
                    <a:p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Game.Level.start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select_difficulty</a:t>
                      </a:r>
                      <a:endParaRPr lang="en-US" sz="1600" b="1" i="0" kern="1200" dirty="0" smtClean="0">
                        <a:solidFill>
                          <a:schemeClr val="dk1"/>
                        </a:solidFill>
                        <a:effectLst/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select_difficulty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(2)</a:t>
                      </a:r>
                      <a:endParaRPr lang="en-US" sz="1600" b="1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38100" cmpd="sng">
                      <a:noFill/>
                    </a:lnT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143000"/>
            <a:ext cx="408790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6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4594</TotalTime>
  <Words>380</Words>
  <Application>Microsoft Office PowerPoint</Application>
  <PresentationFormat>On-screen Show (4:3)</PresentationFormat>
  <Paragraphs>81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Asian_Pacific_American_Heritage_Month_presentation</vt:lpstr>
      <vt:lpstr>Modules and Packages</vt:lpstr>
      <vt:lpstr>Modules and Packages</vt:lpstr>
      <vt:lpstr>modules in Python</vt:lpstr>
      <vt:lpstr>Python import statement</vt:lpstr>
      <vt:lpstr>Python import statement</vt:lpstr>
      <vt:lpstr> </vt:lpstr>
      <vt:lpstr>PACKAGES</vt:lpstr>
      <vt:lpstr>PACKAGES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177</cp:revision>
  <dcterms:created xsi:type="dcterms:W3CDTF">2019-12-03T05:00:24Z</dcterms:created>
  <dcterms:modified xsi:type="dcterms:W3CDTF">2020-02-14T10:46:50Z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