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78" r:id="rId2"/>
    <p:sldId id="277" r:id="rId3"/>
    <p:sldId id="276" r:id="rId4"/>
    <p:sldId id="279" r:id="rId5"/>
    <p:sldId id="281" r:id="rId6"/>
    <p:sldId id="282" r:id="rId7"/>
    <p:sldId id="283" r:id="rId8"/>
    <p:sldId id="280" r:id="rId9"/>
    <p:sldId id="284" r:id="rId10"/>
    <p:sldId id="285" r:id="rId11"/>
    <p:sldId id="287" r:id="rId12"/>
    <p:sldId id="288" r:id="rId13"/>
    <p:sldId id="28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3300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2057400"/>
          </a:xfrm>
        </p:spPr>
        <p:txBody>
          <a:bodyPr/>
          <a:lstStyle/>
          <a:p>
            <a:r>
              <a:rPr lang="en-US" altLang="en-US" sz="4400" b="1" dirty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  <a:t>Python</a:t>
            </a:r>
            <a:br>
              <a:rPr lang="en-US" altLang="en-US" sz="4400" b="1" dirty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</a:br>
            <a:r>
              <a:rPr lang="en-US" altLang="en-US" sz="4400" b="1" dirty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  <a:t>File </a:t>
            </a:r>
            <a:r>
              <a:rPr lang="en-US" altLang="en-US" sz="4400" b="1" dirty="0" smtClean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  <a:t>operation</a:t>
            </a:r>
            <a:endParaRPr lang="en-US" altLang="en-US" sz="9600" b="1" dirty="0">
              <a:latin typeface="Algerian" panose="04020705040A02060702" pitchFamily="82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Directory and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File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Management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715000"/>
          </a:xfrm>
        </p:spPr>
        <p:txBody>
          <a:bodyPr/>
          <a:lstStyle/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Directory in </a:t>
            </a:r>
            <a:r>
              <a:rPr lang="en-US" altLang="en-US" sz="2000" dirty="0" smtClean="0">
                <a:latin typeface="Georgia" panose="02040502050405020303" pitchFamily="18" charset="0"/>
              </a:rPr>
              <a:t>Python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If there are a large number of files to handle in your Python program, you can arrange your code within different directories to make things more manageable.</a:t>
            </a:r>
          </a:p>
          <a:p>
            <a:pPr marL="457200" lvl="1" indent="0">
              <a:buClr>
                <a:srgbClr val="000000"/>
              </a:buClr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A directory or folder is a collection of files and sub directories. Python has the </a:t>
            </a:r>
            <a:r>
              <a:rPr lang="en-US" altLang="en-US" sz="1800" dirty="0" err="1">
                <a:latin typeface="Georgia" panose="02040502050405020303" pitchFamily="18" charset="0"/>
              </a:rPr>
              <a:t>os</a:t>
            </a:r>
            <a:r>
              <a:rPr lang="en-US" altLang="en-US" sz="1800" dirty="0">
                <a:latin typeface="Georgia" panose="02040502050405020303" pitchFamily="18" charset="0"/>
              </a:rPr>
              <a:t> module, which provides us with many useful methods to work with directories (and files as well</a:t>
            </a:r>
            <a:r>
              <a:rPr lang="en-US" altLang="en-US" sz="1800" dirty="0" smtClean="0">
                <a:latin typeface="Georgia" panose="02040502050405020303" pitchFamily="18" charset="0"/>
              </a:rPr>
              <a:t>).</a:t>
            </a:r>
          </a:p>
          <a:p>
            <a:pPr marL="457200" lvl="1" indent="0">
              <a:buClr>
                <a:srgbClr val="000000"/>
              </a:buClr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u="sng" dirty="0">
                <a:latin typeface="Georgia" panose="02040502050405020303" pitchFamily="18" charset="0"/>
              </a:rPr>
              <a:t>Get Current </a:t>
            </a:r>
            <a:r>
              <a:rPr lang="en-US" altLang="en-US" sz="1800" u="sng" dirty="0" smtClean="0">
                <a:latin typeface="Georgia" panose="02040502050405020303" pitchFamily="18" charset="0"/>
              </a:rPr>
              <a:t>Directory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&gt;&gt;&gt; import </a:t>
            </a:r>
            <a:r>
              <a:rPr lang="en-US" altLang="en-US" sz="1800" dirty="0" err="1">
                <a:latin typeface="Georgia" panose="02040502050405020303" pitchFamily="18" charset="0"/>
              </a:rPr>
              <a:t>os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&gt;&gt;&gt; </a:t>
            </a:r>
            <a:r>
              <a:rPr lang="en-US" altLang="en-US" sz="1800" dirty="0" err="1">
                <a:latin typeface="Georgia" panose="02040502050405020303" pitchFamily="18" charset="0"/>
              </a:rPr>
              <a:t>os.getcwd</a:t>
            </a:r>
            <a:r>
              <a:rPr lang="en-US" altLang="en-US" sz="1800" dirty="0">
                <a:latin typeface="Georgia" panose="02040502050405020303" pitchFamily="18" charset="0"/>
              </a:rPr>
              <a:t>()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'C:\\Program Files\\</a:t>
            </a:r>
            <a:r>
              <a:rPr lang="en-US" altLang="en-US" sz="1800" dirty="0" err="1">
                <a:latin typeface="Georgia" panose="02040502050405020303" pitchFamily="18" charset="0"/>
              </a:rPr>
              <a:t>PyScripter</a:t>
            </a:r>
            <a:r>
              <a:rPr lang="en-US" altLang="en-US" sz="1800" dirty="0">
                <a:latin typeface="Georgia" panose="02040502050405020303" pitchFamily="18" charset="0"/>
              </a:rPr>
              <a:t>'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&gt;&gt;&gt; </a:t>
            </a:r>
            <a:r>
              <a:rPr lang="en-US" altLang="en-US" sz="1800" dirty="0" err="1">
                <a:latin typeface="Georgia" panose="02040502050405020303" pitchFamily="18" charset="0"/>
              </a:rPr>
              <a:t>os.getcwdb</a:t>
            </a:r>
            <a:r>
              <a:rPr lang="en-US" altLang="en-US" sz="1800" dirty="0">
                <a:latin typeface="Georgia" panose="02040502050405020303" pitchFamily="18" charset="0"/>
              </a:rPr>
              <a:t>()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 err="1">
                <a:latin typeface="Georgia" panose="02040502050405020303" pitchFamily="18" charset="0"/>
              </a:rPr>
              <a:t>b'C</a:t>
            </a:r>
            <a:r>
              <a:rPr lang="en-US" altLang="en-US" sz="1800" dirty="0">
                <a:latin typeface="Georgia" panose="02040502050405020303" pitchFamily="18" charset="0"/>
              </a:rPr>
              <a:t>:\\Program Files\\</a:t>
            </a:r>
            <a:r>
              <a:rPr lang="en-US" altLang="en-US" sz="1800" dirty="0" err="1">
                <a:latin typeface="Georgia" panose="02040502050405020303" pitchFamily="18" charset="0"/>
              </a:rPr>
              <a:t>PyScripter</a:t>
            </a:r>
            <a:r>
              <a:rPr lang="en-US" altLang="en-US" sz="1800" dirty="0">
                <a:latin typeface="Georgia" panose="02040502050405020303" pitchFamily="18" charset="0"/>
              </a:rPr>
              <a:t>'</a:t>
            </a:r>
          </a:p>
          <a:p>
            <a:pPr marL="457200" lvl="1" indent="0">
              <a:buClr>
                <a:srgbClr val="000000"/>
              </a:buClr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									</a:t>
            </a:r>
            <a:endParaRPr lang="en-US" altLang="en-US" sz="200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0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Directory – </a:t>
            </a:r>
            <a:r>
              <a:rPr lang="en-US" altLang="en-US" b="1" dirty="0" err="1" smtClean="0">
                <a:latin typeface="Algerian" panose="04020705040A02060702" pitchFamily="82" charset="0"/>
                <a:cs typeface="Courier New" panose="02070309020205020404" pitchFamily="49" charset="0"/>
              </a:rPr>
              <a:t>Change,List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715000"/>
          </a:xfrm>
        </p:spPr>
        <p:txBody>
          <a:bodyPr/>
          <a:lstStyle/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u="sng" dirty="0">
                <a:latin typeface="Georgia" panose="02040502050405020303" pitchFamily="18" charset="0"/>
              </a:rPr>
              <a:t>Changing Directory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&gt;&gt;&gt; </a:t>
            </a:r>
            <a:r>
              <a:rPr lang="en-US" altLang="en-US" sz="1800" dirty="0" err="1">
                <a:latin typeface="Georgia" panose="02040502050405020303" pitchFamily="18" charset="0"/>
              </a:rPr>
              <a:t>os.chdir</a:t>
            </a:r>
            <a:r>
              <a:rPr lang="en-US" altLang="en-US" sz="1800" dirty="0">
                <a:latin typeface="Georgia" panose="02040502050405020303" pitchFamily="18" charset="0"/>
              </a:rPr>
              <a:t>('C:\\Python33')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&gt;&gt;&gt; print(</a:t>
            </a:r>
            <a:r>
              <a:rPr lang="en-US" altLang="en-US" sz="1800" dirty="0" err="1">
                <a:latin typeface="Georgia" panose="02040502050405020303" pitchFamily="18" charset="0"/>
              </a:rPr>
              <a:t>os.getcwd</a:t>
            </a:r>
            <a:r>
              <a:rPr lang="en-US" altLang="en-US" sz="1800" dirty="0">
                <a:latin typeface="Georgia" panose="02040502050405020303" pitchFamily="18" charset="0"/>
              </a:rPr>
              <a:t>())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C:\</a:t>
            </a:r>
            <a:r>
              <a:rPr lang="en-US" altLang="en-US" sz="1800" dirty="0" smtClean="0">
                <a:latin typeface="Georgia" panose="02040502050405020303" pitchFamily="18" charset="0"/>
              </a:rPr>
              <a:t>Python33</a:t>
            </a:r>
          </a:p>
          <a:p>
            <a:pPr marL="457200" lvl="1" indent="0">
              <a:buClr>
                <a:srgbClr val="000000"/>
              </a:buClr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u="sng" dirty="0">
                <a:latin typeface="Georgia" panose="02040502050405020303" pitchFamily="18" charset="0"/>
              </a:rPr>
              <a:t>List Directories and </a:t>
            </a:r>
            <a:r>
              <a:rPr lang="en-US" sz="1800" u="sng" dirty="0" smtClean="0">
                <a:latin typeface="Georgia" panose="02040502050405020303" pitchFamily="18" charset="0"/>
              </a:rPr>
              <a:t>Files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dirty="0">
                <a:latin typeface="Georgia" panose="02040502050405020303" pitchFamily="18" charset="0"/>
              </a:rPr>
              <a:t>All files and sub directories inside a directory can be known using the </a:t>
            </a:r>
            <a:r>
              <a:rPr lang="en-US" sz="1800" dirty="0" err="1">
                <a:latin typeface="Georgia" panose="02040502050405020303" pitchFamily="18" charset="0"/>
              </a:rPr>
              <a:t>listdir</a:t>
            </a:r>
            <a:r>
              <a:rPr lang="en-US" sz="1800" dirty="0">
                <a:latin typeface="Georgia" panose="02040502050405020303" pitchFamily="18" charset="0"/>
              </a:rPr>
              <a:t>() method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dirty="0" err="1">
                <a:latin typeface="Georgia" panose="02040502050405020303" pitchFamily="18" charset="0"/>
              </a:rPr>
              <a:t>os.listdir</a:t>
            </a:r>
            <a:r>
              <a:rPr lang="en-US" sz="1800" dirty="0" smtClean="0">
                <a:latin typeface="Georgia" panose="02040502050405020303" pitchFamily="18" charset="0"/>
              </a:rPr>
              <a:t>(</a:t>
            </a:r>
            <a:r>
              <a:rPr lang="en-US" sz="1800" dirty="0" smtClean="0"/>
              <a:t>‘C:\\'</a:t>
            </a:r>
            <a:r>
              <a:rPr lang="en-US" sz="1800" dirty="0" smtClean="0">
                <a:latin typeface="Georgia" panose="02040502050405020303" pitchFamily="18" charset="0"/>
              </a:rPr>
              <a:t>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['DLLs',</a:t>
            </a:r>
          </a:p>
          <a:p>
            <a:r>
              <a:rPr lang="en-US" sz="1600" dirty="0">
                <a:latin typeface="Georgia" panose="02040502050405020303" pitchFamily="18" charset="0"/>
              </a:rPr>
              <a:t>'Doc',</a:t>
            </a:r>
          </a:p>
          <a:p>
            <a:r>
              <a:rPr lang="en-US" sz="1600" dirty="0">
                <a:latin typeface="Georgia" panose="02040502050405020303" pitchFamily="18" charset="0"/>
              </a:rPr>
              <a:t>'include',</a:t>
            </a:r>
          </a:p>
          <a:p>
            <a:r>
              <a:rPr lang="en-US" sz="1600" dirty="0">
                <a:latin typeface="Georgia" panose="02040502050405020303" pitchFamily="18" charset="0"/>
              </a:rPr>
              <a:t>'Lib',</a:t>
            </a:r>
          </a:p>
          <a:p>
            <a:r>
              <a:rPr lang="en-US" sz="1600" dirty="0">
                <a:latin typeface="Georgia" panose="02040502050405020303" pitchFamily="18" charset="0"/>
              </a:rPr>
              <a:t>'libs',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'python.exe</a:t>
            </a:r>
            <a:r>
              <a:rPr lang="en-US" sz="1600" dirty="0">
                <a:latin typeface="Georgia" panose="02040502050405020303" pitchFamily="18" charset="0"/>
              </a:rPr>
              <a:t>',</a:t>
            </a:r>
          </a:p>
          <a:p>
            <a:r>
              <a:rPr lang="en-US" sz="1600" dirty="0">
                <a:latin typeface="Georgia" panose="02040502050405020303" pitchFamily="18" charset="0"/>
              </a:rPr>
              <a:t>'pythonw.exe',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…</a:t>
            </a:r>
          </a:p>
          <a:p>
            <a:r>
              <a:rPr lang="en-US" sz="1600" dirty="0" smtClean="0">
                <a:latin typeface="Georgia" panose="02040502050405020303" pitchFamily="18" charset="0"/>
              </a:rPr>
              <a:t>…]</a:t>
            </a:r>
            <a:endParaRPr lang="en-US" sz="1600" dirty="0">
              <a:latin typeface="Georgia" panose="02040502050405020303" pitchFamily="18" charset="0"/>
            </a:endParaRPr>
          </a:p>
          <a:p>
            <a:pPr marL="457200" lvl="1" indent="0">
              <a:buClr>
                <a:srgbClr val="000000"/>
              </a:buClr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457200" lvl="1" indent="0">
              <a:buClr>
                <a:srgbClr val="000000"/>
              </a:buClr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									</a:t>
            </a:r>
            <a:endParaRPr lang="en-US" altLang="en-US" sz="200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2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Directory &amp; FILE </a:t>
            </a:r>
            <a:b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-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MAKE ,RENAME 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715000"/>
          </a:xfrm>
        </p:spPr>
        <p:txBody>
          <a:bodyPr/>
          <a:lstStyle/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u="sng" dirty="0">
                <a:latin typeface="Georgia" panose="02040502050405020303" pitchFamily="18" charset="0"/>
              </a:rPr>
              <a:t>Making a New </a:t>
            </a:r>
            <a:r>
              <a:rPr lang="en-US" altLang="en-US" sz="1800" u="sng" dirty="0" smtClean="0">
                <a:latin typeface="Georgia" panose="02040502050405020303" pitchFamily="18" charset="0"/>
              </a:rPr>
              <a:t>Directory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&gt;&gt;&gt; </a:t>
            </a:r>
            <a:r>
              <a:rPr lang="en-US" altLang="en-US" sz="1800" dirty="0" err="1">
                <a:latin typeface="Georgia" panose="02040502050405020303" pitchFamily="18" charset="0"/>
              </a:rPr>
              <a:t>os.mkdir</a:t>
            </a:r>
            <a:r>
              <a:rPr lang="en-US" altLang="en-US" sz="1800" dirty="0">
                <a:latin typeface="Georgia" panose="02040502050405020303" pitchFamily="18" charset="0"/>
              </a:rPr>
              <a:t>('test')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&gt;&gt;&gt; </a:t>
            </a:r>
            <a:r>
              <a:rPr lang="en-US" altLang="en-US" sz="1800" dirty="0" err="1">
                <a:latin typeface="Georgia" panose="02040502050405020303" pitchFamily="18" charset="0"/>
              </a:rPr>
              <a:t>os.listdir</a:t>
            </a:r>
            <a:r>
              <a:rPr lang="en-US" altLang="en-US" sz="1800" dirty="0">
                <a:latin typeface="Georgia" panose="02040502050405020303" pitchFamily="18" charset="0"/>
              </a:rPr>
              <a:t>()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['test</a:t>
            </a:r>
            <a:r>
              <a:rPr lang="en-US" altLang="en-US" sz="1800" dirty="0" smtClean="0">
                <a:latin typeface="Georgia" panose="02040502050405020303" pitchFamily="18" charset="0"/>
              </a:rPr>
              <a:t>']</a:t>
            </a:r>
          </a:p>
          <a:p>
            <a:pPr marL="457200" lvl="1" indent="0">
              <a:buClr>
                <a:srgbClr val="000000"/>
              </a:buClr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u="sng" dirty="0">
                <a:latin typeface="Georgia" panose="02040502050405020303" pitchFamily="18" charset="0"/>
              </a:rPr>
              <a:t>Renaming a Directory or a </a:t>
            </a:r>
            <a:r>
              <a:rPr lang="en-US" sz="1800" u="sng" dirty="0" smtClean="0">
                <a:latin typeface="Georgia" panose="02040502050405020303" pitchFamily="18" charset="0"/>
              </a:rPr>
              <a:t>File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dirty="0">
                <a:latin typeface="Georgia" panose="02040502050405020303" pitchFamily="18" charset="0"/>
              </a:rPr>
              <a:t>The rename() </a:t>
            </a:r>
            <a:r>
              <a:rPr lang="en-US" sz="1800" dirty="0" smtClean="0">
                <a:latin typeface="Georgia" panose="02040502050405020303" pitchFamily="18" charset="0"/>
              </a:rPr>
              <a:t>method with  </a:t>
            </a:r>
            <a:r>
              <a:rPr lang="en-US" sz="1800" dirty="0">
                <a:latin typeface="Georgia" panose="02040502050405020303" pitchFamily="18" charset="0"/>
              </a:rPr>
              <a:t>first argument </a:t>
            </a:r>
            <a:r>
              <a:rPr lang="en-US" sz="1800" dirty="0" smtClean="0">
                <a:latin typeface="Georgia" panose="02040502050405020303" pitchFamily="18" charset="0"/>
              </a:rPr>
              <a:t>as </a:t>
            </a:r>
            <a:r>
              <a:rPr lang="en-US" sz="1800" dirty="0">
                <a:latin typeface="Georgia" panose="02040502050405020303" pitchFamily="18" charset="0"/>
              </a:rPr>
              <a:t>old name and </a:t>
            </a:r>
            <a:r>
              <a:rPr lang="en-US" sz="1800" dirty="0" smtClean="0">
                <a:latin typeface="Georgia" panose="02040502050405020303" pitchFamily="18" charset="0"/>
              </a:rPr>
              <a:t>new </a:t>
            </a:r>
            <a:r>
              <a:rPr lang="en-US" sz="1800" dirty="0">
                <a:latin typeface="Georgia" panose="02040502050405020303" pitchFamily="18" charset="0"/>
              </a:rPr>
              <a:t>name </a:t>
            </a:r>
            <a:r>
              <a:rPr lang="en-US" sz="1800" dirty="0" smtClean="0">
                <a:latin typeface="Georgia" panose="02040502050405020303" pitchFamily="18" charset="0"/>
              </a:rPr>
              <a:t>as second </a:t>
            </a:r>
            <a:r>
              <a:rPr lang="en-US" sz="1800" dirty="0">
                <a:latin typeface="Georgia" panose="02040502050405020303" pitchFamily="18" charset="0"/>
              </a:rPr>
              <a:t>argument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dirty="0">
                <a:latin typeface="Georgia" panose="02040502050405020303" pitchFamily="18" charset="0"/>
              </a:rPr>
              <a:t>&gt;&gt;&gt; </a:t>
            </a:r>
            <a:r>
              <a:rPr lang="en-US" sz="1800" dirty="0" err="1">
                <a:latin typeface="Georgia" panose="02040502050405020303" pitchFamily="18" charset="0"/>
              </a:rPr>
              <a:t>os.listdir</a:t>
            </a:r>
            <a:r>
              <a:rPr lang="en-US" sz="1800" dirty="0">
                <a:latin typeface="Georgia" panose="02040502050405020303" pitchFamily="18" charset="0"/>
              </a:rPr>
              <a:t>()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dirty="0">
                <a:latin typeface="Georgia" panose="02040502050405020303" pitchFamily="18" charset="0"/>
              </a:rPr>
              <a:t>['test']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dirty="0">
                <a:latin typeface="Georgia" panose="02040502050405020303" pitchFamily="18" charset="0"/>
              </a:rPr>
              <a:t>&gt;&gt;&gt; </a:t>
            </a:r>
            <a:r>
              <a:rPr lang="en-US" sz="1800" dirty="0" err="1">
                <a:latin typeface="Georgia" panose="02040502050405020303" pitchFamily="18" charset="0"/>
              </a:rPr>
              <a:t>os.rename</a:t>
            </a:r>
            <a:r>
              <a:rPr lang="en-US" sz="1800" dirty="0">
                <a:latin typeface="Georgia" panose="02040502050405020303" pitchFamily="18" charset="0"/>
              </a:rPr>
              <a:t>('test','</a:t>
            </a:r>
            <a:r>
              <a:rPr lang="en-US" sz="1800" dirty="0" err="1">
                <a:latin typeface="Georgia" panose="02040502050405020303" pitchFamily="18" charset="0"/>
              </a:rPr>
              <a:t>new_one</a:t>
            </a:r>
            <a:r>
              <a:rPr lang="en-US" sz="1800" dirty="0">
                <a:latin typeface="Georgia" panose="02040502050405020303" pitchFamily="18" charset="0"/>
              </a:rPr>
              <a:t>')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dirty="0">
                <a:latin typeface="Georgia" panose="02040502050405020303" pitchFamily="18" charset="0"/>
              </a:rPr>
              <a:t>&gt;&gt;&gt; </a:t>
            </a:r>
            <a:r>
              <a:rPr lang="en-US" sz="1800" dirty="0" err="1">
                <a:latin typeface="Georgia" panose="02040502050405020303" pitchFamily="18" charset="0"/>
              </a:rPr>
              <a:t>os.listdir</a:t>
            </a:r>
            <a:r>
              <a:rPr lang="en-US" sz="1800" dirty="0">
                <a:latin typeface="Georgia" panose="02040502050405020303" pitchFamily="18" charset="0"/>
              </a:rPr>
              <a:t>()</a:t>
            </a: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dirty="0">
                <a:latin typeface="Georgia" panose="02040502050405020303" pitchFamily="18" charset="0"/>
              </a:rPr>
              <a:t>['</a:t>
            </a:r>
            <a:r>
              <a:rPr lang="en-US" sz="1800" dirty="0" err="1">
                <a:latin typeface="Georgia" panose="02040502050405020303" pitchFamily="18" charset="0"/>
              </a:rPr>
              <a:t>new_one</a:t>
            </a:r>
            <a:r>
              <a:rPr lang="en-US" sz="1800" dirty="0">
                <a:latin typeface="Georgia" panose="02040502050405020303" pitchFamily="18" charset="0"/>
              </a:rPr>
              <a:t>']</a:t>
            </a:r>
          </a:p>
          <a:p>
            <a:pPr marL="457200" lvl="1" indent="0">
              <a:buClr>
                <a:srgbClr val="000000"/>
              </a:buClr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									</a:t>
            </a:r>
            <a:endParaRPr lang="en-US" altLang="en-US" sz="200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4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Directory &amp; File - REMOVE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715000"/>
          </a:xfrm>
        </p:spPr>
        <p:txBody>
          <a:bodyPr/>
          <a:lstStyle/>
          <a:p>
            <a:pPr marL="457200" lvl="1" indent="0">
              <a:buClr>
                <a:srgbClr val="000000"/>
              </a:buClr>
              <a:buNone/>
            </a:pPr>
            <a:r>
              <a:rPr lang="en-US" altLang="en-US" sz="1800" u="sng" dirty="0">
                <a:latin typeface="Georgia" panose="02040502050405020303" pitchFamily="18" charset="0"/>
              </a:rPr>
              <a:t>Removing </a:t>
            </a:r>
            <a:r>
              <a:rPr lang="en-US" altLang="en-US" sz="1800" u="sng" dirty="0" smtClean="0">
                <a:latin typeface="Georgia" panose="02040502050405020303" pitchFamily="18" charset="0"/>
              </a:rPr>
              <a:t>File</a:t>
            </a:r>
          </a:p>
          <a:p>
            <a:pPr lvl="1">
              <a:buClr>
                <a:srgbClr val="000000"/>
              </a:buClr>
            </a:pPr>
            <a:r>
              <a:rPr lang="en-US" altLang="en-US" sz="1800" dirty="0">
                <a:latin typeface="Georgia" panose="02040502050405020303" pitchFamily="18" charset="0"/>
              </a:rPr>
              <a:t>A file can be removed (deleted) using the remove() method</a:t>
            </a:r>
            <a:r>
              <a:rPr lang="en-US" altLang="en-US" sz="1800" dirty="0" smtClean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Clr>
                <a:srgbClr val="000000"/>
              </a:buClr>
              <a:buNone/>
            </a:pPr>
            <a:endParaRPr lang="en-US" altLang="en-US" sz="1800" u="sng" dirty="0" smtClean="0">
              <a:latin typeface="Georgia" panose="02040502050405020303" pitchFamily="18" charset="0"/>
            </a:endParaRPr>
          </a:p>
          <a:p>
            <a:pPr marL="457200" lvl="1" indent="0">
              <a:buClr>
                <a:srgbClr val="000000"/>
              </a:buClr>
              <a:buNone/>
            </a:pPr>
            <a:r>
              <a:rPr lang="en-US" sz="1800" dirty="0" err="1" smtClean="0">
                <a:latin typeface="Georgia" panose="02040502050405020303" pitchFamily="18" charset="0"/>
              </a:rPr>
              <a:t>os.remove</a:t>
            </a:r>
            <a:r>
              <a:rPr lang="en-US" sz="1800" dirty="0">
                <a:latin typeface="Georgia" panose="02040502050405020303" pitchFamily="18" charset="0"/>
              </a:rPr>
              <a:t>('old.txt')</a:t>
            </a:r>
          </a:p>
          <a:p>
            <a:pPr marL="457200" lvl="1" indent="0">
              <a:buClr>
                <a:srgbClr val="000000"/>
              </a:buClr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 smtClean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altLang="en-US" sz="1800" u="sng" dirty="0">
                <a:latin typeface="Georgia" panose="02040502050405020303" pitchFamily="18" charset="0"/>
              </a:rPr>
              <a:t>Removing </a:t>
            </a:r>
            <a:r>
              <a:rPr lang="en-US" altLang="en-US" sz="1800" u="sng" dirty="0" smtClean="0">
                <a:latin typeface="Georgia" panose="02040502050405020303" pitchFamily="18" charset="0"/>
              </a:rPr>
              <a:t>Directory</a:t>
            </a:r>
            <a:endParaRPr lang="en-US" altLang="en-US" sz="1800" u="sng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The </a:t>
            </a:r>
            <a:r>
              <a:rPr lang="en-US" altLang="en-US" sz="1800" dirty="0" err="1">
                <a:latin typeface="Georgia" panose="02040502050405020303" pitchFamily="18" charset="0"/>
              </a:rPr>
              <a:t>rmdir</a:t>
            </a:r>
            <a:r>
              <a:rPr lang="en-US" altLang="en-US" sz="1800" dirty="0">
                <a:latin typeface="Georgia" panose="02040502050405020303" pitchFamily="18" charset="0"/>
              </a:rPr>
              <a:t>() method removes an empty directory.</a:t>
            </a:r>
            <a:r>
              <a:rPr lang="en-US" sz="1800" dirty="0">
                <a:latin typeface="Georgia" panose="02040502050405020303" pitchFamily="18" charset="0"/>
              </a:rPr>
              <a:t> However, note that </a:t>
            </a:r>
            <a:r>
              <a:rPr lang="en-US" sz="1800" dirty="0" err="1">
                <a:latin typeface="Georgia" panose="02040502050405020303" pitchFamily="18" charset="0"/>
              </a:rPr>
              <a:t>rmdir</a:t>
            </a:r>
            <a:r>
              <a:rPr lang="en-US" sz="1800" dirty="0">
                <a:latin typeface="Georgia" panose="02040502050405020303" pitchFamily="18" charset="0"/>
              </a:rPr>
              <a:t>() method can only remove empty directories.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u="sng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 </a:t>
            </a:r>
            <a:r>
              <a:rPr lang="en-US" altLang="en-US" sz="1800" dirty="0" err="1">
                <a:latin typeface="Georgia" panose="02040502050405020303" pitchFamily="18" charset="0"/>
              </a:rPr>
              <a:t>os.rmdir</a:t>
            </a:r>
            <a:r>
              <a:rPr lang="en-US" altLang="en-US" sz="1800" dirty="0">
                <a:latin typeface="Georgia" panose="02040502050405020303" pitchFamily="18" charset="0"/>
              </a:rPr>
              <a:t>('test')</a:t>
            </a:r>
            <a:r>
              <a:rPr lang="en-US" altLang="en-US" sz="1600" dirty="0">
                <a:latin typeface="Georgia" panose="02040502050405020303" pitchFamily="18" charset="0"/>
                <a:ea typeface="+mn-ea"/>
                <a:cs typeface="+mn-cs"/>
              </a:rPr>
              <a:t>								</a:t>
            </a:r>
            <a:endParaRPr lang="en-US" altLang="en-US" sz="200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9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File operation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FILE operations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FILE operations - Mode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FILE operations - Write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FILE operations - READ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FILE operations - CLOSE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Directory and File Management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Directory – </a:t>
            </a:r>
            <a:r>
              <a:rPr lang="en-US" altLang="en-US" dirty="0" err="1">
                <a:latin typeface="Georgia" panose="02040502050405020303" pitchFamily="18" charset="0"/>
              </a:rPr>
              <a:t>Change,List</a:t>
            </a:r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Directory &amp; FILE - MAKE ,RENAME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Directory &amp; File - REMOVE</a:t>
            </a:r>
          </a:p>
        </p:txBody>
      </p:sp>
    </p:spTree>
    <p:extLst>
      <p:ext uri="{BB962C8B-B14F-4D97-AF65-F5344CB8AC3E}">
        <p14:creationId xmlns:p14="http://schemas.microsoft.com/office/powerpoint/2010/main" val="11506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FILE operations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715000"/>
          </a:xfrm>
        </p:spPr>
        <p:txBody>
          <a:bodyPr/>
          <a:lstStyle/>
          <a:p>
            <a:r>
              <a:rPr lang="en-US" altLang="en-US" sz="2000" dirty="0">
                <a:latin typeface="Georgia" panose="02040502050405020303" pitchFamily="18" charset="0"/>
              </a:rPr>
              <a:t>File is a named location on disk to store related information. It is used to permanently store data in a non-volatile memory (e.g. hard disk</a:t>
            </a:r>
            <a:r>
              <a:rPr lang="en-US" altLang="en-US" sz="2000" dirty="0" smtClean="0">
                <a:latin typeface="Georgia" panose="02040502050405020303" pitchFamily="18" charset="0"/>
              </a:rPr>
              <a:t>).</a:t>
            </a:r>
          </a:p>
          <a:p>
            <a:endParaRPr lang="en-US" altLang="en-US" sz="2000" dirty="0" smtClean="0">
              <a:latin typeface="Georgia" panose="02040502050405020303" pitchFamily="18" charset="0"/>
            </a:endParaRPr>
          </a:p>
          <a:p>
            <a:r>
              <a:rPr lang="en-US" altLang="en-US" sz="2000" dirty="0" smtClean="0">
                <a:latin typeface="Georgia" panose="02040502050405020303" pitchFamily="18" charset="0"/>
              </a:rPr>
              <a:t>In </a:t>
            </a:r>
            <a:r>
              <a:rPr lang="en-US" altLang="en-US" sz="2000" dirty="0">
                <a:latin typeface="Georgia" panose="02040502050405020303" pitchFamily="18" charset="0"/>
              </a:rPr>
              <a:t>Python, a file operation takes place in the following order</a:t>
            </a:r>
            <a:r>
              <a:rPr lang="en-US" altLang="en-US" sz="2000" dirty="0" smtClean="0">
                <a:latin typeface="Georgia" panose="02040502050405020303" pitchFamily="18" charset="0"/>
              </a:rPr>
              <a:t>.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endParaRPr lang="en-US" sz="2000" dirty="0" smtClean="0">
              <a:latin typeface="Georgia" panose="02040502050405020303" pitchFamily="18" charset="0"/>
            </a:endParaRPr>
          </a:p>
          <a:p>
            <a:r>
              <a:rPr lang="en-US" sz="2000" dirty="0" smtClean="0">
                <a:latin typeface="Georgia" panose="02040502050405020303" pitchFamily="18" charset="0"/>
              </a:rPr>
              <a:t>Open </a:t>
            </a:r>
            <a:r>
              <a:rPr lang="en-US" sz="2000" dirty="0">
                <a:latin typeface="Georgia" panose="02040502050405020303" pitchFamily="18" charset="0"/>
              </a:rPr>
              <a:t>a file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f </a:t>
            </a:r>
            <a:r>
              <a:rPr lang="en-US" sz="1600" dirty="0">
                <a:latin typeface="Georgia" panose="02040502050405020303" pitchFamily="18" charset="0"/>
              </a:rPr>
              <a:t>= open("test.txt")    # open file in current directory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f </a:t>
            </a:r>
            <a:r>
              <a:rPr lang="en-US" sz="1600" dirty="0">
                <a:latin typeface="Georgia" panose="02040502050405020303" pitchFamily="18" charset="0"/>
              </a:rPr>
              <a:t>= open("C:/Python33/README.txt")  # specifying full </a:t>
            </a:r>
            <a:r>
              <a:rPr lang="en-US" sz="1600" dirty="0" smtClean="0">
                <a:latin typeface="Georgia" panose="02040502050405020303" pitchFamily="18" charset="0"/>
              </a:rPr>
              <a:t>path</a:t>
            </a:r>
          </a:p>
          <a:p>
            <a:pPr marL="400050" lvl="1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 smtClean="0">
                <a:latin typeface="Georgia" panose="02040502050405020303" pitchFamily="18" charset="0"/>
              </a:rPr>
              <a:t>The </a:t>
            </a:r>
            <a:r>
              <a:rPr lang="en-US" sz="2000" dirty="0">
                <a:latin typeface="Georgia" panose="02040502050405020303" pitchFamily="18" charset="0"/>
              </a:rPr>
              <a:t>default encoding is platform dependent. In windows, it is 'cp1252' but 'utf-8' in </a:t>
            </a:r>
            <a:r>
              <a:rPr lang="en-US" sz="2000" dirty="0" err="1" smtClean="0">
                <a:latin typeface="Georgia" panose="02040502050405020303" pitchFamily="18" charset="0"/>
              </a:rPr>
              <a:t>Linux.Hence</a:t>
            </a:r>
            <a:r>
              <a:rPr lang="en-US" sz="2000" dirty="0">
                <a:latin typeface="Georgia" panose="02040502050405020303" pitchFamily="18" charset="0"/>
              </a:rPr>
              <a:t> it is highly recommended to specify the encoding type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endParaRPr lang="en-US" sz="2000" dirty="0" smtClean="0">
              <a:latin typeface="Georgia" panose="02040502050405020303" pitchFamily="18" charset="0"/>
            </a:endParaRPr>
          </a:p>
          <a:p>
            <a:r>
              <a:rPr lang="en-US" sz="2000" dirty="0" smtClean="0">
                <a:latin typeface="Georgia" panose="02040502050405020303" pitchFamily="18" charset="0"/>
              </a:rPr>
              <a:t>Close a file</a:t>
            </a:r>
            <a:endParaRPr lang="en-US" sz="20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f = open("</a:t>
            </a:r>
            <a:r>
              <a:rPr lang="en-US" sz="1600" dirty="0" err="1">
                <a:latin typeface="Georgia" panose="02040502050405020303" pitchFamily="18" charset="0"/>
              </a:rPr>
              <a:t>test.txt",encoding</a:t>
            </a:r>
            <a:r>
              <a:rPr lang="en-US" sz="1600" dirty="0">
                <a:latin typeface="Georgia" panose="02040502050405020303" pitchFamily="18" charset="0"/>
              </a:rPr>
              <a:t> = 'utf-8')</a:t>
            </a:r>
          </a:p>
          <a:p>
            <a:pPr marL="40005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# perform file operations</a:t>
            </a:r>
          </a:p>
          <a:p>
            <a:pPr marL="400050" lvl="1" indent="0">
              <a:buNone/>
            </a:pPr>
            <a:r>
              <a:rPr lang="en-US" sz="1600" dirty="0" err="1">
                <a:latin typeface="Georgia" panose="02040502050405020303" pitchFamily="18" charset="0"/>
              </a:rPr>
              <a:t>f.close</a:t>
            </a:r>
            <a:r>
              <a:rPr lang="en-US" sz="1600" dirty="0">
                <a:latin typeface="Georgia" panose="02040502050405020303" pitchFamily="18" charset="0"/>
              </a:rPr>
              <a:t>()</a:t>
            </a:r>
          </a:p>
          <a:p>
            <a:pPr lvl="1"/>
            <a:endParaRPr lang="en-US" altLang="en-US" sz="2400" dirty="0" smtClean="0">
              <a:latin typeface="Georgia" panose="02040502050405020303" pitchFamily="18" charset="0"/>
            </a:endParaRPr>
          </a:p>
          <a:p>
            <a:pPr lvl="1"/>
            <a:endParaRPr lang="en-US" alt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FILE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operations - Mode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lvl="1"/>
            <a:endParaRPr lang="en-US" altLang="en-US" sz="2400" dirty="0" smtClean="0">
              <a:latin typeface="Georgia" panose="02040502050405020303" pitchFamily="18" charset="0"/>
            </a:endParaRPr>
          </a:p>
          <a:p>
            <a:pPr lvl="1"/>
            <a:endParaRPr lang="en-US" altLang="en-US" sz="2200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78135"/>
              </p:ext>
            </p:extLst>
          </p:nvPr>
        </p:nvGraphicFramePr>
        <p:xfrm>
          <a:off x="304800" y="1397000"/>
          <a:ext cx="8610600" cy="52209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43000"/>
                <a:gridCol w="7467600"/>
              </a:tblGrid>
              <a:tr h="606425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Georgia" panose="02040502050405020303" pitchFamily="18" charset="0"/>
                        </a:rPr>
                        <a:t>Mode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Georgia" panose="02040502050405020303" pitchFamily="18" charset="0"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'r'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Open a file for reading. (default)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'w'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'x'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Open a file for exclusive creation. If the file already exists, the operation fails.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'a'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't'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Open in text mode. (default)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'b'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Open in binary mode.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Georgia" panose="02040502050405020303" pitchFamily="18" charset="0"/>
                        </a:rPr>
                        <a:t>'+'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Georgia" panose="02040502050405020303" pitchFamily="18" charset="0"/>
                        </a:rPr>
                        <a:t>Open a file for updating (reading and writing)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FILE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operations - write 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altLang="en-US" sz="2000" dirty="0">
                <a:latin typeface="Georgia" panose="02040502050405020303" pitchFamily="18" charset="0"/>
              </a:rPr>
              <a:t>In order to write into a file in Python, we need to open it in write 'w', append 'a' or exclusive creation 'x' mode.</a:t>
            </a: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US" altLang="en-US" sz="2000" dirty="0">
                <a:latin typeface="Georgia" panose="02040502050405020303" pitchFamily="18" charset="0"/>
              </a:rPr>
              <a:t>We need to be careful with the 'w' mode as it will overwrite into the file if it already exists. All previous data are erased.</a:t>
            </a: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US" altLang="en-US" sz="2000" dirty="0">
                <a:latin typeface="Georgia" panose="02040502050405020303" pitchFamily="18" charset="0"/>
              </a:rPr>
              <a:t>Writing a string or sequence of bytes (for binary files) is done using write() method. This method returns the number of characters written to the file</a:t>
            </a:r>
            <a:r>
              <a:rPr lang="en-US" altLang="en-US" sz="2000" dirty="0" smtClean="0">
                <a:latin typeface="Georgia" panose="02040502050405020303" pitchFamily="18" charset="0"/>
              </a:rPr>
              <a:t>.</a:t>
            </a:r>
          </a:p>
          <a:p>
            <a:pPr marL="800100" lvl="2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with </a:t>
            </a:r>
            <a:r>
              <a:rPr lang="en-US" sz="1600" dirty="0">
                <a:latin typeface="Georgia" panose="02040502050405020303" pitchFamily="18" charset="0"/>
              </a:rPr>
              <a:t>open("</a:t>
            </a:r>
            <a:r>
              <a:rPr lang="en-US" sz="1600" dirty="0" err="1">
                <a:latin typeface="Georgia" panose="02040502050405020303" pitchFamily="18" charset="0"/>
              </a:rPr>
              <a:t>test.txt",'w',encoding</a:t>
            </a:r>
            <a:r>
              <a:rPr lang="en-US" sz="1600" dirty="0">
                <a:latin typeface="Georgia" panose="02040502050405020303" pitchFamily="18" charset="0"/>
              </a:rPr>
              <a:t> = 'utf-8') as f:</a:t>
            </a:r>
          </a:p>
          <a:p>
            <a:pPr marL="800100" lvl="2" indent="0">
              <a:buNone/>
            </a:pPr>
            <a:r>
              <a:rPr lang="en-US" sz="1600" dirty="0" err="1">
                <a:latin typeface="Georgia" panose="02040502050405020303" pitchFamily="18" charset="0"/>
              </a:rPr>
              <a:t>f.write</a:t>
            </a:r>
            <a:r>
              <a:rPr lang="en-US" sz="1600" dirty="0">
                <a:latin typeface="Georgia" panose="02040502050405020303" pitchFamily="18" charset="0"/>
              </a:rPr>
              <a:t>("my first file\n")</a:t>
            </a:r>
          </a:p>
          <a:p>
            <a:pPr marL="800100" lvl="2" indent="0">
              <a:buNone/>
            </a:pPr>
            <a:r>
              <a:rPr lang="en-US" sz="1600" dirty="0" err="1">
                <a:latin typeface="Georgia" panose="02040502050405020303" pitchFamily="18" charset="0"/>
              </a:rPr>
              <a:t>f.write</a:t>
            </a:r>
            <a:r>
              <a:rPr lang="en-US" sz="1600" dirty="0">
                <a:latin typeface="Georgia" panose="02040502050405020303" pitchFamily="18" charset="0"/>
              </a:rPr>
              <a:t>("This file\n\n")</a:t>
            </a:r>
          </a:p>
          <a:p>
            <a:pPr marL="800100" lvl="2" indent="0">
              <a:buNone/>
            </a:pPr>
            <a:r>
              <a:rPr lang="en-US" sz="1600" dirty="0" err="1">
                <a:latin typeface="Georgia" panose="02040502050405020303" pitchFamily="18" charset="0"/>
              </a:rPr>
              <a:t>f.write</a:t>
            </a:r>
            <a:r>
              <a:rPr lang="en-US" sz="1600" dirty="0">
                <a:latin typeface="Georgia" panose="02040502050405020303" pitchFamily="18" charset="0"/>
              </a:rPr>
              <a:t>("contains three lines\n")</a:t>
            </a:r>
          </a:p>
          <a:p>
            <a:endParaRPr lang="en-US" altLang="en-US" sz="1400" dirty="0" smtClean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									</a:t>
            </a:r>
            <a:endParaRPr lang="en-US" altLang="en-US" sz="200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6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FILE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operations - READ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5720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Test.txt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my first file</a:t>
            </a:r>
            <a:br>
              <a:rPr lang="en-US" sz="1600" dirty="0">
                <a:latin typeface="Georgia" panose="02040502050405020303" pitchFamily="18" charset="0"/>
              </a:rPr>
            </a:br>
            <a:r>
              <a:rPr lang="en-US" sz="1600" dirty="0">
                <a:latin typeface="Georgia" panose="02040502050405020303" pitchFamily="18" charset="0"/>
              </a:rPr>
              <a:t>This file</a:t>
            </a:r>
            <a:br>
              <a:rPr lang="en-US" sz="1600" dirty="0">
                <a:latin typeface="Georgia" panose="02040502050405020303" pitchFamily="18" charset="0"/>
              </a:rPr>
            </a:br>
            <a:r>
              <a:rPr lang="en-US" sz="1600" dirty="0">
                <a:latin typeface="Georgia" panose="02040502050405020303" pitchFamily="18" charset="0"/>
              </a:rPr>
              <a:t/>
            </a:r>
            <a:br>
              <a:rPr lang="en-US" sz="1600" dirty="0">
                <a:latin typeface="Georgia" panose="02040502050405020303" pitchFamily="18" charset="0"/>
              </a:rPr>
            </a:br>
            <a:r>
              <a:rPr lang="en-US" sz="1600" dirty="0">
                <a:latin typeface="Georgia" panose="02040502050405020303" pitchFamily="18" charset="0"/>
              </a:rPr>
              <a:t>contains three lines</a:t>
            </a: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Read Operation</a:t>
            </a: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f = open("</a:t>
            </a:r>
            <a:r>
              <a:rPr lang="en-US" sz="1600" dirty="0" err="1" smtClean="0">
                <a:latin typeface="Georgia" panose="02040502050405020303" pitchFamily="18" charset="0"/>
              </a:rPr>
              <a:t>test.txt",'r',encoding</a:t>
            </a:r>
            <a:r>
              <a:rPr lang="en-US" sz="1600" dirty="0" smtClean="0">
                <a:latin typeface="Georgia" panose="02040502050405020303" pitchFamily="18" charset="0"/>
              </a:rPr>
              <a:t> = 'utf-8')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f.read</a:t>
            </a:r>
            <a:r>
              <a:rPr lang="en-US" sz="1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(4) 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latin typeface="Georgia" panose="02040502050405020303" pitchFamily="18" charset="0"/>
              </a:rPr>
              <a:t>f.read</a:t>
            </a:r>
            <a:r>
              <a:rPr lang="en-US" sz="1600" dirty="0" smtClean="0">
                <a:solidFill>
                  <a:srgbClr val="00B0F0"/>
                </a:solidFill>
                <a:latin typeface="Georgia" panose="02040502050405020303" pitchFamily="18" charset="0"/>
              </a:rPr>
              <a:t>(4) 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50"/>
                </a:solidFill>
                <a:latin typeface="Georgia" panose="02040502050405020303" pitchFamily="18" charset="0"/>
              </a:rPr>
              <a:t>f.read</a:t>
            </a:r>
            <a:r>
              <a:rPr lang="en-US" sz="1600" dirty="0" smtClean="0">
                <a:solidFill>
                  <a:srgbClr val="00B050"/>
                </a:solidFill>
                <a:latin typeface="Georgia" panose="02040502050405020303" pitchFamily="18" charset="0"/>
              </a:rPr>
              <a:t>() </a:t>
            </a:r>
          </a:p>
          <a:p>
            <a:pPr marL="0" indent="0">
              <a:buNone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Georgia" panose="02040502050405020303" pitchFamily="18" charset="0"/>
              </a:rPr>
              <a:t>f.read</a:t>
            </a:r>
            <a:r>
              <a:rPr lang="en-US" sz="1600" dirty="0" smtClean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									</a:t>
            </a:r>
            <a:endParaRPr lang="en-US" altLang="en-US" sz="200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1143000"/>
            <a:ext cx="457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endParaRPr lang="en-US" altLang="en-US" sz="1600" b="1" u="sng" kern="0" dirty="0" smtClean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FontTx/>
              <a:buNone/>
            </a:pPr>
            <a:endParaRPr lang="en-US" altLang="en-US" sz="1600" b="1" u="sng" kern="0" dirty="0"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endParaRPr lang="en-US" altLang="en-US" sz="1600" b="1" u="sng" kern="0" dirty="0" smtClean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FontTx/>
              <a:buNone/>
            </a:pPr>
            <a:endParaRPr lang="en-US" altLang="en-US" sz="1600" b="1" u="sng" kern="0" dirty="0"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en-US" sz="1600" b="1" u="sng" kern="0" dirty="0" smtClean="0">
                <a:latin typeface="Georgia" panose="02040502050405020303" pitchFamily="18" charset="0"/>
                <a:ea typeface="+mn-ea"/>
                <a:cs typeface="+mn-cs"/>
              </a:rPr>
              <a:t>Output</a:t>
            </a:r>
          </a:p>
          <a:p>
            <a:pPr marL="457200" lvl="1" indent="0">
              <a:buNone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en-US" sz="1600" kern="0" dirty="0" smtClean="0">
                <a:solidFill>
                  <a:srgbClr val="C00000"/>
                </a:solidFill>
                <a:latin typeface="Georgia" panose="02040502050405020303" pitchFamily="18" charset="0"/>
              </a:rPr>
              <a:t>my </a:t>
            </a:r>
            <a:r>
              <a:rPr lang="en-US" altLang="en-US" sz="1600" kern="0" dirty="0">
                <a:solidFill>
                  <a:srgbClr val="C00000"/>
                </a:solidFill>
                <a:latin typeface="Georgia" panose="02040502050405020303" pitchFamily="18" charset="0"/>
              </a:rPr>
              <a:t>f</a:t>
            </a:r>
          </a:p>
          <a:p>
            <a:pPr marL="457200" lvl="1" indent="0">
              <a:buFontTx/>
              <a:buNone/>
            </a:pPr>
            <a:r>
              <a:rPr lang="en-US" altLang="en-US" sz="1600" kern="0" dirty="0" err="1">
                <a:solidFill>
                  <a:srgbClr val="00B0F0"/>
                </a:solidFill>
                <a:latin typeface="Georgia" panose="02040502050405020303" pitchFamily="18" charset="0"/>
              </a:rPr>
              <a:t>irst</a:t>
            </a:r>
            <a:endParaRPr lang="en-US" altLang="en-US" sz="1600" kern="0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en-US" sz="1600" kern="0" dirty="0">
                <a:latin typeface="Georgia" panose="02040502050405020303" pitchFamily="18" charset="0"/>
              </a:rPr>
              <a:t> </a:t>
            </a:r>
            <a:r>
              <a:rPr lang="en-US" altLang="en-US" sz="1600" kern="0" dirty="0">
                <a:solidFill>
                  <a:srgbClr val="7030A0"/>
                </a:solidFill>
                <a:latin typeface="Georgia" panose="02040502050405020303" pitchFamily="18" charset="0"/>
              </a:rPr>
              <a:t>file</a:t>
            </a:r>
          </a:p>
          <a:p>
            <a:pPr marL="457200" lvl="1" indent="0">
              <a:buFontTx/>
              <a:buNone/>
            </a:pPr>
            <a:r>
              <a:rPr lang="en-US" altLang="en-US" sz="1600" kern="0" dirty="0">
                <a:solidFill>
                  <a:srgbClr val="00B050"/>
                </a:solidFill>
                <a:latin typeface="Georgia" panose="02040502050405020303" pitchFamily="18" charset="0"/>
              </a:rPr>
              <a:t>This file</a:t>
            </a:r>
          </a:p>
          <a:p>
            <a:pPr marL="457200" lvl="1" indent="0">
              <a:buFontTx/>
              <a:buNone/>
            </a:pPr>
            <a:endParaRPr lang="en-US" altLang="en-US" sz="1600" kern="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en-US" sz="1600" kern="0" dirty="0">
                <a:solidFill>
                  <a:srgbClr val="00B050"/>
                </a:solidFill>
                <a:latin typeface="Georgia" panose="02040502050405020303" pitchFamily="18" charset="0"/>
              </a:rPr>
              <a:t>contains three lines</a:t>
            </a:r>
            <a:r>
              <a:rPr lang="en-US" altLang="en-US" sz="1600" kern="0" dirty="0" smtClean="0">
                <a:latin typeface="Georgia" panose="02040502050405020303" pitchFamily="18" charset="0"/>
                <a:ea typeface="+mn-ea"/>
                <a:cs typeface="+mn-cs"/>
              </a:rPr>
              <a:t>									</a:t>
            </a:r>
            <a:endParaRPr lang="en-US" altLang="en-US" sz="2000" kern="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FILE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operations - READ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45720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Georgia" panose="02040502050405020303" pitchFamily="18" charset="0"/>
              </a:rPr>
              <a:t> 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err="1" smtClean="0">
                <a:latin typeface="Georgia" panose="02040502050405020303" pitchFamily="18" charset="0"/>
              </a:rPr>
              <a:t>f.tell</a:t>
            </a:r>
            <a:r>
              <a:rPr lang="en-US" altLang="en-US" sz="1800" dirty="0" smtClean="0">
                <a:latin typeface="Georgia" panose="02040502050405020303" pitchFamily="18" charset="0"/>
              </a:rPr>
              <a:t>() </a:t>
            </a:r>
            <a:r>
              <a:rPr lang="en-US" sz="1600" dirty="0">
                <a:latin typeface="Georgia" panose="02040502050405020303" pitchFamily="18" charset="0"/>
              </a:rPr>
              <a:t># get the current file </a:t>
            </a:r>
            <a:r>
              <a:rPr lang="en-US" sz="1600" dirty="0" smtClean="0">
                <a:latin typeface="Georgia" panose="02040502050405020303" pitchFamily="18" charset="0"/>
              </a:rPr>
              <a:t>position</a:t>
            </a: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err="1">
                <a:latin typeface="Georgia" panose="02040502050405020303" pitchFamily="18" charset="0"/>
              </a:rPr>
              <a:t>f.seek</a:t>
            </a:r>
            <a:r>
              <a:rPr lang="en-US" altLang="en-US" sz="1800" dirty="0">
                <a:latin typeface="Georgia" panose="02040502050405020303" pitchFamily="18" charset="0"/>
              </a:rPr>
              <a:t>(0)   </a:t>
            </a:r>
            <a:r>
              <a:rPr lang="en-US" altLang="en-US" sz="1600" dirty="0">
                <a:latin typeface="Georgia" panose="02040502050405020303" pitchFamily="18" charset="0"/>
              </a:rPr>
              <a:t># bring file cursor to initial </a:t>
            </a:r>
            <a:r>
              <a:rPr lang="en-US" altLang="en-US" sz="1600" dirty="0" smtClean="0">
                <a:latin typeface="Georgia" panose="02040502050405020303" pitchFamily="18" charset="0"/>
              </a:rPr>
              <a:t>position</a:t>
            </a: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print(</a:t>
            </a:r>
            <a:r>
              <a:rPr lang="en-US" sz="1800" dirty="0" err="1">
                <a:solidFill>
                  <a:srgbClr val="00B050"/>
                </a:solidFill>
                <a:latin typeface="Georgia" panose="02040502050405020303" pitchFamily="18" charset="0"/>
              </a:rPr>
              <a:t>f.read</a:t>
            </a:r>
            <a:r>
              <a:rPr lang="en-US" sz="1800" dirty="0">
                <a:solidFill>
                  <a:srgbClr val="00B050"/>
                </a:solidFill>
                <a:latin typeface="Georgia" panose="02040502050405020303" pitchFamily="18" charset="0"/>
              </a:rPr>
              <a:t>()) </a:t>
            </a:r>
            <a:r>
              <a:rPr lang="en-US" sz="1600" dirty="0"/>
              <a:t># read the entire file</a:t>
            </a: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1905000"/>
            <a:ext cx="4572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en-US" sz="1600" b="1" u="sng" kern="0" dirty="0" smtClean="0">
                <a:latin typeface="Georgia" panose="02040502050405020303" pitchFamily="18" charset="0"/>
                <a:ea typeface="+mn-ea"/>
                <a:cs typeface="+mn-cs"/>
              </a:rPr>
              <a:t>Output</a:t>
            </a:r>
          </a:p>
          <a:p>
            <a:pPr marL="457200" lvl="1" indent="0">
              <a:buNone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en-US" sz="1600" kern="0" dirty="0" smtClean="0">
                <a:latin typeface="Georgia" panose="02040502050405020303" pitchFamily="18" charset="0"/>
              </a:rPr>
              <a:t>50</a:t>
            </a:r>
            <a:r>
              <a:rPr lang="en-US" altLang="en-US" sz="1600" kern="0" dirty="0" smtClean="0">
                <a:latin typeface="Georgia" panose="02040502050405020303" pitchFamily="18" charset="0"/>
                <a:ea typeface="+mn-ea"/>
                <a:cs typeface="+mn-cs"/>
              </a:rPr>
              <a:t>				</a:t>
            </a:r>
          </a:p>
          <a:p>
            <a:pPr marL="457200" lvl="1" indent="0">
              <a:buFontTx/>
              <a:buNone/>
            </a:pPr>
            <a:endParaRPr lang="en-US" altLang="en-US" sz="1600" kern="0" dirty="0"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en-US" sz="1600" kern="0" dirty="0" smtClean="0">
                <a:latin typeface="Georgia" panose="02040502050405020303" pitchFamily="18" charset="0"/>
                <a:ea typeface="+mn-ea"/>
                <a:cs typeface="+mn-cs"/>
              </a:rPr>
              <a:t>0	</a:t>
            </a:r>
          </a:p>
          <a:p>
            <a:pPr marL="457200" lvl="1" indent="0">
              <a:buFontTx/>
              <a:buNone/>
            </a:pPr>
            <a:endParaRPr lang="en-US" altLang="en-US" sz="1600" kern="0" dirty="0"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endParaRPr lang="en-US" altLang="en-US" sz="1600" kern="0" dirty="0" smtClean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FontTx/>
              <a:buNone/>
            </a:pPr>
            <a:r>
              <a:rPr lang="en-US" altLang="en-US" sz="1600" kern="0" dirty="0">
                <a:solidFill>
                  <a:srgbClr val="00B050"/>
                </a:solidFill>
                <a:latin typeface="Georgia" panose="02040502050405020303" pitchFamily="18" charset="0"/>
              </a:rPr>
              <a:t>my first file</a:t>
            </a:r>
          </a:p>
          <a:p>
            <a:pPr marL="457200" lvl="1" indent="0">
              <a:buFontTx/>
              <a:buNone/>
            </a:pPr>
            <a:r>
              <a:rPr lang="en-US" altLang="en-US" sz="1600" kern="0" dirty="0">
                <a:solidFill>
                  <a:srgbClr val="00B050"/>
                </a:solidFill>
                <a:latin typeface="Georgia" panose="02040502050405020303" pitchFamily="18" charset="0"/>
              </a:rPr>
              <a:t>This file</a:t>
            </a:r>
          </a:p>
          <a:p>
            <a:pPr marL="457200" lvl="1" indent="0">
              <a:buFontTx/>
              <a:buNone/>
            </a:pPr>
            <a:endParaRPr lang="en-US" altLang="en-US" sz="1600" kern="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457200" lvl="1" indent="0">
              <a:buFontTx/>
              <a:buNone/>
            </a:pPr>
            <a:r>
              <a:rPr lang="en-US" altLang="en-US" sz="1600" kern="0" dirty="0">
                <a:solidFill>
                  <a:srgbClr val="00B050"/>
                </a:solidFill>
                <a:latin typeface="Georgia" panose="02040502050405020303" pitchFamily="18" charset="0"/>
              </a:rPr>
              <a:t>contains three lines</a:t>
            </a:r>
          </a:p>
          <a:p>
            <a:pPr marL="457200" lvl="1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12192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We can change our current file cursor (position) using the seek() method. Similarly, the tell() method returns our current position (in number of bytes).</a:t>
            </a:r>
          </a:p>
        </p:txBody>
      </p:sp>
    </p:spTree>
    <p:extLst>
      <p:ext uri="{BB962C8B-B14F-4D97-AF65-F5344CB8AC3E}">
        <p14:creationId xmlns:p14="http://schemas.microsoft.com/office/powerpoint/2010/main" val="22481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FILE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operations - CLOSE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altLang="en-US" sz="2000" dirty="0">
                <a:latin typeface="Georgia" panose="02040502050405020303" pitchFamily="18" charset="0"/>
              </a:rPr>
              <a:t>This </a:t>
            </a:r>
            <a:r>
              <a:rPr lang="en-US" altLang="en-US" sz="2000" dirty="0" smtClean="0">
                <a:latin typeface="Georgia" panose="02040502050405020303" pitchFamily="18" charset="0"/>
              </a:rPr>
              <a:t>close method </a:t>
            </a:r>
            <a:r>
              <a:rPr lang="en-US" altLang="en-US" sz="2000" dirty="0">
                <a:latin typeface="Georgia" panose="02040502050405020303" pitchFamily="18" charset="0"/>
              </a:rPr>
              <a:t>is not entirely safe. </a:t>
            </a:r>
            <a:r>
              <a:rPr lang="en-US" altLang="en-US" sz="2000" dirty="0" smtClean="0">
                <a:latin typeface="Georgia" panose="02040502050405020303" pitchFamily="18" charset="0"/>
              </a:rPr>
              <a:t>A </a:t>
            </a:r>
            <a:r>
              <a:rPr lang="en-US" altLang="en-US" sz="2000" dirty="0">
                <a:latin typeface="Georgia" panose="02040502050405020303" pitchFamily="18" charset="0"/>
              </a:rPr>
              <a:t>safer way is to use a try...finally block</a:t>
            </a:r>
            <a:r>
              <a:rPr lang="en-US" altLang="en-US" sz="2000" dirty="0" smtClean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try:</a:t>
            </a:r>
          </a:p>
          <a:p>
            <a:pPr marL="457200" lvl="1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</a:rPr>
              <a:t>      f </a:t>
            </a:r>
            <a:r>
              <a:rPr lang="en-US" altLang="en-US" sz="1600" dirty="0">
                <a:latin typeface="Georgia" panose="02040502050405020303" pitchFamily="18" charset="0"/>
              </a:rPr>
              <a:t>= open("</a:t>
            </a:r>
            <a:r>
              <a:rPr lang="en-US" altLang="en-US" sz="1600" dirty="0" err="1">
                <a:latin typeface="Georgia" panose="02040502050405020303" pitchFamily="18" charset="0"/>
              </a:rPr>
              <a:t>test.txt",encoding</a:t>
            </a:r>
            <a:r>
              <a:rPr lang="en-US" altLang="en-US" sz="1600" dirty="0">
                <a:latin typeface="Georgia" panose="02040502050405020303" pitchFamily="18" charset="0"/>
              </a:rPr>
              <a:t> = 'utf-8')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  </a:t>
            </a:r>
            <a:r>
              <a:rPr lang="en-US" altLang="en-US" sz="1600" dirty="0" smtClean="0">
                <a:latin typeface="Georgia" panose="02040502050405020303" pitchFamily="18" charset="0"/>
              </a:rPr>
              <a:t>   # </a:t>
            </a:r>
            <a:r>
              <a:rPr lang="en-US" altLang="en-US" sz="1600" dirty="0">
                <a:latin typeface="Georgia" panose="02040502050405020303" pitchFamily="18" charset="0"/>
              </a:rPr>
              <a:t>perform file operations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finally: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  </a:t>
            </a:r>
            <a:r>
              <a:rPr lang="en-US" altLang="en-US" sz="1600" dirty="0" smtClean="0">
                <a:latin typeface="Georgia" panose="02040502050405020303" pitchFamily="18" charset="0"/>
              </a:rPr>
              <a:t>    </a:t>
            </a:r>
            <a:r>
              <a:rPr lang="en-US" altLang="en-US" sz="1600" dirty="0" err="1" smtClean="0">
                <a:latin typeface="Georgia" panose="02040502050405020303" pitchFamily="18" charset="0"/>
              </a:rPr>
              <a:t>f.close</a:t>
            </a:r>
            <a:r>
              <a:rPr lang="en-US" altLang="en-US" sz="1600" dirty="0" smtClean="0">
                <a:latin typeface="Georgia" panose="02040502050405020303" pitchFamily="18" charset="0"/>
              </a:rPr>
              <a:t>()</a:t>
            </a:r>
          </a:p>
          <a:p>
            <a:pPr marL="457200" lvl="1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lvl="0">
              <a:buClr>
                <a:srgbClr val="000000"/>
              </a:buClr>
            </a:pPr>
            <a:r>
              <a:rPr lang="en-US" altLang="en-US" sz="2000" dirty="0" smtClean="0">
                <a:latin typeface="Georgia" panose="02040502050405020303" pitchFamily="18" charset="0"/>
              </a:rPr>
              <a:t>The </a:t>
            </a:r>
            <a:r>
              <a:rPr lang="en-US" altLang="en-US" sz="2000" dirty="0">
                <a:latin typeface="Georgia" panose="02040502050405020303" pitchFamily="18" charset="0"/>
              </a:rPr>
              <a:t>best way to do this is using the with statement. We don't need to explicitly call the close() method. It is done internally.</a:t>
            </a:r>
          </a:p>
          <a:p>
            <a:pPr marL="800100" lvl="2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with open("</a:t>
            </a:r>
            <a:r>
              <a:rPr lang="en-US" sz="1600" dirty="0" err="1">
                <a:latin typeface="Georgia" panose="02040502050405020303" pitchFamily="18" charset="0"/>
              </a:rPr>
              <a:t>test.txt",encoding</a:t>
            </a:r>
            <a:r>
              <a:rPr lang="en-US" sz="1600" dirty="0">
                <a:latin typeface="Georgia" panose="02040502050405020303" pitchFamily="18" charset="0"/>
              </a:rPr>
              <a:t> = 'utf-8') as f:</a:t>
            </a:r>
          </a:p>
          <a:p>
            <a:pPr marL="800100" lvl="2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# perform file </a:t>
            </a:r>
            <a:r>
              <a:rPr lang="en-US" sz="1600" dirty="0" smtClean="0">
                <a:latin typeface="Georgia" panose="02040502050405020303" pitchFamily="18" charset="0"/>
              </a:rPr>
              <a:t>operations</a:t>
            </a:r>
          </a:p>
          <a:p>
            <a:pPr marL="800100" lvl="2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lvl="1">
              <a:buClr>
                <a:srgbClr val="000000"/>
              </a:buClr>
            </a:pPr>
            <a:endParaRPr lang="en-US" altLang="en-US" sz="1400" dirty="0" smtClean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Georgia" panose="02040502050405020303" pitchFamily="18" charset="0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									</a:t>
            </a:r>
            <a:endParaRPr lang="en-US" altLang="en-US" sz="2000" dirty="0">
              <a:latin typeface="Georgia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7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FILE METHODS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lvl="1"/>
            <a:endParaRPr lang="en-US" altLang="en-US" sz="2400" dirty="0" smtClean="0">
              <a:latin typeface="Georgia" panose="02040502050405020303" pitchFamily="18" charset="0"/>
            </a:endParaRPr>
          </a:p>
          <a:p>
            <a:pPr lvl="1"/>
            <a:endParaRPr lang="en-US" altLang="en-US" sz="2200" dirty="0"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00114"/>
              </p:ext>
            </p:extLst>
          </p:nvPr>
        </p:nvGraphicFramePr>
        <p:xfrm>
          <a:off x="304800" y="1151255"/>
          <a:ext cx="8610600" cy="57067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6934200"/>
              </a:tblGrid>
              <a:tr h="606425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effectLst/>
                          <a:latin typeface="Georgia" panose="02040502050405020303" pitchFamily="18" charset="0"/>
                        </a:rPr>
                        <a:t>Method</a:t>
                      </a:r>
                      <a:endParaRPr lang="en-US" b="1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Georgia" panose="02040502050405020303" pitchFamily="18" charset="0"/>
                        </a:rPr>
                        <a:t>Description</a:t>
                      </a:r>
                    </a:p>
                  </a:txBody>
                  <a:tcPr marL="95250" marR="76200" marT="142875" marB="133350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close()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Close an open file. It has no effect if the file is already closed.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smtClean="0">
                          <a:effectLst/>
                          <a:latin typeface="Georgia" panose="02040502050405020303" pitchFamily="18" charset="0"/>
                        </a:rPr>
                        <a:t>read(</a:t>
                      </a:r>
                      <a:r>
                        <a:rPr lang="en-US" sz="1600" b="0" i="0" dirty="0" smtClean="0"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Read </a:t>
                      </a:r>
                      <a:r>
                        <a:rPr lang="en-US" sz="1600" dirty="0" err="1">
                          <a:effectLst/>
                          <a:latin typeface="Georgia" panose="02040502050405020303" pitchFamily="18" charset="0"/>
                        </a:rPr>
                        <a:t>atmost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  <a:r>
                        <a:rPr lang="en-US" sz="1600" b="0" i="0" dirty="0"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 characters form the file. Reads till end of file if it is negative or None.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  <a:latin typeface="Georgia" panose="02040502050405020303" pitchFamily="18" charset="0"/>
                        </a:rPr>
                        <a:t>readline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(</a:t>
                      </a:r>
                      <a:r>
                        <a:rPr lang="en-US" sz="1600" b="0" i="0" dirty="0"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=-1)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Read and return one line from the file. Reads in at most </a:t>
                      </a:r>
                      <a:r>
                        <a:rPr lang="en-US" sz="1600" b="0" i="0" dirty="0"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 bytes if specified.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readlines(</a:t>
                      </a:r>
                      <a:r>
                        <a:rPr lang="en-US" sz="1600" b="0" i="0"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=-1)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Read and return a list of lines from the file. Reads in at most </a:t>
                      </a:r>
                      <a:r>
                        <a:rPr lang="en-US" sz="1600" b="0" i="0" dirty="0">
                          <a:effectLst/>
                          <a:latin typeface="Georgia" panose="02040502050405020303" pitchFamily="18" charset="0"/>
                        </a:rPr>
                        <a:t>n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 bytes/characters if specified.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seek(</a:t>
                      </a:r>
                      <a:r>
                        <a:rPr lang="en-US" sz="1600" b="0" i="0">
                          <a:effectLst/>
                          <a:latin typeface="Georgia" panose="02040502050405020303" pitchFamily="18" charset="0"/>
                        </a:rPr>
                        <a:t>offset</a:t>
                      </a: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,</a:t>
                      </a:r>
                      <a:r>
                        <a:rPr lang="en-US" sz="1600" b="0" i="0">
                          <a:effectLst/>
                          <a:latin typeface="Georgia" panose="02040502050405020303" pitchFamily="18" charset="0"/>
                        </a:rPr>
                        <a:t>from</a:t>
                      </a: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=SEEK_SET)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Change the file position to </a:t>
                      </a:r>
                      <a:r>
                        <a:rPr lang="en-US" sz="1600" b="0" i="0" dirty="0">
                          <a:effectLst/>
                          <a:latin typeface="Georgia" panose="02040502050405020303" pitchFamily="18" charset="0"/>
                        </a:rPr>
                        <a:t>offset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 bytes, in reference to </a:t>
                      </a:r>
                      <a:r>
                        <a:rPr lang="en-US" sz="1600" b="0" i="0" dirty="0">
                          <a:effectLst/>
                          <a:latin typeface="Georgia" panose="02040502050405020303" pitchFamily="18" charset="0"/>
                        </a:rPr>
                        <a:t>from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 (start, current, end).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write(</a:t>
                      </a:r>
                      <a:r>
                        <a:rPr lang="en-US" sz="1600" b="0" i="0">
                          <a:effectLst/>
                          <a:latin typeface="Georgia" panose="02040502050405020303" pitchFamily="18" charset="0"/>
                        </a:rPr>
                        <a:t>s</a:t>
                      </a: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Write string </a:t>
                      </a:r>
                      <a:r>
                        <a:rPr lang="en-US" sz="1600" b="0" i="0" dirty="0">
                          <a:effectLst/>
                          <a:latin typeface="Georgia" panose="02040502050405020303" pitchFamily="18" charset="0"/>
                        </a:rPr>
                        <a:t>s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 to the file and return the number of characters written.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writelines(</a:t>
                      </a:r>
                      <a:r>
                        <a:rPr lang="en-US" sz="1600" b="0" i="0">
                          <a:effectLst/>
                          <a:latin typeface="Georgia" panose="02040502050405020303" pitchFamily="18" charset="0"/>
                        </a:rPr>
                        <a:t>lines</a:t>
                      </a:r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Write a list of </a:t>
                      </a:r>
                      <a:r>
                        <a:rPr lang="en-US" sz="1600" b="0" i="0" dirty="0">
                          <a:effectLst/>
                          <a:latin typeface="Georgia" panose="02040502050405020303" pitchFamily="18" charset="0"/>
                        </a:rPr>
                        <a:t>lines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 to the file.</a:t>
                      </a:r>
                    </a:p>
                  </a:txBody>
                  <a:tcPr marL="95250" marR="76200" marT="95250" marB="85725" anchor="ctr"/>
                </a:tc>
              </a:tr>
              <a:tr h="60642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tell()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Returns the current file location.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2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930</Words>
  <Application>Microsoft Office PowerPoint</Application>
  <PresentationFormat>On-screen Show (4:3)</PresentationFormat>
  <Paragraphs>217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Asian_Pacific_American_Heritage_Month_presentation</vt:lpstr>
      <vt:lpstr>Python File operation</vt:lpstr>
      <vt:lpstr>File operation</vt:lpstr>
      <vt:lpstr>FILE operations</vt:lpstr>
      <vt:lpstr>FILE operations - Mode</vt:lpstr>
      <vt:lpstr>FILE operations - write </vt:lpstr>
      <vt:lpstr>FILE operations - READ</vt:lpstr>
      <vt:lpstr>FILE operations - READ</vt:lpstr>
      <vt:lpstr>FILE operations - CLOSE</vt:lpstr>
      <vt:lpstr>FILE METHODS</vt:lpstr>
      <vt:lpstr>Python Directory and File Management</vt:lpstr>
      <vt:lpstr>Directory – Change,List</vt:lpstr>
      <vt:lpstr>Directory &amp; FILE  - MAKE ,RENAME </vt:lpstr>
      <vt:lpstr>Directory &amp; File - REMOVE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179</cp:revision>
  <dcterms:created xsi:type="dcterms:W3CDTF">2019-12-03T05:00:24Z</dcterms:created>
  <dcterms:modified xsi:type="dcterms:W3CDTF">2020-02-14T11:04:42Z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