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78" r:id="rId2"/>
    <p:sldId id="277" r:id="rId3"/>
    <p:sldId id="276" r:id="rId4"/>
    <p:sldId id="279" r:id="rId5"/>
    <p:sldId id="280" r:id="rId6"/>
    <p:sldId id="281" r:id="rId7"/>
    <p:sldId id="283" r:id="rId8"/>
    <p:sldId id="282" r:id="rId9"/>
    <p:sldId id="28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99"/>
    <a:srgbClr val="FF9999"/>
    <a:srgbClr val="FFCCFF"/>
    <a:srgbClr val="FFCCCC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6F4F8-8A94-4CF8-A3BC-9D851A00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900B-3BA9-4FA9-8E53-EF1B33DF31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Generic exception is not a good programming practice as it will catch all exceptions and handle every case in the same way. We can specify which exceptions an except clause will catch.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Generic exception is not a good programming practice as it will catch all exceptions and handle every case in the same way. We can specify which exceptions an except clause will catch.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Generic exception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is not a good programming practice as it will catch all exceptions and handle every case in the same way. We can specify which exceptions an except clause will catch.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we are developing a large Python program, it is a good practice to place all the user-defined exceptions that our program raises in a separate file.</a:t>
            </a:r>
            <a:r>
              <a:rPr lang="en-US" dirty="0" smtClean="0"/>
              <a:t> exceptions.py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or </a:t>
            </a:r>
            <a:r>
              <a:rPr lang="en-US" dirty="0" smtClean="0"/>
              <a:t>errors.py</a:t>
            </a: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psam_pg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4EAD4-E576-4495-B9B3-0DB5A18C4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E0B3-25BF-4D15-838F-28180746C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1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CBA594-DC4F-49D7-8B59-6ED8B83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3F31D6-ABBB-419F-86E3-3248B8B3C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723C-D707-4C23-AA7D-A6712F814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C601-D58C-415A-AD93-1E941ECD3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7183F-B865-4B22-9D85-D9C88B7CB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56A1B-9E0F-4C2C-9656-75B6C65D7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A211-EEBE-4668-B26A-50A2B8D2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341EC-5F38-47F0-93AB-66F94510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D0A7-50C3-4983-9FBB-5D55570B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5F315-7E66-4798-95A6-C6A47F648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psa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BE592743-DB1A-4B37-8C32-55738B871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2057400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en-US" b="1" dirty="0" smtClean="0">
                <a:latin typeface="Algerian" panose="04020705040A02060702" pitchFamily="82" charset="0"/>
                <a:ea typeface="+mn-ea"/>
                <a:cs typeface="Courier New" panose="02070309020205020404" pitchFamily="49" charset="0"/>
              </a:rPr>
              <a:t>PYTHON - Exceptions</a:t>
            </a:r>
            <a:endParaRPr lang="en-US" altLang="en-US" dirty="0"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latin typeface="Algerian" panose="04020705040A02060702" pitchFamily="82" charset="0"/>
                <a:cs typeface="Courier New" panose="02070309020205020404" pitchFamily="49" charset="0"/>
              </a:rPr>
              <a:t>OPerators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Python Errors and Built-in Exceptions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Python  Exceptions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Python Exception Handling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Python </a:t>
            </a:r>
            <a:r>
              <a:rPr lang="en-US" altLang="en-US" dirty="0" smtClean="0">
                <a:latin typeface="Georgia" panose="02040502050405020303" pitchFamily="18" charset="0"/>
              </a:rPr>
              <a:t>USER defined </a:t>
            </a:r>
            <a:r>
              <a:rPr lang="en-US" altLang="en-US" dirty="0">
                <a:latin typeface="Georgia" panose="02040502050405020303" pitchFamily="18" charset="0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1506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Errors and Built-in Exceptions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r>
              <a:rPr lang="en-US" altLang="en-US" sz="1800" dirty="0" smtClean="0">
                <a:latin typeface="Georgia" panose="02040502050405020303" pitchFamily="18" charset="0"/>
              </a:rPr>
              <a:t>Python (interpreter) raises exceptions when it encounter errors. For example: divided by zero.</a:t>
            </a:r>
          </a:p>
          <a:p>
            <a:r>
              <a:rPr lang="en-US" altLang="en-US" sz="1800" dirty="0" smtClean="0">
                <a:latin typeface="Georgia" panose="02040502050405020303" pitchFamily="18" charset="0"/>
              </a:rPr>
              <a:t>Error caused by not following the proper structure (syntax) of the language is called syntax error or parsing error.</a:t>
            </a:r>
          </a:p>
          <a:p>
            <a:pPr marL="400050" lvl="1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</a:rPr>
              <a:t>if </a:t>
            </a:r>
            <a:r>
              <a:rPr lang="en-US" altLang="en-US" sz="1600" dirty="0">
                <a:latin typeface="Georgia" panose="02040502050405020303" pitchFamily="18" charset="0"/>
              </a:rPr>
              <a:t>a &lt; 3</a:t>
            </a:r>
          </a:p>
          <a:p>
            <a:pPr marL="400050" lvl="1" indent="0"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File </a:t>
            </a:r>
            <a:r>
              <a:rPr lang="en-US" alt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"&lt;interactive input&gt;", line 1</a:t>
            </a:r>
          </a:p>
          <a:p>
            <a:pPr marL="400050" lvl="1" indent="0"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if </a:t>
            </a:r>
            <a:r>
              <a:rPr lang="en-US" alt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a &lt; 3</a:t>
            </a:r>
          </a:p>
          <a:p>
            <a:pPr marL="400050" lvl="1" indent="0">
              <a:buNone/>
            </a:pPr>
            <a:r>
              <a:rPr lang="en-US" alt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           ^</a:t>
            </a:r>
          </a:p>
          <a:p>
            <a:pPr marL="400050" lvl="1" indent="0">
              <a:buNone/>
            </a:pPr>
            <a:r>
              <a:rPr lang="en-US" altLang="en-US" sz="1600" dirty="0" err="1">
                <a:solidFill>
                  <a:srgbClr val="FF0000"/>
                </a:solidFill>
                <a:latin typeface="Georgia" panose="02040502050405020303" pitchFamily="18" charset="0"/>
              </a:rPr>
              <a:t>SyntaxError</a:t>
            </a:r>
            <a:r>
              <a:rPr lang="en-US" alt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: invalid </a:t>
            </a:r>
            <a:r>
              <a:rPr lang="en-US" altLang="en-US" sz="16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syntax</a:t>
            </a:r>
          </a:p>
          <a:p>
            <a:pPr marL="400050" lvl="1" indent="0">
              <a:buNone/>
            </a:pPr>
            <a:endParaRPr lang="en-US" altLang="en-US" sz="16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  <a:ea typeface="+mn-ea"/>
                <a:cs typeface="+mn-cs"/>
              </a:rPr>
              <a:t>Errors can also occur at runtime and these are called exceptions</a:t>
            </a:r>
            <a:r>
              <a:rPr lang="en-US" sz="1800" dirty="0" smtClean="0">
                <a:latin typeface="Georgia" panose="02040502050405020303" pitchFamily="18" charset="0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  <a:ea typeface="+mn-ea"/>
                <a:cs typeface="+mn-cs"/>
              </a:rPr>
              <a:t>       Ex:When </a:t>
            </a:r>
            <a:r>
              <a:rPr lang="en-US" altLang="en-US" sz="1600" dirty="0">
                <a:latin typeface="Georgia" panose="02040502050405020303" pitchFamily="18" charset="0"/>
                <a:ea typeface="+mn-ea"/>
                <a:cs typeface="+mn-cs"/>
              </a:rPr>
              <a:t>a file we try to open does not exist (FileNotFoundError), dividing a number by </a:t>
            </a:r>
            <a:r>
              <a:rPr lang="en-US" altLang="en-US" sz="1600" dirty="0" smtClean="0">
                <a:latin typeface="Georgia" panose="02040502050405020303" pitchFamily="18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 </a:t>
            </a:r>
            <a:r>
              <a:rPr lang="en-US" altLang="en-US" sz="1600" dirty="0" smtClean="0">
                <a:latin typeface="Georgia" panose="02040502050405020303" pitchFamily="18" charset="0"/>
              </a:rPr>
              <a:t>     </a:t>
            </a:r>
            <a:r>
              <a:rPr lang="en-US" altLang="en-US" sz="1600" dirty="0" smtClean="0">
                <a:latin typeface="Georgia" panose="02040502050405020303" pitchFamily="18" charset="0"/>
                <a:ea typeface="+mn-ea"/>
                <a:cs typeface="+mn-cs"/>
              </a:rPr>
              <a:t> zero </a:t>
            </a:r>
            <a:r>
              <a:rPr lang="en-US" altLang="en-US" sz="1600" dirty="0">
                <a:latin typeface="Georgia" panose="02040502050405020303" pitchFamily="18" charset="0"/>
                <a:ea typeface="+mn-ea"/>
                <a:cs typeface="+mn-cs"/>
              </a:rPr>
              <a:t>(ZeroDivisionError), module we try to import is not found (ImportError) etc</a:t>
            </a:r>
            <a:r>
              <a:rPr lang="en-US" altLang="en-US" sz="1600" dirty="0" smtClean="0">
                <a:latin typeface="Georgia" panose="02040502050405020303" pitchFamily="18" charset="0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  <a:ea typeface="+mn-ea"/>
                <a:cs typeface="+mn-cs"/>
              </a:rPr>
              <a:t>      Whenever </a:t>
            </a:r>
            <a:r>
              <a:rPr lang="en-US" sz="1800" dirty="0">
                <a:latin typeface="Georgia" panose="02040502050405020303" pitchFamily="18" charset="0"/>
                <a:ea typeface="+mn-ea"/>
                <a:cs typeface="+mn-cs"/>
              </a:rPr>
              <a:t>these type of runtime error occur, Python creates an exception object</a:t>
            </a:r>
            <a:r>
              <a:rPr lang="en-US" sz="1800" dirty="0" smtClean="0">
                <a:latin typeface="Georgia" panose="02040502050405020303" pitchFamily="18" charset="0"/>
                <a:ea typeface="+mn-ea"/>
                <a:cs typeface="+mn-cs"/>
              </a:rPr>
              <a:t>.</a:t>
            </a:r>
          </a:p>
          <a:p>
            <a:pPr marL="400050" lvl="1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1 / 0</a:t>
            </a:r>
          </a:p>
          <a:p>
            <a:pPr marL="400050" lvl="1" indent="0">
              <a:buNone/>
            </a:pPr>
            <a:r>
              <a:rPr lang="en-US" altLang="en-US" sz="1600" dirty="0" err="1">
                <a:solidFill>
                  <a:srgbClr val="FF0000"/>
                </a:solidFill>
                <a:latin typeface="Georgia" panose="02040502050405020303" pitchFamily="18" charset="0"/>
              </a:rPr>
              <a:t>Traceback</a:t>
            </a:r>
            <a:r>
              <a:rPr lang="en-US" alt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 (most recent call last):</a:t>
            </a:r>
          </a:p>
          <a:p>
            <a:pPr marL="400050" lvl="1" indent="0"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File </a:t>
            </a:r>
            <a:r>
              <a:rPr lang="en-US" alt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"&lt;string&gt;", line 301, in </a:t>
            </a:r>
            <a:r>
              <a:rPr lang="en-US" altLang="en-US" sz="1600" dirty="0" err="1">
                <a:solidFill>
                  <a:srgbClr val="FF0000"/>
                </a:solidFill>
                <a:latin typeface="Georgia" panose="02040502050405020303" pitchFamily="18" charset="0"/>
              </a:rPr>
              <a:t>runcode</a:t>
            </a:r>
            <a:endParaRPr lang="en-US" altLang="en-US" sz="16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6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File </a:t>
            </a:r>
            <a:r>
              <a:rPr lang="en-US" alt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"&lt;interactive input&gt;", line 1, in &lt;module&gt;</a:t>
            </a:r>
          </a:p>
          <a:p>
            <a:pPr marL="400050" lvl="1" indent="0">
              <a:buNone/>
            </a:pPr>
            <a:r>
              <a:rPr lang="en-US" altLang="en-US" sz="1600" dirty="0">
                <a:solidFill>
                  <a:srgbClr val="FF0000"/>
                </a:solidFill>
                <a:latin typeface="Georgia" panose="02040502050405020303" pitchFamily="18" charset="0"/>
              </a:rPr>
              <a:t>ZeroDivisionError: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27853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Errors and Built-in Exceptions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800" u="sng" dirty="0" smtClean="0">
                <a:solidFill>
                  <a:schemeClr val="tx1"/>
                </a:solidFill>
                <a:latin typeface="Georgia" panose="02040502050405020303" pitchFamily="18" charset="0"/>
              </a:rPr>
              <a:t>Python </a:t>
            </a:r>
            <a:r>
              <a:rPr lang="en-US" altLang="en-US" sz="1800" u="sng" dirty="0">
                <a:solidFill>
                  <a:schemeClr val="tx1"/>
                </a:solidFill>
                <a:latin typeface="Georgia" panose="02040502050405020303" pitchFamily="18" charset="0"/>
              </a:rPr>
              <a:t>Built-in Exceptions </a:t>
            </a:r>
            <a:endParaRPr lang="en-US" altLang="en-US" sz="1800" u="sng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latin typeface="Georgia" panose="02040502050405020303" pitchFamily="18" charset="0"/>
              </a:rPr>
              <a:t> </a:t>
            </a:r>
            <a:r>
              <a:rPr lang="en-US" sz="1600" dirty="0" smtClean="0">
                <a:latin typeface="Georgia" panose="02040502050405020303" pitchFamily="18" charset="0"/>
              </a:rPr>
              <a:t>Illegal </a:t>
            </a:r>
            <a:r>
              <a:rPr lang="en-US" sz="1600" dirty="0">
                <a:latin typeface="Georgia" panose="02040502050405020303" pitchFamily="18" charset="0"/>
              </a:rPr>
              <a:t>operations can raise exceptions. We can view all the built-in exceptions using the </a:t>
            </a:r>
            <a:r>
              <a:rPr lang="en-US" sz="16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locals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()['__</a:t>
            </a: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builtins</a:t>
            </a:r>
            <a:r>
              <a:rPr lang="en-US" sz="1600" dirty="0" smtClean="0">
                <a:solidFill>
                  <a:srgbClr val="0000CC"/>
                </a:solidFill>
                <a:latin typeface="Georgia" panose="02040502050405020303" pitchFamily="18" charset="0"/>
              </a:rPr>
              <a:t>__'] </a:t>
            </a:r>
            <a:r>
              <a:rPr lang="en-US" sz="1600" dirty="0" smtClean="0">
                <a:latin typeface="Georgia" panose="02040502050405020303" pitchFamily="18" charset="0"/>
              </a:rPr>
              <a:t>functions</a:t>
            </a:r>
          </a:p>
          <a:p>
            <a:pPr marL="0" indent="0">
              <a:buNone/>
            </a:pPr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36811"/>
              </p:ext>
            </p:extLst>
          </p:nvPr>
        </p:nvGraphicFramePr>
        <p:xfrm>
          <a:off x="457200" y="2362200"/>
          <a:ext cx="8534400" cy="44584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92323"/>
                <a:gridCol w="6342077"/>
              </a:tblGrid>
              <a:tr h="38100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Georgia" panose="02040502050405020303" pitchFamily="18" charset="0"/>
                        </a:rPr>
                        <a:t>Exception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Georgia" panose="02040502050405020303" pitchFamily="18" charset="0"/>
                        </a:rPr>
                        <a:t>Cause of Error</a:t>
                      </a:r>
                    </a:p>
                  </a:txBody>
                  <a:tcPr marL="95250" marR="76200" marT="142875" marB="133350" anchor="ctr"/>
                </a:tc>
              </a:tr>
              <a:tr h="475488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IndexError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Raised when index of a sequence is out of range.</a:t>
                      </a:r>
                    </a:p>
                  </a:txBody>
                  <a:tcPr marL="95250" marR="76200" marT="95250" marB="85725" anchor="ctr"/>
                </a:tc>
              </a:tr>
              <a:tr h="475488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KeyError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Raised when a key is not found in a dictionary.</a:t>
                      </a:r>
                    </a:p>
                  </a:txBody>
                  <a:tcPr marL="95250" marR="76200" marT="95250" marB="85725" anchor="ctr"/>
                </a:tc>
              </a:tr>
              <a:tr h="475488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SyntaxError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Raised by parser when syntax error is encountered.</a:t>
                      </a:r>
                    </a:p>
                  </a:txBody>
                  <a:tcPr marL="95250" marR="76200" marT="95250" marB="85725" anchor="ctr"/>
                </a:tc>
              </a:tr>
              <a:tr h="475488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SystemExit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Raised by </a:t>
                      </a:r>
                      <a:r>
                        <a:rPr lang="en-US" sz="1600" dirty="0" err="1">
                          <a:effectLst/>
                          <a:latin typeface="Georgia" panose="02040502050405020303" pitchFamily="18" charset="0"/>
                        </a:rPr>
                        <a:t>sys.exit</a:t>
                      </a:r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() function.</a:t>
                      </a:r>
                    </a:p>
                  </a:txBody>
                  <a:tcPr marL="95250" marR="76200" marT="95250" marB="85725" anchor="ctr"/>
                </a:tc>
              </a:tr>
              <a:tr h="475488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  <a:latin typeface="Georgia" panose="02040502050405020303" pitchFamily="18" charset="0"/>
                        </a:rPr>
                        <a:t>TypeError</a:t>
                      </a:r>
                      <a:endParaRPr lang="en-US" sz="16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Raised when a function or operation is applied to an object of incorrect type.</a:t>
                      </a:r>
                    </a:p>
                  </a:txBody>
                  <a:tcPr marL="95250" marR="76200" marT="95250" marB="85725" anchor="ctr"/>
                </a:tc>
              </a:tr>
              <a:tr h="475488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ValueError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Raised when a function gets argument of correct type but improper value.</a:t>
                      </a:r>
                    </a:p>
                  </a:txBody>
                  <a:tcPr marL="95250" marR="76200" marT="95250" marB="85725" anchor="ctr"/>
                </a:tc>
              </a:tr>
              <a:tr h="475488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ZeroDivisionError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Raised when second operand of division or modulo operation is zero.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 Exceptions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An Exception is an error that happens during the execution of a program. Whenever there is an error, Python generates an exception that could be handled. It basically prevents the program from getting crashed.</a:t>
            </a:r>
          </a:p>
          <a:p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For example, if function A calls function B which in turn calls function C and an exception occurs in function C. If it is not handled in C, the exception passes to B and then to A.</a:t>
            </a:r>
          </a:p>
          <a:p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If never handled, an error message is spit out and our program come to a sudden, unexpected halt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Catching Exceptions in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Python</a:t>
            </a: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In Python, exceptions can be handled using a try statement.</a:t>
            </a:r>
          </a:p>
          <a:p>
            <a:pPr marL="400050" lvl="1" indent="0">
              <a:buNone/>
            </a:pP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A critical operation which can raise exception is placed inside the try clause and the code that handles exception is written in except clause.</a:t>
            </a:r>
          </a:p>
        </p:txBody>
      </p:sp>
    </p:spTree>
    <p:extLst>
      <p:ext uri="{BB962C8B-B14F-4D97-AF65-F5344CB8AC3E}">
        <p14:creationId xmlns:p14="http://schemas.microsoft.com/office/powerpoint/2010/main" val="16679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Exception Handling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638800"/>
          </a:xfrm>
        </p:spPr>
        <p:txBody>
          <a:bodyPr/>
          <a:lstStyle/>
          <a:p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Catching 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Specific Exceptions in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Python .</a:t>
            </a:r>
          </a:p>
          <a:p>
            <a:pPr marL="400050" lvl="1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This is not a good programming practice as it will catch all exceptions and handle every case in the same way. We can specify which exceptions an except clause will catch</a:t>
            </a:r>
            <a:r>
              <a:rPr lang="en-US" sz="1600" dirty="0" smtClean="0">
                <a:latin typeface="Georgia" panose="02040502050405020303" pitchFamily="18" charset="0"/>
              </a:rPr>
              <a:t>.</a:t>
            </a:r>
          </a:p>
          <a:p>
            <a:pPr marL="400050" lvl="1" indent="0">
              <a:buNone/>
            </a:pP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A try clause can have any number of except clause to handle them differently but only one will be executed in case an exception occurs</a:t>
            </a: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  <a:r>
              <a:rPr lang="en-US" alt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We can use a tuple of values to specify multiple exceptions in an except clause. </a:t>
            </a:r>
          </a:p>
          <a:p>
            <a:pPr marL="800100" lvl="2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try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: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# do something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pass</a:t>
            </a:r>
          </a:p>
          <a:p>
            <a:pPr marL="800100" lvl="2" indent="0">
              <a:buNone/>
            </a:pPr>
            <a:r>
              <a:rPr lang="en-US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except </a:t>
            </a:r>
            <a:r>
              <a:rPr lang="en-US" sz="1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ValueError</a:t>
            </a:r>
            <a:r>
              <a:rPr lang="en-US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: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# handle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ValueError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exception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pass</a:t>
            </a:r>
          </a:p>
          <a:p>
            <a:pPr marL="800100" lvl="2" indent="0">
              <a:buNone/>
            </a:pPr>
            <a:r>
              <a:rPr lang="en-US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except (</a:t>
            </a:r>
            <a:r>
              <a:rPr lang="en-US" sz="1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TypeError</a:t>
            </a:r>
            <a:r>
              <a:rPr lang="en-US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Georgia" panose="02040502050405020303" pitchFamily="18" charset="0"/>
              </a:rPr>
              <a:t>ZeroDivisionError</a:t>
            </a:r>
            <a:r>
              <a:rPr lang="en-US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):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# handle multiple exceptions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#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TypeError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ZeroDivisionError</a:t>
            </a:r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pass</a:t>
            </a:r>
          </a:p>
          <a:p>
            <a:pPr marL="800100" lvl="2" indent="0">
              <a:buNone/>
            </a:pPr>
            <a:r>
              <a:rPr lang="en-US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except: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# handle all other exceptions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pass</a:t>
            </a:r>
          </a:p>
          <a:p>
            <a:pPr marL="400050" lvl="1" indent="0">
              <a:buNone/>
            </a:pP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Exception Handling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486400"/>
          </a:xfrm>
        </p:spPr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try...finally.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The try statement in Python can have an optional finally clause. This clause is executed no matter what, and is generally used to release external resources</a:t>
            </a:r>
            <a:r>
              <a:rPr lang="en-US" sz="1600" dirty="0" smtClean="0"/>
              <a:t>.</a:t>
            </a:r>
          </a:p>
          <a:p>
            <a:pPr marL="400050" lvl="1" indent="0">
              <a:buNone/>
            </a:pP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600" b="1" dirty="0">
                <a:latin typeface="Georgia" panose="02040502050405020303" pitchFamily="18" charset="0"/>
              </a:rPr>
              <a:t>try:</a:t>
            </a:r>
          </a:p>
          <a:p>
            <a:pPr marL="400050" lvl="1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f = open("</a:t>
            </a:r>
            <a:r>
              <a:rPr lang="en-US" sz="1600" dirty="0" err="1">
                <a:latin typeface="Georgia" panose="02040502050405020303" pitchFamily="18" charset="0"/>
              </a:rPr>
              <a:t>test.txt",encoding</a:t>
            </a:r>
            <a:r>
              <a:rPr lang="en-US" sz="1600" dirty="0">
                <a:latin typeface="Georgia" panose="02040502050405020303" pitchFamily="18" charset="0"/>
              </a:rPr>
              <a:t> = 'utf-8')</a:t>
            </a:r>
          </a:p>
          <a:p>
            <a:pPr marL="400050" lvl="1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# perform file operations</a:t>
            </a:r>
          </a:p>
          <a:p>
            <a:pPr marL="400050" lvl="1" indent="0">
              <a:buNone/>
            </a:pPr>
            <a:r>
              <a:rPr lang="en-US" sz="1600" b="1" dirty="0">
                <a:latin typeface="Georgia" panose="02040502050405020303" pitchFamily="18" charset="0"/>
              </a:rPr>
              <a:t>finally:</a:t>
            </a:r>
          </a:p>
          <a:p>
            <a:pPr marL="400050" lvl="1" indent="0">
              <a:buNone/>
            </a:pPr>
            <a:r>
              <a:rPr lang="en-US" sz="1600" dirty="0" err="1">
                <a:latin typeface="Georgia" panose="02040502050405020303" pitchFamily="18" charset="0"/>
              </a:rPr>
              <a:t>f.close</a:t>
            </a:r>
            <a:r>
              <a:rPr lang="en-US" sz="1600" dirty="0">
                <a:latin typeface="Georgia" panose="02040502050405020303" pitchFamily="18" charset="0"/>
              </a:rPr>
              <a:t>()</a:t>
            </a:r>
          </a:p>
          <a:p>
            <a:pPr marL="400050" lvl="1" indent="0">
              <a:buNone/>
            </a:pP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Exception Handling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638800"/>
          </a:xfrm>
        </p:spPr>
        <p:txBody>
          <a:bodyPr/>
          <a:lstStyle/>
          <a:p>
            <a:r>
              <a:rPr lang="en-US" altLang="en-US" sz="1800" b="1" dirty="0">
                <a:solidFill>
                  <a:schemeClr val="tx1"/>
                </a:solidFill>
                <a:latin typeface="Georgia" panose="02040502050405020303" pitchFamily="18" charset="0"/>
              </a:rPr>
              <a:t>Raising </a:t>
            </a:r>
            <a:r>
              <a:rPr lang="en-US" altLang="en-US" sz="18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Exceptions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In Python programming, exceptions are raised when corresponding errors occur at run time, but we can </a:t>
            </a:r>
            <a:r>
              <a:rPr lang="en-US" sz="1800" dirty="0" smtClean="0">
                <a:latin typeface="Georgia" panose="02040502050405020303" pitchFamily="18" charset="0"/>
              </a:rPr>
              <a:t>forcefully </a:t>
            </a:r>
            <a:r>
              <a:rPr lang="en-US" sz="1800" dirty="0">
                <a:latin typeface="Georgia" panose="02040502050405020303" pitchFamily="18" charset="0"/>
              </a:rPr>
              <a:t>raise it using the keyword raise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&gt;&gt;&gt; raise </a:t>
            </a:r>
            <a:r>
              <a:rPr lang="en-US" sz="1600" dirty="0" err="1">
                <a:solidFill>
                  <a:srgbClr val="C00000"/>
                </a:solidFill>
                <a:latin typeface="Georgia" panose="02040502050405020303" pitchFamily="18" charset="0"/>
              </a:rPr>
              <a:t>KeyboardInterrupt</a:t>
            </a:r>
            <a:endParaRPr lang="en-US" sz="16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C00000"/>
                </a:solidFill>
                <a:latin typeface="Georgia" panose="02040502050405020303" pitchFamily="18" charset="0"/>
              </a:rPr>
              <a:t>Traceback</a:t>
            </a:r>
            <a:r>
              <a:rPr lang="en-US" sz="1600" dirty="0">
                <a:solidFill>
                  <a:srgbClr val="C00000"/>
                </a:solidFill>
                <a:latin typeface="Georgia" panose="02040502050405020303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Georgia" panose="02040502050405020303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C00000"/>
                </a:solidFill>
                <a:latin typeface="Georgia" panose="02040502050405020303" pitchFamily="18" charset="0"/>
              </a:rPr>
              <a:t>KeyboardInterrupt</a:t>
            </a:r>
            <a:endParaRPr lang="en-US" sz="16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&gt;&gt;&gt; raise </a:t>
            </a: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MemoryError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("This is an argument")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Traceback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CC"/>
                </a:solidFill>
                <a:latin typeface="Georgia" panose="02040502050405020303" pitchFamily="18" charset="0"/>
              </a:rPr>
              <a:t>MemoryError</a:t>
            </a:r>
            <a:r>
              <a:rPr lang="en-US" sz="1600" dirty="0">
                <a:solidFill>
                  <a:srgbClr val="0000CC"/>
                </a:solidFill>
                <a:latin typeface="Georgia" panose="02040502050405020303" pitchFamily="18" charset="0"/>
              </a:rPr>
              <a:t>: This is an argument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&gt;&gt;&gt; try: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... a = </a:t>
            </a:r>
            <a:r>
              <a:rPr lang="en-US" sz="1600" dirty="0" err="1">
                <a:solidFill>
                  <a:srgbClr val="00B050"/>
                </a:solidFill>
                <a:latin typeface="Georgia" panose="02040502050405020303" pitchFamily="18" charset="0"/>
              </a:rPr>
              <a:t>int</a:t>
            </a: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(input("Enter a positive integer: "))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... if a &lt;= 0: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... raise </a:t>
            </a:r>
            <a:r>
              <a:rPr lang="en-US" sz="1600" dirty="0" err="1">
                <a:solidFill>
                  <a:srgbClr val="00B050"/>
                </a:solidFill>
                <a:latin typeface="Georgia" panose="02040502050405020303" pitchFamily="18" charset="0"/>
              </a:rPr>
              <a:t>ValueError</a:t>
            </a: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("That is not a positive number!")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... except </a:t>
            </a:r>
            <a:r>
              <a:rPr lang="en-US" sz="1600" dirty="0" err="1">
                <a:solidFill>
                  <a:srgbClr val="00B050"/>
                </a:solidFill>
                <a:latin typeface="Georgia" panose="02040502050405020303" pitchFamily="18" charset="0"/>
              </a:rPr>
              <a:t>ValueError</a:t>
            </a: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 as </a:t>
            </a:r>
            <a:r>
              <a:rPr lang="en-US" sz="1600" dirty="0" err="1">
                <a:solidFill>
                  <a:srgbClr val="00B050"/>
                </a:solidFill>
                <a:latin typeface="Georgia" panose="02040502050405020303" pitchFamily="18" charset="0"/>
              </a:rPr>
              <a:t>ve</a:t>
            </a: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... print(</a:t>
            </a:r>
            <a:r>
              <a:rPr lang="en-US" sz="1600" dirty="0" err="1">
                <a:solidFill>
                  <a:srgbClr val="00B050"/>
                </a:solidFill>
                <a:latin typeface="Georgia" panose="02040502050405020303" pitchFamily="18" charset="0"/>
              </a:rPr>
              <a:t>ve</a:t>
            </a: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Georgia" panose="02040502050405020303" pitchFamily="18" charset="0"/>
              </a:rPr>
              <a:t>... 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Enter a positive integer: -2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That is not a positive number!</a:t>
            </a:r>
          </a:p>
          <a:p>
            <a:pPr marL="400050" lvl="1" indent="0">
              <a:buNone/>
            </a:pPr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</a:t>
            </a:r>
            <a:r>
              <a:rPr lang="en-US" altLang="en-US" b="1" dirty="0" err="1" smtClean="0">
                <a:latin typeface="Algerian" panose="04020705040A02060702" pitchFamily="82" charset="0"/>
                <a:cs typeface="Courier New" panose="02070309020205020404" pitchFamily="49" charset="0"/>
              </a:rPr>
              <a:t>USERdefined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Exceptions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486400"/>
          </a:xfrm>
        </p:spPr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In Python, </a:t>
            </a:r>
            <a:r>
              <a:rPr lang="en-US" alt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userdefined</a:t>
            </a:r>
            <a:r>
              <a:rPr lang="en-US" alt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exceptions </a:t>
            </a:r>
            <a:r>
              <a:rPr lang="en-US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can </a:t>
            </a:r>
            <a:r>
              <a:rPr lang="en-US" alt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be created by creating a new </a:t>
            </a:r>
            <a:r>
              <a:rPr lang="en-US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class. This exception class has to be derived, either directly or indirectly, from Exception class. Most of the built-in exceptions are also derived form this class.</a:t>
            </a:r>
            <a:endParaRPr lang="en-US" altLang="en-US" sz="16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	</a:t>
            </a:r>
          </a:p>
          <a:p>
            <a:pPr marL="400050" lvl="1" indent="0">
              <a:buNone/>
            </a:pPr>
            <a:endParaRPr lang="en-US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class </a:t>
            </a:r>
            <a:r>
              <a:rPr lang="en-US" altLang="en-US" sz="1800" dirty="0" err="1">
                <a:solidFill>
                  <a:schemeClr val="tx1"/>
                </a:solidFill>
                <a:latin typeface="Georgia" panose="02040502050405020303" pitchFamily="18" charset="0"/>
              </a:rPr>
              <a:t>CustomError</a:t>
            </a:r>
            <a:r>
              <a:rPr lang="en-US" alt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(Exception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):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 user defined exception class defined from 					     Exception class</a:t>
            </a:r>
            <a:endParaRPr lang="en-US" altLang="en-US" sz="18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 raise </a:t>
            </a:r>
            <a:r>
              <a:rPr lang="en-US" altLang="en-US" sz="18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CustomError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 to manually raise an error scenario</a:t>
            </a:r>
            <a:endParaRPr lang="en-US" alt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an_Pacific_American_Heritage_Month_presentation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</TotalTime>
  <Words>886</Words>
  <Application>Microsoft Office PowerPoint</Application>
  <PresentationFormat>On-screen Show (4:3)</PresentationFormat>
  <Paragraphs>122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Asian_Pacific_American_Heritage_Month_presentation</vt:lpstr>
      <vt:lpstr>PYTHON - Exceptions</vt:lpstr>
      <vt:lpstr>OPerators</vt:lpstr>
      <vt:lpstr>Python Errors and Built-in Exceptions</vt:lpstr>
      <vt:lpstr>Python Errors and Built-in Exceptions</vt:lpstr>
      <vt:lpstr>Python  Exceptions</vt:lpstr>
      <vt:lpstr>Python Exception Handling</vt:lpstr>
      <vt:lpstr>Python Exception Handling</vt:lpstr>
      <vt:lpstr>Python Exception Handling</vt:lpstr>
      <vt:lpstr>Python USERdefined Exceptions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Amudha</dc:creator>
  <cp:lastModifiedBy>Amudha</cp:lastModifiedBy>
  <cp:revision>178</cp:revision>
  <dcterms:created xsi:type="dcterms:W3CDTF">2019-12-03T05:00:24Z</dcterms:created>
  <dcterms:modified xsi:type="dcterms:W3CDTF">2020-02-14T11:06:23Z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TC101314901033</vt:lpwstr>
  </property>
</Properties>
</file>