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sldIdLst>
    <p:sldId id="278" r:id="rId2"/>
    <p:sldId id="277" r:id="rId3"/>
    <p:sldId id="280" r:id="rId4"/>
    <p:sldId id="282" r:id="rId5"/>
    <p:sldId id="285" r:id="rId6"/>
    <p:sldId id="291" r:id="rId7"/>
    <p:sldId id="283" r:id="rId8"/>
    <p:sldId id="284" r:id="rId9"/>
    <p:sldId id="286" r:id="rId10"/>
    <p:sldId id="288" r:id="rId11"/>
    <p:sldId id="281" r:id="rId12"/>
    <p:sldId id="289" r:id="rId13"/>
    <p:sldId id="290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9966"/>
    <a:srgbClr val="003366"/>
    <a:srgbClr val="0000CC"/>
    <a:srgbClr val="000099"/>
    <a:srgbClr val="FF3300"/>
    <a:srgbClr val="FFCCFF"/>
    <a:srgbClr val="FFCCCC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699" autoAdjust="0"/>
    <p:restoredTop sz="94660"/>
  </p:normalViewPr>
  <p:slideViewPr>
    <p:cSldViewPr>
      <p:cViewPr varScale="1">
        <p:scale>
          <a:sx n="69" d="100"/>
          <a:sy n="69" d="100"/>
        </p:scale>
        <p:origin x="-13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86F4F8-8A94-4CF8-A3BC-9D851A0009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400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E5900B-3BA9-4FA9-8E53-EF1B33DF313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 smtClean="0">
                <a:solidFill>
                  <a:schemeClr val="tx1"/>
                </a:solidFill>
                <a:latin typeface="Georgia" panose="02040502050405020303" pitchFamily="18" charset="0"/>
              </a:rPr>
              <a:t>They are used to define the behaviors of an object.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 smtClean="0">
                <a:solidFill>
                  <a:schemeClr val="tx1"/>
                </a:solidFill>
                <a:latin typeface="Georgia" panose="02040502050405020303" pitchFamily="18" charset="0"/>
              </a:rPr>
              <a:t>They are used to define the behaviors of an object.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 smtClean="0">
                <a:solidFill>
                  <a:schemeClr val="tx1"/>
                </a:solidFill>
                <a:latin typeface="Georgia" panose="02040502050405020303" pitchFamily="18" charset="0"/>
              </a:rPr>
              <a:t>They are used to define the behaviors of an object.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 smtClean="0">
                <a:solidFill>
                  <a:schemeClr val="tx1"/>
                </a:solidFill>
                <a:latin typeface="Georgia" panose="02040502050405020303" pitchFamily="18" charset="0"/>
              </a:rPr>
              <a:t>They are used to define the behaviors of an object.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 smtClean="0">
                <a:solidFill>
                  <a:schemeClr val="tx1"/>
                </a:solidFill>
                <a:latin typeface="Georgia" panose="02040502050405020303" pitchFamily="18" charset="0"/>
              </a:rPr>
              <a:t>They are used to define the behaviors of an object.</a:t>
            </a:r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13" name="Picture 13" descr="psam_pg1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772400" cy="2057400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10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  <p:bldP spid="25603" grpId="0" build="p" autoUpdateAnimBg="0" advAuto="0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560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4EAD4-E576-4495-B9B3-0DB5A18C47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63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EE0B3-25BF-4D15-838F-28180746CD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8163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7818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576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7CBA594-DC4F-49D7-8B59-6ED8B83BDE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313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7818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19200"/>
            <a:ext cx="4038600" cy="4724400"/>
          </a:xfrm>
        </p:spPr>
        <p:txBody>
          <a:bodyPr/>
          <a:lstStyle/>
          <a:p>
            <a:r>
              <a:rPr lang="en-US" smtClean="0"/>
              <a:t>Click icon to add clip art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83F31D6-ABBB-419F-86E3-3248B8B3CF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92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42723C-D707-4C23-AA7D-A6712F814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96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6C601-D58C-415A-AD93-1E941ECD39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08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7183F-B865-4B22-9D85-D9C88B7CBB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33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756A1B-9E0F-4C2C-9656-75B6C65D72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775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B2A211-EEBE-4668-B26A-50A2B8D2AA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25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341EC-5F38-47F0-93AB-66F9451056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92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BD0A7-50C3-4983-9FBB-5D55570BB8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428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F5F315-7E66-4798-95A6-C6A47F6486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94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8" name="Picture 12" descr="psam_pg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6781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>
                <a:latin typeface="Times New Roman" pitchFamily="18" charset="0"/>
              </a:defRPr>
            </a:lvl1pPr>
          </a:lstStyle>
          <a:p>
            <a:fld id="{BE592743-DB1A-4B37-8C32-55738B8718A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990600"/>
            <a:ext cx="7772400" cy="2057400"/>
          </a:xfr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US" altLang="en-US" b="1" dirty="0">
                <a:latin typeface="Algerian" panose="04020705040A02060702" pitchFamily="82" charset="0"/>
                <a:ea typeface="+mn-ea"/>
                <a:cs typeface="Courier New" panose="02070309020205020404" pitchFamily="49" charset="0"/>
              </a:rPr>
              <a:t>Python Object Oriented Programming</a:t>
            </a:r>
            <a:endParaRPr lang="en-US" altLang="en-US" dirty="0"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439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MORE ON inheritance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-152400" y="1219200"/>
            <a:ext cx="89154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lvl="1"/>
            <a:endParaRPr lang="en-US" altLang="en-US" sz="1800" kern="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/>
            <a:r>
              <a:rPr lang="en-US" altLang="en-US" sz="1800" b="1" kern="0" dirty="0">
                <a:solidFill>
                  <a:schemeClr val="tx1"/>
                </a:solidFill>
                <a:latin typeface="Georgia" panose="02040502050405020303" pitchFamily="18" charset="0"/>
              </a:rPr>
              <a:t>Method overriding</a:t>
            </a:r>
            <a:r>
              <a:rPr lang="en-US" altLang="en-US" sz="1800" kern="0" dirty="0">
                <a:solidFill>
                  <a:schemeClr val="tx1"/>
                </a:solidFill>
                <a:latin typeface="Georgia" panose="02040502050405020303" pitchFamily="18" charset="0"/>
              </a:rPr>
              <a:t>, in object-oriented programming, is a language feature that allows a subclass or child class to provide a specific implementation of a method that is already provided by one of its </a:t>
            </a:r>
            <a:r>
              <a:rPr lang="en-US" altLang="en-US" sz="1800" kern="0" dirty="0" err="1">
                <a:solidFill>
                  <a:schemeClr val="tx1"/>
                </a:solidFill>
                <a:latin typeface="Georgia" panose="02040502050405020303" pitchFamily="18" charset="0"/>
              </a:rPr>
              <a:t>superclasses</a:t>
            </a:r>
            <a:r>
              <a:rPr lang="en-US" altLang="en-US" sz="1800" kern="0" dirty="0">
                <a:solidFill>
                  <a:schemeClr val="tx1"/>
                </a:solidFill>
                <a:latin typeface="Georgia" panose="02040502050405020303" pitchFamily="18" charset="0"/>
              </a:rPr>
              <a:t> or parent </a:t>
            </a:r>
            <a:r>
              <a:rPr lang="en-US" altLang="en-US" sz="1800" kern="0" dirty="0" smtClean="0">
                <a:solidFill>
                  <a:schemeClr val="tx1"/>
                </a:solidFill>
                <a:latin typeface="Georgia" panose="02040502050405020303" pitchFamily="18" charset="0"/>
              </a:rPr>
              <a:t>classes</a:t>
            </a:r>
          </a:p>
          <a:p>
            <a:pPr lvl="1"/>
            <a:endParaRPr lang="en-US" altLang="en-US" sz="1800" kern="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/>
            <a:r>
              <a:rPr lang="en-US" altLang="en-US" sz="1800" kern="0" dirty="0">
                <a:solidFill>
                  <a:schemeClr val="tx1"/>
                </a:solidFill>
                <a:latin typeface="Georgia" panose="02040502050405020303" pitchFamily="18" charset="0"/>
              </a:rPr>
              <a:t>Two built-in functions </a:t>
            </a:r>
            <a:r>
              <a:rPr lang="en-US" altLang="en-US" sz="1800" kern="0" dirty="0" err="1">
                <a:solidFill>
                  <a:schemeClr val="tx1"/>
                </a:solidFill>
                <a:latin typeface="Georgia" panose="02040502050405020303" pitchFamily="18" charset="0"/>
              </a:rPr>
              <a:t>isinstance</a:t>
            </a:r>
            <a:r>
              <a:rPr lang="en-US" altLang="en-US" sz="1800" kern="0" dirty="0">
                <a:solidFill>
                  <a:schemeClr val="tx1"/>
                </a:solidFill>
                <a:latin typeface="Georgia" panose="02040502050405020303" pitchFamily="18" charset="0"/>
              </a:rPr>
              <a:t>() and </a:t>
            </a:r>
            <a:r>
              <a:rPr lang="en-US" altLang="en-US" sz="1800" kern="0" dirty="0" err="1">
                <a:solidFill>
                  <a:schemeClr val="tx1"/>
                </a:solidFill>
                <a:latin typeface="Georgia" panose="02040502050405020303" pitchFamily="18" charset="0"/>
              </a:rPr>
              <a:t>issubclass</a:t>
            </a:r>
            <a:r>
              <a:rPr lang="en-US" altLang="en-US" sz="1800" kern="0" dirty="0">
                <a:solidFill>
                  <a:schemeClr val="tx1"/>
                </a:solidFill>
                <a:latin typeface="Georgia" panose="02040502050405020303" pitchFamily="18" charset="0"/>
              </a:rPr>
              <a:t>() are used to check inheritances. Function </a:t>
            </a:r>
            <a:r>
              <a:rPr lang="en-US" altLang="en-US" sz="1800" kern="0" dirty="0" err="1">
                <a:solidFill>
                  <a:schemeClr val="tx1"/>
                </a:solidFill>
                <a:latin typeface="Georgia" panose="02040502050405020303" pitchFamily="18" charset="0"/>
              </a:rPr>
              <a:t>isinstance</a:t>
            </a:r>
            <a:r>
              <a:rPr lang="en-US" altLang="en-US" sz="1800" kern="0" dirty="0">
                <a:solidFill>
                  <a:schemeClr val="tx1"/>
                </a:solidFill>
                <a:latin typeface="Georgia" panose="02040502050405020303" pitchFamily="18" charset="0"/>
              </a:rPr>
              <a:t>() returns True if the object is an instance of the class or other classes derived from it. Each and every class in Python inherits from the base class object.</a:t>
            </a:r>
          </a:p>
          <a:p>
            <a:pPr marL="457200" lvl="1" indent="0">
              <a:buFontTx/>
              <a:buNone/>
            </a:pPr>
            <a:endParaRPr lang="en-US" altLang="en-US" sz="1800" kern="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altLang="en-US" sz="1800" kern="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35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Multiple Inheritance in Python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r>
              <a:rPr lang="en-US" alt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Multiple inheritance is a </a:t>
            </a:r>
            <a:r>
              <a:rPr lang="en-US" alt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mechanism by </a:t>
            </a:r>
            <a:r>
              <a:rPr lang="en-US" alt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which an object or class can inherit characteristics and features from more than one parent object or parent class</a:t>
            </a:r>
            <a:r>
              <a:rPr lang="en-US" alt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.</a:t>
            </a:r>
          </a:p>
          <a:p>
            <a:endParaRPr lang="en-US" alt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alt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alt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alt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alt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alt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class </a:t>
            </a:r>
            <a:r>
              <a:rPr lang="en-US" altLang="en-US" sz="1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Father:</a:t>
            </a:r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alt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    pass</a:t>
            </a:r>
          </a:p>
          <a:p>
            <a:pPr marL="400050" lvl="1" indent="0">
              <a:buNone/>
            </a:pPr>
            <a:r>
              <a:rPr lang="en-US" alt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class </a:t>
            </a:r>
            <a:r>
              <a:rPr lang="en-US" altLang="en-US" sz="1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Mother:</a:t>
            </a:r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alt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    pass</a:t>
            </a:r>
          </a:p>
          <a:p>
            <a:pPr marL="400050" lvl="1" indent="0">
              <a:buNone/>
            </a:pPr>
            <a:r>
              <a:rPr lang="en-US" alt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c</a:t>
            </a:r>
            <a:r>
              <a:rPr lang="en-US" altLang="en-US" sz="1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lass Child(Father, </a:t>
            </a:r>
            <a:r>
              <a:rPr lang="en-US" alt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Mother</a:t>
            </a:r>
            <a:r>
              <a:rPr lang="en-US" altLang="en-US" sz="1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):</a:t>
            </a:r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alt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    pass</a:t>
            </a:r>
          </a:p>
          <a:p>
            <a:endParaRPr lang="en-US" alt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7800" y="2057400"/>
            <a:ext cx="2133600" cy="457200"/>
          </a:xfrm>
          <a:prstGeom prst="rect">
            <a:avLst/>
          </a:prstGeom>
          <a:solidFill>
            <a:srgbClr val="FF9966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FATHER</a:t>
            </a:r>
            <a:endParaRPr 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5600" y="3276600"/>
            <a:ext cx="2133600" cy="457200"/>
          </a:xfrm>
          <a:prstGeom prst="rect">
            <a:avLst/>
          </a:prstGeom>
          <a:solidFill>
            <a:srgbClr val="FF9966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CHILD</a:t>
            </a:r>
            <a:endParaRPr 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67200" y="2057400"/>
            <a:ext cx="2133600" cy="457200"/>
          </a:xfrm>
          <a:prstGeom prst="rect">
            <a:avLst/>
          </a:prstGeom>
          <a:solidFill>
            <a:srgbClr val="FF9966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MOTHER</a:t>
            </a:r>
            <a:endParaRPr 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Right Bracket 9"/>
          <p:cNvSpPr/>
          <p:nvPr/>
        </p:nvSpPr>
        <p:spPr>
          <a:xfrm rot="5400000">
            <a:off x="3752850" y="1342159"/>
            <a:ext cx="342900" cy="2819400"/>
          </a:xfrm>
          <a:prstGeom prst="rightBracket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0" idx="2"/>
            <a:endCxn id="6" idx="0"/>
          </p:cNvCxnSpPr>
          <p:nvPr/>
        </p:nvCxnSpPr>
        <p:spPr>
          <a:xfrm>
            <a:off x="3924300" y="2923309"/>
            <a:ext cx="38100" cy="353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38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Multilevel Inheritance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r>
              <a:rPr lang="en-US" alt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Multiple </a:t>
            </a:r>
            <a:r>
              <a:rPr lang="en-US" altLang="en-US" sz="180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Leel</a:t>
            </a:r>
            <a:r>
              <a:rPr lang="en-US" alt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 inheritance </a:t>
            </a:r>
            <a:r>
              <a:rPr lang="en-US" alt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is a </a:t>
            </a:r>
            <a:r>
              <a:rPr lang="en-US" alt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mechanism by </a:t>
            </a:r>
            <a:r>
              <a:rPr lang="en-US" alt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which  features of the base class and the derived class is inherited into the new derived class.</a:t>
            </a:r>
            <a:endParaRPr lang="en-US" alt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alt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alt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alt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alt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endParaRPr lang="en-US" altLang="en-US" sz="16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altLang="en-US" sz="1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class </a:t>
            </a:r>
            <a:r>
              <a:rPr lang="en-US" altLang="en-US" sz="160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GrandFather</a:t>
            </a:r>
            <a:r>
              <a:rPr lang="en-US" altLang="en-US" sz="1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:</a:t>
            </a:r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alt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    pass</a:t>
            </a:r>
          </a:p>
          <a:p>
            <a:pPr marL="400050" lvl="1" indent="0">
              <a:buNone/>
            </a:pPr>
            <a:r>
              <a:rPr lang="en-US" alt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class </a:t>
            </a:r>
            <a:r>
              <a:rPr lang="en-US" altLang="en-US" sz="1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Father(</a:t>
            </a:r>
            <a:r>
              <a:rPr lang="en-US" altLang="en-US" sz="1600" dirty="0" err="1">
                <a:solidFill>
                  <a:schemeClr val="tx1"/>
                </a:solidFill>
                <a:latin typeface="Georgia" panose="02040502050405020303" pitchFamily="18" charset="0"/>
              </a:rPr>
              <a:t>GrandFather</a:t>
            </a:r>
            <a:r>
              <a:rPr lang="en-US" altLang="en-US" sz="1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):</a:t>
            </a:r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alt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    pass</a:t>
            </a:r>
          </a:p>
          <a:p>
            <a:pPr marL="400050" lvl="1" indent="0">
              <a:buNone/>
            </a:pPr>
            <a:r>
              <a:rPr lang="en-US" alt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class </a:t>
            </a:r>
            <a:r>
              <a:rPr lang="en-US" altLang="en-US" sz="1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Son(Father):</a:t>
            </a:r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alt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    pass</a:t>
            </a:r>
          </a:p>
          <a:p>
            <a:endParaRPr lang="en-US" alt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00400" y="2082800"/>
            <a:ext cx="2133600" cy="457200"/>
          </a:xfrm>
          <a:prstGeom prst="rect">
            <a:avLst/>
          </a:prstGeom>
          <a:solidFill>
            <a:srgbClr val="FF9966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GRAND FATHER</a:t>
            </a:r>
            <a:endParaRPr 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3683000"/>
            <a:ext cx="2133600" cy="457200"/>
          </a:xfrm>
          <a:prstGeom prst="rect">
            <a:avLst/>
          </a:prstGeom>
          <a:solidFill>
            <a:srgbClr val="FF9966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SON</a:t>
            </a:r>
            <a:endParaRPr 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0400" y="2844800"/>
            <a:ext cx="2133600" cy="457200"/>
          </a:xfrm>
          <a:prstGeom prst="rect">
            <a:avLst/>
          </a:prstGeom>
          <a:solidFill>
            <a:srgbClr val="FF9966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FATHER</a:t>
            </a:r>
            <a:endParaRPr 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4" name="Straight Arrow Connector 3"/>
          <p:cNvCxnSpPr>
            <a:stCxn id="2" idx="2"/>
            <a:endCxn id="7" idx="0"/>
          </p:cNvCxnSpPr>
          <p:nvPr/>
        </p:nvCxnSpPr>
        <p:spPr>
          <a:xfrm>
            <a:off x="4267200" y="2540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267200" y="3352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37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METHOD RESOLUTION ORDER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1219200"/>
            <a:ext cx="89154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lvl="1"/>
            <a:endParaRPr lang="en-US" altLang="en-US" sz="1800" kern="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/>
            <a:r>
              <a:rPr lang="en-US" altLang="en-US" sz="1800" kern="0" dirty="0">
                <a:solidFill>
                  <a:schemeClr val="tx1"/>
                </a:solidFill>
                <a:latin typeface="Georgia" panose="02040502050405020303" pitchFamily="18" charset="0"/>
              </a:rPr>
              <a:t>In the multiple inheritance scenario, any specified attribute is searched first in the current class. If not found, the search continues into parent classes in depth-first, left-right fashion without searching same class twice.</a:t>
            </a:r>
            <a:endParaRPr lang="en-US" altLang="en-US" sz="1800" kern="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lvl="1" indent="0">
              <a:buFontTx/>
              <a:buNone/>
            </a:pPr>
            <a:endParaRPr lang="en-US" altLang="en-US" sz="1800" kern="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altLang="en-US" sz="1800" kern="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66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Python Object Oriented Programming</a:t>
            </a:r>
            <a:endParaRPr lang="en-US" altLang="en-US" dirty="0">
              <a:latin typeface="Georgia" panose="02040502050405020303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5181600"/>
          </a:xfrm>
        </p:spPr>
        <p:txBody>
          <a:bodyPr/>
          <a:lstStyle/>
          <a:p>
            <a:r>
              <a:rPr lang="en-US" altLang="en-US" sz="2600" dirty="0">
                <a:latin typeface="Georgia" panose="02040502050405020303" pitchFamily="18" charset="0"/>
              </a:rPr>
              <a:t>Class &amp; objects</a:t>
            </a:r>
          </a:p>
          <a:p>
            <a:r>
              <a:rPr lang="en-US" altLang="en-US" sz="2600" dirty="0">
                <a:latin typeface="Georgia" panose="02040502050405020303" pitchFamily="18" charset="0"/>
              </a:rPr>
              <a:t>Attributes of class</a:t>
            </a:r>
          </a:p>
          <a:p>
            <a:r>
              <a:rPr lang="en-US" altLang="en-US" sz="2600" dirty="0">
                <a:latin typeface="Georgia" panose="02040502050405020303" pitchFamily="18" charset="0"/>
              </a:rPr>
              <a:t>Constructors in Python</a:t>
            </a:r>
          </a:p>
          <a:p>
            <a:r>
              <a:rPr lang="en-US" altLang="en-US" sz="2600" dirty="0">
                <a:latin typeface="Georgia" panose="02040502050405020303" pitchFamily="18" charset="0"/>
              </a:rPr>
              <a:t>OOPs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Georgia" panose="02040502050405020303" pitchFamily="18" charset="0"/>
              </a:rPr>
              <a:t>	Inheritance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Georgia" panose="02040502050405020303" pitchFamily="18" charset="0"/>
              </a:rPr>
              <a:t>	Encapsulation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Georgia" panose="02040502050405020303" pitchFamily="18" charset="0"/>
              </a:rPr>
              <a:t>	Polymorphism</a:t>
            </a:r>
          </a:p>
          <a:p>
            <a:r>
              <a:rPr lang="en-US" altLang="en-US" sz="2600" smtClean="0">
                <a:latin typeface="Georgia" panose="02040502050405020303" pitchFamily="18" charset="0"/>
              </a:rPr>
              <a:t>More on </a:t>
            </a:r>
            <a:r>
              <a:rPr lang="en-US" altLang="en-US" sz="2600" dirty="0">
                <a:latin typeface="Georgia" panose="02040502050405020303" pitchFamily="18" charset="0"/>
              </a:rPr>
              <a:t>inheritance</a:t>
            </a:r>
          </a:p>
          <a:p>
            <a:r>
              <a:rPr lang="en-US" altLang="en-US" sz="2600" dirty="0">
                <a:latin typeface="Georgia" panose="02040502050405020303" pitchFamily="18" charset="0"/>
              </a:rPr>
              <a:t>Multiple Inheritance in Python</a:t>
            </a:r>
          </a:p>
          <a:p>
            <a:r>
              <a:rPr lang="en-US" altLang="en-US" sz="2600" dirty="0">
                <a:latin typeface="Georgia" panose="02040502050405020303" pitchFamily="18" charset="0"/>
              </a:rPr>
              <a:t>Multilevel Inheritance</a:t>
            </a:r>
          </a:p>
          <a:p>
            <a:r>
              <a:rPr lang="en-US" altLang="en-US" sz="2600" dirty="0">
                <a:latin typeface="Georgia" panose="02040502050405020303" pitchFamily="18" charset="0"/>
              </a:rPr>
              <a:t>METHOD RESOLUTION ORDER</a:t>
            </a:r>
          </a:p>
        </p:txBody>
      </p:sp>
    </p:spTree>
    <p:extLst>
      <p:ext uri="{BB962C8B-B14F-4D97-AF65-F5344CB8AC3E}">
        <p14:creationId xmlns:p14="http://schemas.microsoft.com/office/powerpoint/2010/main" val="115062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Class &amp; objects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r>
              <a:rPr lang="en-US" alt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Python is a multi-paradigm programming language. Meaning, it supports different programming approach like Object-oriented programming and structured </a:t>
            </a:r>
            <a:r>
              <a:rPr lang="en-US" alt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programming.</a:t>
            </a:r>
          </a:p>
          <a:p>
            <a:endParaRPr lang="en-US" alt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alt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An object has two characteristics: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sz="1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attributes</a:t>
            </a:r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behavior</a:t>
            </a:r>
          </a:p>
          <a:p>
            <a:endParaRPr lang="en-US" alt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alt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Parrot is an object,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sz="1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name</a:t>
            </a:r>
            <a:r>
              <a:rPr lang="en-US" alt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, age, color are attributes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singing, dancing are </a:t>
            </a:r>
            <a:r>
              <a:rPr lang="en-US" altLang="en-US" sz="1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behavior</a:t>
            </a:r>
          </a:p>
          <a:p>
            <a:pPr lvl="1"/>
            <a:endParaRPr lang="en-US" altLang="en-US" sz="1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0">
              <a:buClr>
                <a:srgbClr val="000000"/>
              </a:buClr>
            </a:pPr>
            <a:r>
              <a:rPr lang="en-US" altLang="en-US" sz="1800" dirty="0" smtClean="0">
                <a:latin typeface="Georgia" panose="02040502050405020303" pitchFamily="18" charset="0"/>
              </a:rPr>
              <a:t>The </a:t>
            </a:r>
            <a:r>
              <a:rPr lang="en-US" altLang="en-US" sz="1800" dirty="0">
                <a:latin typeface="Georgia" panose="02040502050405020303" pitchFamily="18" charset="0"/>
              </a:rPr>
              <a:t>concept of </a:t>
            </a:r>
            <a:r>
              <a:rPr lang="en-US" altLang="en-US" sz="1800" dirty="0" smtClean="0">
                <a:latin typeface="Georgia" panose="02040502050405020303" pitchFamily="18" charset="0"/>
              </a:rPr>
              <a:t>OOPs </a:t>
            </a:r>
            <a:r>
              <a:rPr lang="en-US" altLang="en-US" sz="1800" dirty="0">
                <a:latin typeface="Georgia" panose="02040502050405020303" pitchFamily="18" charset="0"/>
              </a:rPr>
              <a:t>in Python focuses on creating reusable code. This concept is also known as DRY (Don't Repeat Yourself</a:t>
            </a:r>
            <a:r>
              <a:rPr lang="en-US" altLang="en-US" sz="1800" dirty="0" smtClean="0">
                <a:latin typeface="Georgia" panose="02040502050405020303" pitchFamily="18" charset="0"/>
              </a:rPr>
              <a:t>).</a:t>
            </a:r>
          </a:p>
          <a:p>
            <a:pPr lvl="0">
              <a:buClr>
                <a:srgbClr val="000000"/>
              </a:buClr>
            </a:pPr>
            <a:endParaRPr lang="en-US" alt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0">
              <a:buClr>
                <a:srgbClr val="000000"/>
              </a:buClr>
            </a:pPr>
            <a:r>
              <a:rPr lang="en-US" altLang="en-US" sz="1800" dirty="0">
                <a:latin typeface="Georgia" panose="02040502050405020303" pitchFamily="18" charset="0"/>
              </a:rPr>
              <a:t>In Python, the concept of OOP follows some basic principles:</a:t>
            </a:r>
          </a:p>
          <a:p>
            <a:pPr lvl="1"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Georgia" panose="02040502050405020303" pitchFamily="18" charset="0"/>
              </a:rPr>
              <a:t>Inheritance</a:t>
            </a:r>
          </a:p>
          <a:p>
            <a:pPr lvl="1"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Georgia" panose="02040502050405020303" pitchFamily="18" charset="0"/>
              </a:rPr>
              <a:t>Encapsulation</a:t>
            </a:r>
          </a:p>
          <a:p>
            <a:pPr lvl="1"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latin typeface="Georgia" panose="02040502050405020303" pitchFamily="18" charset="0"/>
              </a:rPr>
              <a:t>Polymorphism</a:t>
            </a:r>
            <a:endParaRPr lang="en-US" altLang="en-US" sz="16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endParaRPr lang="en-US" altLang="en-US" sz="14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endParaRPr lang="en-US" altLang="en-US" sz="1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9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Class &amp; objects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sz="2000" b="1" u="sng" dirty="0" smtClean="0">
                <a:solidFill>
                  <a:schemeClr val="tx1"/>
                </a:solidFill>
                <a:latin typeface="Georgia" panose="02040502050405020303" pitchFamily="18" charset="0"/>
              </a:rPr>
              <a:t>Class</a:t>
            </a:r>
          </a:p>
          <a:p>
            <a:pPr lvl="1"/>
            <a:r>
              <a:rPr lang="en-US" alt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A </a:t>
            </a:r>
            <a:r>
              <a:rPr lang="en-US" alt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class is a blueprint for the object</a:t>
            </a:r>
            <a:r>
              <a:rPr lang="en-US" alt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.</a:t>
            </a:r>
          </a:p>
          <a:p>
            <a:pPr marL="457200" lvl="1" indent="0">
              <a:buNone/>
            </a:pPr>
            <a:r>
              <a:rPr lang="en-US" altLang="en-US" sz="1800" i="1" dirty="0">
                <a:solidFill>
                  <a:schemeClr val="tx1"/>
                </a:solidFill>
                <a:latin typeface="Georgia" panose="02040502050405020303" pitchFamily="18" charset="0"/>
              </a:rPr>
              <a:t>Example</a:t>
            </a:r>
            <a:r>
              <a:rPr lang="en-US" alt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: </a:t>
            </a:r>
            <a:r>
              <a:rPr lang="en-US" alt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Class </a:t>
            </a:r>
            <a:r>
              <a:rPr lang="en-US" alt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as an sketch of a parrot with </a:t>
            </a:r>
            <a:r>
              <a:rPr lang="en-US" alt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labels </a:t>
            </a:r>
            <a:r>
              <a:rPr lang="en-US" alt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, </a:t>
            </a:r>
            <a:r>
              <a:rPr lang="en-US" alt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real parrots are objects which is inline with the parrot sketch(class).</a:t>
            </a:r>
          </a:p>
          <a:p>
            <a:pPr marL="457200" lvl="1" indent="0">
              <a:buNone/>
            </a:pPr>
            <a:r>
              <a:rPr lang="en-US" altLang="en-US" sz="1800" u="sng" dirty="0" smtClean="0">
                <a:solidFill>
                  <a:schemeClr val="tx1"/>
                </a:solidFill>
                <a:latin typeface="Georgia" panose="02040502050405020303" pitchFamily="18" charset="0"/>
              </a:rPr>
              <a:t>Syntax:-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rgbClr val="003366"/>
                </a:solidFill>
                <a:latin typeface="Georgia" panose="02040502050405020303" pitchFamily="18" charset="0"/>
              </a:rPr>
              <a:t>class </a:t>
            </a:r>
            <a:r>
              <a:rPr lang="en-US" sz="1800" dirty="0">
                <a:solidFill>
                  <a:srgbClr val="003366"/>
                </a:solidFill>
                <a:latin typeface="Georgia" panose="02040502050405020303" pitchFamily="18" charset="0"/>
              </a:rPr>
              <a:t>Parrot: </a:t>
            </a:r>
            <a:endParaRPr lang="en-US" sz="1800" dirty="0" smtClean="0">
              <a:solidFill>
                <a:srgbClr val="003366"/>
              </a:solidFill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003366"/>
                </a:solidFill>
                <a:latin typeface="Georgia" panose="02040502050405020303" pitchFamily="18" charset="0"/>
              </a:rPr>
              <a:t> </a:t>
            </a:r>
            <a:r>
              <a:rPr lang="en-US" sz="1800" dirty="0" smtClean="0">
                <a:solidFill>
                  <a:srgbClr val="003366"/>
                </a:solidFill>
                <a:latin typeface="Georgia" panose="02040502050405020303" pitchFamily="18" charset="0"/>
              </a:rPr>
              <a:t>     pass</a:t>
            </a:r>
          </a:p>
          <a:p>
            <a:pPr marL="457200" lvl="1" indent="0">
              <a:buNone/>
            </a:pPr>
            <a:endParaRPr lang="en-US" altLang="en-US" sz="1800" dirty="0">
              <a:solidFill>
                <a:srgbClr val="003366"/>
              </a:solidFill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r>
              <a:rPr lang="en-US" altLang="en-US" sz="2000" b="1" u="sng" dirty="0" smtClean="0">
                <a:solidFill>
                  <a:schemeClr val="tx1"/>
                </a:solidFill>
                <a:latin typeface="Georgia" panose="02040502050405020303" pitchFamily="18" charset="0"/>
              </a:rPr>
              <a:t>Object</a:t>
            </a:r>
            <a:endParaRPr lang="en-US" altLang="en-US" sz="2000" b="1" u="sng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/>
            <a:r>
              <a:rPr lang="en-US" alt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An object </a:t>
            </a:r>
            <a:r>
              <a:rPr lang="en-US" alt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is </a:t>
            </a:r>
            <a:r>
              <a:rPr lang="en-US" alt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an instance </a:t>
            </a:r>
            <a:r>
              <a:rPr lang="en-US" alt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of </a:t>
            </a:r>
            <a:r>
              <a:rPr lang="en-US" alt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a class</a:t>
            </a:r>
            <a:r>
              <a:rPr lang="en-US" alt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.</a:t>
            </a:r>
          </a:p>
          <a:p>
            <a:pPr lvl="1"/>
            <a:r>
              <a:rPr lang="en-US" alt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Attributes are data of that particular object</a:t>
            </a:r>
          </a:p>
          <a:p>
            <a:pPr lvl="1"/>
            <a:r>
              <a:rPr lang="en-US" alt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Methods(</a:t>
            </a:r>
            <a:r>
              <a:rPr lang="en-US" altLang="en-US" sz="180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behaviour</a:t>
            </a:r>
            <a:r>
              <a:rPr lang="en-US" alt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) </a:t>
            </a:r>
            <a:r>
              <a:rPr lang="en-US" alt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are functions defined inside the body of a class. </a:t>
            </a:r>
            <a:endParaRPr lang="en-US" alt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/>
            <a:r>
              <a:rPr lang="en-US" alt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The first argument of the function in class must be the object itself. This is conventionally called </a:t>
            </a:r>
            <a:r>
              <a:rPr lang="en-US" altLang="en-US" sz="1800" dirty="0">
                <a:solidFill>
                  <a:srgbClr val="003366"/>
                </a:solidFill>
                <a:latin typeface="Georgia" panose="02040502050405020303" pitchFamily="18" charset="0"/>
              </a:rPr>
              <a:t>self. </a:t>
            </a:r>
          </a:p>
          <a:p>
            <a:pPr marL="457200" lvl="1" indent="0">
              <a:buNone/>
            </a:pPr>
            <a:r>
              <a:rPr lang="en-US" altLang="en-US" sz="1800" u="sng" dirty="0" smtClean="0">
                <a:solidFill>
                  <a:schemeClr val="tx1"/>
                </a:solidFill>
                <a:latin typeface="Georgia" panose="02040502050405020303" pitchFamily="18" charset="0"/>
              </a:rPr>
              <a:t>Syntax</a:t>
            </a:r>
            <a:r>
              <a:rPr lang="en-US" altLang="en-US" sz="1800" u="sng" dirty="0">
                <a:solidFill>
                  <a:schemeClr val="tx1"/>
                </a:solidFill>
                <a:latin typeface="Georgia" panose="02040502050405020303" pitchFamily="18" charset="0"/>
              </a:rPr>
              <a:t>:-</a:t>
            </a: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003366"/>
                </a:solidFill>
                <a:latin typeface="Georgia" panose="02040502050405020303" pitchFamily="18" charset="0"/>
              </a:rPr>
              <a:t>obj</a:t>
            </a:r>
            <a:r>
              <a:rPr lang="en-US" sz="1800" dirty="0">
                <a:solidFill>
                  <a:srgbClr val="003366"/>
                </a:solidFill>
                <a:latin typeface="Georgia" panose="02040502050405020303" pitchFamily="18" charset="0"/>
              </a:rPr>
              <a:t> = Parrot()</a:t>
            </a:r>
            <a:endParaRPr lang="en-US" altLang="en-US" sz="1800" dirty="0" smtClean="0">
              <a:solidFill>
                <a:srgbClr val="003366"/>
              </a:solidFill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endParaRPr lang="en-US" alt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11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Attributes of class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-152400" y="1219200"/>
            <a:ext cx="89154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lvl="1"/>
            <a:r>
              <a:rPr lang="en-US" altLang="en-US" sz="1800" kern="0" dirty="0" smtClean="0">
                <a:solidFill>
                  <a:schemeClr val="tx1"/>
                </a:solidFill>
                <a:latin typeface="Georgia" panose="02040502050405020303" pitchFamily="18" charset="0"/>
              </a:rPr>
              <a:t>Private </a:t>
            </a:r>
            <a:r>
              <a:rPr lang="en-US" altLang="en-US" sz="1800" kern="0" dirty="0">
                <a:solidFill>
                  <a:schemeClr val="tx1"/>
                </a:solidFill>
                <a:latin typeface="Georgia" panose="02040502050405020303" pitchFamily="18" charset="0"/>
              </a:rPr>
              <a:t>Variable : </a:t>
            </a:r>
            <a:r>
              <a:rPr lang="en-US" altLang="en-US" sz="1800" kern="0" dirty="0" smtClean="0">
                <a:solidFill>
                  <a:schemeClr val="tx1"/>
                </a:solidFill>
                <a:latin typeface="Georgia" panose="02040502050405020303" pitchFamily="18" charset="0"/>
              </a:rPr>
              <a:t>Accessible </a:t>
            </a:r>
            <a:r>
              <a:rPr lang="en-US" altLang="en-US" sz="1800" kern="0" dirty="0">
                <a:solidFill>
                  <a:schemeClr val="tx1"/>
                </a:solidFill>
                <a:latin typeface="Georgia" panose="02040502050405020303" pitchFamily="18" charset="0"/>
              </a:rPr>
              <a:t>only inside class </a:t>
            </a:r>
            <a:r>
              <a:rPr lang="en-US" altLang="en-US" sz="1800" kern="0" dirty="0" smtClean="0">
                <a:solidFill>
                  <a:schemeClr val="tx1"/>
                </a:solidFill>
                <a:latin typeface="Georgia" panose="02040502050405020303" pitchFamily="18" charset="0"/>
              </a:rPr>
              <a:t>.</a:t>
            </a:r>
          </a:p>
          <a:p>
            <a:pPr marL="457200" lvl="1" indent="0">
              <a:buNone/>
            </a:pPr>
            <a:r>
              <a:rPr lang="en-US" altLang="en-US" sz="1800" kern="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1800" kern="0" dirty="0" smtClean="0">
                <a:solidFill>
                  <a:schemeClr val="tx1"/>
                </a:solidFill>
                <a:latin typeface="Georgia" panose="02040502050405020303" pitchFamily="18" charset="0"/>
              </a:rPr>
              <a:t>    Define </a:t>
            </a:r>
            <a:r>
              <a:rPr lang="en-US" altLang="en-US" sz="1800" kern="0" dirty="0">
                <a:solidFill>
                  <a:schemeClr val="tx1"/>
                </a:solidFill>
                <a:latin typeface="Georgia" panose="02040502050405020303" pitchFamily="18" charset="0"/>
              </a:rPr>
              <a:t>on the self with double underscore </a:t>
            </a:r>
            <a:r>
              <a:rPr lang="en-US" altLang="en-US" sz="1800" kern="0" dirty="0">
                <a:solidFill>
                  <a:srgbClr val="003366"/>
                </a:solidFill>
                <a:latin typeface="Georgia" panose="02040502050405020303" pitchFamily="18" charset="0"/>
              </a:rPr>
              <a:t>self.__</a:t>
            </a:r>
            <a:r>
              <a:rPr lang="en-US" altLang="en-US" sz="1800" kern="0" dirty="0" smtClean="0">
                <a:solidFill>
                  <a:srgbClr val="003366"/>
                </a:solidFill>
                <a:latin typeface="Georgia" panose="02040502050405020303" pitchFamily="18" charset="0"/>
              </a:rPr>
              <a:t>PriVar1</a:t>
            </a:r>
            <a:endParaRPr lang="en-US" altLang="en-US" sz="1800" kern="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endParaRPr lang="en-US" altLang="en-US" sz="1800" kern="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/>
            <a:r>
              <a:rPr lang="en-US" altLang="en-US" sz="1800" kern="0" dirty="0">
                <a:solidFill>
                  <a:schemeClr val="tx1"/>
                </a:solidFill>
                <a:latin typeface="Georgia" panose="02040502050405020303" pitchFamily="18" charset="0"/>
              </a:rPr>
              <a:t>Protected </a:t>
            </a:r>
            <a:r>
              <a:rPr lang="en-US" altLang="en-US" sz="1800" kern="0" dirty="0" smtClean="0">
                <a:solidFill>
                  <a:schemeClr val="tx1"/>
                </a:solidFill>
                <a:latin typeface="Georgia" panose="02040502050405020303" pitchFamily="18" charset="0"/>
              </a:rPr>
              <a:t>:Accessible  </a:t>
            </a:r>
            <a:r>
              <a:rPr lang="en-US" altLang="en-US" sz="1800" kern="0" dirty="0">
                <a:solidFill>
                  <a:schemeClr val="tx1"/>
                </a:solidFill>
                <a:latin typeface="Georgia" panose="02040502050405020303" pitchFamily="18" charset="0"/>
              </a:rPr>
              <a:t>inside class and subclass. </a:t>
            </a:r>
            <a:endParaRPr lang="en-US" altLang="en-US" sz="1800" kern="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r>
              <a:rPr lang="en-US" altLang="en-US" sz="1800" kern="0" dirty="0" smtClean="0">
                <a:solidFill>
                  <a:schemeClr val="tx1"/>
                </a:solidFill>
                <a:latin typeface="Georgia" panose="02040502050405020303" pitchFamily="18" charset="0"/>
              </a:rPr>
              <a:t>     Define </a:t>
            </a:r>
            <a:r>
              <a:rPr lang="en-US" altLang="en-US" sz="1800" kern="0" dirty="0">
                <a:solidFill>
                  <a:schemeClr val="tx1"/>
                </a:solidFill>
                <a:latin typeface="Georgia" panose="02040502050405020303" pitchFamily="18" charset="0"/>
              </a:rPr>
              <a:t>on the self with single underscore </a:t>
            </a:r>
            <a:r>
              <a:rPr lang="en-US" altLang="en-US" sz="1800" kern="0" dirty="0">
                <a:solidFill>
                  <a:srgbClr val="003366"/>
                </a:solidFill>
                <a:latin typeface="Georgia" panose="02040502050405020303" pitchFamily="18" charset="0"/>
              </a:rPr>
              <a:t>self._</a:t>
            </a:r>
            <a:r>
              <a:rPr lang="en-US" altLang="en-US" sz="1800" kern="0" dirty="0" smtClean="0">
                <a:solidFill>
                  <a:srgbClr val="003366"/>
                </a:solidFill>
                <a:latin typeface="Georgia" panose="02040502050405020303" pitchFamily="18" charset="0"/>
              </a:rPr>
              <a:t>ProtVar1</a:t>
            </a:r>
          </a:p>
          <a:p>
            <a:pPr lvl="1"/>
            <a:endParaRPr lang="en-US" altLang="en-US" sz="1800" kern="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/>
            <a:r>
              <a:rPr lang="en-US" altLang="en-US" sz="1800" kern="0" dirty="0">
                <a:solidFill>
                  <a:schemeClr val="tx1"/>
                </a:solidFill>
                <a:latin typeface="Georgia" panose="02040502050405020303" pitchFamily="18" charset="0"/>
              </a:rPr>
              <a:t>Public : </a:t>
            </a:r>
            <a:r>
              <a:rPr lang="en-US" altLang="en-US" sz="1800" kern="0" dirty="0" smtClean="0">
                <a:solidFill>
                  <a:schemeClr val="tx1"/>
                </a:solidFill>
                <a:latin typeface="Georgia" panose="02040502050405020303" pitchFamily="18" charset="0"/>
              </a:rPr>
              <a:t>Accessible </a:t>
            </a:r>
            <a:r>
              <a:rPr lang="en-US" altLang="en-US" sz="1800" kern="0" dirty="0">
                <a:solidFill>
                  <a:schemeClr val="tx1"/>
                </a:solidFill>
                <a:latin typeface="Georgia" panose="02040502050405020303" pitchFamily="18" charset="0"/>
              </a:rPr>
              <a:t>anywhere outside or inside the class</a:t>
            </a:r>
            <a:r>
              <a:rPr lang="en-US" altLang="en-US" sz="1800" kern="0" dirty="0" smtClean="0">
                <a:solidFill>
                  <a:schemeClr val="tx1"/>
                </a:solidFill>
                <a:latin typeface="Georgia" panose="02040502050405020303" pitchFamily="18" charset="0"/>
              </a:rPr>
              <a:t>.</a:t>
            </a:r>
          </a:p>
          <a:p>
            <a:pPr marL="457200" lvl="1" indent="0">
              <a:buNone/>
            </a:pPr>
            <a:r>
              <a:rPr lang="en-US" altLang="en-US" sz="1800" kern="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1800" kern="0" dirty="0" smtClean="0">
                <a:solidFill>
                  <a:schemeClr val="tx1"/>
                </a:solidFill>
                <a:latin typeface="Georgia" panose="02040502050405020303" pitchFamily="18" charset="0"/>
              </a:rPr>
              <a:t>     Define </a:t>
            </a:r>
            <a:r>
              <a:rPr lang="en-US" altLang="en-US" sz="1800" kern="0" dirty="0">
                <a:solidFill>
                  <a:schemeClr val="tx1"/>
                </a:solidFill>
                <a:latin typeface="Georgia" panose="02040502050405020303" pitchFamily="18" charset="0"/>
              </a:rPr>
              <a:t>on the self  </a:t>
            </a:r>
            <a:r>
              <a:rPr lang="en-US" altLang="en-US" sz="1800" kern="0" dirty="0" smtClean="0">
                <a:solidFill>
                  <a:srgbClr val="003366"/>
                </a:solidFill>
                <a:latin typeface="Georgia" panose="02040502050405020303" pitchFamily="18" charset="0"/>
              </a:rPr>
              <a:t>self.PubVar1</a:t>
            </a:r>
            <a:endParaRPr lang="en-US" altLang="en-US" sz="1800" kern="0" dirty="0">
              <a:solidFill>
                <a:srgbClr val="003366"/>
              </a:solidFill>
              <a:latin typeface="Georgia" panose="02040502050405020303" pitchFamily="18" charset="0"/>
            </a:endParaRPr>
          </a:p>
          <a:p>
            <a:pPr lvl="1"/>
            <a:endParaRPr lang="en-US" altLang="en-US" sz="1800" kern="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/>
            <a:endParaRPr lang="en-US" altLang="en-US" sz="1800" kern="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altLang="en-US" sz="1800" kern="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67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Constructors in Python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-152400" y="1219200"/>
            <a:ext cx="89154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lvl="1"/>
            <a:endParaRPr lang="en-US" altLang="en-US" sz="1800" kern="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/>
            <a:endParaRPr lang="en-US" altLang="en-US" sz="1800" kern="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/>
            <a:r>
              <a:rPr lang="en-US" altLang="en-US" sz="2000" kern="0" dirty="0">
                <a:solidFill>
                  <a:schemeClr val="tx1"/>
                </a:solidFill>
                <a:latin typeface="Georgia" panose="02040502050405020303" pitchFamily="18" charset="0"/>
              </a:rPr>
              <a:t>Class functions that begins with double underscore (__) are called special functions as they have special meaning.</a:t>
            </a:r>
          </a:p>
          <a:p>
            <a:pPr lvl="1"/>
            <a:endParaRPr lang="en-US" altLang="en-US" sz="2000" kern="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/>
            <a:r>
              <a:rPr lang="en-US" altLang="en-US" sz="2000" kern="0" dirty="0">
                <a:solidFill>
                  <a:schemeClr val="tx1"/>
                </a:solidFill>
                <a:latin typeface="Georgia" panose="02040502050405020303" pitchFamily="18" charset="0"/>
              </a:rPr>
              <a:t>Of one particular interest is the </a:t>
            </a:r>
            <a:r>
              <a:rPr lang="en-US" altLang="en-US" sz="2000" kern="0" dirty="0">
                <a:solidFill>
                  <a:srgbClr val="003366"/>
                </a:solidFill>
                <a:latin typeface="Georgia" panose="02040502050405020303" pitchFamily="18" charset="0"/>
              </a:rPr>
              <a:t>__</a:t>
            </a:r>
            <a:r>
              <a:rPr lang="en-US" altLang="en-US" sz="2000" kern="0" dirty="0" err="1">
                <a:solidFill>
                  <a:srgbClr val="003366"/>
                </a:solidFill>
                <a:latin typeface="Georgia" panose="02040502050405020303" pitchFamily="18" charset="0"/>
              </a:rPr>
              <a:t>init</a:t>
            </a:r>
            <a:r>
              <a:rPr lang="en-US" altLang="en-US" sz="2000" kern="0" dirty="0">
                <a:solidFill>
                  <a:srgbClr val="003366"/>
                </a:solidFill>
                <a:latin typeface="Georgia" panose="02040502050405020303" pitchFamily="18" charset="0"/>
              </a:rPr>
              <a:t>__() </a:t>
            </a:r>
            <a:r>
              <a:rPr lang="en-US" altLang="en-US" sz="2000" kern="0" dirty="0">
                <a:solidFill>
                  <a:schemeClr val="tx1"/>
                </a:solidFill>
                <a:latin typeface="Georgia" panose="02040502050405020303" pitchFamily="18" charset="0"/>
              </a:rPr>
              <a:t>function. This special function gets called whenever a new object of that class is instantiated.</a:t>
            </a:r>
          </a:p>
          <a:p>
            <a:pPr lvl="1"/>
            <a:endParaRPr lang="en-US" altLang="en-US" sz="2000" kern="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/>
            <a:r>
              <a:rPr lang="en-US" altLang="en-US" sz="2000" kern="0" dirty="0">
                <a:solidFill>
                  <a:schemeClr val="tx1"/>
                </a:solidFill>
                <a:latin typeface="Georgia" panose="02040502050405020303" pitchFamily="18" charset="0"/>
              </a:rPr>
              <a:t>This type of function is also called </a:t>
            </a:r>
            <a:r>
              <a:rPr lang="en-US" altLang="en-US" sz="2000" b="1" kern="0" dirty="0">
                <a:solidFill>
                  <a:schemeClr val="tx1"/>
                </a:solidFill>
                <a:latin typeface="Georgia" panose="02040502050405020303" pitchFamily="18" charset="0"/>
              </a:rPr>
              <a:t>constructors</a:t>
            </a:r>
            <a:r>
              <a:rPr lang="en-US" altLang="en-US" sz="2000" kern="0" dirty="0">
                <a:solidFill>
                  <a:schemeClr val="tx1"/>
                </a:solidFill>
                <a:latin typeface="Georgia" panose="02040502050405020303" pitchFamily="18" charset="0"/>
              </a:rPr>
              <a:t> in Object Oriented Programming (OOP). We normally use it to initialize all the variables.</a:t>
            </a:r>
            <a:endParaRPr lang="en-US" altLang="en-US" sz="1800" kern="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/>
            <a:endParaRPr lang="en-US" altLang="en-US" sz="1800" kern="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lvl="1" indent="0">
              <a:buFontTx/>
              <a:buNone/>
            </a:pPr>
            <a:endParaRPr lang="en-US" altLang="en-US" sz="1800" kern="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/>
            <a:r>
              <a:rPr lang="en-US" altLang="en-US" sz="2000" kern="0" dirty="0">
                <a:solidFill>
                  <a:srgbClr val="003366"/>
                </a:solidFill>
                <a:latin typeface="Georgia" panose="02040502050405020303" pitchFamily="18" charset="0"/>
              </a:rPr>
              <a:t>Any attribute of an object can be deleted anytime, using the del statement.</a:t>
            </a:r>
          </a:p>
        </p:txBody>
      </p:sp>
    </p:spTree>
    <p:extLst>
      <p:ext uri="{BB962C8B-B14F-4D97-AF65-F5344CB8AC3E}">
        <p14:creationId xmlns:p14="http://schemas.microsoft.com/office/powerpoint/2010/main" val="157608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Inheritance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-152400" y="1219200"/>
            <a:ext cx="89154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lvl="1"/>
            <a:endParaRPr lang="en-US" altLang="en-US" sz="2000" kern="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/>
            <a:r>
              <a:rPr lang="en-US" altLang="en-US" sz="2000" kern="0" dirty="0" smtClean="0">
                <a:solidFill>
                  <a:schemeClr val="tx1"/>
                </a:solidFill>
                <a:latin typeface="Georgia" panose="02040502050405020303" pitchFamily="18" charset="0"/>
              </a:rPr>
              <a:t>Inheritance is a mechanism in which one class acquires the property of another class. For example, a child inherits the traits of his/her parents. </a:t>
            </a:r>
          </a:p>
          <a:p>
            <a:pPr lvl="1"/>
            <a:endParaRPr lang="en-US" altLang="en-US" sz="2000" kern="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/>
            <a:r>
              <a:rPr lang="en-US" altLang="en-US" sz="2000" kern="0" dirty="0" smtClean="0">
                <a:solidFill>
                  <a:schemeClr val="tx1"/>
                </a:solidFill>
                <a:latin typeface="Georgia" panose="02040502050405020303" pitchFamily="18" charset="0"/>
              </a:rPr>
              <a:t>A class that is used as the basis for inheritance is called a base class or parent class. A class that inherits from a </a:t>
            </a:r>
            <a:r>
              <a:rPr lang="en-US" altLang="en-US" sz="2000" kern="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baseclass</a:t>
            </a:r>
            <a:r>
              <a:rPr lang="en-US" altLang="en-US" sz="2000" kern="0" dirty="0" smtClean="0">
                <a:solidFill>
                  <a:schemeClr val="tx1"/>
                </a:solidFill>
                <a:latin typeface="Georgia" panose="02040502050405020303" pitchFamily="18" charset="0"/>
              </a:rPr>
              <a:t> is called a derived class or child class</a:t>
            </a:r>
          </a:p>
          <a:p>
            <a:pPr lvl="1"/>
            <a:endParaRPr lang="en-US" altLang="en-US" sz="1800" kern="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/>
            <a:endParaRPr lang="en-US" altLang="en-US" sz="1800" kern="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/>
            <a:endParaRPr lang="en-US" altLang="en-US" sz="1800" kern="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/>
            <a:endParaRPr lang="en-US" altLang="en-US" sz="1800" kern="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/>
            <a:endParaRPr lang="en-US" altLang="en-US" sz="1800" kern="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lvl="1" indent="0">
              <a:buFontTx/>
              <a:buNone/>
            </a:pPr>
            <a:endParaRPr lang="en-US" altLang="en-US" sz="1800" kern="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altLang="en-US" sz="1800" kern="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9000" y="4191000"/>
            <a:ext cx="2133600" cy="457200"/>
          </a:xfrm>
          <a:prstGeom prst="rect">
            <a:avLst/>
          </a:prstGeom>
          <a:solidFill>
            <a:srgbClr val="FF9966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FATHER</a:t>
            </a:r>
            <a:endParaRPr 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9000" y="5410200"/>
            <a:ext cx="2133600" cy="457200"/>
          </a:xfrm>
          <a:prstGeom prst="rect">
            <a:avLst/>
          </a:prstGeom>
          <a:solidFill>
            <a:srgbClr val="FF9966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SON</a:t>
            </a:r>
            <a:endParaRPr 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495800" y="4648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71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Encapsulation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-152400" y="1219200"/>
            <a:ext cx="89154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lvl="1"/>
            <a:r>
              <a:rPr lang="en-US" altLang="en-US" sz="2000" kern="0" dirty="0" smtClean="0">
                <a:solidFill>
                  <a:schemeClr val="tx1"/>
                </a:solidFill>
                <a:latin typeface="Georgia" panose="02040502050405020303" pitchFamily="18" charset="0"/>
              </a:rPr>
              <a:t>Encapsulation is </a:t>
            </a:r>
            <a:r>
              <a:rPr lang="en-US" altLang="en-US" sz="2000" kern="0" dirty="0">
                <a:solidFill>
                  <a:schemeClr val="tx1"/>
                </a:solidFill>
                <a:latin typeface="Georgia" panose="02040502050405020303" pitchFamily="18" charset="0"/>
              </a:rPr>
              <a:t>a process of wrapping code and data together into a single unit, for example, a capsule which is mixed of several medicines</a:t>
            </a:r>
            <a:r>
              <a:rPr lang="en-US" altLang="en-US" sz="2000" kern="0" dirty="0" smtClean="0">
                <a:solidFill>
                  <a:schemeClr val="tx1"/>
                </a:solidFill>
                <a:latin typeface="Georgia" panose="02040502050405020303" pitchFamily="18" charset="0"/>
              </a:rPr>
              <a:t>.</a:t>
            </a:r>
          </a:p>
          <a:p>
            <a:pPr lvl="1"/>
            <a:endParaRPr lang="en-US" altLang="en-US" sz="2000" kern="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/>
            <a:r>
              <a:rPr lang="en-US" altLang="en-US" sz="2000" kern="0" dirty="0" smtClean="0">
                <a:solidFill>
                  <a:schemeClr val="tx1"/>
                </a:solidFill>
                <a:latin typeface="Georgia" panose="02040502050405020303" pitchFamily="18" charset="0"/>
              </a:rPr>
              <a:t>This </a:t>
            </a:r>
            <a:r>
              <a:rPr lang="en-US" altLang="en-US" sz="2000" kern="0" dirty="0">
                <a:solidFill>
                  <a:schemeClr val="tx1"/>
                </a:solidFill>
                <a:latin typeface="Georgia" panose="02040502050405020303" pitchFamily="18" charset="0"/>
              </a:rPr>
              <a:t>concept is also often used to hide the internal representation, or state, of an object from the </a:t>
            </a:r>
            <a:r>
              <a:rPr lang="en-US" altLang="en-US" sz="2000" kern="0" dirty="0" smtClean="0">
                <a:solidFill>
                  <a:schemeClr val="tx1"/>
                </a:solidFill>
                <a:latin typeface="Georgia" panose="02040502050405020303" pitchFamily="18" charset="0"/>
              </a:rPr>
              <a:t>outside in other words  </a:t>
            </a:r>
            <a:r>
              <a:rPr lang="en-US" altLang="en-US" sz="2000" kern="0" dirty="0">
                <a:solidFill>
                  <a:schemeClr val="tx1"/>
                </a:solidFill>
                <a:latin typeface="Georgia" panose="02040502050405020303" pitchFamily="18" charset="0"/>
              </a:rPr>
              <a:t>restricting </a:t>
            </a:r>
            <a:r>
              <a:rPr lang="en-US" altLang="en-US" sz="2000" kern="0" dirty="0" smtClean="0">
                <a:solidFill>
                  <a:schemeClr val="tx1"/>
                </a:solidFill>
                <a:latin typeface="Georgia" panose="02040502050405020303" pitchFamily="18" charset="0"/>
              </a:rPr>
              <a:t>direct </a:t>
            </a:r>
            <a:r>
              <a:rPr lang="en-US" altLang="en-US" sz="2000" kern="0" dirty="0">
                <a:solidFill>
                  <a:schemeClr val="tx1"/>
                </a:solidFill>
                <a:latin typeface="Georgia" panose="02040502050405020303" pitchFamily="18" charset="0"/>
              </a:rPr>
              <a:t>access to some of </a:t>
            </a:r>
            <a:r>
              <a:rPr lang="en-US" altLang="en-US" sz="2000" kern="0" dirty="0" smtClean="0">
                <a:solidFill>
                  <a:schemeClr val="tx1"/>
                </a:solidFill>
                <a:latin typeface="Georgia" panose="02040502050405020303" pitchFamily="18" charset="0"/>
              </a:rPr>
              <a:t>object's members(</a:t>
            </a:r>
            <a:r>
              <a:rPr lang="en-US" altLang="en-US" sz="2000" kern="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i.e</a:t>
            </a:r>
            <a:r>
              <a:rPr lang="en-US" altLang="en-US" sz="2000" kern="0" dirty="0" smtClean="0">
                <a:solidFill>
                  <a:schemeClr val="tx1"/>
                </a:solidFill>
                <a:latin typeface="Georgia" panose="02040502050405020303" pitchFamily="18" charset="0"/>
              </a:rPr>
              <a:t>) attributes, methods</a:t>
            </a:r>
            <a:endParaRPr lang="en-US" altLang="en-US" sz="2000" kern="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/>
            <a:endParaRPr lang="en-US" altLang="en-US" sz="1800" kern="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/>
            <a:endParaRPr lang="en-US" altLang="en-US" sz="1800" kern="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/>
            <a:endParaRPr lang="en-US" altLang="en-US" sz="1800" kern="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lvl="1" indent="0">
              <a:buFontTx/>
              <a:buNone/>
            </a:pPr>
            <a:endParaRPr lang="en-US" altLang="en-US" sz="1800" kern="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altLang="en-US" sz="1800" kern="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3475819"/>
            <a:ext cx="5838825" cy="322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853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Polymorphism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-152400" y="1219200"/>
            <a:ext cx="89154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lvl="1"/>
            <a:endParaRPr lang="en-US" altLang="en-US" sz="1800" kern="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/>
            <a:endParaRPr lang="en-US" altLang="en-US" sz="1800" kern="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/>
            <a:r>
              <a:rPr lang="en-US" altLang="en-US" sz="2000" kern="0" dirty="0">
                <a:solidFill>
                  <a:schemeClr val="tx1"/>
                </a:solidFill>
                <a:latin typeface="Georgia" panose="02040502050405020303" pitchFamily="18" charset="0"/>
              </a:rPr>
              <a:t>Polymorphism means the ability to take various forms. In Python, Polymorphism allows us to define methods in the child class with the same name as defined in their parent class.</a:t>
            </a:r>
            <a:endParaRPr lang="en-US" altLang="en-US" sz="2000" kern="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/>
            <a:endParaRPr lang="en-US" altLang="en-US" sz="2000" kern="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/>
            <a:r>
              <a:rPr lang="en-US" altLang="en-US" sz="2000" kern="0" dirty="0" smtClean="0">
                <a:solidFill>
                  <a:schemeClr val="tx1"/>
                </a:solidFill>
                <a:latin typeface="Georgia" panose="02040502050405020303" pitchFamily="18" charset="0"/>
              </a:rPr>
              <a:t>Example:-A </a:t>
            </a:r>
            <a:r>
              <a:rPr lang="en-US" altLang="en-US" sz="2000" kern="0" dirty="0">
                <a:solidFill>
                  <a:schemeClr val="tx1"/>
                </a:solidFill>
                <a:latin typeface="Georgia" panose="02040502050405020303" pitchFamily="18" charset="0"/>
              </a:rPr>
              <a:t>person at the same time can have different characteristic. Like a man at the same time is a father, a husband, an employee. So the same person posses different </a:t>
            </a:r>
            <a:r>
              <a:rPr lang="en-US" altLang="en-US" sz="2000" kern="0" dirty="0" smtClean="0">
                <a:solidFill>
                  <a:schemeClr val="tx1"/>
                </a:solidFill>
                <a:latin typeface="Georgia" panose="02040502050405020303" pitchFamily="18" charset="0"/>
              </a:rPr>
              <a:t>behavior </a:t>
            </a:r>
            <a:r>
              <a:rPr lang="en-US" altLang="en-US" sz="2000" kern="0" dirty="0">
                <a:solidFill>
                  <a:schemeClr val="tx1"/>
                </a:solidFill>
                <a:latin typeface="Georgia" panose="02040502050405020303" pitchFamily="18" charset="0"/>
              </a:rPr>
              <a:t>in different situations.</a:t>
            </a:r>
            <a:endParaRPr lang="en-US" altLang="en-US" sz="1800" kern="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/>
            <a:endParaRPr lang="en-US" altLang="en-US" sz="1800" kern="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/>
            <a:endParaRPr lang="en-US" altLang="en-US" sz="1800" kern="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lvl="1" indent="0">
              <a:buFontTx/>
              <a:buNone/>
            </a:pPr>
            <a:endParaRPr lang="en-US" altLang="en-US" sz="1800" kern="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altLang="en-US" sz="1800" kern="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00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ian_Pacific_American_Heritage_Month_presentation">
  <a:themeElements>
    <a:clrScheme name="AsianPacAmerHerMonth_TP10131490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AsianPacAmerHerMonth_TP10131490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sianPacAmerHerMonth_TP10131490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ianPacAmerHerMonth_TP10131490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ianPacAmerHerMonth_TP10131490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4899</TotalTime>
  <Words>847</Words>
  <Application>Microsoft Office PowerPoint</Application>
  <PresentationFormat>On-screen Show (4:3)</PresentationFormat>
  <Paragraphs>158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Asian_Pacific_American_Heritage_Month_presentation</vt:lpstr>
      <vt:lpstr>Python Object Oriented Programming</vt:lpstr>
      <vt:lpstr>Python Object Oriented Programming</vt:lpstr>
      <vt:lpstr>Class &amp; objects</vt:lpstr>
      <vt:lpstr>Class &amp; objects</vt:lpstr>
      <vt:lpstr>Attributes of class</vt:lpstr>
      <vt:lpstr>Constructors in Python</vt:lpstr>
      <vt:lpstr>Inheritance</vt:lpstr>
      <vt:lpstr>Encapsulation</vt:lpstr>
      <vt:lpstr>Polymorphism</vt:lpstr>
      <vt:lpstr>MORE ON inheritance</vt:lpstr>
      <vt:lpstr>Multiple Inheritance in Python</vt:lpstr>
      <vt:lpstr>Multilevel Inheritance</vt:lpstr>
      <vt:lpstr>METHOD RESOLUTION ORDER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Amudha</dc:creator>
  <cp:lastModifiedBy>Amudha</cp:lastModifiedBy>
  <cp:revision>194</cp:revision>
  <dcterms:created xsi:type="dcterms:W3CDTF">2019-12-03T05:00:24Z</dcterms:created>
  <dcterms:modified xsi:type="dcterms:W3CDTF">2020-02-14T11:07:55Z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TC101314901033</vt:lpwstr>
  </property>
</Properties>
</file>